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9"/>
  </p:notesMasterIdLst>
  <p:sldIdLst>
    <p:sldId id="256" r:id="rId2"/>
    <p:sldId id="339" r:id="rId3"/>
    <p:sldId id="343" r:id="rId4"/>
    <p:sldId id="258" r:id="rId5"/>
    <p:sldId id="342" r:id="rId6"/>
    <p:sldId id="346" r:id="rId7"/>
    <p:sldId id="319" r:id="rId8"/>
    <p:sldId id="320" r:id="rId9"/>
    <p:sldId id="321" r:id="rId10"/>
    <p:sldId id="322" r:id="rId11"/>
    <p:sldId id="350" r:id="rId12"/>
    <p:sldId id="323" r:id="rId13"/>
    <p:sldId id="347" r:id="rId14"/>
    <p:sldId id="324" r:id="rId15"/>
    <p:sldId id="325" r:id="rId16"/>
    <p:sldId id="327" r:id="rId17"/>
    <p:sldId id="326" r:id="rId18"/>
    <p:sldId id="328" r:id="rId19"/>
    <p:sldId id="329" r:id="rId20"/>
    <p:sldId id="348" r:id="rId21"/>
    <p:sldId id="336" r:id="rId22"/>
    <p:sldId id="349" r:id="rId23"/>
    <p:sldId id="335" r:id="rId24"/>
    <p:sldId id="353" r:id="rId25"/>
    <p:sldId id="337" r:id="rId26"/>
    <p:sldId id="338" r:id="rId27"/>
    <p:sldId id="35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9/30/2019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25</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64291" tIns="32145" rIns="64291" bIns="32145">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9/30/2019</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6" name="Slide Number Placeholder 5"/>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9/30/2019</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7" name="Slide Number Placeholder 6"/>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68453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9144000" cy="5339953"/>
          </a:xfrm>
          <a:prstGeom prst="rect">
            <a:avLst/>
          </a:prstGeom>
        </p:spPr>
        <p:txBody>
          <a:bodyPr lIns="64291" tIns="32145" rIns="64291" bIns="32145">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6" y="6465094"/>
            <a:ext cx="229226" cy="226020"/>
          </a:xfrm>
          <a:prstGeom prst="rect">
            <a:avLst/>
          </a:prstGeom>
        </p:spPr>
        <p:txBody>
          <a:bodyPr/>
          <a:lstStyle>
            <a:lvl1pPr algn="l"/>
          </a:lstStyle>
          <a:p>
            <a:fld id="{B11CDE20-4317-4D9C-8FD0-AC68991B119E}" type="slidenum">
              <a:rPr lang="en-US" smtClean="0"/>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89" name="Line"/>
          <p:cNvSpPr/>
          <p:nvPr/>
        </p:nvSpPr>
        <p:spPr>
          <a:xfrm>
            <a:off x="6366865" y="3138786"/>
            <a:ext cx="2424729"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3" y="3250406"/>
            <a:ext cx="2303859" cy="2714625"/>
          </a:xfrm>
          <a:prstGeom prst="rect">
            <a:avLst/>
          </a:prstGeom>
        </p:spPr>
        <p:txBody>
          <a:bodyPr lIns="64291" tIns="32145" rIns="64291" bIns="32145">
            <a:noAutofit/>
          </a:bodyPr>
          <a:lstStyle/>
          <a:p>
            <a:r>
              <a:rPr lang="en-US"/>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64291" tIns="32145" rIns="64291" bIns="32145">
            <a:noAutofit/>
          </a:bodyPr>
          <a:lstStyle/>
          <a:p>
            <a:r>
              <a:rPr lang="en-US"/>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64291" tIns="32145" rIns="64291" bIns="32145">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50453"/>
          </a:xfrm>
          <a:prstGeom prst="rect">
            <a:avLst/>
          </a:prstGeom>
        </p:spPr>
        <p:txBody>
          <a:bodyPr>
            <a:spAutoFit/>
          </a:bodyPr>
          <a:lstStyle>
            <a:lvl1pPr marL="0" indent="0" algn="ctr" defTabSz="321457">
              <a:spcBef>
                <a:spcPts val="0"/>
              </a:spcBef>
              <a:buSzTx/>
              <a:buFontTx/>
              <a:buNone/>
              <a:defRPr sz="1800">
                <a:solidFill>
                  <a:srgbClr val="000000"/>
                </a:solidFill>
                <a:latin typeface="Helvetica Neue Medium"/>
                <a:ea typeface="Helvetica Neue Medium"/>
                <a:cs typeface="Helvetica Neue Medium"/>
                <a:sym typeface="Helvetica Neue Medium"/>
              </a:defRPr>
            </a:lvl1pPr>
          </a:lstStyle>
          <a:p>
            <a:pPr lvl="0"/>
            <a:r>
              <a:rPr lang="en-US"/>
              <a:t>Click to edit Master text styles</a:t>
            </a:r>
          </a:p>
        </p:txBody>
      </p:sp>
      <p:sp>
        <p:nvSpPr>
          <p:cNvPr id="102" name="“Type a quote here.”"/>
          <p:cNvSpPr txBox="1">
            <a:spLocks noGrp="1"/>
          </p:cNvSpPr>
          <p:nvPr>
            <p:ph type="body" sz="quarter" idx="14"/>
          </p:nvPr>
        </p:nvSpPr>
        <p:spPr>
          <a:xfrm>
            <a:off x="892969" y="3018234"/>
            <a:ext cx="7358063" cy="500063"/>
          </a:xfrm>
          <a:prstGeom prst="rect">
            <a:avLst/>
          </a:prstGeom>
        </p:spPr>
        <p:txBody>
          <a:bodyPr anchor="ctr">
            <a:spAutoFit/>
          </a:bodyPr>
          <a:lstStyle>
            <a:lvl1pPr marL="0" indent="0" algn="ctr" defTabSz="321457">
              <a:spcBef>
                <a:spcPts val="1687"/>
              </a:spcBef>
              <a:buSzTx/>
              <a:buFontTx/>
              <a:buNone/>
              <a:defRPr sz="2800"/>
            </a:lvl1pPr>
          </a:lstStyle>
          <a:p>
            <a:pPr lvl="0"/>
            <a:r>
              <a:rPr lang="en-US"/>
              <a:t>Click to 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16238" y="6465094"/>
            <a:ext cx="229226" cy="226020"/>
          </a:xfrm>
          <a:prstGeom prst="rect">
            <a:avLst/>
          </a:prstGeom>
          <a:ln w="12700">
            <a:miter lim="400000"/>
          </a:ln>
        </p:spPr>
        <p:txBody>
          <a:bodyPr wrap="none" lIns="35717" tIns="35717" rIns="35717" bIns="35717">
            <a:spAutoFit/>
          </a:bodyPr>
          <a:lstStyle>
            <a:lvl1pPr algn="r">
              <a:defRPr sz="1000">
                <a:latin typeface="Helvetica Neue"/>
                <a:ea typeface="Helvetica Neue"/>
                <a:cs typeface="Helvetica Neue"/>
                <a:sym typeface="Helvetica Neue"/>
              </a:defRPr>
            </a:lvl1pPr>
          </a:lstStyle>
          <a:p>
            <a:fld id="{B11CDE20-4317-4D9C-8FD0-AC68991B1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xStyles>
    <p:titleStyle>
      <a:lvl1pPr marL="0" marR="0" indent="0"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Subtitle 2"/>
          <p:cNvSpPr>
            <a:spLocks noGrp="1"/>
          </p:cNvSpPr>
          <p:nvPr>
            <p:ph type="body" sz="quarter" idx="1"/>
          </p:nvPr>
        </p:nvSpPr>
        <p:spPr/>
        <p:txBody>
          <a:bodyPr/>
          <a:lstStyle/>
          <a:p>
            <a:r>
              <a:rPr lang="en-US" dirty="0"/>
              <a:t>Website Development 1</a:t>
            </a:r>
          </a:p>
        </p:txBody>
      </p:sp>
    </p:spTree>
    <p:extLst>
      <p:ext uri="{BB962C8B-B14F-4D97-AF65-F5344CB8AC3E}">
        <p14:creationId xmlns:p14="http://schemas.microsoft.com/office/powerpoint/2010/main" val="2383837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a:t>If you want no space between the cells then you can set the </a:t>
            </a:r>
            <a:r>
              <a:rPr lang="en-US" b="1" dirty="0"/>
              <a:t>border-collapse</a:t>
            </a:r>
            <a:r>
              <a:rPr lang="en-US" dirty="0"/>
              <a:t> property to </a:t>
            </a:r>
            <a:r>
              <a:rPr lang="en-US" b="1" dirty="0"/>
              <a:t>collapse</a:t>
            </a:r>
            <a:r>
              <a:rPr lang="en-US" dirty="0"/>
              <a:t>. Note that the default is </a:t>
            </a:r>
            <a:r>
              <a:rPr lang="en-US" b="1" dirty="0"/>
              <a:t>separate.</a:t>
            </a:r>
          </a:p>
          <a:p>
            <a:pPr marL="0" indent="0">
              <a:buNone/>
            </a:pPr>
            <a:endParaRPr lang="en-US" dirty="0">
              <a:cs typeface="Courier New" panose="02070309020205020404" pitchFamily="49" charset="0"/>
            </a:endParaRPr>
          </a:p>
          <a:p>
            <a:r>
              <a:rPr lang="en-US" dirty="0">
                <a:cs typeface="Courier New" panose="02070309020205020404" pitchFamily="49" charset="0"/>
              </a:rPr>
              <a:t>If you do wish to leave space between the  cells then set the </a:t>
            </a:r>
            <a:r>
              <a:rPr lang="en-US" b="1" dirty="0"/>
              <a:t>border-collapse</a:t>
            </a:r>
            <a:r>
              <a:rPr lang="en-US" dirty="0"/>
              <a:t> property to</a:t>
            </a:r>
            <a:r>
              <a:rPr lang="en-US" b="1" dirty="0"/>
              <a:t> separate </a:t>
            </a:r>
            <a:r>
              <a:rPr lang="en-US" dirty="0"/>
              <a:t>as stated above and you can also set the </a:t>
            </a:r>
            <a:r>
              <a:rPr lang="en-US" b="1" dirty="0"/>
              <a:t>border-spacing </a:t>
            </a:r>
            <a:r>
              <a:rPr lang="en-US" dirty="0"/>
              <a:t> property to increase or decrease the space (default is 2px).</a:t>
            </a:r>
          </a:p>
        </p:txBody>
      </p:sp>
    </p:spTree>
    <p:extLst>
      <p:ext uri="{BB962C8B-B14F-4D97-AF65-F5344CB8AC3E}">
        <p14:creationId xmlns:p14="http://schemas.microsoft.com/office/powerpoint/2010/main" val="301075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a:t>We should also specify a table width property as a table will only take up as much space as the data requires.</a:t>
            </a:r>
          </a:p>
          <a:p>
            <a:r>
              <a:rPr lang="en-US" dirty="0"/>
              <a:t>To center the table, the table must have a width set, and then you must set the left and right margins of the table to auto.</a:t>
            </a:r>
          </a:p>
          <a:p>
            <a:endParaRPr lang="en-US" dirty="0"/>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352800"/>
            <a:ext cx="3728353" cy="129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52" y="5181600"/>
            <a:ext cx="68770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20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a:t>There is another basic element of the table which is optional. This is the &lt;caption&gt; element.</a:t>
            </a:r>
          </a:p>
          <a:p>
            <a:pPr indent="0">
              <a:buNone/>
            </a:pPr>
            <a:endParaRPr lang="en-US" dirty="0"/>
          </a:p>
          <a:p>
            <a:pPr indent="0">
              <a:buNone/>
            </a:pPr>
            <a:endParaRPr lang="en-US" dirty="0"/>
          </a:p>
          <a:p>
            <a:pPr indent="0">
              <a:buNone/>
            </a:pPr>
            <a:endParaRPr lang="en-US" dirty="0"/>
          </a:p>
          <a:p>
            <a:pPr indent="0">
              <a:buNone/>
            </a:pPr>
            <a:endParaRPr lang="en-US" dirty="0"/>
          </a:p>
          <a:p>
            <a:r>
              <a:rPr lang="en-US" dirty="0"/>
              <a:t>As you can see the caption is rendered before (top side) the table. To change this to after (bottom side) of the table, we add the </a:t>
            </a:r>
            <a:r>
              <a:rPr lang="en-US" b="1" dirty="0"/>
              <a:t>caption-side</a:t>
            </a:r>
            <a:r>
              <a:rPr lang="en-US" dirty="0"/>
              <a:t> property. </a:t>
            </a:r>
          </a:p>
          <a:p>
            <a:pPr indent="0">
              <a:buNone/>
            </a:pPr>
            <a:endParaRPr lang="en-US" dirty="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596053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957513"/>
            <a:ext cx="69342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461" y="5645457"/>
            <a:ext cx="5769077" cy="449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31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What is a Table?</a:t>
            </a:r>
          </a:p>
          <a:p>
            <a:endParaRPr lang="en-IE" dirty="0"/>
          </a:p>
          <a:p>
            <a:r>
              <a:rPr lang="en-IE" dirty="0"/>
              <a:t>Table syntax</a:t>
            </a:r>
          </a:p>
          <a:p>
            <a:endParaRPr lang="en-IE" dirty="0"/>
          </a:p>
          <a:p>
            <a:r>
              <a:rPr lang="en-IE" dirty="0"/>
              <a:t>Rows and columns</a:t>
            </a:r>
          </a:p>
          <a:p>
            <a:endParaRPr lang="en-IE" dirty="0"/>
          </a:p>
          <a:p>
            <a:r>
              <a:rPr lang="en-IE" dirty="0"/>
              <a:t>Grouping Rows</a:t>
            </a:r>
          </a:p>
          <a:p>
            <a:endParaRPr lang="en-IE" dirty="0"/>
          </a:p>
          <a:p>
            <a:r>
              <a:rPr lang="en-IE" dirty="0"/>
              <a:t>Styling tables using nth-of-type</a:t>
            </a:r>
          </a:p>
          <a:p>
            <a:endParaRPr lang="en-IE" dirty="0"/>
          </a:p>
          <a:p>
            <a:endParaRPr lang="en-IE" dirty="0"/>
          </a:p>
        </p:txBody>
      </p:sp>
      <p:sp>
        <p:nvSpPr>
          <p:cNvPr id="4" name="Rectangle 3"/>
          <p:cNvSpPr/>
          <p:nvPr/>
        </p:nvSpPr>
        <p:spPr>
          <a:xfrm>
            <a:off x="293514" y="32766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96928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Rows and columns</a:t>
            </a:r>
          </a:p>
        </p:txBody>
      </p:sp>
      <p:sp>
        <p:nvSpPr>
          <p:cNvPr id="3" name="Content Placeholder 2"/>
          <p:cNvSpPr>
            <a:spLocks noGrp="1"/>
          </p:cNvSpPr>
          <p:nvPr>
            <p:ph idx="1"/>
          </p:nvPr>
        </p:nvSpPr>
        <p:spPr/>
        <p:txBody>
          <a:bodyPr/>
          <a:lstStyle/>
          <a:p>
            <a:r>
              <a:rPr lang="en-US" dirty="0"/>
              <a:t>You can merge multiple cells together to create cells that span multiple rows or multiple columns.</a:t>
            </a:r>
          </a:p>
          <a:p>
            <a:r>
              <a:rPr lang="en-US" dirty="0"/>
              <a:t>We can use </a:t>
            </a:r>
            <a:r>
              <a:rPr lang="en-US" b="1" dirty="0" err="1"/>
              <a:t>colspan</a:t>
            </a:r>
            <a:r>
              <a:rPr lang="en-US" b="1" dirty="0"/>
              <a:t> </a:t>
            </a:r>
            <a:r>
              <a:rPr lang="en-US" dirty="0"/>
              <a:t> to make a cell span multiple columns.</a:t>
            </a:r>
          </a:p>
          <a:p>
            <a:r>
              <a:rPr lang="en-US" dirty="0"/>
              <a:t>We can use </a:t>
            </a:r>
            <a:r>
              <a:rPr lang="en-US" b="1" dirty="0" err="1"/>
              <a:t>rowspan</a:t>
            </a:r>
            <a:r>
              <a:rPr lang="en-US" dirty="0"/>
              <a:t> to make a cell span multiple rows.</a:t>
            </a:r>
          </a:p>
        </p:txBody>
      </p:sp>
    </p:spTree>
    <p:extLst>
      <p:ext uri="{BB962C8B-B14F-4D97-AF65-F5344CB8AC3E}">
        <p14:creationId xmlns:p14="http://schemas.microsoft.com/office/powerpoint/2010/main" val="426169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p:txBody>
          <a:bodyPr>
            <a:normAutofit/>
          </a:bodyPr>
          <a:lstStyle/>
          <a:p>
            <a:r>
              <a:rPr lang="en-US" sz="2600" dirty="0"/>
              <a:t>To make a cell span multiple columns, add the attribute  </a:t>
            </a:r>
            <a:r>
              <a:rPr lang="en-US" sz="2600" b="1" dirty="0" err="1"/>
              <a:t>colspan</a:t>
            </a:r>
            <a:r>
              <a:rPr lang="en-US" sz="2600" b="1" dirty="0"/>
              <a:t>="</a:t>
            </a:r>
            <a:r>
              <a:rPr lang="en-US" sz="2600" b="1" i="1" dirty="0"/>
              <a:t>n</a:t>
            </a:r>
            <a:r>
              <a:rPr lang="en-US" sz="2600" b="1" dirty="0"/>
              <a:t>" </a:t>
            </a:r>
            <a:r>
              <a:rPr lang="en-US" sz="2600" dirty="0"/>
              <a:t>(where </a:t>
            </a:r>
            <a:r>
              <a:rPr lang="en-US" sz="2600" b="1" i="1" dirty="0"/>
              <a:t>n</a:t>
            </a:r>
            <a:r>
              <a:rPr lang="en-US" sz="2600" dirty="0"/>
              <a:t> is the number of columns to span) to the </a:t>
            </a:r>
            <a:r>
              <a:rPr lang="en-US" sz="2600" b="1" dirty="0"/>
              <a:t>&lt;td&gt;</a:t>
            </a:r>
            <a:r>
              <a:rPr lang="en-US" sz="2600" dirty="0"/>
              <a:t> (or </a:t>
            </a:r>
            <a:r>
              <a:rPr lang="en-US" sz="2600" b="1" dirty="0"/>
              <a:t>&lt;</a:t>
            </a:r>
            <a:r>
              <a:rPr lang="en-US" sz="2600" b="1" dirty="0" err="1"/>
              <a:t>th</a:t>
            </a:r>
            <a:r>
              <a:rPr lang="en-US" sz="2600" b="1" dirty="0"/>
              <a:t>&gt;</a:t>
            </a:r>
            <a:r>
              <a:rPr lang="en-US" sz="2600" dirty="0"/>
              <a:t>) tag of that cell. </a:t>
            </a:r>
          </a:p>
          <a:p>
            <a:pPr marL="0" indent="0">
              <a:buNone/>
            </a:pPr>
            <a:endParaRPr lang="en-US" sz="2600" dirty="0"/>
          </a:p>
          <a:p>
            <a:r>
              <a:rPr lang="en-US" sz="2600" dirty="0"/>
              <a:t>The total number of cells has to be the same in all rows, where any cells that span </a:t>
            </a:r>
            <a:r>
              <a:rPr lang="en-US" sz="2600" i="1" dirty="0"/>
              <a:t>n</a:t>
            </a:r>
            <a:r>
              <a:rPr lang="en-US" sz="2600" dirty="0"/>
              <a:t> columns are counted as </a:t>
            </a:r>
            <a:r>
              <a:rPr lang="en-US" sz="2600" i="1" dirty="0"/>
              <a:t>n</a:t>
            </a:r>
            <a:r>
              <a:rPr lang="en-US" sz="2600" dirty="0"/>
              <a:t> cells.</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82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   &lt;td&gt;1&lt;/td&gt;&lt;td&gt;2&lt;/td&gt;&lt;td&gt;3&lt;/td&gt;&lt;td&gt;4&lt;/td&gt;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colspan</a:t>
            </a:r>
            <a:r>
              <a:rPr lang="en-US" dirty="0">
                <a:latin typeface="Courier New" panose="02070309020205020404" pitchFamily="49" charset="0"/>
                <a:cs typeface="Courier New" panose="02070309020205020404" pitchFamily="49" charset="0"/>
              </a:rPr>
              <a:t>="3"&gt;under 123&lt;/td&gt;</a:t>
            </a:r>
          </a:p>
          <a:p>
            <a:pPr marL="114300" indent="0">
              <a:buNone/>
            </a:pPr>
            <a:r>
              <a:rPr lang="en-US" dirty="0">
                <a:latin typeface="Courier New" panose="02070309020205020404" pitchFamily="49" charset="0"/>
                <a:cs typeface="Courier New" panose="02070309020205020404" pitchFamily="49" charset="0"/>
              </a:rPr>
              <a:t>    &lt;td&gt;under 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486400"/>
            <a:ext cx="8257437"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416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lstStyle/>
          <a:p>
            <a:r>
              <a:rPr lang="en-US" dirty="0"/>
              <a:t>To 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p>
          <a:p>
            <a:pPr indent="0">
              <a:buNone/>
            </a:pPr>
            <a:endParaRPr lang="en-US" dirty="0"/>
          </a:p>
          <a:p>
            <a:endParaRPr lang="en-US" dirty="0"/>
          </a:p>
          <a:p>
            <a:pPr>
              <a:spcBef>
                <a:spcPts val="1800"/>
              </a:spcBef>
            </a:pPr>
            <a:r>
              <a:rPr lang="en-US" dirty="0"/>
              <a:t>In the code for above example, there are only two cells specified for row 2. This is because cell three is taking up the space where cell "six" would have been. You have to ensure that the cell count comes out the same for all rows (you include any cell from a previous row that spans into another row as part of that row's cell count).</a:t>
            </a:r>
          </a:p>
        </p:txBody>
      </p:sp>
      <p:pic>
        <p:nvPicPr>
          <p:cNvPr id="4" name="Picture 2">
            <a:extLst>
              <a:ext uri="{FF2B5EF4-FFF2-40B4-BE49-F238E27FC236}">
                <a16:creationId xmlns:a16="http://schemas.microsoft.com/office/drawing/2014/main" id="{CA75CA94-8D40-4664-B495-C12AE7439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67056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11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&lt;td&gt;one&lt;/td&gt;</a:t>
            </a:r>
          </a:p>
          <a:p>
            <a:pPr marL="114300" indent="0">
              <a:buNone/>
            </a:pPr>
            <a:r>
              <a:rPr lang="en-US" dirty="0">
                <a:latin typeface="Courier New" panose="02070309020205020404" pitchFamily="49" charset="0"/>
                <a:cs typeface="Courier New" panose="02070309020205020404" pitchFamily="49" charset="0"/>
              </a:rPr>
              <a:t>        &lt;td&gt;two&lt;/td&gt;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rowspan</a:t>
            </a:r>
            <a:r>
              <a:rPr lang="en-US" dirty="0">
                <a:latin typeface="Courier New" panose="02070309020205020404" pitchFamily="49" charset="0"/>
                <a:cs typeface="Courier New" panose="02070309020205020404" pitchFamily="49" charset="0"/>
              </a:rPr>
              <a:t>="2"&gt;This cell &lt;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spans two rows&lt;/td&gt;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&lt;td&gt;four&lt;/td&gt;</a:t>
            </a:r>
          </a:p>
          <a:p>
            <a:pPr marL="114300" indent="0">
              <a:buNone/>
            </a:pPr>
            <a:r>
              <a:rPr lang="en-US" dirty="0">
                <a:latin typeface="Courier New" panose="02070309020205020404" pitchFamily="49" charset="0"/>
                <a:cs typeface="Courier New" panose="02070309020205020404" pitchFamily="49" charset="0"/>
              </a:rPr>
              <a:t>        &lt;td&gt;five&lt;/td&gt;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&lt;td&gt;six&lt;/td&gt;</a:t>
            </a:r>
          </a:p>
          <a:p>
            <a:pPr marL="114300" indent="0">
              <a:buNone/>
            </a:pPr>
            <a:r>
              <a:rPr lang="en-US" dirty="0">
                <a:latin typeface="Courier New" panose="02070309020205020404" pitchFamily="49" charset="0"/>
                <a:cs typeface="Courier New" panose="02070309020205020404" pitchFamily="49" charset="0"/>
              </a:rPr>
              <a:t>        &lt;td&gt;seven&lt;/td&gt;</a:t>
            </a:r>
          </a:p>
          <a:p>
            <a:pPr marL="114300" indent="0">
              <a:buNone/>
            </a:pPr>
            <a:r>
              <a:rPr lang="en-US" dirty="0">
                <a:latin typeface="Courier New" panose="02070309020205020404" pitchFamily="49" charset="0"/>
                <a:cs typeface="Courier New" panose="02070309020205020404" pitchFamily="49" charset="0"/>
              </a:rPr>
              <a:t>        &lt;td&gt;eight&lt;/td&gt;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987" y="5715000"/>
            <a:ext cx="67056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19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Word Wrap Within Cells</a:t>
            </a:r>
          </a:p>
        </p:txBody>
      </p:sp>
      <p:sp>
        <p:nvSpPr>
          <p:cNvPr id="3" name="Content Placeholder 2"/>
          <p:cNvSpPr>
            <a:spLocks noGrp="1"/>
          </p:cNvSpPr>
          <p:nvPr>
            <p:ph idx="1"/>
          </p:nvPr>
        </p:nvSpPr>
        <p:spPr/>
        <p:txBody>
          <a:bodyPr>
            <a:normAutofit lnSpcReduction="10000"/>
          </a:bodyPr>
          <a:lstStyle/>
          <a:p>
            <a:r>
              <a:rPr lang="en-US" dirty="0"/>
              <a:t>A browser may choose to wrap the text in your table cells while it is adjusting the content to fit the column widths. If you find that your text is breaking between words you would rather see stay together, you can prevent the wrapping in a couple ways.</a:t>
            </a:r>
          </a:p>
          <a:p>
            <a:pPr marL="628650" lvl="1" indent="-400050">
              <a:buFont typeface="+mj-lt"/>
              <a:buAutoNum type="arabicPeriod"/>
            </a:pPr>
            <a:r>
              <a:rPr lang="en-US" dirty="0"/>
              <a:t>You can put non-breaking spaces between words that you do not want to wrap. This will force the browser to leave the column containing that text content wider, since it won't be able to break those words apart.</a:t>
            </a:r>
          </a:p>
          <a:p>
            <a:pPr marL="628650" lvl="1" indent="-400050">
              <a:buFont typeface="+mj-lt"/>
              <a:buAutoNum type="arabicPeriod"/>
            </a:pPr>
            <a:r>
              <a:rPr lang="en-US" dirty="0"/>
              <a:t>You can use the CSS </a:t>
            </a:r>
            <a:r>
              <a:rPr lang="en-US" b="1" dirty="0" err="1"/>
              <a:t>white-space:nowrap</a:t>
            </a:r>
            <a:r>
              <a:rPr lang="en-US" dirty="0"/>
              <a:t> declaration applied to a cell or its content (a paragraph or span, for example) to prevent wrapping of that text.</a:t>
            </a:r>
          </a:p>
        </p:txBody>
      </p:sp>
    </p:spTree>
    <p:extLst>
      <p:ext uri="{BB962C8B-B14F-4D97-AF65-F5344CB8AC3E}">
        <p14:creationId xmlns:p14="http://schemas.microsoft.com/office/powerpoint/2010/main" val="150260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What is a Table?</a:t>
            </a:r>
          </a:p>
          <a:p>
            <a:endParaRPr lang="en-IE" dirty="0"/>
          </a:p>
          <a:p>
            <a:r>
              <a:rPr lang="en-IE" dirty="0"/>
              <a:t>Table syntax</a:t>
            </a:r>
          </a:p>
          <a:p>
            <a:endParaRPr lang="en-IE" dirty="0"/>
          </a:p>
          <a:p>
            <a:r>
              <a:rPr lang="en-IE" dirty="0"/>
              <a:t>Rows and columns</a:t>
            </a:r>
          </a:p>
          <a:p>
            <a:endParaRPr lang="en-IE" dirty="0"/>
          </a:p>
          <a:p>
            <a:r>
              <a:rPr lang="en-IE" dirty="0"/>
              <a:t>Grouping Rows</a:t>
            </a:r>
          </a:p>
          <a:p>
            <a:endParaRPr lang="en-IE" dirty="0"/>
          </a:p>
          <a:p>
            <a:r>
              <a:rPr lang="en-IE" dirty="0"/>
              <a:t>Styling tables using nth-of-type</a:t>
            </a:r>
          </a:p>
          <a:p>
            <a:endParaRPr lang="en-IE" dirty="0"/>
          </a:p>
          <a:p>
            <a:endParaRPr lang="en-IE" dirty="0"/>
          </a:p>
        </p:txBody>
      </p:sp>
      <p:sp>
        <p:nvSpPr>
          <p:cNvPr id="4" name="Rectangle 3"/>
          <p:cNvSpPr/>
          <p:nvPr/>
        </p:nvSpPr>
        <p:spPr>
          <a:xfrm>
            <a:off x="293515" y="1574595"/>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897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What is a Table?</a:t>
            </a:r>
          </a:p>
          <a:p>
            <a:endParaRPr lang="en-IE" dirty="0"/>
          </a:p>
          <a:p>
            <a:r>
              <a:rPr lang="en-IE" dirty="0"/>
              <a:t>Table syntax</a:t>
            </a:r>
          </a:p>
          <a:p>
            <a:endParaRPr lang="en-IE" dirty="0"/>
          </a:p>
          <a:p>
            <a:r>
              <a:rPr lang="en-IE" dirty="0"/>
              <a:t>Rows and columns</a:t>
            </a:r>
          </a:p>
          <a:p>
            <a:endParaRPr lang="en-IE" dirty="0"/>
          </a:p>
          <a:p>
            <a:r>
              <a:rPr lang="en-IE" dirty="0"/>
              <a:t>Grouping Rows</a:t>
            </a:r>
          </a:p>
          <a:p>
            <a:endParaRPr lang="en-IE" dirty="0"/>
          </a:p>
          <a:p>
            <a:r>
              <a:rPr lang="en-IE" dirty="0"/>
              <a:t>Styling tables using nth-of-type</a:t>
            </a:r>
          </a:p>
          <a:p>
            <a:endParaRPr lang="en-IE" dirty="0"/>
          </a:p>
          <a:p>
            <a:endParaRPr lang="en-IE" dirty="0"/>
          </a:p>
        </p:txBody>
      </p:sp>
      <p:sp>
        <p:nvSpPr>
          <p:cNvPr id="4" name="Rectangle 3"/>
          <p:cNvSpPr/>
          <p:nvPr/>
        </p:nvSpPr>
        <p:spPr>
          <a:xfrm>
            <a:off x="293513" y="41148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71732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Rows</a:t>
            </a:r>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elements.</a:t>
            </a:r>
          </a:p>
          <a:p>
            <a:r>
              <a:rPr lang="en-US" dirty="0"/>
              <a:t>Grouping 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p>
        </p:txBody>
      </p:sp>
    </p:spTree>
    <p:extLst>
      <p:ext uri="{BB962C8B-B14F-4D97-AF65-F5344CB8AC3E}">
        <p14:creationId xmlns:p14="http://schemas.microsoft.com/office/powerpoint/2010/main" val="21537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What is a Table?</a:t>
            </a:r>
          </a:p>
          <a:p>
            <a:endParaRPr lang="en-IE" dirty="0"/>
          </a:p>
          <a:p>
            <a:r>
              <a:rPr lang="en-IE" dirty="0"/>
              <a:t>Table syntax</a:t>
            </a:r>
          </a:p>
          <a:p>
            <a:endParaRPr lang="en-IE" dirty="0"/>
          </a:p>
          <a:p>
            <a:r>
              <a:rPr lang="en-IE" dirty="0"/>
              <a:t>Rows and columns</a:t>
            </a:r>
          </a:p>
          <a:p>
            <a:endParaRPr lang="en-IE" dirty="0"/>
          </a:p>
          <a:p>
            <a:r>
              <a:rPr lang="en-IE" dirty="0"/>
              <a:t>Grouping Rows</a:t>
            </a:r>
          </a:p>
          <a:p>
            <a:endParaRPr lang="en-IE" dirty="0"/>
          </a:p>
          <a:p>
            <a:r>
              <a:rPr lang="en-IE" dirty="0"/>
              <a:t>Styling tables using nth-of-type</a:t>
            </a:r>
          </a:p>
          <a:p>
            <a:endParaRPr lang="en-IE" dirty="0"/>
          </a:p>
          <a:p>
            <a:endParaRPr lang="en-IE" dirty="0"/>
          </a:p>
        </p:txBody>
      </p:sp>
      <p:sp>
        <p:nvSpPr>
          <p:cNvPr id="4" name="Rectangle 3"/>
          <p:cNvSpPr/>
          <p:nvPr/>
        </p:nvSpPr>
        <p:spPr>
          <a:xfrm>
            <a:off x="293514" y="50292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717325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nth-of-type</a:t>
            </a:r>
          </a:p>
        </p:txBody>
      </p:sp>
      <p:sp>
        <p:nvSpPr>
          <p:cNvPr id="3" name="Content Placeholder 2"/>
          <p:cNvSpPr>
            <a:spLocks noGrp="1"/>
          </p:cNvSpPr>
          <p:nvPr>
            <p:ph idx="1"/>
          </p:nvPr>
        </p:nvSpPr>
        <p:spPr/>
        <p:txBody>
          <a:bodyPr/>
          <a:lstStyle/>
          <a:p>
            <a:r>
              <a:rPr lang="en-US" dirty="0"/>
              <a:t>The nth-of-type selector finds every nth element of a specific type using either keywords or a formula.</a:t>
            </a:r>
          </a:p>
          <a:p>
            <a:endParaRPr lang="en-US" dirty="0"/>
          </a:p>
          <a:p>
            <a:r>
              <a:rPr lang="en-US" b="1" dirty="0"/>
              <a:t>Keywords</a:t>
            </a:r>
          </a:p>
          <a:p>
            <a:pPr lvl="1"/>
            <a:r>
              <a:rPr lang="en-US" dirty="0"/>
              <a:t>:nth-of-type(odd)</a:t>
            </a:r>
          </a:p>
          <a:p>
            <a:pPr lvl="1"/>
            <a:r>
              <a:rPr lang="en-US" dirty="0"/>
              <a:t>:nth-of-type(even)</a:t>
            </a:r>
          </a:p>
          <a:p>
            <a:pPr lvl="1"/>
            <a:r>
              <a:rPr lang="en-US" dirty="0"/>
              <a:t>:first-of-type</a:t>
            </a:r>
          </a:p>
          <a:p>
            <a:pPr lvl="1"/>
            <a:r>
              <a:rPr lang="en-US" dirty="0"/>
              <a:t>:last-of-type</a:t>
            </a:r>
          </a:p>
          <a:p>
            <a:pPr lvl="1"/>
            <a:r>
              <a:rPr lang="en-US" dirty="0"/>
              <a:t>:hover</a:t>
            </a:r>
          </a:p>
          <a:p>
            <a:endParaRPr lang="en-US" dirty="0"/>
          </a:p>
        </p:txBody>
      </p:sp>
    </p:spTree>
    <p:extLst>
      <p:ext uri="{BB962C8B-B14F-4D97-AF65-F5344CB8AC3E}">
        <p14:creationId xmlns:p14="http://schemas.microsoft.com/office/powerpoint/2010/main" val="387636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nth-of-type</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17021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50" y="3505200"/>
            <a:ext cx="88022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30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nth-of-type</a:t>
            </a:r>
          </a:p>
        </p:txBody>
      </p:sp>
      <p:sp>
        <p:nvSpPr>
          <p:cNvPr id="3" name="Content Placeholder 2"/>
          <p:cNvSpPr>
            <a:spLocks noGrp="1"/>
          </p:cNvSpPr>
          <p:nvPr>
            <p:ph idx="1"/>
          </p:nvPr>
        </p:nvSpPr>
        <p:spPr/>
        <p:txBody>
          <a:bodyPr>
            <a:normAutofit/>
          </a:bodyPr>
          <a:lstStyle/>
          <a:p>
            <a:pPr marL="0" indent="0">
              <a:buNone/>
            </a:pPr>
            <a:r>
              <a:rPr lang="en-US" sz="2800" b="1" dirty="0"/>
              <a:t>Formula</a:t>
            </a:r>
            <a:endParaRPr lang="en-US" sz="2400" b="1" dirty="0"/>
          </a:p>
          <a:p>
            <a:r>
              <a:rPr lang="en-US" sz="2400" dirty="0"/>
              <a:t>The </a:t>
            </a:r>
            <a:r>
              <a:rPr lang="en-US" sz="2400" i="1" dirty="0"/>
              <a:t>nth-of-type</a:t>
            </a:r>
            <a:r>
              <a:rPr lang="en-US" sz="2400" dirty="0"/>
              <a:t> selector can use formulas instead of keywords. The 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p>
          <a:p>
            <a:pPr lvl="1"/>
            <a:r>
              <a:rPr lang="en-US" sz="2400" dirty="0" err="1"/>
              <a:t>tr:nth-of-type</a:t>
            </a:r>
            <a:r>
              <a:rPr lang="en-US" sz="2400" dirty="0"/>
              <a:t>(n) // Each row</a:t>
            </a:r>
          </a:p>
          <a:p>
            <a:pPr lvl="1"/>
            <a:r>
              <a:rPr lang="en-US" sz="2400" dirty="0" err="1"/>
              <a:t>tr:nth-of-type</a:t>
            </a:r>
            <a:r>
              <a:rPr lang="en-US" sz="2400" dirty="0"/>
              <a:t>(2) // Second row</a:t>
            </a:r>
          </a:p>
          <a:p>
            <a:pPr lvl="1"/>
            <a:r>
              <a:rPr lang="en-US" sz="2400" dirty="0" err="1"/>
              <a:t>tr:nth-of-type</a:t>
            </a:r>
            <a:r>
              <a:rPr lang="en-US" sz="2400" dirty="0"/>
              <a:t>(2n) // Every second row</a:t>
            </a:r>
          </a:p>
          <a:p>
            <a:pPr lvl="1"/>
            <a:r>
              <a:rPr lang="en-US" sz="2400" dirty="0" err="1"/>
              <a:t>tr:nth-of-type</a:t>
            </a:r>
            <a:r>
              <a:rPr lang="en-US" sz="2400" dirty="0"/>
              <a:t>(n+2) // Every row starting at the second</a:t>
            </a:r>
          </a:p>
          <a:p>
            <a:pPr lvl="1"/>
            <a:r>
              <a:rPr lang="en-US" sz="2400" dirty="0" err="1"/>
              <a:t>tr:nth-of-type</a:t>
            </a:r>
            <a:r>
              <a:rPr lang="en-US" sz="2400" dirty="0"/>
              <a:t>(-n+2) // First 2 rows</a:t>
            </a:r>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303687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nth-last-of-type</a:t>
            </a:r>
          </a:p>
        </p:txBody>
      </p:sp>
      <p:sp>
        <p:nvSpPr>
          <p:cNvPr id="3" name="Content Placeholder 2"/>
          <p:cNvSpPr>
            <a:spLocks noGrp="1"/>
          </p:cNvSpPr>
          <p:nvPr>
            <p:ph idx="1"/>
          </p:nvPr>
        </p:nvSpPr>
        <p:spPr/>
        <p:txBody>
          <a:bodyPr>
            <a:normAutofit/>
          </a:bodyPr>
          <a:lstStyle/>
          <a:p>
            <a:pPr marL="0" indent="0">
              <a:buNone/>
            </a:pPr>
            <a:r>
              <a:rPr lang="en-US" sz="2800" b="1" dirty="0"/>
              <a:t>Formula</a:t>
            </a:r>
          </a:p>
          <a:p>
            <a:pPr lvl="1"/>
            <a:r>
              <a:rPr lang="en-US" sz="2400" dirty="0" err="1"/>
              <a:t>tr:nth-last-of-type</a:t>
            </a:r>
            <a:r>
              <a:rPr lang="en-US" sz="2400" dirty="0"/>
              <a:t>(2) // Second last row</a:t>
            </a:r>
          </a:p>
          <a:p>
            <a:pPr lvl="1"/>
            <a:r>
              <a:rPr lang="en-US" sz="2400" dirty="0" err="1"/>
              <a:t>tr:nth-last-of-type</a:t>
            </a:r>
            <a:r>
              <a:rPr lang="en-US" sz="2400" dirty="0"/>
              <a:t>(-n+2) // Last 2 rows</a:t>
            </a:r>
          </a:p>
          <a:p>
            <a:endParaRPr lang="en-US" sz="2800" dirty="0"/>
          </a:p>
        </p:txBody>
      </p:sp>
    </p:spTree>
    <p:extLst>
      <p:ext uri="{BB962C8B-B14F-4D97-AF65-F5344CB8AC3E}">
        <p14:creationId xmlns:p14="http://schemas.microsoft.com/office/powerpoint/2010/main" val="4033306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nth-of-type</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4473074"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775252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37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lstStyle/>
          <a:p>
            <a:pPr>
              <a:defRPr/>
            </a:pPr>
            <a:r>
              <a:rPr lang="en-US" dirty="0"/>
              <a:t>What is a table?</a:t>
            </a:r>
            <a:endParaRPr lang="en-US" altLang="en-US" dirty="0"/>
          </a:p>
        </p:txBody>
      </p:sp>
      <p:sp>
        <p:nvSpPr>
          <p:cNvPr id="22532" name="Rectangle 2"/>
          <p:cNvSpPr>
            <a:spLocks noGrp="1" noChangeArrowheads="1"/>
          </p:cNvSpPr>
          <p:nvPr>
            <p:ph type="body" idx="1"/>
          </p:nvPr>
        </p:nvSpPr>
        <p:spPr>
          <a:xfrm>
            <a:off x="762000" y="1676400"/>
            <a:ext cx="8224242" cy="907480"/>
          </a:xfrm>
        </p:spPr>
        <p:txBody>
          <a:bodyPr/>
          <a:lstStyle/>
          <a:p>
            <a:pPr marL="0" indent="0">
              <a:buNone/>
              <a:defRPr/>
            </a:pPr>
            <a:r>
              <a:rPr lang="en-US" altLang="en-US" dirty="0"/>
              <a:t>Sometimes you need to present tabular data, perhaps for inventory of products or a catalog of albums. </a:t>
            </a:r>
          </a:p>
        </p:txBody>
      </p:sp>
      <p:pic>
        <p:nvPicPr>
          <p:cNvPr id="348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744"/>
            <a:ext cx="5923731" cy="383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92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table?</a:t>
            </a:r>
          </a:p>
        </p:txBody>
      </p:sp>
      <p:sp>
        <p:nvSpPr>
          <p:cNvPr id="3" name="Content Placeholder 2"/>
          <p:cNvSpPr>
            <a:spLocks noGrp="1"/>
          </p:cNvSpPr>
          <p:nvPr>
            <p:ph idx="1"/>
          </p:nvPr>
        </p:nvSpPr>
        <p:spPr/>
        <p:txBody>
          <a:bodyPr>
            <a:normAutofit/>
          </a:bodyPr>
          <a:lstStyle/>
          <a:p>
            <a:r>
              <a:rPr lang="en-US" sz="2400" dirty="0"/>
              <a:t>The </a:t>
            </a:r>
            <a:r>
              <a:rPr lang="en-US" sz="2400" b="1" dirty="0"/>
              <a:t>&lt;table&gt; </a:t>
            </a:r>
            <a:r>
              <a:rPr lang="en-US" sz="2400" dirty="0"/>
              <a:t>element in HTML is used for displaying tabular data. You can think of it as a way to describe and display data that would make sense in spreadsheet software. Essentially: columns and rows. </a:t>
            </a:r>
            <a:endParaRPr lang="en-US" sz="2400" dirty="0">
              <a:effectLst/>
            </a:endParaRPr>
          </a:p>
        </p:txBody>
      </p:sp>
    </p:spTree>
    <p:extLst>
      <p:ext uri="{BB962C8B-B14F-4D97-AF65-F5344CB8AC3E}">
        <p14:creationId xmlns:p14="http://schemas.microsoft.com/office/powerpoint/2010/main" val="155696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table?</a:t>
            </a:r>
          </a:p>
        </p:txBody>
      </p:sp>
      <p:sp>
        <p:nvSpPr>
          <p:cNvPr id="3" name="Content Placeholder 2"/>
          <p:cNvSpPr>
            <a:spLocks noGrp="1"/>
          </p:cNvSpPr>
          <p:nvPr>
            <p:ph idx="1"/>
          </p:nvPr>
        </p:nvSpPr>
        <p:spPr/>
        <p:txBody>
          <a:bodyPr/>
          <a:lstStyle/>
          <a:p>
            <a:endParaRPr 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624763" cy="472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09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What is a Table?</a:t>
            </a:r>
          </a:p>
          <a:p>
            <a:endParaRPr lang="en-IE" dirty="0"/>
          </a:p>
          <a:p>
            <a:r>
              <a:rPr lang="en-IE" dirty="0"/>
              <a:t>Table syntax</a:t>
            </a:r>
          </a:p>
          <a:p>
            <a:endParaRPr lang="en-IE" dirty="0"/>
          </a:p>
          <a:p>
            <a:r>
              <a:rPr lang="en-IE" dirty="0"/>
              <a:t>Rows and columns</a:t>
            </a:r>
          </a:p>
          <a:p>
            <a:endParaRPr lang="en-IE" dirty="0"/>
          </a:p>
          <a:p>
            <a:r>
              <a:rPr lang="en-IE" dirty="0"/>
              <a:t>Grouping Rows</a:t>
            </a:r>
          </a:p>
          <a:p>
            <a:endParaRPr lang="en-IE" dirty="0"/>
          </a:p>
          <a:p>
            <a:r>
              <a:rPr lang="en-IE" dirty="0"/>
              <a:t>Styling tables using nth-of-type</a:t>
            </a:r>
          </a:p>
          <a:p>
            <a:endParaRPr lang="en-IE" dirty="0"/>
          </a:p>
          <a:p>
            <a:endParaRPr lang="en-IE" dirty="0"/>
          </a:p>
        </p:txBody>
      </p:sp>
      <p:sp>
        <p:nvSpPr>
          <p:cNvPr id="4" name="Rectangle 3"/>
          <p:cNvSpPr/>
          <p:nvPr/>
        </p:nvSpPr>
        <p:spPr>
          <a:xfrm>
            <a:off x="293514" y="24384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9692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normAutofit/>
          </a:bodyPr>
          <a:lstStyle/>
          <a:p>
            <a:r>
              <a:rPr lang="en-US" dirty="0"/>
              <a:t>Tables in HTML are coded as a series of table rows that contain cells (which can contain data or heading information). </a:t>
            </a:r>
          </a:p>
          <a:p>
            <a:r>
              <a:rPr lang="en-US" dirty="0"/>
              <a:t>The </a:t>
            </a:r>
            <a:r>
              <a:rPr lang="en-US" b="1" dirty="0"/>
              <a:t>&lt;table&gt;</a:t>
            </a:r>
            <a:r>
              <a:rPr lang="en-US" dirty="0"/>
              <a:t>...</a:t>
            </a:r>
            <a:r>
              <a:rPr lang="en-US" b="1" dirty="0"/>
              <a:t>&lt;/table&gt;</a:t>
            </a:r>
            <a:r>
              <a:rPr lang="en-US" dirty="0"/>
              <a:t> tags surround the table element.</a:t>
            </a:r>
          </a:p>
          <a:p>
            <a:r>
              <a:rPr lang="en-US" dirty="0"/>
              <a:t>Rows in the table are surrounded by </a:t>
            </a:r>
            <a:r>
              <a:rPr lang="en-US" b="1" dirty="0"/>
              <a:t>&lt;</a:t>
            </a:r>
            <a:r>
              <a:rPr lang="en-US" b="1" dirty="0" err="1"/>
              <a:t>tr</a:t>
            </a:r>
            <a:r>
              <a:rPr lang="en-US" b="1" dirty="0"/>
              <a:t>&gt;</a:t>
            </a:r>
            <a:r>
              <a:rPr lang="en-US" dirty="0"/>
              <a:t>...</a:t>
            </a:r>
            <a:r>
              <a:rPr lang="en-US" b="1" dirty="0"/>
              <a:t>&lt;/</a:t>
            </a:r>
            <a:r>
              <a:rPr lang="en-US" b="1" dirty="0" err="1"/>
              <a:t>tr</a:t>
            </a:r>
            <a:r>
              <a:rPr lang="en-US" b="1" dirty="0"/>
              <a:t>&gt;</a:t>
            </a:r>
            <a:r>
              <a:rPr lang="en-US" dirty="0"/>
              <a:t> tags.</a:t>
            </a:r>
          </a:p>
          <a:p>
            <a:r>
              <a:rPr lang="en-US" dirty="0"/>
              <a:t>Cells in the rows are enclosed in either </a:t>
            </a:r>
            <a:r>
              <a:rPr lang="en-US" b="1" dirty="0"/>
              <a:t>&lt;td&gt;</a:t>
            </a:r>
            <a:r>
              <a:rPr lang="en-US" dirty="0"/>
              <a:t>...</a:t>
            </a:r>
            <a:r>
              <a:rPr lang="en-US" b="1" dirty="0"/>
              <a:t>&lt;/td&gt;</a:t>
            </a:r>
            <a:r>
              <a:rPr lang="en-US" dirty="0"/>
              <a:t> tags (for cells containing table data), or </a:t>
            </a:r>
            <a:r>
              <a:rPr lang="en-US" b="1" dirty="0"/>
              <a:t>&lt;</a:t>
            </a:r>
            <a:r>
              <a:rPr lang="en-US" b="1" dirty="0" err="1"/>
              <a:t>th</a:t>
            </a:r>
            <a:r>
              <a:rPr lang="en-US" b="1" dirty="0"/>
              <a:t>&gt;</a:t>
            </a:r>
            <a:r>
              <a:rPr lang="en-US" dirty="0"/>
              <a:t>...</a:t>
            </a:r>
            <a:r>
              <a:rPr lang="en-US" b="1" dirty="0"/>
              <a:t>&lt;/</a:t>
            </a:r>
            <a:r>
              <a:rPr lang="en-US" b="1" dirty="0" err="1"/>
              <a:t>th</a:t>
            </a:r>
            <a:r>
              <a:rPr lang="en-US" b="1" dirty="0"/>
              <a:t>&gt;</a:t>
            </a:r>
            <a:r>
              <a:rPr lang="en-US" dirty="0"/>
              <a:t>tags (for cells containing heading information).</a:t>
            </a:r>
          </a:p>
          <a:p>
            <a:r>
              <a:rPr lang="en-US" dirty="0"/>
              <a:t>The </a:t>
            </a:r>
            <a:r>
              <a:rPr lang="en-US" b="1" dirty="0"/>
              <a:t>&lt;td&gt;</a:t>
            </a:r>
            <a:r>
              <a:rPr lang="en-US" dirty="0"/>
              <a:t> and </a:t>
            </a:r>
            <a:r>
              <a:rPr lang="en-US" b="1" dirty="0"/>
              <a:t>&lt;</a:t>
            </a:r>
            <a:r>
              <a:rPr lang="en-US" b="1" dirty="0" err="1"/>
              <a:t>th</a:t>
            </a:r>
            <a:r>
              <a:rPr lang="en-US" b="1" dirty="0"/>
              <a:t>&gt;</a:t>
            </a:r>
            <a:r>
              <a:rPr lang="en-US" dirty="0"/>
              <a:t> cells have different default formatting, and they make a structural distinction between their contents (either data or heading information).</a:t>
            </a:r>
          </a:p>
        </p:txBody>
      </p:sp>
    </p:spTree>
    <p:extLst>
      <p:ext uri="{BB962C8B-B14F-4D97-AF65-F5344CB8AC3E}">
        <p14:creationId xmlns:p14="http://schemas.microsoft.com/office/powerpoint/2010/main" val="345881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noAutofit/>
          </a:bodyPr>
          <a:lstStyle/>
          <a:p>
            <a:r>
              <a:rPr lang="en-US" sz="2000" dirty="0"/>
              <a:t>Here is the HTML code for a simple table, with the resulting table shown below it:</a:t>
            </a:r>
          </a:p>
          <a:p>
            <a:endParaRPr lang="en-US" sz="1600" dirty="0"/>
          </a:p>
          <a:p>
            <a:pPr indent="0">
              <a:buNone/>
            </a:pPr>
            <a:endParaRPr lang="en-US" sz="1600" dirty="0">
              <a:latin typeface="Courier New" panose="02070309020205020404" pitchFamily="49" charset="0"/>
              <a:cs typeface="Courier New" panose="02070309020205020404" pitchFamily="49" charset="0"/>
            </a:endParaRPr>
          </a:p>
          <a:p>
            <a:pPr indent="0">
              <a:buNone/>
            </a:pPr>
            <a:endParaRPr lang="en-US" sz="1600" dirty="0">
              <a:latin typeface="Courier New" panose="02070309020205020404" pitchFamily="49" charset="0"/>
              <a:cs typeface="Courier New" panose="02070309020205020404" pitchFamily="49" charset="0"/>
            </a:endParaRPr>
          </a:p>
          <a:p>
            <a:pPr indent="0">
              <a:buNone/>
            </a:pPr>
            <a:endParaRPr lang="en-US" sz="1600" dirty="0">
              <a:cs typeface="Courier New" panose="020703090202050204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572000"/>
            <a:ext cx="425547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32" y="2514600"/>
            <a:ext cx="840555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41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a:t>A basic table (like the simple table example)  has no border or any styling. </a:t>
            </a:r>
          </a:p>
          <a:p>
            <a:r>
              <a:rPr lang="en-US" dirty="0"/>
              <a:t>To add a border, we do so through CSS.  We add a border to  the &lt;table&gt;, &lt;</a:t>
            </a:r>
            <a:r>
              <a:rPr lang="en-US" dirty="0" err="1"/>
              <a:t>th</a:t>
            </a:r>
            <a:r>
              <a:rPr lang="en-US" dirty="0"/>
              <a:t>&gt; and &lt;td&gt; elements.</a:t>
            </a:r>
          </a:p>
          <a:p>
            <a:endParaRPr lang="en-US" dirty="0"/>
          </a:p>
          <a:p>
            <a:endParaRPr lang="en-US" dirty="0"/>
          </a:p>
          <a:p>
            <a:pPr marL="0" indent="0">
              <a:buNone/>
            </a:pPr>
            <a:endParaRPr lang="en-US" dirty="0"/>
          </a:p>
          <a:p>
            <a:pPr marL="0" indent="0">
              <a:buNone/>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22" y="3505200"/>
            <a:ext cx="3641777" cy="926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800600"/>
            <a:ext cx="417006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576724"/>
      </p:ext>
    </p:extLst>
  </p:cSld>
  <p:clrMapOvr>
    <a:masterClrMapping/>
  </p:clrMapOvr>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Portfolio</Template>
  <TotalTime>1174</TotalTime>
  <Words>835</Words>
  <Application>Microsoft Office PowerPoint</Application>
  <PresentationFormat>On-screen Show (4:3)</PresentationFormat>
  <Paragraphs>160</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Courier New</vt:lpstr>
      <vt:lpstr>Helvetica</vt:lpstr>
      <vt:lpstr>Helvetica Neue</vt:lpstr>
      <vt:lpstr>Helvetica Neue Light</vt:lpstr>
      <vt:lpstr>Helvetica Neue Medium</vt:lpstr>
      <vt:lpstr>Modern Portfolio</vt:lpstr>
      <vt:lpstr>Tables</vt:lpstr>
      <vt:lpstr>Agenda</vt:lpstr>
      <vt:lpstr>What is a table?</vt:lpstr>
      <vt:lpstr>What is a table?</vt:lpstr>
      <vt:lpstr>What is a table?</vt:lpstr>
      <vt:lpstr>Agenda</vt:lpstr>
      <vt:lpstr>Table syntax</vt:lpstr>
      <vt:lpstr>Table syntax</vt:lpstr>
      <vt:lpstr>Table syntax</vt:lpstr>
      <vt:lpstr>Table syntax</vt:lpstr>
      <vt:lpstr>Table syntax</vt:lpstr>
      <vt:lpstr>Table syntax</vt:lpstr>
      <vt:lpstr>Agenda</vt:lpstr>
      <vt:lpstr>Rows and columns</vt:lpstr>
      <vt:lpstr>colspan</vt:lpstr>
      <vt:lpstr>colspan</vt:lpstr>
      <vt:lpstr>rowspan</vt:lpstr>
      <vt:lpstr>rowspan</vt:lpstr>
      <vt:lpstr>Controlling Word Wrap Within Cells</vt:lpstr>
      <vt:lpstr>Agenda</vt:lpstr>
      <vt:lpstr>Grouping Rows</vt:lpstr>
      <vt:lpstr>Agenda</vt:lpstr>
      <vt:lpstr>nth-of-type</vt:lpstr>
      <vt:lpstr>nth-of-type</vt:lpstr>
      <vt:lpstr>nth-of-type</vt:lpstr>
      <vt:lpstr>nth-last-of-type</vt:lpstr>
      <vt:lpstr>nth-of-type</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Tables</dc:title>
  <dc:creator>Rosanne Birney</dc:creator>
  <cp:lastModifiedBy>Tom O CALLAGHAN</cp:lastModifiedBy>
  <cp:revision>162</cp:revision>
  <dcterms:created xsi:type="dcterms:W3CDTF">2015-11-09T10:51:36Z</dcterms:created>
  <dcterms:modified xsi:type="dcterms:W3CDTF">2019-09-30T11:08:10Z</dcterms:modified>
</cp:coreProperties>
</file>