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22"/>
  </p:notesMasterIdLst>
  <p:sldIdLst>
    <p:sldId id="256" r:id="rId2"/>
    <p:sldId id="261" r:id="rId3"/>
    <p:sldId id="258" r:id="rId4"/>
    <p:sldId id="259" r:id="rId5"/>
    <p:sldId id="260" r:id="rId6"/>
    <p:sldId id="277" r:id="rId7"/>
    <p:sldId id="262" r:id="rId8"/>
    <p:sldId id="263" r:id="rId9"/>
    <p:sldId id="272" r:id="rId10"/>
    <p:sldId id="268" r:id="rId11"/>
    <p:sldId id="267" r:id="rId12"/>
    <p:sldId id="269" r:id="rId13"/>
    <p:sldId id="270" r:id="rId14"/>
    <p:sldId id="271" r:id="rId15"/>
    <p:sldId id="278" r:id="rId16"/>
    <p:sldId id="264" r:id="rId17"/>
    <p:sldId id="265" r:id="rId18"/>
    <p:sldId id="266"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344" y="102"/>
      </p:cViewPr>
      <p:guideLst>
        <p:guide orient="horz" pos="2160"/>
        <p:guide pos="2880"/>
      </p:guideLst>
    </p:cSldViewPr>
  </p:slideViewPr>
  <p:notesTextViewPr>
    <p:cViewPr>
      <p:scale>
        <a:sx n="1" d="1"/>
        <a:sy n="1" d="1"/>
      </p:scale>
      <p:origin x="0" y="0"/>
    </p:cViewPr>
  </p:notesTextViewPr>
  <p:sorterViewPr>
    <p:cViewPr>
      <p:scale>
        <a:sx n="100" d="100"/>
        <a:sy n="100" d="100"/>
      </p:scale>
      <p:origin x="0" y="18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7979-B798-40DB-B440-5D87E6EC6EEF}" type="datetimeFigureOut">
              <a:rPr lang="en-US" smtClean="0"/>
              <a:t>10/4/2019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4F902-6E5B-4D43-BC9D-B2954F06BDA5}" type="slidenum">
              <a:rPr lang="en-US" smtClean="0"/>
              <a:t>‹#›</a:t>
            </a:fld>
            <a:endParaRPr lang="en-US"/>
          </a:p>
        </p:txBody>
      </p:sp>
    </p:spTree>
    <p:extLst>
      <p:ext uri="{BB962C8B-B14F-4D97-AF65-F5344CB8AC3E}">
        <p14:creationId xmlns:p14="http://schemas.microsoft.com/office/powerpoint/2010/main" val="296606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401836" y="3339703"/>
            <a:ext cx="8344754" cy="9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13" name="Title Text"/>
          <p:cNvSpPr txBox="1">
            <a:spLocks noGrp="1"/>
          </p:cNvSpPr>
          <p:nvPr>
            <p:ph type="title"/>
          </p:nvPr>
        </p:nvSpPr>
        <p:spPr>
          <a:xfrm>
            <a:off x="401836" y="928687"/>
            <a:ext cx="8340328" cy="2232422"/>
          </a:xfrm>
          <a:prstGeom prst="rect">
            <a:avLst/>
          </a:prstGeom>
        </p:spPr>
        <p:txBody>
          <a:bodyPr/>
          <a:lstStyle/>
          <a:p>
            <a:r>
              <a:rPr lang="en-US"/>
              <a:t>Click to edit Master title style</a:t>
            </a:r>
            <a:endParaRPr/>
          </a:p>
        </p:txBody>
      </p:sp>
      <p:sp>
        <p:nvSpPr>
          <p:cNvPr id="14" name="Body Level One…"/>
          <p:cNvSpPr txBox="1">
            <a:spLocks noGrp="1"/>
          </p:cNvSpPr>
          <p:nvPr>
            <p:ph type="body" sz="quarter" idx="1"/>
          </p:nvPr>
        </p:nvSpPr>
        <p:spPr>
          <a:xfrm>
            <a:off x="401836" y="3527227"/>
            <a:ext cx="8340328" cy="714375"/>
          </a:xfrm>
          <a:prstGeom prst="rect">
            <a:avLst/>
          </a:prstGeom>
        </p:spPr>
        <p:txBody>
          <a:bodyPr/>
          <a:lstStyle>
            <a:lvl1pPr marL="0" indent="0">
              <a:spcBef>
                <a:spcPts val="0"/>
              </a:spcBef>
              <a:buSzTx/>
              <a:buFontTx/>
              <a:buNone/>
              <a:defRPr sz="1800">
                <a:latin typeface="Helvetica Neue"/>
                <a:ea typeface="Helvetica Neue"/>
                <a:cs typeface="Helvetica Neue"/>
                <a:sym typeface="Helvetica Neue"/>
              </a:defRPr>
            </a:lvl1pPr>
            <a:lvl2pPr marL="0" indent="160729">
              <a:spcBef>
                <a:spcPts val="0"/>
              </a:spcBef>
              <a:buSzTx/>
              <a:buFontTx/>
              <a:buNone/>
              <a:defRPr sz="1800">
                <a:latin typeface="Helvetica Neue"/>
                <a:ea typeface="Helvetica Neue"/>
                <a:cs typeface="Helvetica Neue"/>
                <a:sym typeface="Helvetica Neue"/>
              </a:defRPr>
            </a:lvl2pPr>
            <a:lvl3pPr marL="0" indent="321457">
              <a:spcBef>
                <a:spcPts val="0"/>
              </a:spcBef>
              <a:buSzTx/>
              <a:buFontTx/>
              <a:buNone/>
              <a:defRPr sz="1800">
                <a:latin typeface="Helvetica Neue"/>
                <a:ea typeface="Helvetica Neue"/>
                <a:cs typeface="Helvetica Neue"/>
                <a:sym typeface="Helvetica Neue"/>
              </a:defRPr>
            </a:lvl3pPr>
            <a:lvl4pPr marL="0" indent="482186">
              <a:spcBef>
                <a:spcPts val="0"/>
              </a:spcBef>
              <a:buSzTx/>
              <a:buFontTx/>
              <a:buNone/>
              <a:defRPr sz="1800">
                <a:latin typeface="Helvetica Neue"/>
                <a:ea typeface="Helvetica Neue"/>
                <a:cs typeface="Helvetica Neue"/>
                <a:sym typeface="Helvetica Neue"/>
              </a:defRPr>
            </a:lvl4pPr>
            <a:lvl5pPr marL="0" indent="642915">
              <a:spcBef>
                <a:spcPts val="0"/>
              </a:spcBef>
              <a:buSzTx/>
              <a:buFontTx/>
              <a:buNone/>
              <a:defRPr sz="1800">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9144000" cy="6858000"/>
          </a:xfrm>
          <a:prstGeom prst="rect">
            <a:avLst/>
          </a:prstGeom>
        </p:spPr>
        <p:txBody>
          <a:bodyPr lIns="64291" tIns="32145" rIns="64291" bIns="32145">
            <a:noAutofit/>
          </a:bodyPr>
          <a:lstStyle/>
          <a:p>
            <a:r>
              <a:rPr lang="en-US"/>
              <a:t>Click icon to add picture</a:t>
            </a:r>
            <a:endParaRPr/>
          </a:p>
        </p:txBody>
      </p:sp>
      <p:sp>
        <p:nvSpPr>
          <p:cNvPr id="111"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38758" y="6375680"/>
            <a:ext cx="1747292" cy="348462"/>
          </a:xfrm>
          <a:prstGeom prst="rect">
            <a:avLst/>
          </a:prstGeom>
        </p:spPr>
        <p:txBody>
          <a:bodyPr lIns="102404" tIns="51202" rIns="102404" bIns="51202"/>
          <a:lstStyle/>
          <a:p>
            <a:fld id="{4BC48473-ACCD-4242-806A-1249CC2C55A8}" type="datetimeFigureOut">
              <a:rPr lang="en-US" smtClean="0"/>
              <a:t>10/4/2019</a:t>
            </a:fld>
            <a:endParaRPr lang="en-US"/>
          </a:p>
        </p:txBody>
      </p:sp>
      <p:sp>
        <p:nvSpPr>
          <p:cNvPr id="5" name="Footer Placeholder 4"/>
          <p:cNvSpPr>
            <a:spLocks noGrp="1"/>
          </p:cNvSpPr>
          <p:nvPr>
            <p:ph type="ftr" sz="quarter" idx="11"/>
          </p:nvPr>
        </p:nvSpPr>
        <p:spPr>
          <a:xfrm>
            <a:off x="3028950" y="6375680"/>
            <a:ext cx="3086100" cy="345796"/>
          </a:xfrm>
          <a:prstGeom prst="rect">
            <a:avLst/>
          </a:prstGeom>
        </p:spPr>
        <p:txBody>
          <a:bodyPr lIns="102404" tIns="51202" rIns="102404" bIns="51202"/>
          <a:lstStyle/>
          <a:p>
            <a:endParaRPr lang="en-US"/>
          </a:p>
        </p:txBody>
      </p:sp>
      <p:sp>
        <p:nvSpPr>
          <p:cNvPr id="6" name="Slide Number Placeholder 5"/>
          <p:cNvSpPr>
            <a:spLocks noGrp="1"/>
          </p:cNvSpPr>
          <p:nvPr>
            <p:ph type="sldNum" sz="quarter" idx="12"/>
          </p:nvPr>
        </p:nvSpPr>
        <p:spPr>
          <a:xfrm>
            <a:off x="8616238" y="6465094"/>
            <a:ext cx="229226" cy="226020"/>
          </a:xfr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4187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1"/>
            <a:ext cx="360045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2286001"/>
            <a:ext cx="360045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38758" y="6375680"/>
            <a:ext cx="1747292" cy="348462"/>
          </a:xfrm>
          <a:prstGeom prst="rect">
            <a:avLst/>
          </a:prstGeom>
        </p:spPr>
        <p:txBody>
          <a:bodyPr lIns="102404" tIns="51202" rIns="102404" bIns="51202"/>
          <a:lstStyle/>
          <a:p>
            <a:fld id="{4BC48473-ACCD-4242-806A-1249CC2C55A8}" type="datetimeFigureOut">
              <a:rPr lang="en-US" smtClean="0"/>
              <a:t>10/4/2019</a:t>
            </a:fld>
            <a:endParaRPr lang="en-US"/>
          </a:p>
        </p:txBody>
      </p:sp>
      <p:sp>
        <p:nvSpPr>
          <p:cNvPr id="6" name="Footer Placeholder 5"/>
          <p:cNvSpPr>
            <a:spLocks noGrp="1"/>
          </p:cNvSpPr>
          <p:nvPr>
            <p:ph type="ftr" sz="quarter" idx="11"/>
          </p:nvPr>
        </p:nvSpPr>
        <p:spPr>
          <a:xfrm>
            <a:off x="3028950" y="6375680"/>
            <a:ext cx="3086100" cy="345796"/>
          </a:xfrm>
          <a:prstGeom prst="rect">
            <a:avLst/>
          </a:prstGeom>
        </p:spPr>
        <p:txBody>
          <a:bodyPr lIns="102404" tIns="51202" rIns="102404" bIns="51202"/>
          <a:lstStyle/>
          <a:p>
            <a:endParaRPr lang="en-US"/>
          </a:p>
        </p:txBody>
      </p:sp>
      <p:sp>
        <p:nvSpPr>
          <p:cNvPr id="7" name="Slide Number Placeholder 6"/>
          <p:cNvSpPr>
            <a:spLocks noGrp="1"/>
          </p:cNvSpPr>
          <p:nvPr>
            <p:ph type="sldNum" sz="quarter" idx="12"/>
          </p:nvPr>
        </p:nvSpPr>
        <p:spPr>
          <a:xfrm>
            <a:off x="8616238" y="6465094"/>
            <a:ext cx="229226" cy="226020"/>
          </a:xfr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684532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5304235" y="5607843"/>
            <a:ext cx="1" cy="1000216"/>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23" name="Image"/>
          <p:cNvSpPr>
            <a:spLocks noGrp="1"/>
          </p:cNvSpPr>
          <p:nvPr>
            <p:ph type="pic" idx="13"/>
          </p:nvPr>
        </p:nvSpPr>
        <p:spPr>
          <a:xfrm>
            <a:off x="0" y="0"/>
            <a:ext cx="9144000" cy="5339953"/>
          </a:xfrm>
          <a:prstGeom prst="rect">
            <a:avLst/>
          </a:prstGeom>
        </p:spPr>
        <p:txBody>
          <a:bodyPr lIns="64291" tIns="32145" rIns="64291" bIns="32145">
            <a:noAutofit/>
          </a:bodyPr>
          <a:lstStyle/>
          <a:p>
            <a:r>
              <a:rPr lang="en-US"/>
              <a:t>Click icon to add picture</a:t>
            </a:r>
            <a:endParaRPr/>
          </a:p>
        </p:txBody>
      </p:sp>
      <p:sp>
        <p:nvSpPr>
          <p:cNvPr id="24" name="Title Text"/>
          <p:cNvSpPr txBox="1">
            <a:spLocks noGrp="1"/>
          </p:cNvSpPr>
          <p:nvPr>
            <p:ph type="title"/>
          </p:nvPr>
        </p:nvSpPr>
        <p:spPr>
          <a:xfrm>
            <a:off x="991195" y="5473899"/>
            <a:ext cx="4071938" cy="1196578"/>
          </a:xfrm>
          <a:prstGeom prst="rect">
            <a:avLst/>
          </a:prstGeom>
        </p:spPr>
        <p:txBody>
          <a:bodyPr anchor="ctr"/>
          <a:lstStyle>
            <a:lvl1pPr algn="r"/>
          </a:lstStyle>
          <a:p>
            <a:r>
              <a:rPr lang="en-US"/>
              <a:t>Click to edit Master title style</a:t>
            </a:r>
            <a:endParaRPr/>
          </a:p>
        </p:txBody>
      </p:sp>
      <p:sp>
        <p:nvSpPr>
          <p:cNvPr id="25" name="Body Level One…"/>
          <p:cNvSpPr txBox="1">
            <a:spLocks noGrp="1"/>
          </p:cNvSpPr>
          <p:nvPr>
            <p:ph type="body" sz="quarter" idx="1"/>
          </p:nvPr>
        </p:nvSpPr>
        <p:spPr>
          <a:xfrm>
            <a:off x="5518547" y="5956101"/>
            <a:ext cx="3482578" cy="357188"/>
          </a:xfrm>
          <a:prstGeom prst="rect">
            <a:avLst/>
          </a:prstGeom>
        </p:spPr>
        <p:txBody>
          <a:bodyPr/>
          <a:lstStyle>
            <a:lvl1pPr marL="0" indent="0">
              <a:spcBef>
                <a:spcPts val="0"/>
              </a:spcBef>
              <a:buSzTx/>
              <a:buFontTx/>
              <a:buNone/>
              <a:defRPr sz="1800">
                <a:latin typeface="Helvetica Neue"/>
                <a:ea typeface="Helvetica Neue"/>
                <a:cs typeface="Helvetica Neue"/>
                <a:sym typeface="Helvetica Neue"/>
              </a:defRPr>
            </a:lvl1pPr>
            <a:lvl2pPr marL="0" indent="160729">
              <a:spcBef>
                <a:spcPts val="0"/>
              </a:spcBef>
              <a:buSzTx/>
              <a:buFontTx/>
              <a:buNone/>
              <a:defRPr sz="1800">
                <a:latin typeface="Helvetica Neue"/>
                <a:ea typeface="Helvetica Neue"/>
                <a:cs typeface="Helvetica Neue"/>
                <a:sym typeface="Helvetica Neue"/>
              </a:defRPr>
            </a:lvl2pPr>
            <a:lvl3pPr marL="0" indent="321457">
              <a:spcBef>
                <a:spcPts val="0"/>
              </a:spcBef>
              <a:buSzTx/>
              <a:buFontTx/>
              <a:buNone/>
              <a:defRPr sz="1800">
                <a:latin typeface="Helvetica Neue"/>
                <a:ea typeface="Helvetica Neue"/>
                <a:cs typeface="Helvetica Neue"/>
                <a:sym typeface="Helvetica Neue"/>
              </a:defRPr>
            </a:lvl3pPr>
            <a:lvl4pPr marL="0" indent="482186">
              <a:spcBef>
                <a:spcPts val="0"/>
              </a:spcBef>
              <a:buSzTx/>
              <a:buFontTx/>
              <a:buNone/>
              <a:defRPr sz="1800">
                <a:latin typeface="Helvetica Neue"/>
                <a:ea typeface="Helvetica Neue"/>
                <a:cs typeface="Helvetica Neue"/>
                <a:sym typeface="Helvetica Neue"/>
              </a:defRPr>
            </a:lvl4pPr>
            <a:lvl5pPr marL="0" indent="642915">
              <a:spcBef>
                <a:spcPts val="0"/>
              </a:spcBef>
              <a:buSzTx/>
              <a:buFontTx/>
              <a:buNone/>
              <a:defRPr sz="1800">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6"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401836" y="2312789"/>
            <a:ext cx="8340328" cy="2232422"/>
          </a:xfrm>
          <a:prstGeom prst="rect">
            <a:avLst/>
          </a:prstGeom>
        </p:spPr>
        <p:txBody>
          <a:bodyPr anchor="ctr"/>
          <a:lstStyle/>
          <a:p>
            <a:r>
              <a:rPr lang="en-US"/>
              <a:t>Click to edit Master title style</a:t>
            </a:r>
            <a:endParaRPr/>
          </a:p>
        </p:txBody>
      </p:sp>
      <p:sp>
        <p:nvSpPr>
          <p:cNvPr id="34"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401836" y="3420070"/>
            <a:ext cx="3750803" cy="4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42" name="Image"/>
          <p:cNvSpPr>
            <a:spLocks noGrp="1"/>
          </p:cNvSpPr>
          <p:nvPr>
            <p:ph type="pic" idx="13"/>
          </p:nvPr>
        </p:nvSpPr>
        <p:spPr>
          <a:xfrm>
            <a:off x="4572000" y="0"/>
            <a:ext cx="4572000" cy="6858000"/>
          </a:xfrm>
          <a:prstGeom prst="rect">
            <a:avLst/>
          </a:prstGeom>
        </p:spPr>
        <p:txBody>
          <a:bodyPr lIns="64291" tIns="32145" rIns="64291" bIns="32145">
            <a:noAutofit/>
          </a:bodyPr>
          <a:lstStyle/>
          <a:p>
            <a:r>
              <a:rPr lang="en-US"/>
              <a:t>Click icon to add picture</a:t>
            </a:r>
            <a:endParaRPr/>
          </a:p>
        </p:txBody>
      </p:sp>
      <p:sp>
        <p:nvSpPr>
          <p:cNvPr id="43" name="Title Text"/>
          <p:cNvSpPr txBox="1">
            <a:spLocks noGrp="1"/>
          </p:cNvSpPr>
          <p:nvPr>
            <p:ph type="title"/>
          </p:nvPr>
        </p:nvSpPr>
        <p:spPr>
          <a:xfrm>
            <a:off x="401836" y="1009055"/>
            <a:ext cx="3750469" cy="2232422"/>
          </a:xfrm>
          <a:prstGeom prst="rect">
            <a:avLst/>
          </a:prstGeom>
        </p:spPr>
        <p:txBody>
          <a:bodyPr/>
          <a:lstStyle/>
          <a:p>
            <a:r>
              <a:rPr lang="en-US"/>
              <a:t>Click to edit Master title style</a:t>
            </a:r>
            <a:endParaRPr/>
          </a:p>
        </p:txBody>
      </p:sp>
      <p:sp>
        <p:nvSpPr>
          <p:cNvPr id="44" name="Body Level One…"/>
          <p:cNvSpPr txBox="1">
            <a:spLocks noGrp="1"/>
          </p:cNvSpPr>
          <p:nvPr>
            <p:ph type="body" sz="quarter" idx="1"/>
          </p:nvPr>
        </p:nvSpPr>
        <p:spPr>
          <a:xfrm>
            <a:off x="401836" y="3607594"/>
            <a:ext cx="3750469" cy="2232422"/>
          </a:xfrm>
          <a:prstGeom prst="rect">
            <a:avLst/>
          </a:prstGeom>
        </p:spPr>
        <p:txBody>
          <a:bodyPr/>
          <a:lstStyle>
            <a:lvl1pPr marL="0" indent="0">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1pPr>
            <a:lvl2pPr marL="0" indent="160729">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2pPr>
            <a:lvl3pPr marL="0" indent="321457">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3pPr>
            <a:lvl4pPr marL="0" indent="482186">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4pPr>
            <a:lvl5pPr marL="0" indent="642915">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5"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rPr lang="en-US"/>
              <a:t>Click to edit Master title style</a:t>
            </a:r>
            <a:endParaRPr/>
          </a:p>
        </p:txBody>
      </p:sp>
      <p:sp>
        <p:nvSpPr>
          <p:cNvPr id="53"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401836" y="1384102"/>
            <a:ext cx="3567230" cy="94"/>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70" name="Image"/>
          <p:cNvSpPr>
            <a:spLocks noGrp="1"/>
          </p:cNvSpPr>
          <p:nvPr>
            <p:ph type="pic" idx="13"/>
          </p:nvPr>
        </p:nvSpPr>
        <p:spPr>
          <a:xfrm>
            <a:off x="4572000" y="0"/>
            <a:ext cx="4572000" cy="6858000"/>
          </a:xfrm>
          <a:prstGeom prst="rect">
            <a:avLst/>
          </a:prstGeom>
        </p:spPr>
        <p:txBody>
          <a:bodyPr lIns="64291" tIns="32145" rIns="64291" bIns="32145">
            <a:noAutofit/>
          </a:bodyPr>
          <a:lstStyle/>
          <a:p>
            <a:r>
              <a:rPr lang="en-US"/>
              <a:t>Click icon to add picture</a:t>
            </a:r>
            <a:endParaRPr/>
          </a:p>
        </p:txBody>
      </p:sp>
      <p:sp>
        <p:nvSpPr>
          <p:cNvPr id="71" name="Title Text"/>
          <p:cNvSpPr txBox="1">
            <a:spLocks noGrp="1"/>
          </p:cNvSpPr>
          <p:nvPr>
            <p:ph type="title"/>
          </p:nvPr>
        </p:nvSpPr>
        <p:spPr>
          <a:xfrm>
            <a:off x="401836" y="232172"/>
            <a:ext cx="3571875" cy="982266"/>
          </a:xfrm>
          <a:prstGeom prst="rect">
            <a:avLst/>
          </a:prstGeom>
        </p:spPr>
        <p:txBody>
          <a:bodyPr/>
          <a:lstStyle/>
          <a:p>
            <a:r>
              <a:rPr lang="en-US"/>
              <a:t>Click to edit Master title style</a:t>
            </a:r>
            <a:endParaRPr/>
          </a:p>
        </p:txBody>
      </p:sp>
      <p:sp>
        <p:nvSpPr>
          <p:cNvPr id="72" name="Body Level One…"/>
          <p:cNvSpPr txBox="1">
            <a:spLocks noGrp="1"/>
          </p:cNvSpPr>
          <p:nvPr>
            <p:ph type="body" sz="half" idx="1"/>
          </p:nvPr>
        </p:nvSpPr>
        <p:spPr>
          <a:xfrm>
            <a:off x="401836" y="1562695"/>
            <a:ext cx="3571875" cy="4688086"/>
          </a:xfrm>
          <a:prstGeom prst="rect">
            <a:avLst/>
          </a:prstGeom>
        </p:spPr>
        <p:txBody>
          <a:bodyPr/>
          <a:lstStyle>
            <a:lvl1pPr marL="232164"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1pPr>
            <a:lvl2pPr marL="464327"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2pPr>
            <a:lvl3pPr marL="696491"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3pPr>
            <a:lvl4pPr marL="928654"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4pPr>
            <a:lvl5pPr marL="1160818"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3" name="Slide Number"/>
          <p:cNvSpPr txBox="1">
            <a:spLocks noGrp="1"/>
          </p:cNvSpPr>
          <p:nvPr>
            <p:ph type="sldNum" sz="quarter" idx="2"/>
          </p:nvPr>
        </p:nvSpPr>
        <p:spPr>
          <a:xfrm>
            <a:off x="359116" y="6465094"/>
            <a:ext cx="229226" cy="226020"/>
          </a:xfrm>
          <a:prstGeom prst="rect">
            <a:avLst/>
          </a:prstGeom>
        </p:spPr>
        <p:txBody>
          <a:bodyPr/>
          <a:lstStyle>
            <a:lvl1pPr algn="l"/>
          </a:lstStyle>
          <a:p>
            <a:fld id="{B11CDE20-4317-4D9C-8FD0-AC68991B119E}" type="slidenum">
              <a:rPr lang="en-US" smtClean="0"/>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625078" y="625078"/>
            <a:ext cx="7884914" cy="5598914"/>
          </a:xfrm>
          <a:prstGeom prst="rect">
            <a:avLst/>
          </a:prstGeom>
        </p:spPr>
        <p:txBody>
          <a:bodyPr/>
          <a:lstStyle>
            <a:lvl1pPr>
              <a:defRPr>
                <a:solidFill>
                  <a:schemeClr val="accent1">
                    <a:hueOff val="-611180"/>
                    <a:satOff val="24879"/>
                    <a:lumOff val="-26847"/>
                  </a:schemeClr>
                </a:solidFill>
              </a:defRPr>
            </a:lvl1pPr>
            <a:lvl2pPr>
              <a:defRPr>
                <a:solidFill>
                  <a:schemeClr val="accent1">
                    <a:hueOff val="-611180"/>
                    <a:satOff val="24879"/>
                    <a:lumOff val="-26847"/>
                  </a:schemeClr>
                </a:solidFill>
              </a:defRPr>
            </a:lvl2pPr>
            <a:lvl3pPr>
              <a:defRPr>
                <a:solidFill>
                  <a:schemeClr val="accent1">
                    <a:hueOff val="-611180"/>
                    <a:satOff val="24879"/>
                    <a:lumOff val="-26847"/>
                  </a:schemeClr>
                </a:solidFill>
              </a:defRPr>
            </a:lvl3pPr>
            <a:lvl4pPr>
              <a:defRPr>
                <a:solidFill>
                  <a:schemeClr val="accent1">
                    <a:hueOff val="-611180"/>
                    <a:satOff val="24879"/>
                    <a:lumOff val="-26847"/>
                  </a:schemeClr>
                </a:solidFill>
              </a:defRPr>
            </a:lvl4pPr>
            <a:lvl5pPr>
              <a:defRPr>
                <a:solidFill>
                  <a:schemeClr val="accent1">
                    <a:hueOff val="-611180"/>
                    <a:satOff val="24879"/>
                    <a:lumOff val="-26847"/>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1"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6366866" y="357188"/>
            <a:ext cx="90" cy="5607866"/>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89" name="Line"/>
          <p:cNvSpPr/>
          <p:nvPr/>
        </p:nvSpPr>
        <p:spPr>
          <a:xfrm>
            <a:off x="6366865" y="3138786"/>
            <a:ext cx="2424729" cy="4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90" name="Image"/>
          <p:cNvSpPr>
            <a:spLocks noGrp="1"/>
          </p:cNvSpPr>
          <p:nvPr>
            <p:ph type="pic" sz="quarter" idx="13"/>
          </p:nvPr>
        </p:nvSpPr>
        <p:spPr>
          <a:xfrm>
            <a:off x="6482953" y="3250406"/>
            <a:ext cx="2303859" cy="2714625"/>
          </a:xfrm>
          <a:prstGeom prst="rect">
            <a:avLst/>
          </a:prstGeom>
        </p:spPr>
        <p:txBody>
          <a:bodyPr lIns="64291" tIns="32145" rIns="64291" bIns="32145">
            <a:noAutofit/>
          </a:bodyPr>
          <a:lstStyle/>
          <a:p>
            <a:r>
              <a:rPr lang="en-US"/>
              <a:t>Click icon to add picture</a:t>
            </a:r>
            <a:endParaRPr/>
          </a:p>
        </p:txBody>
      </p:sp>
      <p:sp>
        <p:nvSpPr>
          <p:cNvPr id="91" name="Image"/>
          <p:cNvSpPr>
            <a:spLocks noGrp="1"/>
          </p:cNvSpPr>
          <p:nvPr>
            <p:ph type="pic" sz="quarter" idx="14"/>
          </p:nvPr>
        </p:nvSpPr>
        <p:spPr>
          <a:xfrm>
            <a:off x="6482953" y="357187"/>
            <a:ext cx="2303859" cy="2669977"/>
          </a:xfrm>
          <a:prstGeom prst="rect">
            <a:avLst/>
          </a:prstGeom>
        </p:spPr>
        <p:txBody>
          <a:bodyPr lIns="64291" tIns="32145" rIns="64291" bIns="32145">
            <a:noAutofit/>
          </a:bodyPr>
          <a:lstStyle/>
          <a:p>
            <a:r>
              <a:rPr lang="en-US"/>
              <a:t>Click icon to add picture</a:t>
            </a:r>
            <a:endParaRPr/>
          </a:p>
        </p:txBody>
      </p:sp>
      <p:sp>
        <p:nvSpPr>
          <p:cNvPr id="92" name="Image"/>
          <p:cNvSpPr>
            <a:spLocks noGrp="1"/>
          </p:cNvSpPr>
          <p:nvPr>
            <p:ph type="pic" idx="15"/>
          </p:nvPr>
        </p:nvSpPr>
        <p:spPr>
          <a:xfrm>
            <a:off x="366117" y="357187"/>
            <a:ext cx="5884664" cy="5607844"/>
          </a:xfrm>
          <a:prstGeom prst="rect">
            <a:avLst/>
          </a:prstGeom>
        </p:spPr>
        <p:txBody>
          <a:bodyPr lIns="64291" tIns="32145" rIns="64291" bIns="32145">
            <a:noAutofit/>
          </a:bodyPr>
          <a:lstStyle/>
          <a:p>
            <a:r>
              <a:rPr lang="en-US"/>
              <a:t>Click icon to add picture</a:t>
            </a:r>
            <a:endParaRPr/>
          </a:p>
        </p:txBody>
      </p:sp>
      <p:sp>
        <p:nvSpPr>
          <p:cNvPr id="93" name="Body Level One…"/>
          <p:cNvSpPr txBox="1">
            <a:spLocks noGrp="1"/>
          </p:cNvSpPr>
          <p:nvPr>
            <p:ph type="body" sz="quarter" idx="1"/>
          </p:nvPr>
        </p:nvSpPr>
        <p:spPr>
          <a:xfrm>
            <a:off x="366117" y="6090047"/>
            <a:ext cx="5884664" cy="660797"/>
          </a:xfrm>
          <a:prstGeom prst="rect">
            <a:avLst/>
          </a:prstGeom>
        </p:spPr>
        <p:txBody>
          <a:bodyPr/>
          <a:lstStyle>
            <a:lvl1pPr marL="0" indent="0">
              <a:spcBef>
                <a:spcPts val="0"/>
              </a:spcBef>
              <a:buSzTx/>
              <a:buFontTx/>
              <a:buNone/>
              <a:defRPr sz="1800">
                <a:latin typeface="Helvetica Neue"/>
                <a:ea typeface="Helvetica Neue"/>
                <a:cs typeface="Helvetica Neue"/>
                <a:sym typeface="Helvetica Neue"/>
              </a:defRPr>
            </a:lvl1pPr>
            <a:lvl2pPr marL="0" indent="160729">
              <a:spcBef>
                <a:spcPts val="0"/>
              </a:spcBef>
              <a:buSzTx/>
              <a:buFontTx/>
              <a:buNone/>
              <a:defRPr sz="1800">
                <a:latin typeface="Helvetica Neue"/>
                <a:ea typeface="Helvetica Neue"/>
                <a:cs typeface="Helvetica Neue"/>
                <a:sym typeface="Helvetica Neue"/>
              </a:defRPr>
            </a:lvl2pPr>
            <a:lvl3pPr marL="0" indent="321457">
              <a:spcBef>
                <a:spcPts val="0"/>
              </a:spcBef>
              <a:buSzTx/>
              <a:buFontTx/>
              <a:buNone/>
              <a:defRPr sz="1800">
                <a:latin typeface="Helvetica Neue"/>
                <a:ea typeface="Helvetica Neue"/>
                <a:cs typeface="Helvetica Neue"/>
                <a:sym typeface="Helvetica Neue"/>
              </a:defRPr>
            </a:lvl3pPr>
            <a:lvl4pPr marL="0" indent="482186">
              <a:spcBef>
                <a:spcPts val="0"/>
              </a:spcBef>
              <a:buSzTx/>
              <a:buFontTx/>
              <a:buNone/>
              <a:defRPr sz="1800">
                <a:latin typeface="Helvetica Neue"/>
                <a:ea typeface="Helvetica Neue"/>
                <a:cs typeface="Helvetica Neue"/>
                <a:sym typeface="Helvetica Neue"/>
              </a:defRPr>
            </a:lvl4pPr>
            <a:lvl5pPr marL="0" indent="642915">
              <a:spcBef>
                <a:spcPts val="0"/>
              </a:spcBef>
              <a:buSzTx/>
              <a:buFontTx/>
              <a:buNone/>
              <a:defRPr sz="1800">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4"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13"/>
          </p:nvPr>
        </p:nvSpPr>
        <p:spPr>
          <a:xfrm>
            <a:off x="892969" y="4473773"/>
            <a:ext cx="7358063" cy="350453"/>
          </a:xfrm>
          <a:prstGeom prst="rect">
            <a:avLst/>
          </a:prstGeom>
        </p:spPr>
        <p:txBody>
          <a:bodyPr>
            <a:spAutoFit/>
          </a:bodyPr>
          <a:lstStyle>
            <a:lvl1pPr marL="0" indent="0" algn="ctr" defTabSz="321457">
              <a:spcBef>
                <a:spcPts val="0"/>
              </a:spcBef>
              <a:buSzTx/>
              <a:buFontTx/>
              <a:buNone/>
              <a:defRPr sz="1800">
                <a:solidFill>
                  <a:srgbClr val="000000"/>
                </a:solidFill>
                <a:latin typeface="Helvetica Neue Medium"/>
                <a:ea typeface="Helvetica Neue Medium"/>
                <a:cs typeface="Helvetica Neue Medium"/>
                <a:sym typeface="Helvetica Neue Medium"/>
              </a:defRPr>
            </a:lvl1pPr>
          </a:lstStyle>
          <a:p>
            <a:pPr lvl="0"/>
            <a:r>
              <a:rPr lang="en-US"/>
              <a:t>Click to edit Master text styles</a:t>
            </a:r>
          </a:p>
        </p:txBody>
      </p:sp>
      <p:sp>
        <p:nvSpPr>
          <p:cNvPr id="102" name="“Type a quote here.”"/>
          <p:cNvSpPr txBox="1">
            <a:spLocks noGrp="1"/>
          </p:cNvSpPr>
          <p:nvPr>
            <p:ph type="body" sz="quarter" idx="14"/>
          </p:nvPr>
        </p:nvSpPr>
        <p:spPr>
          <a:xfrm>
            <a:off x="892969" y="3018234"/>
            <a:ext cx="7358063" cy="500063"/>
          </a:xfrm>
          <a:prstGeom prst="rect">
            <a:avLst/>
          </a:prstGeom>
        </p:spPr>
        <p:txBody>
          <a:bodyPr anchor="ctr">
            <a:spAutoFit/>
          </a:bodyPr>
          <a:lstStyle>
            <a:lvl1pPr marL="0" indent="0" algn="ctr" defTabSz="321457">
              <a:spcBef>
                <a:spcPts val="1687"/>
              </a:spcBef>
              <a:buSzTx/>
              <a:buFontTx/>
              <a:buNone/>
              <a:defRPr sz="2800"/>
            </a:lvl1pPr>
          </a:lstStyle>
          <a:p>
            <a:pPr lvl="0"/>
            <a:r>
              <a:rPr lang="en-US"/>
              <a:t>Click to edit Master text styles</a:t>
            </a:r>
          </a:p>
        </p:txBody>
      </p:sp>
      <p:sp>
        <p:nvSpPr>
          <p:cNvPr id="103"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401836" y="1384102"/>
            <a:ext cx="8344762" cy="9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3" name="Title Text"/>
          <p:cNvSpPr txBox="1">
            <a:spLocks noGrp="1"/>
          </p:cNvSpPr>
          <p:nvPr>
            <p:ph type="title"/>
          </p:nvPr>
        </p:nvSpPr>
        <p:spPr>
          <a:xfrm>
            <a:off x="401836" y="232172"/>
            <a:ext cx="8340328" cy="98226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b">
            <a:normAutofit/>
          </a:bodyPr>
          <a:lstStyle/>
          <a:p>
            <a:r>
              <a:t>Title Text</a:t>
            </a:r>
          </a:p>
        </p:txBody>
      </p:sp>
      <p:sp>
        <p:nvSpPr>
          <p:cNvPr id="4" name="Body Level One…"/>
          <p:cNvSpPr txBox="1">
            <a:spLocks noGrp="1"/>
          </p:cNvSpPr>
          <p:nvPr>
            <p:ph type="body" idx="1"/>
          </p:nvPr>
        </p:nvSpPr>
        <p:spPr>
          <a:xfrm>
            <a:off x="401836" y="1562695"/>
            <a:ext cx="8340328" cy="4688086"/>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Slide Number"/>
          <p:cNvSpPr txBox="1">
            <a:spLocks noGrp="1"/>
          </p:cNvSpPr>
          <p:nvPr>
            <p:ph type="sldNum" sz="quarter" idx="2"/>
          </p:nvPr>
        </p:nvSpPr>
        <p:spPr>
          <a:xfrm>
            <a:off x="8616238" y="6465094"/>
            <a:ext cx="229226" cy="226020"/>
          </a:xfrm>
          <a:prstGeom prst="rect">
            <a:avLst/>
          </a:prstGeom>
          <a:ln w="12700">
            <a:miter lim="400000"/>
          </a:ln>
        </p:spPr>
        <p:txBody>
          <a:bodyPr wrap="none" lIns="35717" tIns="35717" rIns="35717" bIns="35717">
            <a:spAutoFit/>
          </a:bodyPr>
          <a:lstStyle>
            <a:lvl1pPr algn="r">
              <a:defRPr sz="1000">
                <a:latin typeface="Helvetica Neue"/>
                <a:ea typeface="Helvetica Neue"/>
                <a:cs typeface="Helvetica Neue"/>
                <a:sym typeface="Helvetica Neue"/>
              </a:defRPr>
            </a:lvl1pPr>
          </a:lstStyle>
          <a:p>
            <a:fld id="{B11CDE20-4317-4D9C-8FD0-AC68991B11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Lst>
  <p:transition spd="med"/>
  <p:txStyles>
    <p:titleStyle>
      <a:lvl1pPr marL="0" marR="0" indent="0"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1pPr>
      <a:lvl2pPr marL="0" marR="0" indent="160729"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2pPr>
      <a:lvl3pPr marL="0" marR="0" indent="321457"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3pPr>
      <a:lvl4pPr marL="0" marR="0" indent="482186"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4pPr>
      <a:lvl5pPr marL="0" marR="0" indent="642915"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5pPr>
      <a:lvl6pPr marL="0" marR="0" indent="803643"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6pPr>
      <a:lvl7pPr marL="0" marR="0" indent="964372"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7pPr>
      <a:lvl8pPr marL="0" marR="0" indent="1125101"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8pPr>
      <a:lvl9pPr marL="0" marR="0" indent="1285829"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9pPr>
    </p:titleStyle>
    <p:bodyStyle>
      <a:lvl1pPr marL="321457"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1pPr>
      <a:lvl2pPr marL="642915"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2pPr>
      <a:lvl3pPr marL="964372"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3pPr>
      <a:lvl4pPr marL="1285829"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4pPr>
      <a:lvl5pPr marL="1607287"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5pPr>
      <a:lvl6pPr marL="1928744"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6pPr>
      <a:lvl7pPr marL="2250201"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7pPr>
      <a:lvl8pPr marL="2571659"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8pPr>
      <a:lvl9pPr marL="2893116"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1pPr>
      <a:lvl2pPr marL="0" marR="0" indent="160729"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2pPr>
      <a:lvl3pPr marL="0" marR="0" indent="321457"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3pPr>
      <a:lvl4pPr marL="0" marR="0" indent="482186"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4pPr>
      <a:lvl5pPr marL="0" marR="0" indent="642915"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5pPr>
      <a:lvl6pPr marL="0" marR="0" indent="803643"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6pPr>
      <a:lvl7pPr marL="0" marR="0" indent="964372"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7pPr>
      <a:lvl8pPr marL="0" marR="0" indent="1125101"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8pPr>
      <a:lvl9pPr marL="0" marR="0" indent="1285829"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https://www.iedr.ie/"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s://www.hostingmanual.net/bandwidth-disk-space-need/"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Subtitle 2"/>
          <p:cNvSpPr>
            <a:spLocks noGrp="1"/>
          </p:cNvSpPr>
          <p:nvPr>
            <p:ph type="body" sz="quarter" idx="1"/>
          </p:nvPr>
        </p:nvSpPr>
        <p:spPr/>
        <p:txBody>
          <a:bodyPr/>
          <a:lstStyle/>
          <a:p>
            <a:r>
              <a:rPr lang="en-US"/>
              <a:t>Website Development </a:t>
            </a:r>
            <a:r>
              <a:rPr lang="en-US" dirty="0"/>
              <a:t>1</a:t>
            </a:r>
          </a:p>
        </p:txBody>
      </p:sp>
    </p:spTree>
    <p:extLst>
      <p:ext uri="{BB962C8B-B14F-4D97-AF65-F5344CB8AC3E}">
        <p14:creationId xmlns:p14="http://schemas.microsoft.com/office/powerpoint/2010/main" val="23838373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 hosting</a:t>
            </a:r>
          </a:p>
        </p:txBody>
      </p:sp>
      <p:sp>
        <p:nvSpPr>
          <p:cNvPr id="3" name="Content Placeholder 2"/>
          <p:cNvSpPr>
            <a:spLocks noGrp="1"/>
          </p:cNvSpPr>
          <p:nvPr>
            <p:ph idx="1"/>
          </p:nvPr>
        </p:nvSpPr>
        <p:spPr/>
        <p:txBody>
          <a:bodyPr/>
          <a:lstStyle/>
          <a:p>
            <a:r>
              <a:rPr lang="en-IE" dirty="0"/>
              <a:t>Web hosting can be:</a:t>
            </a:r>
          </a:p>
          <a:p>
            <a:pPr lvl="1"/>
            <a:r>
              <a:rPr lang="en-IE" dirty="0"/>
              <a:t>Free</a:t>
            </a:r>
          </a:p>
          <a:p>
            <a:pPr lvl="1"/>
            <a:r>
              <a:rPr lang="en-IE" dirty="0"/>
              <a:t>Shared </a:t>
            </a:r>
          </a:p>
          <a:p>
            <a:pPr lvl="1"/>
            <a:r>
              <a:rPr lang="en-IE" dirty="0"/>
              <a:t>Dedicated</a:t>
            </a:r>
          </a:p>
          <a:p>
            <a:pPr lvl="1"/>
            <a:r>
              <a:rPr lang="en-IE" dirty="0"/>
              <a:t>Collocated </a:t>
            </a:r>
          </a:p>
        </p:txBody>
      </p:sp>
    </p:spTree>
    <p:extLst>
      <p:ext uri="{BB962C8B-B14F-4D97-AF65-F5344CB8AC3E}">
        <p14:creationId xmlns:p14="http://schemas.microsoft.com/office/powerpoint/2010/main" val="419279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 hosting - free</a:t>
            </a:r>
          </a:p>
        </p:txBody>
      </p:sp>
      <p:sp>
        <p:nvSpPr>
          <p:cNvPr id="3" name="Content Placeholder 2"/>
          <p:cNvSpPr>
            <a:spLocks noGrp="1"/>
          </p:cNvSpPr>
          <p:nvPr>
            <p:ph idx="1"/>
          </p:nvPr>
        </p:nvSpPr>
        <p:spPr>
          <a:xfrm>
            <a:off x="457200" y="1447800"/>
            <a:ext cx="8229600" cy="3364991"/>
          </a:xfrm>
        </p:spPr>
        <p:txBody>
          <a:bodyPr>
            <a:normAutofit fontScale="77500" lnSpcReduction="20000"/>
          </a:bodyPr>
          <a:lstStyle/>
          <a:p>
            <a:r>
              <a:rPr lang="en-IE" sz="3100" dirty="0"/>
              <a:t>Some service providers offer free web hosting.</a:t>
            </a:r>
          </a:p>
          <a:p>
            <a:r>
              <a:rPr lang="en-IE" sz="3100" dirty="0"/>
              <a:t>Free web hosting is best suited for small sites with low traffic, like family sites or sites about hobbies. It is not recommended for high traffic or for real business. Technical support is often limited, and technical options are few.</a:t>
            </a:r>
          </a:p>
          <a:p>
            <a:r>
              <a:rPr lang="en-IE" sz="3100" dirty="0"/>
              <a:t>Very often you cannot use your own domain name at a free site. You have to use a name provided by your host like http://www.freesite/users/~yoursite.htm. This is hard to type, hard to remember, and not very professional.</a:t>
            </a:r>
          </a:p>
          <a:p>
            <a:endParaRPr lang="en-IE" dirty="0"/>
          </a:p>
        </p:txBody>
      </p:sp>
      <p:graphicFrame>
        <p:nvGraphicFramePr>
          <p:cNvPr id="6" name="Table 5"/>
          <p:cNvGraphicFramePr>
            <a:graphicFrameLocks noGrp="1"/>
          </p:cNvGraphicFramePr>
          <p:nvPr>
            <p:extLst>
              <p:ext uri="{D42A27DB-BD31-4B8C-83A1-F6EECF244321}">
                <p14:modId xmlns:p14="http://schemas.microsoft.com/office/powerpoint/2010/main" val="50920657"/>
              </p:ext>
            </p:extLst>
          </p:nvPr>
        </p:nvGraphicFramePr>
        <p:xfrm>
          <a:off x="228600" y="4690488"/>
          <a:ext cx="8724900" cy="1786128"/>
        </p:xfrm>
        <a:graphic>
          <a:graphicData uri="http://schemas.openxmlformats.org/drawingml/2006/table">
            <a:tbl>
              <a:tblPr firstRow="1" bandRow="1">
                <a:tableStyleId>{5C22544A-7EE6-4342-B048-85BDC9FD1C3A}</a:tableStyleId>
              </a:tblPr>
              <a:tblGrid>
                <a:gridCol w="4362450">
                  <a:extLst>
                    <a:ext uri="{9D8B030D-6E8A-4147-A177-3AD203B41FA5}">
                      <a16:colId xmlns:a16="http://schemas.microsoft.com/office/drawing/2014/main" val="20000"/>
                    </a:ext>
                  </a:extLst>
                </a:gridCol>
                <a:gridCol w="4362450">
                  <a:extLst>
                    <a:ext uri="{9D8B030D-6E8A-4147-A177-3AD203B41FA5}">
                      <a16:colId xmlns:a16="http://schemas.microsoft.com/office/drawing/2014/main" val="20001"/>
                    </a:ext>
                  </a:extLst>
                </a:gridCol>
              </a:tblGrid>
              <a:tr h="292100">
                <a:tc>
                  <a:txBody>
                    <a:bodyPr/>
                    <a:lstStyle/>
                    <a:p>
                      <a:pPr algn="l">
                        <a:lnSpc>
                          <a:spcPct val="107000"/>
                        </a:lnSpc>
                        <a:spcAft>
                          <a:spcPts val="800"/>
                        </a:spcAft>
                      </a:pPr>
                      <a:r>
                        <a:rPr lang="en-IE" sz="1800">
                          <a:effectLst/>
                        </a:rPr>
                        <a:t>Good:</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a:effectLst/>
                        </a:rPr>
                        <a:t>Bad:</a:t>
                      </a:r>
                      <a:endParaRPr lang="en-IE" sz="1600">
                        <a:effectLst/>
                        <a:latin typeface="Calibri"/>
                        <a:ea typeface="Calibri"/>
                        <a:cs typeface="Times New Roman"/>
                      </a:endParaRPr>
                    </a:p>
                  </a:txBody>
                  <a:tcPr marL="0" marR="0" marT="0" marB="19050" anchor="ctr"/>
                </a:tc>
                <a:extLst>
                  <a:ext uri="{0D108BD9-81ED-4DB2-BD59-A6C34878D82A}">
                    <a16:rowId xmlns:a16="http://schemas.microsoft.com/office/drawing/2014/main" val="10000"/>
                  </a:ext>
                </a:extLst>
              </a:tr>
              <a:tr h="292100">
                <a:tc>
                  <a:txBody>
                    <a:bodyPr/>
                    <a:lstStyle/>
                    <a:p>
                      <a:pPr algn="l">
                        <a:lnSpc>
                          <a:spcPct val="107000"/>
                        </a:lnSpc>
                        <a:spcAft>
                          <a:spcPts val="800"/>
                        </a:spcAft>
                      </a:pPr>
                      <a:r>
                        <a:rPr lang="en-IE" sz="1800">
                          <a:effectLst/>
                        </a:rPr>
                        <a:t>Low cost. It's free.</a:t>
                      </a:r>
                      <a:endParaRPr lang="en-IE" sz="1600">
                        <a:effectLst/>
                        <a:latin typeface="Calibri"/>
                        <a:ea typeface="Calibri"/>
                        <a:cs typeface="Times New Roman"/>
                      </a:endParaRPr>
                    </a:p>
                  </a:txBody>
                  <a:tcPr marL="0" marR="0" marT="0" marB="19050"/>
                </a:tc>
                <a:tc>
                  <a:txBody>
                    <a:bodyPr/>
                    <a:lstStyle/>
                    <a:p>
                      <a:pPr algn="l">
                        <a:lnSpc>
                          <a:spcPct val="107000"/>
                        </a:lnSpc>
                        <a:spcAft>
                          <a:spcPts val="800"/>
                        </a:spcAft>
                      </a:pPr>
                      <a:r>
                        <a:rPr lang="en-IE" sz="1800">
                          <a:effectLst/>
                        </a:rPr>
                        <a:t>No domain names.</a:t>
                      </a:r>
                      <a:endParaRPr lang="en-IE" sz="1600">
                        <a:effectLst/>
                        <a:latin typeface="Calibri"/>
                        <a:ea typeface="Calibri"/>
                        <a:cs typeface="Times New Roman"/>
                      </a:endParaRPr>
                    </a:p>
                  </a:txBody>
                  <a:tcPr marL="0" marR="0" marT="0" marB="19050"/>
                </a:tc>
                <a:extLst>
                  <a:ext uri="{0D108BD9-81ED-4DB2-BD59-A6C34878D82A}">
                    <a16:rowId xmlns:a16="http://schemas.microsoft.com/office/drawing/2014/main" val="10001"/>
                  </a:ext>
                </a:extLst>
              </a:tr>
              <a:tr h="292100">
                <a:tc>
                  <a:txBody>
                    <a:bodyPr/>
                    <a:lstStyle/>
                    <a:p>
                      <a:pPr algn="l">
                        <a:lnSpc>
                          <a:spcPct val="107000"/>
                        </a:lnSpc>
                        <a:spcAft>
                          <a:spcPts val="800"/>
                        </a:spcAft>
                      </a:pPr>
                      <a:r>
                        <a:rPr lang="en-IE" sz="1800">
                          <a:effectLst/>
                        </a:rPr>
                        <a:t>Good for family, hobby or personal sites.</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a:effectLst/>
                        </a:rPr>
                        <a:t>Few, limited, or no software options.</a:t>
                      </a:r>
                      <a:endParaRPr lang="en-IE" sz="1600">
                        <a:effectLst/>
                        <a:latin typeface="Calibri"/>
                        <a:ea typeface="Calibri"/>
                        <a:cs typeface="Times New Roman"/>
                      </a:endParaRPr>
                    </a:p>
                  </a:txBody>
                  <a:tcPr marL="0" marR="0" marT="0" marB="19050" anchor="ctr"/>
                </a:tc>
                <a:extLst>
                  <a:ext uri="{0D108BD9-81ED-4DB2-BD59-A6C34878D82A}">
                    <a16:rowId xmlns:a16="http://schemas.microsoft.com/office/drawing/2014/main" val="10002"/>
                  </a:ext>
                </a:extLst>
              </a:tr>
              <a:tr h="292100">
                <a:tc>
                  <a:txBody>
                    <a:bodyPr/>
                    <a:lstStyle/>
                    <a:p>
                      <a:pPr algn="l">
                        <a:lnSpc>
                          <a:spcPct val="107000"/>
                        </a:lnSpc>
                        <a:spcAft>
                          <a:spcPts val="800"/>
                        </a:spcAft>
                      </a:pPr>
                      <a:r>
                        <a:rPr lang="en-IE" sz="1800">
                          <a:effectLst/>
                        </a:rPr>
                        <a:t>Free email is often an option.</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a:effectLst/>
                        </a:rPr>
                        <a:t>Limited security options.</a:t>
                      </a:r>
                      <a:endParaRPr lang="en-IE" sz="1600">
                        <a:effectLst/>
                        <a:latin typeface="Calibri"/>
                        <a:ea typeface="Calibri"/>
                        <a:cs typeface="Times New Roman"/>
                      </a:endParaRPr>
                    </a:p>
                  </a:txBody>
                  <a:tcPr marL="0" marR="0" marT="0" marB="19050" anchor="ctr"/>
                </a:tc>
                <a:extLst>
                  <a:ext uri="{0D108BD9-81ED-4DB2-BD59-A6C34878D82A}">
                    <a16:rowId xmlns:a16="http://schemas.microsoft.com/office/drawing/2014/main" val="10003"/>
                  </a:ext>
                </a:extLst>
              </a:tr>
              <a:tr h="292100">
                <a:tc>
                  <a:txBody>
                    <a:bodyPr/>
                    <a:lstStyle/>
                    <a:p>
                      <a:pPr algn="l">
                        <a:lnSpc>
                          <a:spcPct val="107000"/>
                        </a:lnSpc>
                        <a:spcAft>
                          <a:spcPts val="800"/>
                        </a:spcAft>
                      </a:pPr>
                      <a:r>
                        <a:rPr lang="en-IE" sz="1800">
                          <a:effectLst/>
                        </a:rPr>
                        <a:t> </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a:effectLst/>
                        </a:rPr>
                        <a:t>Limited or no database support.</a:t>
                      </a:r>
                      <a:endParaRPr lang="en-IE" sz="1600">
                        <a:effectLst/>
                        <a:latin typeface="Calibri"/>
                        <a:ea typeface="Calibri"/>
                        <a:cs typeface="Times New Roman"/>
                      </a:endParaRPr>
                    </a:p>
                  </a:txBody>
                  <a:tcPr marL="0" marR="0" marT="0" marB="19050" anchor="ctr"/>
                </a:tc>
                <a:extLst>
                  <a:ext uri="{0D108BD9-81ED-4DB2-BD59-A6C34878D82A}">
                    <a16:rowId xmlns:a16="http://schemas.microsoft.com/office/drawing/2014/main" val="10004"/>
                  </a:ext>
                </a:extLst>
              </a:tr>
              <a:tr h="292100">
                <a:tc>
                  <a:txBody>
                    <a:bodyPr/>
                    <a:lstStyle/>
                    <a:p>
                      <a:pPr algn="l">
                        <a:lnSpc>
                          <a:spcPct val="107000"/>
                        </a:lnSpc>
                        <a:spcAft>
                          <a:spcPts val="800"/>
                        </a:spcAft>
                      </a:pPr>
                      <a:r>
                        <a:rPr lang="en-IE" sz="1800">
                          <a:effectLst/>
                        </a:rPr>
                        <a:t> </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dirty="0">
                          <a:effectLst/>
                        </a:rPr>
                        <a:t>Limited technical support.</a:t>
                      </a:r>
                      <a:endParaRPr lang="en-IE" sz="1600" dirty="0">
                        <a:effectLst/>
                        <a:latin typeface="Calibri"/>
                        <a:ea typeface="Calibri"/>
                        <a:cs typeface="Times New Roman"/>
                      </a:endParaRPr>
                    </a:p>
                  </a:txBody>
                  <a:tcPr marL="0" marR="0" marT="0" marB="1905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40546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 hosting - shared</a:t>
            </a:r>
          </a:p>
        </p:txBody>
      </p:sp>
      <p:graphicFrame>
        <p:nvGraphicFramePr>
          <p:cNvPr id="4" name="Table 3"/>
          <p:cNvGraphicFramePr>
            <a:graphicFrameLocks noGrp="1"/>
          </p:cNvGraphicFramePr>
          <p:nvPr>
            <p:extLst>
              <p:ext uri="{D42A27DB-BD31-4B8C-83A1-F6EECF244321}">
                <p14:modId xmlns:p14="http://schemas.microsoft.com/office/powerpoint/2010/main" val="1310965192"/>
              </p:ext>
            </p:extLst>
          </p:nvPr>
        </p:nvGraphicFramePr>
        <p:xfrm>
          <a:off x="304800" y="4419600"/>
          <a:ext cx="8534400" cy="2079625"/>
        </p:xfrm>
        <a:graphic>
          <a:graphicData uri="http://schemas.openxmlformats.org/drawingml/2006/table">
            <a:tbl>
              <a:tblPr firstRow="1" bandRow="1">
                <a:tableStyleId>{5C22544A-7EE6-4342-B048-85BDC9FD1C3A}</a:tableStyleId>
              </a:tblPr>
              <a:tblGrid>
                <a:gridCol w="4648201">
                  <a:extLst>
                    <a:ext uri="{9D8B030D-6E8A-4147-A177-3AD203B41FA5}">
                      <a16:colId xmlns:a16="http://schemas.microsoft.com/office/drawing/2014/main" val="20000"/>
                    </a:ext>
                  </a:extLst>
                </a:gridCol>
                <a:gridCol w="3886199">
                  <a:extLst>
                    <a:ext uri="{9D8B030D-6E8A-4147-A177-3AD203B41FA5}">
                      <a16:colId xmlns:a16="http://schemas.microsoft.com/office/drawing/2014/main" val="20001"/>
                    </a:ext>
                  </a:extLst>
                </a:gridCol>
              </a:tblGrid>
              <a:tr h="214757">
                <a:tc>
                  <a:txBody>
                    <a:bodyPr/>
                    <a:lstStyle/>
                    <a:p>
                      <a:pPr algn="l">
                        <a:lnSpc>
                          <a:spcPct val="107000"/>
                        </a:lnSpc>
                        <a:spcAft>
                          <a:spcPts val="800"/>
                        </a:spcAft>
                      </a:pPr>
                      <a:r>
                        <a:rPr lang="en-IE" sz="1800" dirty="0">
                          <a:effectLst/>
                        </a:rPr>
                        <a:t>Good:</a:t>
                      </a:r>
                      <a:endParaRPr lang="en-IE" sz="1600" dirty="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dirty="0">
                          <a:effectLst/>
                        </a:rPr>
                        <a:t>Bad:</a:t>
                      </a:r>
                      <a:endParaRPr lang="en-IE" sz="1600" dirty="0">
                        <a:effectLst/>
                        <a:latin typeface="Calibri"/>
                        <a:ea typeface="Calibri"/>
                        <a:cs typeface="Times New Roman"/>
                      </a:endParaRPr>
                    </a:p>
                  </a:txBody>
                  <a:tcPr marL="0" marR="0" marT="0" marB="19050" anchor="ctr"/>
                </a:tc>
                <a:extLst>
                  <a:ext uri="{0D108BD9-81ED-4DB2-BD59-A6C34878D82A}">
                    <a16:rowId xmlns:a16="http://schemas.microsoft.com/office/drawing/2014/main" val="10000"/>
                  </a:ext>
                </a:extLst>
              </a:tr>
              <a:tr h="214757">
                <a:tc>
                  <a:txBody>
                    <a:bodyPr/>
                    <a:lstStyle/>
                    <a:p>
                      <a:pPr algn="l">
                        <a:lnSpc>
                          <a:spcPct val="107000"/>
                        </a:lnSpc>
                        <a:spcAft>
                          <a:spcPts val="800"/>
                        </a:spcAft>
                      </a:pPr>
                      <a:r>
                        <a:rPr lang="en-IE" sz="1800" dirty="0">
                          <a:effectLst/>
                        </a:rPr>
                        <a:t>Low cost. Cost is shared with others.</a:t>
                      </a:r>
                      <a:endParaRPr lang="en-IE" sz="1600" dirty="0">
                        <a:effectLst/>
                        <a:latin typeface="Calibri"/>
                        <a:ea typeface="Calibri"/>
                        <a:cs typeface="Times New Roman"/>
                      </a:endParaRPr>
                    </a:p>
                  </a:txBody>
                  <a:tcPr marL="0" marR="0" marT="0" marB="19050"/>
                </a:tc>
                <a:tc>
                  <a:txBody>
                    <a:bodyPr/>
                    <a:lstStyle/>
                    <a:p>
                      <a:pPr algn="l">
                        <a:lnSpc>
                          <a:spcPct val="107000"/>
                        </a:lnSpc>
                        <a:spcAft>
                          <a:spcPts val="800"/>
                        </a:spcAft>
                      </a:pPr>
                      <a:r>
                        <a:rPr lang="en-IE" sz="1800" dirty="0">
                          <a:effectLst/>
                        </a:rPr>
                        <a:t>Reduced security due to many sites on one server.</a:t>
                      </a:r>
                      <a:endParaRPr lang="en-IE" sz="1600" dirty="0">
                        <a:effectLst/>
                        <a:latin typeface="Calibri"/>
                        <a:ea typeface="Calibri"/>
                        <a:cs typeface="Times New Roman"/>
                      </a:endParaRPr>
                    </a:p>
                  </a:txBody>
                  <a:tcPr marL="0" marR="0" marT="0" marB="19050"/>
                </a:tc>
                <a:extLst>
                  <a:ext uri="{0D108BD9-81ED-4DB2-BD59-A6C34878D82A}">
                    <a16:rowId xmlns:a16="http://schemas.microsoft.com/office/drawing/2014/main" val="10001"/>
                  </a:ext>
                </a:extLst>
              </a:tr>
              <a:tr h="214757">
                <a:tc>
                  <a:txBody>
                    <a:bodyPr/>
                    <a:lstStyle/>
                    <a:p>
                      <a:pPr algn="l">
                        <a:lnSpc>
                          <a:spcPct val="107000"/>
                        </a:lnSpc>
                        <a:spcAft>
                          <a:spcPts val="800"/>
                        </a:spcAft>
                      </a:pPr>
                      <a:r>
                        <a:rPr lang="en-IE" sz="1800">
                          <a:effectLst/>
                        </a:rPr>
                        <a:t>Good for small business and average traffic.</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dirty="0">
                          <a:effectLst/>
                        </a:rPr>
                        <a:t>Restrictions on traffic volume.</a:t>
                      </a:r>
                      <a:endParaRPr lang="en-IE" sz="1600" dirty="0">
                        <a:effectLst/>
                        <a:latin typeface="Calibri"/>
                        <a:ea typeface="Calibri"/>
                        <a:cs typeface="Times New Roman"/>
                      </a:endParaRPr>
                    </a:p>
                  </a:txBody>
                  <a:tcPr marL="0" marR="0" marT="0" marB="19050" anchor="ctr"/>
                </a:tc>
                <a:extLst>
                  <a:ext uri="{0D108BD9-81ED-4DB2-BD59-A6C34878D82A}">
                    <a16:rowId xmlns:a16="http://schemas.microsoft.com/office/drawing/2014/main" val="10002"/>
                  </a:ext>
                </a:extLst>
              </a:tr>
              <a:tr h="214757">
                <a:tc>
                  <a:txBody>
                    <a:bodyPr/>
                    <a:lstStyle/>
                    <a:p>
                      <a:pPr algn="l">
                        <a:lnSpc>
                          <a:spcPct val="107000"/>
                        </a:lnSpc>
                        <a:spcAft>
                          <a:spcPts val="800"/>
                        </a:spcAft>
                      </a:pPr>
                      <a:r>
                        <a:rPr lang="en-IE" sz="1800">
                          <a:effectLst/>
                        </a:rPr>
                        <a:t>Multiple software options.</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dirty="0">
                          <a:effectLst/>
                        </a:rPr>
                        <a:t>Restricted database support.</a:t>
                      </a:r>
                      <a:endParaRPr lang="en-IE" sz="1600" dirty="0">
                        <a:effectLst/>
                        <a:latin typeface="Calibri"/>
                        <a:ea typeface="Calibri"/>
                        <a:cs typeface="Times New Roman"/>
                      </a:endParaRPr>
                    </a:p>
                  </a:txBody>
                  <a:tcPr marL="0" marR="0" marT="0" marB="19050" anchor="ctr"/>
                </a:tc>
                <a:extLst>
                  <a:ext uri="{0D108BD9-81ED-4DB2-BD59-A6C34878D82A}">
                    <a16:rowId xmlns:a16="http://schemas.microsoft.com/office/drawing/2014/main" val="10003"/>
                  </a:ext>
                </a:extLst>
              </a:tr>
              <a:tr h="214757">
                <a:tc>
                  <a:txBody>
                    <a:bodyPr/>
                    <a:lstStyle/>
                    <a:p>
                      <a:pPr algn="l">
                        <a:lnSpc>
                          <a:spcPct val="107000"/>
                        </a:lnSpc>
                        <a:spcAft>
                          <a:spcPts val="800"/>
                        </a:spcAft>
                      </a:pPr>
                      <a:r>
                        <a:rPr lang="en-IE" sz="1800">
                          <a:effectLst/>
                        </a:rPr>
                        <a:t>Own domain name.</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dirty="0">
                          <a:effectLst/>
                        </a:rPr>
                        <a:t>Restricted software support.</a:t>
                      </a:r>
                      <a:endParaRPr lang="en-IE" sz="1600" dirty="0">
                        <a:effectLst/>
                        <a:latin typeface="Calibri"/>
                        <a:ea typeface="Calibri"/>
                        <a:cs typeface="Times New Roman"/>
                      </a:endParaRPr>
                    </a:p>
                  </a:txBody>
                  <a:tcPr marL="0" marR="0" marT="0" marB="19050" anchor="ctr"/>
                </a:tc>
                <a:extLst>
                  <a:ext uri="{0D108BD9-81ED-4DB2-BD59-A6C34878D82A}">
                    <a16:rowId xmlns:a16="http://schemas.microsoft.com/office/drawing/2014/main" val="10004"/>
                  </a:ext>
                </a:extLst>
              </a:tr>
              <a:tr h="214757">
                <a:tc>
                  <a:txBody>
                    <a:bodyPr/>
                    <a:lstStyle/>
                    <a:p>
                      <a:pPr algn="l">
                        <a:lnSpc>
                          <a:spcPct val="107000"/>
                        </a:lnSpc>
                        <a:spcAft>
                          <a:spcPts val="800"/>
                        </a:spcAft>
                      </a:pPr>
                      <a:r>
                        <a:rPr lang="en-IE" sz="1800">
                          <a:effectLst/>
                        </a:rPr>
                        <a:t>Good support</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dirty="0">
                          <a:effectLst/>
                        </a:rPr>
                        <a:t> </a:t>
                      </a:r>
                      <a:endParaRPr lang="en-IE" sz="1600" dirty="0">
                        <a:effectLst/>
                        <a:latin typeface="Calibri"/>
                        <a:ea typeface="Calibri"/>
                        <a:cs typeface="Times New Roman"/>
                      </a:endParaRPr>
                    </a:p>
                  </a:txBody>
                  <a:tcPr marL="0" marR="0" marT="0" marB="19050" anchor="ctr"/>
                </a:tc>
                <a:extLst>
                  <a:ext uri="{0D108BD9-81ED-4DB2-BD59-A6C34878D82A}">
                    <a16:rowId xmlns:a16="http://schemas.microsoft.com/office/drawing/2014/main" val="10005"/>
                  </a:ext>
                </a:extLst>
              </a:tr>
            </a:tbl>
          </a:graphicData>
        </a:graphic>
      </p:graphicFrame>
      <p:sp>
        <p:nvSpPr>
          <p:cNvPr id="3" name="Content Placeholder 2"/>
          <p:cNvSpPr>
            <a:spLocks noGrp="1"/>
          </p:cNvSpPr>
          <p:nvPr>
            <p:ph idx="1"/>
          </p:nvPr>
        </p:nvSpPr>
        <p:spPr>
          <a:xfrm>
            <a:off x="304800" y="1562695"/>
            <a:ext cx="8458200" cy="4688086"/>
          </a:xfrm>
        </p:spPr>
        <p:txBody>
          <a:bodyPr>
            <a:normAutofit/>
          </a:bodyPr>
          <a:lstStyle/>
          <a:p>
            <a:r>
              <a:rPr lang="en-IE" sz="2400" dirty="0"/>
              <a:t>Shared hosting is very common, and very cost effective.</a:t>
            </a:r>
          </a:p>
          <a:p>
            <a:r>
              <a:rPr lang="en-IE" sz="2400" dirty="0"/>
              <a:t>With shared hosting, your web site is hosted on a powerful server along with maybe 100 other web sites. On a shared host each web site can have its own domain name.</a:t>
            </a:r>
          </a:p>
          <a:p>
            <a:r>
              <a:rPr lang="en-IE" sz="2400" dirty="0"/>
              <a:t>Shared solutions often offer multiple software solutions like email, database, and many different editing options. Technical support tends to be good.</a:t>
            </a:r>
          </a:p>
        </p:txBody>
      </p:sp>
    </p:spTree>
    <p:extLst>
      <p:ext uri="{BB962C8B-B14F-4D97-AF65-F5344CB8AC3E}">
        <p14:creationId xmlns:p14="http://schemas.microsoft.com/office/powerpoint/2010/main" val="1476290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 hosting - dedicated</a:t>
            </a:r>
          </a:p>
        </p:txBody>
      </p:sp>
      <p:sp>
        <p:nvSpPr>
          <p:cNvPr id="3" name="Content Placeholder 2"/>
          <p:cNvSpPr>
            <a:spLocks noGrp="1"/>
          </p:cNvSpPr>
          <p:nvPr>
            <p:ph idx="1"/>
          </p:nvPr>
        </p:nvSpPr>
        <p:spPr/>
        <p:txBody>
          <a:bodyPr>
            <a:normAutofit/>
          </a:bodyPr>
          <a:lstStyle/>
          <a:p>
            <a:r>
              <a:rPr lang="en-IE" sz="2400" dirty="0"/>
              <a:t>With dedicated hosting your web site is hosted on a dedicated server.</a:t>
            </a:r>
          </a:p>
          <a:p>
            <a:r>
              <a:rPr lang="en-IE" sz="2400" dirty="0"/>
              <a:t>Dedicated hosting is the most expensive form of hosting. The solution is best suited for large web sites with high traffic, and web sites that use special software.</a:t>
            </a:r>
          </a:p>
          <a:p>
            <a:r>
              <a:rPr lang="en-IE" sz="2400" dirty="0"/>
              <a:t>You should expect dedicated hosting to be very powerful and secure, with almost unlimited software solutions.</a:t>
            </a:r>
          </a:p>
          <a:p>
            <a:pPr marL="0" indent="0">
              <a:buNone/>
            </a:pPr>
            <a:endParaRPr lang="en-IE" sz="2400" dirty="0"/>
          </a:p>
        </p:txBody>
      </p:sp>
      <p:graphicFrame>
        <p:nvGraphicFramePr>
          <p:cNvPr id="4" name="Table 3"/>
          <p:cNvGraphicFramePr>
            <a:graphicFrameLocks noGrp="1"/>
          </p:cNvGraphicFramePr>
          <p:nvPr>
            <p:extLst>
              <p:ext uri="{D42A27DB-BD31-4B8C-83A1-F6EECF244321}">
                <p14:modId xmlns:p14="http://schemas.microsoft.com/office/powerpoint/2010/main" val="3673167204"/>
              </p:ext>
            </p:extLst>
          </p:nvPr>
        </p:nvGraphicFramePr>
        <p:xfrm>
          <a:off x="495300" y="4441571"/>
          <a:ext cx="8115300" cy="2083816"/>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214757">
                <a:tc>
                  <a:txBody>
                    <a:bodyPr/>
                    <a:lstStyle/>
                    <a:p>
                      <a:pPr algn="l">
                        <a:lnSpc>
                          <a:spcPct val="107000"/>
                        </a:lnSpc>
                        <a:spcAft>
                          <a:spcPts val="800"/>
                        </a:spcAft>
                      </a:pPr>
                      <a:r>
                        <a:rPr lang="en-IE" sz="1800">
                          <a:effectLst/>
                        </a:rPr>
                        <a:t>Good:</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a:effectLst/>
                        </a:rPr>
                        <a:t>Bad:</a:t>
                      </a:r>
                      <a:endParaRPr lang="en-IE" sz="1600">
                        <a:effectLst/>
                        <a:latin typeface="Calibri"/>
                        <a:ea typeface="Calibri"/>
                        <a:cs typeface="Times New Roman"/>
                      </a:endParaRPr>
                    </a:p>
                  </a:txBody>
                  <a:tcPr marL="0" marR="0" marT="0" marB="19050" anchor="ctr"/>
                </a:tc>
                <a:extLst>
                  <a:ext uri="{0D108BD9-81ED-4DB2-BD59-A6C34878D82A}">
                    <a16:rowId xmlns:a16="http://schemas.microsoft.com/office/drawing/2014/main" val="10000"/>
                  </a:ext>
                </a:extLst>
              </a:tr>
              <a:tr h="214757">
                <a:tc>
                  <a:txBody>
                    <a:bodyPr/>
                    <a:lstStyle/>
                    <a:p>
                      <a:pPr algn="l">
                        <a:lnSpc>
                          <a:spcPct val="107000"/>
                        </a:lnSpc>
                        <a:spcAft>
                          <a:spcPts val="800"/>
                        </a:spcAft>
                      </a:pPr>
                      <a:r>
                        <a:rPr lang="en-IE" sz="1800">
                          <a:effectLst/>
                        </a:rPr>
                        <a:t>Good for large business.</a:t>
                      </a:r>
                      <a:endParaRPr lang="en-IE" sz="1600">
                        <a:effectLst/>
                        <a:latin typeface="Calibri"/>
                        <a:ea typeface="Calibri"/>
                        <a:cs typeface="Times New Roman"/>
                      </a:endParaRPr>
                    </a:p>
                  </a:txBody>
                  <a:tcPr marL="0" marR="0" marT="0" marB="19050"/>
                </a:tc>
                <a:tc>
                  <a:txBody>
                    <a:bodyPr/>
                    <a:lstStyle/>
                    <a:p>
                      <a:pPr algn="l">
                        <a:lnSpc>
                          <a:spcPct val="107000"/>
                        </a:lnSpc>
                        <a:spcAft>
                          <a:spcPts val="800"/>
                        </a:spcAft>
                      </a:pPr>
                      <a:r>
                        <a:rPr lang="en-IE" sz="1800">
                          <a:effectLst/>
                        </a:rPr>
                        <a:t>Expensive.</a:t>
                      </a:r>
                      <a:endParaRPr lang="en-IE" sz="1600">
                        <a:effectLst/>
                        <a:latin typeface="Calibri"/>
                        <a:ea typeface="Calibri"/>
                        <a:cs typeface="Times New Roman"/>
                      </a:endParaRPr>
                    </a:p>
                  </a:txBody>
                  <a:tcPr marL="0" marR="0" marT="0" marB="19050"/>
                </a:tc>
                <a:extLst>
                  <a:ext uri="{0D108BD9-81ED-4DB2-BD59-A6C34878D82A}">
                    <a16:rowId xmlns:a16="http://schemas.microsoft.com/office/drawing/2014/main" val="10001"/>
                  </a:ext>
                </a:extLst>
              </a:tr>
              <a:tr h="214757">
                <a:tc>
                  <a:txBody>
                    <a:bodyPr/>
                    <a:lstStyle/>
                    <a:p>
                      <a:pPr algn="l">
                        <a:lnSpc>
                          <a:spcPct val="107000"/>
                        </a:lnSpc>
                        <a:spcAft>
                          <a:spcPts val="800"/>
                        </a:spcAft>
                      </a:pPr>
                      <a:r>
                        <a:rPr lang="en-IE" sz="1800">
                          <a:effectLst/>
                        </a:rPr>
                        <a:t>Good for high traffic.</a:t>
                      </a:r>
                      <a:endParaRPr lang="en-IE" sz="1600">
                        <a:effectLst/>
                        <a:latin typeface="Calibri"/>
                        <a:ea typeface="Calibri"/>
                        <a:cs typeface="Times New Roman"/>
                      </a:endParaRPr>
                    </a:p>
                  </a:txBody>
                  <a:tcPr marL="0" marR="0" marT="0" marB="19050"/>
                </a:tc>
                <a:tc>
                  <a:txBody>
                    <a:bodyPr/>
                    <a:lstStyle/>
                    <a:p>
                      <a:pPr algn="l">
                        <a:lnSpc>
                          <a:spcPct val="107000"/>
                        </a:lnSpc>
                        <a:spcAft>
                          <a:spcPts val="800"/>
                        </a:spcAft>
                      </a:pPr>
                      <a:r>
                        <a:rPr lang="en-IE" sz="1800">
                          <a:effectLst/>
                        </a:rPr>
                        <a:t>Requires higher skills.</a:t>
                      </a:r>
                      <a:endParaRPr lang="en-IE" sz="1600">
                        <a:effectLst/>
                        <a:latin typeface="Calibri"/>
                        <a:ea typeface="Calibri"/>
                        <a:cs typeface="Times New Roman"/>
                      </a:endParaRPr>
                    </a:p>
                  </a:txBody>
                  <a:tcPr marL="0" marR="0" marT="0" marB="19050"/>
                </a:tc>
                <a:extLst>
                  <a:ext uri="{0D108BD9-81ED-4DB2-BD59-A6C34878D82A}">
                    <a16:rowId xmlns:a16="http://schemas.microsoft.com/office/drawing/2014/main" val="10002"/>
                  </a:ext>
                </a:extLst>
              </a:tr>
              <a:tr h="214757">
                <a:tc>
                  <a:txBody>
                    <a:bodyPr/>
                    <a:lstStyle/>
                    <a:p>
                      <a:pPr algn="l">
                        <a:lnSpc>
                          <a:spcPct val="107000"/>
                        </a:lnSpc>
                        <a:spcAft>
                          <a:spcPts val="800"/>
                        </a:spcAft>
                      </a:pPr>
                      <a:r>
                        <a:rPr lang="en-IE" sz="1800">
                          <a:effectLst/>
                        </a:rPr>
                        <a:t>Multiple domain names.</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a:effectLst/>
                        </a:rPr>
                        <a:t> </a:t>
                      </a:r>
                      <a:endParaRPr lang="en-IE" sz="1600">
                        <a:effectLst/>
                        <a:latin typeface="Calibri"/>
                        <a:ea typeface="Calibri"/>
                        <a:cs typeface="Times New Roman"/>
                      </a:endParaRPr>
                    </a:p>
                  </a:txBody>
                  <a:tcPr marL="0" marR="0" marT="0" marB="19050" anchor="ctr"/>
                </a:tc>
                <a:extLst>
                  <a:ext uri="{0D108BD9-81ED-4DB2-BD59-A6C34878D82A}">
                    <a16:rowId xmlns:a16="http://schemas.microsoft.com/office/drawing/2014/main" val="10003"/>
                  </a:ext>
                </a:extLst>
              </a:tr>
              <a:tr h="214757">
                <a:tc>
                  <a:txBody>
                    <a:bodyPr/>
                    <a:lstStyle/>
                    <a:p>
                      <a:pPr algn="l">
                        <a:lnSpc>
                          <a:spcPct val="107000"/>
                        </a:lnSpc>
                        <a:spcAft>
                          <a:spcPts val="800"/>
                        </a:spcAft>
                      </a:pPr>
                      <a:r>
                        <a:rPr lang="en-IE" sz="1800">
                          <a:effectLst/>
                        </a:rPr>
                        <a:t>Powerful email solutions.</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a:effectLst/>
                        </a:rPr>
                        <a:t> </a:t>
                      </a:r>
                      <a:endParaRPr lang="en-IE" sz="1600">
                        <a:effectLst/>
                        <a:latin typeface="Calibri"/>
                        <a:ea typeface="Calibri"/>
                        <a:cs typeface="Times New Roman"/>
                      </a:endParaRPr>
                    </a:p>
                  </a:txBody>
                  <a:tcPr marL="0" marR="0" marT="0" marB="19050" anchor="ctr"/>
                </a:tc>
                <a:extLst>
                  <a:ext uri="{0D108BD9-81ED-4DB2-BD59-A6C34878D82A}">
                    <a16:rowId xmlns:a16="http://schemas.microsoft.com/office/drawing/2014/main" val="10004"/>
                  </a:ext>
                </a:extLst>
              </a:tr>
              <a:tr h="214757">
                <a:tc>
                  <a:txBody>
                    <a:bodyPr/>
                    <a:lstStyle/>
                    <a:p>
                      <a:pPr algn="l">
                        <a:lnSpc>
                          <a:spcPct val="107000"/>
                        </a:lnSpc>
                        <a:spcAft>
                          <a:spcPts val="800"/>
                        </a:spcAft>
                      </a:pPr>
                      <a:r>
                        <a:rPr lang="en-IE" sz="1800">
                          <a:effectLst/>
                        </a:rPr>
                        <a:t>Powerful database support.</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a:effectLst/>
                        </a:rPr>
                        <a:t> </a:t>
                      </a:r>
                      <a:endParaRPr lang="en-IE" sz="1600">
                        <a:effectLst/>
                        <a:latin typeface="Calibri"/>
                        <a:ea typeface="Calibri"/>
                        <a:cs typeface="Times New Roman"/>
                      </a:endParaRPr>
                    </a:p>
                  </a:txBody>
                  <a:tcPr marL="0" marR="0" marT="0" marB="19050" anchor="ctr"/>
                </a:tc>
                <a:extLst>
                  <a:ext uri="{0D108BD9-81ED-4DB2-BD59-A6C34878D82A}">
                    <a16:rowId xmlns:a16="http://schemas.microsoft.com/office/drawing/2014/main" val="10005"/>
                  </a:ext>
                </a:extLst>
              </a:tr>
              <a:tr h="214757">
                <a:tc>
                  <a:txBody>
                    <a:bodyPr/>
                    <a:lstStyle/>
                    <a:p>
                      <a:pPr algn="l">
                        <a:lnSpc>
                          <a:spcPct val="107000"/>
                        </a:lnSpc>
                        <a:spcAft>
                          <a:spcPts val="800"/>
                        </a:spcAft>
                      </a:pPr>
                      <a:r>
                        <a:rPr lang="en-IE" sz="1800">
                          <a:effectLst/>
                        </a:rPr>
                        <a:t>Strong (unlimited) software support.</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dirty="0">
                          <a:effectLst/>
                        </a:rPr>
                        <a:t> </a:t>
                      </a:r>
                      <a:endParaRPr lang="en-IE" sz="1600" dirty="0">
                        <a:effectLst/>
                        <a:latin typeface="Calibri"/>
                        <a:ea typeface="Calibri"/>
                        <a:cs typeface="Times New Roman"/>
                      </a:endParaRPr>
                    </a:p>
                  </a:txBody>
                  <a:tcPr marL="0" marR="0" marT="0" marB="1905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53548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 hosting - collocated</a:t>
            </a:r>
          </a:p>
        </p:txBody>
      </p:sp>
      <p:sp>
        <p:nvSpPr>
          <p:cNvPr id="3" name="Content Placeholder 2"/>
          <p:cNvSpPr>
            <a:spLocks noGrp="1"/>
          </p:cNvSpPr>
          <p:nvPr>
            <p:ph idx="1"/>
          </p:nvPr>
        </p:nvSpPr>
        <p:spPr/>
        <p:txBody>
          <a:bodyPr>
            <a:normAutofit/>
          </a:bodyPr>
          <a:lstStyle/>
          <a:p>
            <a:r>
              <a:rPr lang="en-IE" sz="2400" dirty="0"/>
              <a:t>Collocation means "co-location". It is a solution that lets you place (locate) your own web server on the premises (locations) of a service provider.</a:t>
            </a:r>
          </a:p>
          <a:p>
            <a:r>
              <a:rPr lang="en-IE" sz="2400" dirty="0"/>
              <a:t>This is pretty much the same as running your own server in your own office, only that it is located at a place better designed for it.</a:t>
            </a:r>
          </a:p>
          <a:p>
            <a:r>
              <a:rPr lang="en-IE" sz="2400" dirty="0"/>
              <a:t>Most likely a provider will have dedicated resources like high-security against fire and vandalism, regulated backup power, dedicated Internet connections and more.</a:t>
            </a:r>
          </a:p>
        </p:txBody>
      </p:sp>
      <p:graphicFrame>
        <p:nvGraphicFramePr>
          <p:cNvPr id="4" name="Table 3"/>
          <p:cNvGraphicFramePr>
            <a:graphicFrameLocks noGrp="1"/>
          </p:cNvGraphicFramePr>
          <p:nvPr>
            <p:extLst>
              <p:ext uri="{D42A27DB-BD31-4B8C-83A1-F6EECF244321}">
                <p14:modId xmlns:p14="http://schemas.microsoft.com/office/powerpoint/2010/main" val="201558178"/>
              </p:ext>
            </p:extLst>
          </p:nvPr>
        </p:nvGraphicFramePr>
        <p:xfrm>
          <a:off x="495300" y="5140640"/>
          <a:ext cx="8115300" cy="1488440"/>
        </p:xfrm>
        <a:graphic>
          <a:graphicData uri="http://schemas.openxmlformats.org/drawingml/2006/table">
            <a:tbl>
              <a:tblPr firstRow="1" bandRow="1">
                <a:tableStyleId>{5C22544A-7EE6-4342-B048-85BDC9FD1C3A}</a:tableStyleId>
              </a:tblPr>
              <a:tblGrid>
                <a:gridCol w="4057650">
                  <a:extLst>
                    <a:ext uri="{9D8B030D-6E8A-4147-A177-3AD203B41FA5}">
                      <a16:colId xmlns:a16="http://schemas.microsoft.com/office/drawing/2014/main" val="20000"/>
                    </a:ext>
                  </a:extLst>
                </a:gridCol>
                <a:gridCol w="4057650">
                  <a:extLst>
                    <a:ext uri="{9D8B030D-6E8A-4147-A177-3AD203B41FA5}">
                      <a16:colId xmlns:a16="http://schemas.microsoft.com/office/drawing/2014/main" val="20001"/>
                    </a:ext>
                  </a:extLst>
                </a:gridCol>
              </a:tblGrid>
              <a:tr h="214757">
                <a:tc>
                  <a:txBody>
                    <a:bodyPr/>
                    <a:lstStyle/>
                    <a:p>
                      <a:pPr algn="l">
                        <a:lnSpc>
                          <a:spcPct val="107000"/>
                        </a:lnSpc>
                        <a:spcAft>
                          <a:spcPts val="800"/>
                        </a:spcAft>
                      </a:pPr>
                      <a:r>
                        <a:rPr lang="en-IE" sz="1800">
                          <a:effectLst/>
                        </a:rPr>
                        <a:t>Good:</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a:effectLst/>
                        </a:rPr>
                        <a:t>Bad:</a:t>
                      </a:r>
                      <a:endParaRPr lang="en-IE" sz="1600">
                        <a:effectLst/>
                        <a:latin typeface="Calibri"/>
                        <a:ea typeface="Calibri"/>
                        <a:cs typeface="Times New Roman"/>
                      </a:endParaRPr>
                    </a:p>
                  </a:txBody>
                  <a:tcPr marL="0" marR="0" marT="0" marB="19050" anchor="ctr"/>
                </a:tc>
                <a:extLst>
                  <a:ext uri="{0D108BD9-81ED-4DB2-BD59-A6C34878D82A}">
                    <a16:rowId xmlns:a16="http://schemas.microsoft.com/office/drawing/2014/main" val="10000"/>
                  </a:ext>
                </a:extLst>
              </a:tr>
              <a:tr h="214757">
                <a:tc>
                  <a:txBody>
                    <a:bodyPr/>
                    <a:lstStyle/>
                    <a:p>
                      <a:pPr algn="l">
                        <a:lnSpc>
                          <a:spcPct val="107000"/>
                        </a:lnSpc>
                        <a:spcAft>
                          <a:spcPts val="800"/>
                        </a:spcAft>
                      </a:pPr>
                      <a:r>
                        <a:rPr lang="en-IE" sz="1800">
                          <a:effectLst/>
                        </a:rPr>
                        <a:t>High bandwidth.</a:t>
                      </a:r>
                      <a:endParaRPr lang="en-IE" sz="1600">
                        <a:effectLst/>
                        <a:latin typeface="Calibri"/>
                        <a:ea typeface="Calibri"/>
                        <a:cs typeface="Times New Roman"/>
                      </a:endParaRPr>
                    </a:p>
                  </a:txBody>
                  <a:tcPr marL="0" marR="0" marT="0" marB="19050"/>
                </a:tc>
                <a:tc>
                  <a:txBody>
                    <a:bodyPr/>
                    <a:lstStyle/>
                    <a:p>
                      <a:pPr algn="l">
                        <a:lnSpc>
                          <a:spcPct val="107000"/>
                        </a:lnSpc>
                        <a:spcAft>
                          <a:spcPts val="800"/>
                        </a:spcAft>
                      </a:pPr>
                      <a:r>
                        <a:rPr lang="en-IE" sz="1800">
                          <a:effectLst/>
                        </a:rPr>
                        <a:t>Expensive.</a:t>
                      </a:r>
                      <a:endParaRPr lang="en-IE" sz="1600">
                        <a:effectLst/>
                        <a:latin typeface="Calibri"/>
                        <a:ea typeface="Calibri"/>
                        <a:cs typeface="Times New Roman"/>
                      </a:endParaRPr>
                    </a:p>
                  </a:txBody>
                  <a:tcPr marL="0" marR="0" marT="0" marB="19050"/>
                </a:tc>
                <a:extLst>
                  <a:ext uri="{0D108BD9-81ED-4DB2-BD59-A6C34878D82A}">
                    <a16:rowId xmlns:a16="http://schemas.microsoft.com/office/drawing/2014/main" val="10001"/>
                  </a:ext>
                </a:extLst>
              </a:tr>
              <a:tr h="214757">
                <a:tc>
                  <a:txBody>
                    <a:bodyPr/>
                    <a:lstStyle/>
                    <a:p>
                      <a:pPr algn="l">
                        <a:lnSpc>
                          <a:spcPct val="107000"/>
                        </a:lnSpc>
                        <a:spcAft>
                          <a:spcPts val="800"/>
                        </a:spcAft>
                      </a:pPr>
                      <a:r>
                        <a:rPr lang="en-IE" sz="1800">
                          <a:effectLst/>
                        </a:rPr>
                        <a:t>High up-time.</a:t>
                      </a:r>
                      <a:endParaRPr lang="en-IE" sz="1600">
                        <a:effectLst/>
                        <a:latin typeface="Calibri"/>
                        <a:ea typeface="Calibri"/>
                        <a:cs typeface="Times New Roman"/>
                      </a:endParaRPr>
                    </a:p>
                  </a:txBody>
                  <a:tcPr marL="0" marR="0" marT="0" marB="19050"/>
                </a:tc>
                <a:tc>
                  <a:txBody>
                    <a:bodyPr/>
                    <a:lstStyle/>
                    <a:p>
                      <a:pPr algn="l">
                        <a:lnSpc>
                          <a:spcPct val="107000"/>
                        </a:lnSpc>
                        <a:spcAft>
                          <a:spcPts val="800"/>
                        </a:spcAft>
                      </a:pPr>
                      <a:r>
                        <a:rPr lang="en-IE" sz="1800">
                          <a:effectLst/>
                        </a:rPr>
                        <a:t>Requires higher skills.</a:t>
                      </a:r>
                      <a:endParaRPr lang="en-IE" sz="1600">
                        <a:effectLst/>
                        <a:latin typeface="Calibri"/>
                        <a:ea typeface="Calibri"/>
                        <a:cs typeface="Times New Roman"/>
                      </a:endParaRPr>
                    </a:p>
                  </a:txBody>
                  <a:tcPr marL="0" marR="0" marT="0" marB="19050"/>
                </a:tc>
                <a:extLst>
                  <a:ext uri="{0D108BD9-81ED-4DB2-BD59-A6C34878D82A}">
                    <a16:rowId xmlns:a16="http://schemas.microsoft.com/office/drawing/2014/main" val="10002"/>
                  </a:ext>
                </a:extLst>
              </a:tr>
              <a:tr h="214757">
                <a:tc>
                  <a:txBody>
                    <a:bodyPr/>
                    <a:lstStyle/>
                    <a:p>
                      <a:pPr algn="l">
                        <a:lnSpc>
                          <a:spcPct val="107000"/>
                        </a:lnSpc>
                        <a:spcAft>
                          <a:spcPts val="800"/>
                        </a:spcAft>
                      </a:pPr>
                      <a:r>
                        <a:rPr lang="en-IE" sz="1800">
                          <a:effectLst/>
                        </a:rPr>
                        <a:t>High security.</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a:effectLst/>
                        </a:rPr>
                        <a:t>Harder to configure and debug.</a:t>
                      </a:r>
                      <a:endParaRPr lang="en-IE" sz="1600">
                        <a:effectLst/>
                        <a:latin typeface="Calibri"/>
                        <a:ea typeface="Calibri"/>
                        <a:cs typeface="Times New Roman"/>
                      </a:endParaRPr>
                    </a:p>
                  </a:txBody>
                  <a:tcPr marL="0" marR="0" marT="0" marB="19050" anchor="ctr"/>
                </a:tc>
                <a:extLst>
                  <a:ext uri="{0D108BD9-81ED-4DB2-BD59-A6C34878D82A}">
                    <a16:rowId xmlns:a16="http://schemas.microsoft.com/office/drawing/2014/main" val="10003"/>
                  </a:ext>
                </a:extLst>
              </a:tr>
              <a:tr h="214757">
                <a:tc>
                  <a:txBody>
                    <a:bodyPr/>
                    <a:lstStyle/>
                    <a:p>
                      <a:pPr algn="l">
                        <a:lnSpc>
                          <a:spcPct val="107000"/>
                        </a:lnSpc>
                        <a:spcAft>
                          <a:spcPts val="800"/>
                        </a:spcAft>
                      </a:pPr>
                      <a:r>
                        <a:rPr lang="en-IE" sz="1800">
                          <a:effectLst/>
                        </a:rPr>
                        <a:t>Unlimited software options.</a:t>
                      </a:r>
                      <a:endParaRPr lang="en-IE" sz="1600">
                        <a:effectLst/>
                        <a:latin typeface="Calibri"/>
                        <a:ea typeface="Calibri"/>
                        <a:cs typeface="Times New Roman"/>
                      </a:endParaRPr>
                    </a:p>
                  </a:txBody>
                  <a:tcPr marL="0" marR="0" marT="0" marB="19050" anchor="ctr"/>
                </a:tc>
                <a:tc>
                  <a:txBody>
                    <a:bodyPr/>
                    <a:lstStyle/>
                    <a:p>
                      <a:pPr algn="l">
                        <a:lnSpc>
                          <a:spcPct val="107000"/>
                        </a:lnSpc>
                        <a:spcAft>
                          <a:spcPts val="800"/>
                        </a:spcAft>
                      </a:pPr>
                      <a:r>
                        <a:rPr lang="en-IE" sz="1800" dirty="0">
                          <a:effectLst/>
                        </a:rPr>
                        <a:t> </a:t>
                      </a:r>
                      <a:endParaRPr lang="en-IE" sz="1600" dirty="0">
                        <a:effectLst/>
                        <a:latin typeface="Calibri"/>
                        <a:ea typeface="Calibri"/>
                        <a:cs typeface="Times New Roman"/>
                      </a:endParaRPr>
                    </a:p>
                  </a:txBody>
                  <a:tcPr marL="0" marR="0" marT="0" marB="1905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9958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Overview</a:t>
            </a:r>
            <a:endParaRPr lang="en-IE" dirty="0"/>
          </a:p>
        </p:txBody>
      </p:sp>
      <p:sp>
        <p:nvSpPr>
          <p:cNvPr id="3" name="Content Placeholder 2"/>
          <p:cNvSpPr>
            <a:spLocks noGrp="1"/>
          </p:cNvSpPr>
          <p:nvPr>
            <p:ph idx="1"/>
          </p:nvPr>
        </p:nvSpPr>
        <p:spPr>
          <a:xfrm>
            <a:off x="457200" y="1571113"/>
            <a:ext cx="8340328" cy="4688086"/>
          </a:xfrm>
        </p:spPr>
        <p:txBody>
          <a:bodyPr/>
          <a:lstStyle/>
          <a:p>
            <a:pPr>
              <a:spcBef>
                <a:spcPts val="1800"/>
              </a:spcBef>
            </a:pPr>
            <a:r>
              <a:rPr lang="en-IE" dirty="0"/>
              <a:t>Web Servers</a:t>
            </a:r>
          </a:p>
          <a:p>
            <a:pPr>
              <a:spcBef>
                <a:spcPts val="1800"/>
              </a:spcBef>
            </a:pPr>
            <a:r>
              <a:rPr lang="en-IE" dirty="0"/>
              <a:t>Web Hosting</a:t>
            </a:r>
          </a:p>
          <a:p>
            <a:pPr>
              <a:spcBef>
                <a:spcPts val="1800"/>
              </a:spcBef>
            </a:pPr>
            <a:r>
              <a:rPr lang="en-IE" dirty="0"/>
              <a:t>Domain Names</a:t>
            </a:r>
          </a:p>
        </p:txBody>
      </p:sp>
      <p:sp>
        <p:nvSpPr>
          <p:cNvPr id="6" name="Rectangle 5"/>
          <p:cNvSpPr/>
          <p:nvPr/>
        </p:nvSpPr>
        <p:spPr>
          <a:xfrm>
            <a:off x="435076" y="2819400"/>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algn="ctr" defTabSz="410751" hangingPunct="0"/>
            <a:endParaRPr lang="en-IE" sz="2500">
              <a:solidFill>
                <a:srgbClr val="FFFFFF"/>
              </a:solidFill>
              <a:sym typeface="Helvetica Neue Light"/>
            </a:endParaRPr>
          </a:p>
        </p:txBody>
      </p:sp>
    </p:spTree>
    <p:extLst>
      <p:ext uri="{BB962C8B-B14F-4D97-AF65-F5344CB8AC3E}">
        <p14:creationId xmlns:p14="http://schemas.microsoft.com/office/powerpoint/2010/main" val="1788694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Domain names</a:t>
            </a:r>
          </a:p>
        </p:txBody>
      </p:sp>
      <p:sp>
        <p:nvSpPr>
          <p:cNvPr id="3" name="Content Placeholder 2"/>
          <p:cNvSpPr>
            <a:spLocks noGrp="1"/>
          </p:cNvSpPr>
          <p:nvPr>
            <p:ph idx="1"/>
          </p:nvPr>
        </p:nvSpPr>
        <p:spPr/>
        <p:txBody>
          <a:bodyPr/>
          <a:lstStyle/>
          <a:p>
            <a:r>
              <a:rPr lang="en-IE" dirty="0"/>
              <a:t>A domain name is a unique name for a web site, like </a:t>
            </a:r>
            <a:r>
              <a:rPr lang="en-IE" b="1" dirty="0"/>
              <a:t>w3schools.com</a:t>
            </a:r>
            <a:r>
              <a:rPr lang="en-IE" dirty="0"/>
              <a:t>.</a:t>
            </a:r>
          </a:p>
          <a:p>
            <a:r>
              <a:rPr lang="en-IE" dirty="0"/>
              <a:t>Domain names must be registered. When domain names are registered they are added to a large domain name register, and information about your site - including your internet IP address - is stored on a DNS server.</a:t>
            </a:r>
          </a:p>
          <a:p>
            <a:r>
              <a:rPr lang="en-IE" dirty="0"/>
              <a:t>DNS stands for Domain Name System. A DNS server is responsible for informing all other computers on the Internet about your domain name and your site address.</a:t>
            </a:r>
          </a:p>
          <a:p>
            <a:pPr marL="0" indent="0">
              <a:buNone/>
            </a:pPr>
            <a:endParaRPr lang="en-IE" dirty="0"/>
          </a:p>
        </p:txBody>
      </p:sp>
    </p:spTree>
    <p:extLst>
      <p:ext uri="{BB962C8B-B14F-4D97-AF65-F5344CB8AC3E}">
        <p14:creationId xmlns:p14="http://schemas.microsoft.com/office/powerpoint/2010/main" val="3283544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Domain names</a:t>
            </a:r>
          </a:p>
        </p:txBody>
      </p:sp>
      <p:sp>
        <p:nvSpPr>
          <p:cNvPr id="3" name="Content Placeholder 2"/>
          <p:cNvSpPr>
            <a:spLocks noGrp="1"/>
          </p:cNvSpPr>
          <p:nvPr>
            <p:ph idx="1"/>
          </p:nvPr>
        </p:nvSpPr>
        <p:spPr/>
        <p:txBody>
          <a:bodyPr>
            <a:normAutofit/>
          </a:bodyPr>
          <a:lstStyle/>
          <a:p>
            <a:r>
              <a:rPr lang="en-IE" b="1" dirty="0"/>
              <a:t>Registering a Domain</a:t>
            </a:r>
          </a:p>
          <a:p>
            <a:r>
              <a:rPr lang="en-IE" dirty="0"/>
              <a:t>Domains can be registered from domain name registration companies such as </a:t>
            </a:r>
            <a:r>
              <a:rPr lang="en-IE" u="sng" dirty="0">
                <a:hlinkClick r:id="rId2"/>
              </a:rPr>
              <a:t>https://www.iedr.ie/</a:t>
            </a:r>
            <a:r>
              <a:rPr lang="en-IE" dirty="0"/>
              <a:t> </a:t>
            </a:r>
          </a:p>
          <a:p>
            <a:r>
              <a:rPr lang="en-IE" dirty="0"/>
              <a:t>These companies provide interfaces to search for available domain names and they offer a variety of domain name extensions that can be registered at the same time.</a:t>
            </a:r>
          </a:p>
          <a:p>
            <a:r>
              <a:rPr lang="en-IE" dirty="0"/>
              <a:t>Domain Name Registration provides registration services for .com </a:t>
            </a:r>
            <a:r>
              <a:rPr lang="en-IE" dirty="0" err="1"/>
              <a:t>.net</a:t>
            </a:r>
            <a:r>
              <a:rPr lang="en-IE" dirty="0"/>
              <a:t> .org .biz .info .us .nu .</a:t>
            </a:r>
            <a:r>
              <a:rPr lang="en-IE" dirty="0" err="1"/>
              <a:t>ws</a:t>
            </a:r>
            <a:r>
              <a:rPr lang="en-IE" dirty="0"/>
              <a:t> .cc and .</a:t>
            </a:r>
            <a:r>
              <a:rPr lang="en-IE" dirty="0" err="1"/>
              <a:t>tv</a:t>
            </a:r>
            <a:r>
              <a:rPr lang="en-IE" dirty="0"/>
              <a:t> domains.</a:t>
            </a:r>
          </a:p>
        </p:txBody>
      </p:sp>
    </p:spTree>
    <p:extLst>
      <p:ext uri="{BB962C8B-B14F-4D97-AF65-F5344CB8AC3E}">
        <p14:creationId xmlns:p14="http://schemas.microsoft.com/office/powerpoint/2010/main" val="294990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Domain names</a:t>
            </a:r>
          </a:p>
        </p:txBody>
      </p:sp>
      <p:sp>
        <p:nvSpPr>
          <p:cNvPr id="3" name="Content Placeholder 2"/>
          <p:cNvSpPr>
            <a:spLocks noGrp="1"/>
          </p:cNvSpPr>
          <p:nvPr>
            <p:ph idx="1"/>
          </p:nvPr>
        </p:nvSpPr>
        <p:spPr/>
        <p:txBody>
          <a:bodyPr>
            <a:normAutofit/>
          </a:bodyPr>
          <a:lstStyle/>
          <a:p>
            <a:r>
              <a:rPr lang="en-IE" b="1" dirty="0"/>
              <a:t>Sub Domains</a:t>
            </a:r>
          </a:p>
          <a:p>
            <a:r>
              <a:rPr lang="en-IE" dirty="0"/>
              <a:t>Most people are unaware but they already use sub domains on a daily basis. The famous "www" of the World Wide Web is the most common example of a sub domain. </a:t>
            </a:r>
          </a:p>
          <a:p>
            <a:r>
              <a:rPr lang="en-IE" dirty="0"/>
              <a:t>Common examples of sub domains used on the internet are http://store.apple.com and http://support.microsoft.com.</a:t>
            </a:r>
          </a:p>
          <a:p>
            <a:r>
              <a:rPr lang="en-IE" dirty="0"/>
              <a:t>Sub domains can be requested from your web hosting provider or created by yourself if you manage your own DNS server.</a:t>
            </a:r>
          </a:p>
          <a:p>
            <a:endParaRPr lang="en-IE" dirty="0"/>
          </a:p>
        </p:txBody>
      </p:sp>
    </p:spTree>
    <p:extLst>
      <p:ext uri="{BB962C8B-B14F-4D97-AF65-F5344CB8AC3E}">
        <p14:creationId xmlns:p14="http://schemas.microsoft.com/office/powerpoint/2010/main" val="227281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Email accounts</a:t>
            </a:r>
          </a:p>
        </p:txBody>
      </p:sp>
      <p:sp>
        <p:nvSpPr>
          <p:cNvPr id="3" name="Content Placeholder 2"/>
          <p:cNvSpPr>
            <a:spLocks noGrp="1"/>
          </p:cNvSpPr>
          <p:nvPr>
            <p:ph idx="1"/>
          </p:nvPr>
        </p:nvSpPr>
        <p:spPr/>
        <p:txBody>
          <a:bodyPr/>
          <a:lstStyle/>
          <a:p>
            <a:r>
              <a:rPr lang="en-IE" dirty="0"/>
              <a:t>Hosting solutions should include email accounts for each person in your company.</a:t>
            </a:r>
          </a:p>
          <a:p>
            <a:r>
              <a:rPr lang="en-IE" dirty="0"/>
              <a:t>Email addresses should appear something like this:</a:t>
            </a:r>
          </a:p>
          <a:p>
            <a:pPr marL="457200" lvl="1" indent="0">
              <a:buNone/>
            </a:pPr>
            <a:r>
              <a:rPr lang="en-IE" b="1" dirty="0"/>
              <a:t>john@mycompany.com</a:t>
            </a:r>
          </a:p>
          <a:p>
            <a:pPr marL="457200" lvl="1" indent="0">
              <a:buNone/>
            </a:pPr>
            <a:r>
              <a:rPr lang="en-IE" b="1" dirty="0"/>
              <a:t>john.doe@mycompany.com</a:t>
            </a:r>
          </a:p>
          <a:p>
            <a:pPr marL="457200" lvl="1" indent="0">
              <a:buNone/>
            </a:pPr>
            <a:r>
              <a:rPr lang="en-IE" b="1" dirty="0"/>
              <a:t>jdoe@mycompany.com</a:t>
            </a:r>
          </a:p>
          <a:p>
            <a:endParaRPr lang="en-IE" dirty="0"/>
          </a:p>
        </p:txBody>
      </p:sp>
    </p:spTree>
    <p:extLst>
      <p:ext uri="{BB962C8B-B14F-4D97-AF65-F5344CB8AC3E}">
        <p14:creationId xmlns:p14="http://schemas.microsoft.com/office/powerpoint/2010/main" val="328102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Overview</a:t>
            </a:r>
            <a:endParaRPr lang="en-IE" dirty="0"/>
          </a:p>
        </p:txBody>
      </p:sp>
      <p:sp>
        <p:nvSpPr>
          <p:cNvPr id="3" name="Content Placeholder 2"/>
          <p:cNvSpPr>
            <a:spLocks noGrp="1"/>
          </p:cNvSpPr>
          <p:nvPr>
            <p:ph idx="1"/>
          </p:nvPr>
        </p:nvSpPr>
        <p:spPr>
          <a:xfrm>
            <a:off x="457200" y="1571113"/>
            <a:ext cx="8340328" cy="4688086"/>
          </a:xfrm>
        </p:spPr>
        <p:txBody>
          <a:bodyPr/>
          <a:lstStyle/>
          <a:p>
            <a:pPr>
              <a:spcBef>
                <a:spcPts val="1800"/>
              </a:spcBef>
            </a:pPr>
            <a:r>
              <a:rPr lang="en-IE" dirty="0"/>
              <a:t>Web Servers</a:t>
            </a:r>
          </a:p>
          <a:p>
            <a:pPr>
              <a:spcBef>
                <a:spcPts val="1800"/>
              </a:spcBef>
            </a:pPr>
            <a:r>
              <a:rPr lang="en-IE" dirty="0"/>
              <a:t>Web Hosting</a:t>
            </a:r>
          </a:p>
          <a:p>
            <a:pPr>
              <a:spcBef>
                <a:spcPts val="1800"/>
              </a:spcBef>
            </a:pPr>
            <a:r>
              <a:rPr lang="en-IE" dirty="0"/>
              <a:t>Domain Names</a:t>
            </a:r>
          </a:p>
        </p:txBody>
      </p:sp>
      <p:sp>
        <p:nvSpPr>
          <p:cNvPr id="6" name="Rectangle 5"/>
          <p:cNvSpPr/>
          <p:nvPr/>
        </p:nvSpPr>
        <p:spPr>
          <a:xfrm>
            <a:off x="457199" y="1556364"/>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algn="ctr" defTabSz="410751" hangingPunct="0"/>
            <a:endParaRPr lang="en-IE" sz="2500">
              <a:solidFill>
                <a:srgbClr val="FFFFFF"/>
              </a:solidFill>
              <a:sym typeface="Helvetica Neue Light"/>
            </a:endParaRPr>
          </a:p>
        </p:txBody>
      </p:sp>
    </p:spTree>
    <p:extLst>
      <p:ext uri="{BB962C8B-B14F-4D97-AF65-F5344CB8AC3E}">
        <p14:creationId xmlns:p14="http://schemas.microsoft.com/office/powerpoint/2010/main" val="942171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000webhost</a:t>
            </a:r>
          </a:p>
        </p:txBody>
      </p:sp>
      <p:sp>
        <p:nvSpPr>
          <p:cNvPr id="3" name="Content Placeholder 2"/>
          <p:cNvSpPr>
            <a:spLocks noGrp="1"/>
          </p:cNvSpPr>
          <p:nvPr>
            <p:ph idx="1"/>
          </p:nvPr>
        </p:nvSpPr>
        <p:spPr/>
        <p:txBody>
          <a:bodyPr/>
          <a:lstStyle/>
          <a:p>
            <a:r>
              <a:rPr lang="en-IE" dirty="0"/>
              <a:t>We will deploy a website using 000webhost in our practical labs this week </a:t>
            </a:r>
          </a:p>
          <a:p>
            <a:r>
              <a:rPr lang="en-IE" dirty="0"/>
              <a:t>Free web hosting site that offers:</a:t>
            </a:r>
          </a:p>
          <a:p>
            <a:pPr lvl="1"/>
            <a:r>
              <a:rPr lang="en-IE" dirty="0"/>
              <a:t>1GB disk space</a:t>
            </a:r>
          </a:p>
          <a:p>
            <a:pPr lvl="1"/>
            <a:r>
              <a:rPr lang="en-IE" dirty="0"/>
              <a:t>10GB bandwidth</a:t>
            </a:r>
          </a:p>
          <a:p>
            <a:pPr lvl="1"/>
            <a:r>
              <a:rPr lang="en-IE" dirty="0"/>
              <a:t>Free domain (in the format yourname.000webhostapp.com)</a:t>
            </a:r>
          </a:p>
        </p:txBody>
      </p:sp>
    </p:spTree>
    <p:extLst>
      <p:ext uri="{BB962C8B-B14F-4D97-AF65-F5344CB8AC3E}">
        <p14:creationId xmlns:p14="http://schemas.microsoft.com/office/powerpoint/2010/main" val="39675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1"/>
          <p:cNvSpPr>
            <a:spLocks noGrp="1" noChangeArrowheads="1"/>
          </p:cNvSpPr>
          <p:nvPr>
            <p:ph type="title"/>
          </p:nvPr>
        </p:nvSpPr>
        <p:spPr/>
        <p:txBody>
          <a:bodyPr>
            <a:normAutofit fontScale="90000"/>
          </a:bodyPr>
          <a:lstStyle/>
          <a:p>
            <a:r>
              <a:rPr lang="en-US" altLang="en-US" dirty="0"/>
              <a:t>Remember this? </a:t>
            </a:r>
            <a:br>
              <a:rPr lang="en-US" altLang="en-US" dirty="0"/>
            </a:br>
            <a:r>
              <a:rPr lang="en-US" altLang="en-US" dirty="0"/>
              <a:t>Clients and Servers</a:t>
            </a:r>
          </a:p>
        </p:txBody>
      </p:sp>
      <p:sp>
        <p:nvSpPr>
          <p:cNvPr id="45060" name="Rectangle 2"/>
          <p:cNvSpPr>
            <a:spLocks noGrp="1" noChangeArrowheads="1"/>
          </p:cNvSpPr>
          <p:nvPr>
            <p:ph idx="1"/>
          </p:nvPr>
        </p:nvSpPr>
        <p:spPr/>
        <p:txBody>
          <a:bodyPr/>
          <a:lstStyle/>
          <a:p>
            <a:r>
              <a:rPr lang="en-US" altLang="en-US"/>
              <a:t>Client/Server Computing: </a:t>
            </a:r>
          </a:p>
          <a:p>
            <a:pPr lvl="1"/>
            <a:r>
              <a:rPr lang="en-US" altLang="en-US"/>
              <a:t>The interaction between two programs when they communicate across a network. </a:t>
            </a:r>
          </a:p>
          <a:p>
            <a:pPr lvl="1"/>
            <a:r>
              <a:rPr lang="en-US" altLang="en-US"/>
              <a:t>A program at one site sends a request to a program at another site and awaits a response. </a:t>
            </a:r>
          </a:p>
          <a:p>
            <a:pPr lvl="1"/>
            <a:r>
              <a:rPr lang="en-US" altLang="en-US"/>
              <a:t>The requesting program is called a client; the program satisfying the request is called the server.</a:t>
            </a:r>
          </a:p>
        </p:txBody>
      </p:sp>
      <p:pic>
        <p:nvPicPr>
          <p:cNvPr id="4506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423" y="5257800"/>
            <a:ext cx="4268391" cy="1035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97205512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
          <p:cNvSpPr>
            <a:spLocks noGrp="1" noChangeArrowheads="1"/>
          </p:cNvSpPr>
          <p:nvPr>
            <p:ph type="title"/>
          </p:nvPr>
        </p:nvSpPr>
        <p:spPr/>
        <p:txBody>
          <a:bodyPr/>
          <a:lstStyle/>
          <a:p>
            <a:pPr eaLnBrk="1" hangingPunct="1"/>
            <a:r>
              <a:rPr lang="en-US" altLang="en-US" dirty="0"/>
              <a:t>Role of web Server</a:t>
            </a:r>
          </a:p>
        </p:txBody>
      </p:sp>
      <p:sp>
        <p:nvSpPr>
          <p:cNvPr id="47108" name="Rectangle 2"/>
          <p:cNvSpPr>
            <a:spLocks noGrp="1" noChangeArrowheads="1"/>
          </p:cNvSpPr>
          <p:nvPr>
            <p:ph idx="1"/>
          </p:nvPr>
        </p:nvSpPr>
        <p:spPr/>
        <p:txBody>
          <a:bodyPr/>
          <a:lstStyle/>
          <a:p>
            <a:pPr eaLnBrk="1" hangingPunct="1"/>
            <a:endParaRPr lang="en-US" altLang="en-US"/>
          </a:p>
        </p:txBody>
      </p:sp>
      <p:pic>
        <p:nvPicPr>
          <p:cNvPr id="4710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676" y="2180862"/>
            <a:ext cx="7629773" cy="3534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5164008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
          <p:cNvSpPr>
            <a:spLocks noGrp="1" noChangeArrowheads="1"/>
          </p:cNvSpPr>
          <p:nvPr>
            <p:ph type="title"/>
          </p:nvPr>
        </p:nvSpPr>
        <p:spPr/>
        <p:txBody>
          <a:bodyPr/>
          <a:lstStyle/>
          <a:p>
            <a:pPr eaLnBrk="1" hangingPunct="1"/>
            <a:r>
              <a:rPr lang="en-US" altLang="en-US"/>
              <a:t>Role of Client</a:t>
            </a:r>
          </a:p>
        </p:txBody>
      </p:sp>
      <p:sp>
        <p:nvSpPr>
          <p:cNvPr id="48132" name="Rectangle 2"/>
          <p:cNvSpPr>
            <a:spLocks noGrp="1" noChangeArrowheads="1"/>
          </p:cNvSpPr>
          <p:nvPr>
            <p:ph idx="1"/>
          </p:nvPr>
        </p:nvSpPr>
        <p:spPr/>
        <p:txBody>
          <a:bodyPr/>
          <a:lstStyle/>
          <a:p>
            <a:pPr eaLnBrk="1" hangingPunct="1"/>
            <a:endParaRPr lang="en-US" altLang="en-US"/>
          </a:p>
        </p:txBody>
      </p:sp>
      <p:pic>
        <p:nvPicPr>
          <p:cNvPr id="4813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276873"/>
            <a:ext cx="7904509" cy="2491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84079177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Overview</a:t>
            </a:r>
            <a:endParaRPr lang="en-IE" dirty="0"/>
          </a:p>
        </p:txBody>
      </p:sp>
      <p:sp>
        <p:nvSpPr>
          <p:cNvPr id="3" name="Content Placeholder 2"/>
          <p:cNvSpPr>
            <a:spLocks noGrp="1"/>
          </p:cNvSpPr>
          <p:nvPr>
            <p:ph idx="1"/>
          </p:nvPr>
        </p:nvSpPr>
        <p:spPr>
          <a:xfrm>
            <a:off x="457200" y="1571113"/>
            <a:ext cx="8340328" cy="4688086"/>
          </a:xfrm>
        </p:spPr>
        <p:txBody>
          <a:bodyPr/>
          <a:lstStyle/>
          <a:p>
            <a:pPr>
              <a:spcBef>
                <a:spcPts val="1800"/>
              </a:spcBef>
            </a:pPr>
            <a:r>
              <a:rPr lang="en-IE" dirty="0"/>
              <a:t>Web Servers</a:t>
            </a:r>
          </a:p>
          <a:p>
            <a:pPr>
              <a:spcBef>
                <a:spcPts val="1800"/>
              </a:spcBef>
            </a:pPr>
            <a:r>
              <a:rPr lang="en-IE" dirty="0"/>
              <a:t>Web Hosting</a:t>
            </a:r>
          </a:p>
          <a:p>
            <a:pPr>
              <a:spcBef>
                <a:spcPts val="1800"/>
              </a:spcBef>
            </a:pPr>
            <a:r>
              <a:rPr lang="en-IE" dirty="0"/>
              <a:t>Domain Names</a:t>
            </a:r>
          </a:p>
        </p:txBody>
      </p:sp>
      <p:sp>
        <p:nvSpPr>
          <p:cNvPr id="6" name="Rectangle 5"/>
          <p:cNvSpPr/>
          <p:nvPr/>
        </p:nvSpPr>
        <p:spPr>
          <a:xfrm>
            <a:off x="437534" y="2209800"/>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algn="ctr" defTabSz="410751" hangingPunct="0"/>
            <a:endParaRPr lang="en-IE" sz="2500">
              <a:solidFill>
                <a:srgbClr val="FFFFFF"/>
              </a:solidFill>
              <a:sym typeface="Helvetica Neue Light"/>
            </a:endParaRPr>
          </a:p>
        </p:txBody>
      </p:sp>
    </p:spTree>
    <p:extLst>
      <p:ext uri="{BB962C8B-B14F-4D97-AF65-F5344CB8AC3E}">
        <p14:creationId xmlns:p14="http://schemas.microsoft.com/office/powerpoint/2010/main" val="1788694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 hosting</a:t>
            </a:r>
          </a:p>
        </p:txBody>
      </p:sp>
      <p:sp>
        <p:nvSpPr>
          <p:cNvPr id="3" name="Content Placeholder 2"/>
          <p:cNvSpPr>
            <a:spLocks noGrp="1"/>
          </p:cNvSpPr>
          <p:nvPr>
            <p:ph idx="1"/>
          </p:nvPr>
        </p:nvSpPr>
        <p:spPr/>
        <p:txBody>
          <a:bodyPr/>
          <a:lstStyle/>
          <a:p>
            <a:pPr lvl="0"/>
            <a:r>
              <a:rPr lang="en-IE" dirty="0"/>
              <a:t>Web hosting means </a:t>
            </a:r>
            <a:r>
              <a:rPr lang="en-IE" b="1" dirty="0"/>
              <a:t>storing your web site on a public server</a:t>
            </a:r>
            <a:r>
              <a:rPr lang="en-IE" dirty="0"/>
              <a:t>.</a:t>
            </a:r>
          </a:p>
          <a:p>
            <a:pPr lvl="0"/>
            <a:r>
              <a:rPr lang="en-IE" dirty="0"/>
              <a:t>Web hosting normally includes </a:t>
            </a:r>
            <a:r>
              <a:rPr lang="en-IE" b="1" dirty="0"/>
              <a:t>email services</a:t>
            </a:r>
            <a:r>
              <a:rPr lang="en-IE" dirty="0"/>
              <a:t>.</a:t>
            </a:r>
          </a:p>
          <a:p>
            <a:pPr lvl="0"/>
            <a:r>
              <a:rPr lang="en-IE" dirty="0"/>
              <a:t>Web hosting often includes </a:t>
            </a:r>
            <a:r>
              <a:rPr lang="en-IE" b="1" dirty="0"/>
              <a:t>domain name registration</a:t>
            </a:r>
            <a:r>
              <a:rPr lang="en-IE" dirty="0"/>
              <a:t> </a:t>
            </a:r>
          </a:p>
          <a:p>
            <a:r>
              <a:rPr lang="en-IE" dirty="0"/>
              <a:t>To get your pages on the Web, you need a server that actually lives on the Web full-time.</a:t>
            </a:r>
          </a:p>
          <a:p>
            <a:endParaRPr lang="en-IE" dirty="0"/>
          </a:p>
        </p:txBody>
      </p:sp>
    </p:spTree>
    <p:extLst>
      <p:ext uri="{BB962C8B-B14F-4D97-AF65-F5344CB8AC3E}">
        <p14:creationId xmlns:p14="http://schemas.microsoft.com/office/powerpoint/2010/main" val="4000690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 hosting</a:t>
            </a:r>
          </a:p>
        </p:txBody>
      </p:sp>
      <p:sp>
        <p:nvSpPr>
          <p:cNvPr id="3" name="Content Placeholder 2"/>
          <p:cNvSpPr>
            <a:spLocks noGrp="1"/>
          </p:cNvSpPr>
          <p:nvPr>
            <p:ph idx="1"/>
          </p:nvPr>
        </p:nvSpPr>
        <p:spPr>
          <a:xfrm>
            <a:off x="381000" y="1600200"/>
            <a:ext cx="7633742" cy="4038597"/>
          </a:xfrm>
        </p:spPr>
        <p:txBody>
          <a:bodyPr>
            <a:normAutofit/>
          </a:bodyPr>
          <a:lstStyle/>
          <a:p>
            <a:r>
              <a:rPr lang="en-IE" dirty="0"/>
              <a:t>For any website to be available online, it has to be stored on some server / computer that is connected to the Internet. That server where you store your website is your host. </a:t>
            </a:r>
          </a:p>
          <a:p>
            <a:r>
              <a:rPr lang="en-IE" dirty="0"/>
              <a:t>The host could be anywhere in the world but it has to have these simple things: </a:t>
            </a:r>
          </a:p>
          <a:p>
            <a:pPr lvl="1"/>
            <a:r>
              <a:rPr lang="en-IE" sz="2000" dirty="0"/>
              <a:t>Power </a:t>
            </a:r>
          </a:p>
          <a:p>
            <a:pPr lvl="1"/>
            <a:r>
              <a:rPr lang="en-IE" sz="2000" dirty="0"/>
              <a:t>Internet connection </a:t>
            </a:r>
          </a:p>
          <a:p>
            <a:pPr lvl="1"/>
            <a:r>
              <a:rPr lang="en-IE" sz="2000" dirty="0"/>
              <a:t>Dedicated IP address</a:t>
            </a:r>
          </a:p>
        </p:txBody>
      </p:sp>
    </p:spTree>
    <p:extLst>
      <p:ext uri="{BB962C8B-B14F-4D97-AF65-F5344CB8AC3E}">
        <p14:creationId xmlns:p14="http://schemas.microsoft.com/office/powerpoint/2010/main" val="374511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 hosting</a:t>
            </a:r>
          </a:p>
        </p:txBody>
      </p:sp>
      <p:sp>
        <p:nvSpPr>
          <p:cNvPr id="3" name="Content Placeholder 2"/>
          <p:cNvSpPr>
            <a:spLocks noGrp="1"/>
          </p:cNvSpPr>
          <p:nvPr>
            <p:ph idx="1"/>
          </p:nvPr>
        </p:nvSpPr>
        <p:spPr>
          <a:xfrm>
            <a:off x="381000" y="1600200"/>
            <a:ext cx="7633742" cy="4267200"/>
          </a:xfrm>
        </p:spPr>
        <p:txBody>
          <a:bodyPr>
            <a:normAutofit fontScale="92500" lnSpcReduction="10000"/>
          </a:bodyPr>
          <a:lstStyle/>
          <a:p>
            <a:r>
              <a:rPr lang="en-IE" dirty="0"/>
              <a:t>Web hosting companies offer different solutions in relation to the disk space and monthly traffic a website will use</a:t>
            </a:r>
          </a:p>
          <a:p>
            <a:pPr marL="0" indent="0">
              <a:buNone/>
            </a:pPr>
            <a:endParaRPr lang="en-IE" dirty="0"/>
          </a:p>
          <a:p>
            <a:r>
              <a:rPr lang="en-IE" b="1" dirty="0"/>
              <a:t>Disk space:</a:t>
            </a:r>
          </a:p>
          <a:p>
            <a:pPr lvl="1"/>
            <a:r>
              <a:rPr lang="en-IE" dirty="0"/>
              <a:t>Most websites average around 150 MB, but websites with large amounts of audio/video content or storing large amounts of data will need more.</a:t>
            </a:r>
          </a:p>
          <a:p>
            <a:r>
              <a:rPr lang="en-IE" b="1" dirty="0"/>
              <a:t>Monthly traffic (bandwidth):</a:t>
            </a:r>
          </a:p>
          <a:p>
            <a:pPr lvl="1"/>
            <a:r>
              <a:rPr lang="en-IE" dirty="0"/>
              <a:t>Most sites use 5GB or less each month; however, sites with a lot of visitors will use more.</a:t>
            </a:r>
          </a:p>
          <a:p>
            <a:pPr marL="457200" lvl="1" indent="0">
              <a:buNone/>
            </a:pPr>
            <a:endParaRPr lang="en-IE" dirty="0"/>
          </a:p>
          <a:p>
            <a:pPr marL="0" indent="0">
              <a:buNone/>
            </a:pPr>
            <a:r>
              <a:rPr lang="en-GB" sz="1800" dirty="0"/>
              <a:t>	</a:t>
            </a:r>
            <a:r>
              <a:rPr lang="en-GB" sz="1800" dirty="0">
                <a:hlinkClick r:id="rId2"/>
              </a:rPr>
              <a:t>https://www.hostingmanual.net/bandwidth-disk-space-need/</a:t>
            </a:r>
            <a:endParaRPr lang="en-IE" sz="1700" dirty="0"/>
          </a:p>
        </p:txBody>
      </p:sp>
    </p:spTree>
    <p:extLst>
      <p:ext uri="{BB962C8B-B14F-4D97-AF65-F5344CB8AC3E}">
        <p14:creationId xmlns:p14="http://schemas.microsoft.com/office/powerpoint/2010/main" val="177726885"/>
      </p:ext>
    </p:extLst>
  </p:cSld>
  <p:clrMapOvr>
    <a:masterClrMapping/>
  </p:clrMapOvr>
</p:sld>
</file>

<file path=ppt/theme/theme1.xml><?xml version="1.0" encoding="utf-8"?>
<a:theme xmlns:a="http://schemas.openxmlformats.org/drawingml/2006/main" name="Modern 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Portfolio</Template>
  <TotalTime>1466</TotalTime>
  <Words>1019</Words>
  <Application>Microsoft Office PowerPoint</Application>
  <PresentationFormat>On-screen Show (4:3)</PresentationFormat>
  <Paragraphs>137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Helvetica</vt:lpstr>
      <vt:lpstr>Helvetica Neue</vt:lpstr>
      <vt:lpstr>Helvetica Neue Light</vt:lpstr>
      <vt:lpstr>Helvetica Neue Medium</vt:lpstr>
      <vt:lpstr>Modern Portfolio</vt:lpstr>
      <vt:lpstr>Deployment</vt:lpstr>
      <vt:lpstr>Overview</vt:lpstr>
      <vt:lpstr>Remember this?  Clients and Servers</vt:lpstr>
      <vt:lpstr>Role of web Server</vt:lpstr>
      <vt:lpstr>Role of Client</vt:lpstr>
      <vt:lpstr>Overview</vt:lpstr>
      <vt:lpstr>Web hosting</vt:lpstr>
      <vt:lpstr>Web hosting</vt:lpstr>
      <vt:lpstr>Web hosting</vt:lpstr>
      <vt:lpstr>Web hosting</vt:lpstr>
      <vt:lpstr>Web hosting - free</vt:lpstr>
      <vt:lpstr>Web hosting - shared</vt:lpstr>
      <vt:lpstr>Web hosting - dedicated</vt:lpstr>
      <vt:lpstr>Web hosting - collocated</vt:lpstr>
      <vt:lpstr>Overview</vt:lpstr>
      <vt:lpstr>Domain names</vt:lpstr>
      <vt:lpstr>Domain names</vt:lpstr>
      <vt:lpstr>Domain names</vt:lpstr>
      <vt:lpstr>Email accounts</vt:lpstr>
      <vt:lpstr>000webhost</vt:lpstr>
    </vt:vector>
  </TitlesOfParts>
  <Company>Waterford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dc:title>
  <dc:creator>Rosanne Birney</dc:creator>
  <cp:lastModifiedBy>Rosanne Birney</cp:lastModifiedBy>
  <cp:revision>182</cp:revision>
  <dcterms:created xsi:type="dcterms:W3CDTF">2015-11-09T10:51:36Z</dcterms:created>
  <dcterms:modified xsi:type="dcterms:W3CDTF">2019-10-04T11:59:19Z</dcterms:modified>
</cp:coreProperties>
</file>