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36"/>
  </p:notesMasterIdLst>
  <p:sldIdLst>
    <p:sldId id="256" r:id="rId2"/>
    <p:sldId id="257" r:id="rId3"/>
    <p:sldId id="304" r:id="rId4"/>
    <p:sldId id="305" r:id="rId5"/>
    <p:sldId id="306" r:id="rId6"/>
    <p:sldId id="307" r:id="rId7"/>
    <p:sldId id="308" r:id="rId8"/>
    <p:sldId id="309" r:id="rId9"/>
    <p:sldId id="310" r:id="rId10"/>
    <p:sldId id="311" r:id="rId11"/>
    <p:sldId id="312" r:id="rId12"/>
    <p:sldId id="326" r:id="rId13"/>
    <p:sldId id="313" r:id="rId14"/>
    <p:sldId id="327" r:id="rId15"/>
    <p:sldId id="303" r:id="rId16"/>
    <p:sldId id="314" r:id="rId17"/>
    <p:sldId id="315" r:id="rId18"/>
    <p:sldId id="325" r:id="rId19"/>
    <p:sldId id="268" r:id="rId20"/>
    <p:sldId id="269" r:id="rId21"/>
    <p:sldId id="270" r:id="rId22"/>
    <p:sldId id="318" r:id="rId23"/>
    <p:sldId id="323" r:id="rId24"/>
    <p:sldId id="324" r:id="rId25"/>
    <p:sldId id="288" r:id="rId26"/>
    <p:sldId id="289" r:id="rId27"/>
    <p:sldId id="290" r:id="rId28"/>
    <p:sldId id="291" r:id="rId29"/>
    <p:sldId id="293" r:id="rId30"/>
    <p:sldId id="294" r:id="rId31"/>
    <p:sldId id="295" r:id="rId32"/>
    <p:sldId id="319" r:id="rId33"/>
    <p:sldId id="320" r:id="rId34"/>
    <p:sldId id="32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57" y="36"/>
      </p:cViewPr>
      <p:guideLst>
        <p:guide orient="horz" pos="2160"/>
        <p:guide pos="2880"/>
      </p:guideLst>
    </p:cSldViewPr>
  </p:slideViewPr>
  <p:notesTextViewPr>
    <p:cViewPr>
      <p:scale>
        <a:sx n="1" d="1"/>
        <a:sy n="1" d="1"/>
      </p:scale>
      <p:origin x="0" y="0"/>
    </p:cViewPr>
  </p:notesTextViewPr>
  <p:sorterViewPr>
    <p:cViewPr varScale="1">
      <p:scale>
        <a:sx n="1" d="1"/>
        <a:sy n="1" d="1"/>
      </p:scale>
      <p:origin x="0" y="-86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7979-B798-40DB-B440-5D87E6EC6EEF}" type="datetimeFigureOut">
              <a:rPr lang="en-US" smtClean="0"/>
              <a:t>10/21/2019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4F902-6E5B-4D43-BC9D-B2954F06BDA5}" type="slidenum">
              <a:rPr lang="en-US" smtClean="0"/>
              <a:t>‹#›</a:t>
            </a:fld>
            <a:endParaRPr lang="en-US"/>
          </a:p>
        </p:txBody>
      </p:sp>
    </p:spTree>
    <p:extLst>
      <p:ext uri="{BB962C8B-B14F-4D97-AF65-F5344CB8AC3E}">
        <p14:creationId xmlns:p14="http://schemas.microsoft.com/office/powerpoint/2010/main" val="296606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401836" y="3339703"/>
            <a:ext cx="8344754" cy="9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13" name="Title Text"/>
          <p:cNvSpPr txBox="1">
            <a:spLocks noGrp="1"/>
          </p:cNvSpPr>
          <p:nvPr>
            <p:ph type="title"/>
          </p:nvPr>
        </p:nvSpPr>
        <p:spPr>
          <a:xfrm>
            <a:off x="401836" y="928687"/>
            <a:ext cx="8340328" cy="2232422"/>
          </a:xfrm>
          <a:prstGeom prst="rect">
            <a:avLst/>
          </a:prstGeom>
        </p:spPr>
        <p:txBody>
          <a:bodyPr/>
          <a:lstStyle/>
          <a:p>
            <a:r>
              <a:rPr lang="en-US"/>
              <a:t>Click to edit Master title style</a:t>
            </a:r>
            <a:endParaRPr/>
          </a:p>
        </p:txBody>
      </p:sp>
      <p:sp>
        <p:nvSpPr>
          <p:cNvPr id="14" name="Body Level One…"/>
          <p:cNvSpPr txBox="1">
            <a:spLocks noGrp="1"/>
          </p:cNvSpPr>
          <p:nvPr>
            <p:ph type="body" sz="quarter" idx="1"/>
          </p:nvPr>
        </p:nvSpPr>
        <p:spPr>
          <a:xfrm>
            <a:off x="401836" y="3527227"/>
            <a:ext cx="8340328" cy="714375"/>
          </a:xfrm>
          <a:prstGeom prst="rect">
            <a:avLst/>
          </a:prstGeom>
        </p:spPr>
        <p:txBody>
          <a:bodyPr/>
          <a:lstStyle>
            <a:lvl1pPr marL="0" indent="0">
              <a:spcBef>
                <a:spcPts val="0"/>
              </a:spcBef>
              <a:buSzTx/>
              <a:buFontTx/>
              <a:buNone/>
              <a:defRPr sz="1800">
                <a:latin typeface="Helvetica Neue"/>
                <a:ea typeface="Helvetica Neue"/>
                <a:cs typeface="Helvetica Neue"/>
                <a:sym typeface="Helvetica Neue"/>
              </a:defRPr>
            </a:lvl1pPr>
            <a:lvl2pPr marL="0" indent="160729">
              <a:spcBef>
                <a:spcPts val="0"/>
              </a:spcBef>
              <a:buSzTx/>
              <a:buFontTx/>
              <a:buNone/>
              <a:defRPr sz="1800">
                <a:latin typeface="Helvetica Neue"/>
                <a:ea typeface="Helvetica Neue"/>
                <a:cs typeface="Helvetica Neue"/>
                <a:sym typeface="Helvetica Neue"/>
              </a:defRPr>
            </a:lvl2pPr>
            <a:lvl3pPr marL="0" indent="321457">
              <a:spcBef>
                <a:spcPts val="0"/>
              </a:spcBef>
              <a:buSzTx/>
              <a:buFontTx/>
              <a:buNone/>
              <a:defRPr sz="1800">
                <a:latin typeface="Helvetica Neue"/>
                <a:ea typeface="Helvetica Neue"/>
                <a:cs typeface="Helvetica Neue"/>
                <a:sym typeface="Helvetica Neue"/>
              </a:defRPr>
            </a:lvl3pPr>
            <a:lvl4pPr marL="0" indent="482186">
              <a:spcBef>
                <a:spcPts val="0"/>
              </a:spcBef>
              <a:buSzTx/>
              <a:buFontTx/>
              <a:buNone/>
              <a:defRPr sz="1800">
                <a:latin typeface="Helvetica Neue"/>
                <a:ea typeface="Helvetica Neue"/>
                <a:cs typeface="Helvetica Neue"/>
                <a:sym typeface="Helvetica Neue"/>
              </a:defRPr>
            </a:lvl4pPr>
            <a:lvl5pPr marL="0" indent="642915">
              <a:spcBef>
                <a:spcPts val="0"/>
              </a:spcBef>
              <a:buSzTx/>
              <a:buFontTx/>
              <a:buNone/>
              <a:defRPr sz="1800">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9144000" cy="6858000"/>
          </a:xfrm>
          <a:prstGeom prst="rect">
            <a:avLst/>
          </a:prstGeom>
        </p:spPr>
        <p:txBody>
          <a:bodyPr lIns="64291" tIns="32145" rIns="64291" bIns="32145">
            <a:noAutofit/>
          </a:bodyPr>
          <a:lstStyle/>
          <a:p>
            <a:r>
              <a:rPr lang="en-US"/>
              <a:t>Click icon to add picture</a:t>
            </a:r>
            <a:endParaRPr/>
          </a:p>
        </p:txBody>
      </p:sp>
      <p:sp>
        <p:nvSpPr>
          <p:cNvPr id="111"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38758" y="6375680"/>
            <a:ext cx="1747292" cy="348462"/>
          </a:xfrm>
          <a:prstGeom prst="rect">
            <a:avLst/>
          </a:prstGeom>
        </p:spPr>
        <p:txBody>
          <a:bodyPr lIns="102404" tIns="51202" rIns="102404" bIns="51202"/>
          <a:lstStyle/>
          <a:p>
            <a:fld id="{4BC48473-ACCD-4242-806A-1249CC2C55A8}" type="datetimeFigureOut">
              <a:rPr lang="en-US" smtClean="0"/>
              <a:t>10/21/2019</a:t>
            </a:fld>
            <a:endParaRPr lang="en-US"/>
          </a:p>
        </p:txBody>
      </p:sp>
      <p:sp>
        <p:nvSpPr>
          <p:cNvPr id="5" name="Footer Placeholder 4"/>
          <p:cNvSpPr>
            <a:spLocks noGrp="1"/>
          </p:cNvSpPr>
          <p:nvPr>
            <p:ph type="ftr" sz="quarter" idx="11"/>
          </p:nvPr>
        </p:nvSpPr>
        <p:spPr>
          <a:xfrm>
            <a:off x="3028950" y="6375680"/>
            <a:ext cx="3086100" cy="345796"/>
          </a:xfrm>
          <a:prstGeom prst="rect">
            <a:avLst/>
          </a:prstGeom>
        </p:spPr>
        <p:txBody>
          <a:bodyPr lIns="102404" tIns="51202" rIns="102404" bIns="51202"/>
          <a:lstStyle/>
          <a:p>
            <a:endParaRPr lang="en-US"/>
          </a:p>
        </p:txBody>
      </p:sp>
      <p:sp>
        <p:nvSpPr>
          <p:cNvPr id="6" name="Slide Number Placeholder 5"/>
          <p:cNvSpPr>
            <a:spLocks noGrp="1"/>
          </p:cNvSpPr>
          <p:nvPr>
            <p:ph type="sldNum" sz="quarter" idx="12"/>
          </p:nvPr>
        </p:nvSpPr>
        <p:spPr>
          <a:xfrm>
            <a:off x="8616238" y="6465094"/>
            <a:ext cx="229226" cy="226020"/>
          </a:xfr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4187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1"/>
            <a:ext cx="360045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2286001"/>
            <a:ext cx="360045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38758" y="6375680"/>
            <a:ext cx="1747292" cy="348462"/>
          </a:xfrm>
          <a:prstGeom prst="rect">
            <a:avLst/>
          </a:prstGeom>
        </p:spPr>
        <p:txBody>
          <a:bodyPr lIns="102404" tIns="51202" rIns="102404" bIns="51202"/>
          <a:lstStyle/>
          <a:p>
            <a:fld id="{4BC48473-ACCD-4242-806A-1249CC2C55A8}" type="datetimeFigureOut">
              <a:rPr lang="en-US" smtClean="0"/>
              <a:t>10/21/2019</a:t>
            </a:fld>
            <a:endParaRPr lang="en-US"/>
          </a:p>
        </p:txBody>
      </p:sp>
      <p:sp>
        <p:nvSpPr>
          <p:cNvPr id="6" name="Footer Placeholder 5"/>
          <p:cNvSpPr>
            <a:spLocks noGrp="1"/>
          </p:cNvSpPr>
          <p:nvPr>
            <p:ph type="ftr" sz="quarter" idx="11"/>
          </p:nvPr>
        </p:nvSpPr>
        <p:spPr>
          <a:xfrm>
            <a:off x="3028950" y="6375680"/>
            <a:ext cx="3086100" cy="345796"/>
          </a:xfrm>
          <a:prstGeom prst="rect">
            <a:avLst/>
          </a:prstGeom>
        </p:spPr>
        <p:txBody>
          <a:bodyPr lIns="102404" tIns="51202" rIns="102404" bIns="51202"/>
          <a:lstStyle/>
          <a:p>
            <a:endParaRPr lang="en-US"/>
          </a:p>
        </p:txBody>
      </p:sp>
      <p:sp>
        <p:nvSpPr>
          <p:cNvPr id="7" name="Slide Number Placeholder 6"/>
          <p:cNvSpPr>
            <a:spLocks noGrp="1"/>
          </p:cNvSpPr>
          <p:nvPr>
            <p:ph type="sldNum" sz="quarter" idx="12"/>
          </p:nvPr>
        </p:nvSpPr>
        <p:spPr>
          <a:xfrm>
            <a:off x="8616238" y="6465094"/>
            <a:ext cx="229226" cy="226020"/>
          </a:xfr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6845326"/>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0655103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5304235" y="5607843"/>
            <a:ext cx="1" cy="1000216"/>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23" name="Image"/>
          <p:cNvSpPr>
            <a:spLocks noGrp="1"/>
          </p:cNvSpPr>
          <p:nvPr>
            <p:ph type="pic" idx="13"/>
          </p:nvPr>
        </p:nvSpPr>
        <p:spPr>
          <a:xfrm>
            <a:off x="0" y="0"/>
            <a:ext cx="9144000" cy="5339953"/>
          </a:xfrm>
          <a:prstGeom prst="rect">
            <a:avLst/>
          </a:prstGeom>
        </p:spPr>
        <p:txBody>
          <a:bodyPr lIns="64291" tIns="32145" rIns="64291" bIns="32145">
            <a:noAutofit/>
          </a:bodyPr>
          <a:lstStyle/>
          <a:p>
            <a:r>
              <a:rPr lang="en-US"/>
              <a:t>Click icon to add picture</a:t>
            </a:r>
            <a:endParaRPr/>
          </a:p>
        </p:txBody>
      </p:sp>
      <p:sp>
        <p:nvSpPr>
          <p:cNvPr id="24" name="Title Text"/>
          <p:cNvSpPr txBox="1">
            <a:spLocks noGrp="1"/>
          </p:cNvSpPr>
          <p:nvPr>
            <p:ph type="title"/>
          </p:nvPr>
        </p:nvSpPr>
        <p:spPr>
          <a:xfrm>
            <a:off x="991195" y="5473899"/>
            <a:ext cx="4071938" cy="1196578"/>
          </a:xfrm>
          <a:prstGeom prst="rect">
            <a:avLst/>
          </a:prstGeom>
        </p:spPr>
        <p:txBody>
          <a:bodyPr anchor="ctr"/>
          <a:lstStyle>
            <a:lvl1pPr algn="r"/>
          </a:lstStyle>
          <a:p>
            <a:r>
              <a:rPr lang="en-US"/>
              <a:t>Click to edit Master title style</a:t>
            </a:r>
            <a:endParaRPr/>
          </a:p>
        </p:txBody>
      </p:sp>
      <p:sp>
        <p:nvSpPr>
          <p:cNvPr id="25" name="Body Level One…"/>
          <p:cNvSpPr txBox="1">
            <a:spLocks noGrp="1"/>
          </p:cNvSpPr>
          <p:nvPr>
            <p:ph type="body" sz="quarter" idx="1"/>
          </p:nvPr>
        </p:nvSpPr>
        <p:spPr>
          <a:xfrm>
            <a:off x="5518547" y="5956101"/>
            <a:ext cx="3482578" cy="357188"/>
          </a:xfrm>
          <a:prstGeom prst="rect">
            <a:avLst/>
          </a:prstGeom>
        </p:spPr>
        <p:txBody>
          <a:bodyPr/>
          <a:lstStyle>
            <a:lvl1pPr marL="0" indent="0">
              <a:spcBef>
                <a:spcPts val="0"/>
              </a:spcBef>
              <a:buSzTx/>
              <a:buFontTx/>
              <a:buNone/>
              <a:defRPr sz="1800">
                <a:latin typeface="Helvetica Neue"/>
                <a:ea typeface="Helvetica Neue"/>
                <a:cs typeface="Helvetica Neue"/>
                <a:sym typeface="Helvetica Neue"/>
              </a:defRPr>
            </a:lvl1pPr>
            <a:lvl2pPr marL="0" indent="160729">
              <a:spcBef>
                <a:spcPts val="0"/>
              </a:spcBef>
              <a:buSzTx/>
              <a:buFontTx/>
              <a:buNone/>
              <a:defRPr sz="1800">
                <a:latin typeface="Helvetica Neue"/>
                <a:ea typeface="Helvetica Neue"/>
                <a:cs typeface="Helvetica Neue"/>
                <a:sym typeface="Helvetica Neue"/>
              </a:defRPr>
            </a:lvl2pPr>
            <a:lvl3pPr marL="0" indent="321457">
              <a:spcBef>
                <a:spcPts val="0"/>
              </a:spcBef>
              <a:buSzTx/>
              <a:buFontTx/>
              <a:buNone/>
              <a:defRPr sz="1800">
                <a:latin typeface="Helvetica Neue"/>
                <a:ea typeface="Helvetica Neue"/>
                <a:cs typeface="Helvetica Neue"/>
                <a:sym typeface="Helvetica Neue"/>
              </a:defRPr>
            </a:lvl3pPr>
            <a:lvl4pPr marL="0" indent="482186">
              <a:spcBef>
                <a:spcPts val="0"/>
              </a:spcBef>
              <a:buSzTx/>
              <a:buFontTx/>
              <a:buNone/>
              <a:defRPr sz="1800">
                <a:latin typeface="Helvetica Neue"/>
                <a:ea typeface="Helvetica Neue"/>
                <a:cs typeface="Helvetica Neue"/>
                <a:sym typeface="Helvetica Neue"/>
              </a:defRPr>
            </a:lvl4pPr>
            <a:lvl5pPr marL="0" indent="642915">
              <a:spcBef>
                <a:spcPts val="0"/>
              </a:spcBef>
              <a:buSzTx/>
              <a:buFontTx/>
              <a:buNone/>
              <a:defRPr sz="1800">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6"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401836" y="2312789"/>
            <a:ext cx="8340328" cy="2232422"/>
          </a:xfrm>
          <a:prstGeom prst="rect">
            <a:avLst/>
          </a:prstGeom>
        </p:spPr>
        <p:txBody>
          <a:bodyPr anchor="ctr"/>
          <a:lstStyle/>
          <a:p>
            <a:r>
              <a:rPr lang="en-US"/>
              <a:t>Click to edit Master title style</a:t>
            </a:r>
            <a:endParaRPr/>
          </a:p>
        </p:txBody>
      </p:sp>
      <p:sp>
        <p:nvSpPr>
          <p:cNvPr id="34"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401836" y="3420070"/>
            <a:ext cx="3750803" cy="4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42" name="Image"/>
          <p:cNvSpPr>
            <a:spLocks noGrp="1"/>
          </p:cNvSpPr>
          <p:nvPr>
            <p:ph type="pic" idx="13"/>
          </p:nvPr>
        </p:nvSpPr>
        <p:spPr>
          <a:xfrm>
            <a:off x="4572000" y="0"/>
            <a:ext cx="4572000" cy="6858000"/>
          </a:xfrm>
          <a:prstGeom prst="rect">
            <a:avLst/>
          </a:prstGeom>
        </p:spPr>
        <p:txBody>
          <a:bodyPr lIns="64291" tIns="32145" rIns="64291" bIns="32145">
            <a:noAutofit/>
          </a:bodyPr>
          <a:lstStyle/>
          <a:p>
            <a:r>
              <a:rPr lang="en-US"/>
              <a:t>Click icon to add picture</a:t>
            </a:r>
            <a:endParaRPr/>
          </a:p>
        </p:txBody>
      </p:sp>
      <p:sp>
        <p:nvSpPr>
          <p:cNvPr id="43" name="Title Text"/>
          <p:cNvSpPr txBox="1">
            <a:spLocks noGrp="1"/>
          </p:cNvSpPr>
          <p:nvPr>
            <p:ph type="title"/>
          </p:nvPr>
        </p:nvSpPr>
        <p:spPr>
          <a:xfrm>
            <a:off x="401836" y="1009055"/>
            <a:ext cx="3750469" cy="2232422"/>
          </a:xfrm>
          <a:prstGeom prst="rect">
            <a:avLst/>
          </a:prstGeom>
        </p:spPr>
        <p:txBody>
          <a:bodyPr/>
          <a:lstStyle/>
          <a:p>
            <a:r>
              <a:rPr lang="en-US"/>
              <a:t>Click to edit Master title style</a:t>
            </a:r>
            <a:endParaRPr/>
          </a:p>
        </p:txBody>
      </p:sp>
      <p:sp>
        <p:nvSpPr>
          <p:cNvPr id="44" name="Body Level One…"/>
          <p:cNvSpPr txBox="1">
            <a:spLocks noGrp="1"/>
          </p:cNvSpPr>
          <p:nvPr>
            <p:ph type="body" sz="quarter" idx="1"/>
          </p:nvPr>
        </p:nvSpPr>
        <p:spPr>
          <a:xfrm>
            <a:off x="401836" y="3607594"/>
            <a:ext cx="3750469" cy="2232422"/>
          </a:xfrm>
          <a:prstGeom prst="rect">
            <a:avLst/>
          </a:prstGeom>
        </p:spPr>
        <p:txBody>
          <a:bodyPr/>
          <a:lstStyle>
            <a:lvl1pPr marL="0" indent="0">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1pPr>
            <a:lvl2pPr marL="0" indent="160729">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2pPr>
            <a:lvl3pPr marL="0" indent="321457">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3pPr>
            <a:lvl4pPr marL="0" indent="482186">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4pPr>
            <a:lvl5pPr marL="0" indent="642915">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5"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rPr lang="en-US"/>
              <a:t>Click to edit Master title style</a:t>
            </a:r>
            <a:endParaRPr/>
          </a:p>
        </p:txBody>
      </p:sp>
      <p:sp>
        <p:nvSpPr>
          <p:cNvPr id="53"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401836" y="1384102"/>
            <a:ext cx="3567230" cy="94"/>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70" name="Image"/>
          <p:cNvSpPr>
            <a:spLocks noGrp="1"/>
          </p:cNvSpPr>
          <p:nvPr>
            <p:ph type="pic" idx="13"/>
          </p:nvPr>
        </p:nvSpPr>
        <p:spPr>
          <a:xfrm>
            <a:off x="4572000" y="0"/>
            <a:ext cx="4572000" cy="6858000"/>
          </a:xfrm>
          <a:prstGeom prst="rect">
            <a:avLst/>
          </a:prstGeom>
        </p:spPr>
        <p:txBody>
          <a:bodyPr lIns="64291" tIns="32145" rIns="64291" bIns="32145">
            <a:noAutofit/>
          </a:bodyPr>
          <a:lstStyle/>
          <a:p>
            <a:r>
              <a:rPr lang="en-US"/>
              <a:t>Click icon to add picture</a:t>
            </a:r>
            <a:endParaRPr/>
          </a:p>
        </p:txBody>
      </p:sp>
      <p:sp>
        <p:nvSpPr>
          <p:cNvPr id="71" name="Title Text"/>
          <p:cNvSpPr txBox="1">
            <a:spLocks noGrp="1"/>
          </p:cNvSpPr>
          <p:nvPr>
            <p:ph type="title"/>
          </p:nvPr>
        </p:nvSpPr>
        <p:spPr>
          <a:xfrm>
            <a:off x="401836" y="232172"/>
            <a:ext cx="3571875" cy="982266"/>
          </a:xfrm>
          <a:prstGeom prst="rect">
            <a:avLst/>
          </a:prstGeom>
        </p:spPr>
        <p:txBody>
          <a:bodyPr/>
          <a:lstStyle/>
          <a:p>
            <a:r>
              <a:rPr lang="en-US"/>
              <a:t>Click to edit Master title style</a:t>
            </a:r>
            <a:endParaRPr/>
          </a:p>
        </p:txBody>
      </p:sp>
      <p:sp>
        <p:nvSpPr>
          <p:cNvPr id="72" name="Body Level One…"/>
          <p:cNvSpPr txBox="1">
            <a:spLocks noGrp="1"/>
          </p:cNvSpPr>
          <p:nvPr>
            <p:ph type="body" sz="half" idx="1"/>
          </p:nvPr>
        </p:nvSpPr>
        <p:spPr>
          <a:xfrm>
            <a:off x="401836" y="1562695"/>
            <a:ext cx="3571875" cy="4688086"/>
          </a:xfrm>
          <a:prstGeom prst="rect">
            <a:avLst/>
          </a:prstGeom>
        </p:spPr>
        <p:txBody>
          <a:bodyPr/>
          <a:lstStyle>
            <a:lvl1pPr marL="232164"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1pPr>
            <a:lvl2pPr marL="464327"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2pPr>
            <a:lvl3pPr marL="696491"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3pPr>
            <a:lvl4pPr marL="928654"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4pPr>
            <a:lvl5pPr marL="1160818"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3" name="Slide Number"/>
          <p:cNvSpPr txBox="1">
            <a:spLocks noGrp="1"/>
          </p:cNvSpPr>
          <p:nvPr>
            <p:ph type="sldNum" sz="quarter" idx="2"/>
          </p:nvPr>
        </p:nvSpPr>
        <p:spPr>
          <a:xfrm>
            <a:off x="359116" y="6465094"/>
            <a:ext cx="229226" cy="226020"/>
          </a:xfrm>
          <a:prstGeom prst="rect">
            <a:avLst/>
          </a:prstGeom>
        </p:spPr>
        <p:txBody>
          <a:bodyPr/>
          <a:lstStyle>
            <a:lvl1pPr algn="l"/>
          </a:lstStyle>
          <a:p>
            <a:fld id="{B11CDE20-4317-4D9C-8FD0-AC68991B119E}" type="slidenum">
              <a:rPr lang="en-US" smtClean="0"/>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625078" y="625078"/>
            <a:ext cx="7884914" cy="5598914"/>
          </a:xfrm>
          <a:prstGeom prst="rect">
            <a:avLst/>
          </a:prstGeom>
        </p:spPr>
        <p:txBody>
          <a:bodyPr/>
          <a:lstStyle>
            <a:lvl1pPr>
              <a:defRPr>
                <a:solidFill>
                  <a:schemeClr val="accent1">
                    <a:hueOff val="-611180"/>
                    <a:satOff val="24879"/>
                    <a:lumOff val="-26847"/>
                  </a:schemeClr>
                </a:solidFill>
              </a:defRPr>
            </a:lvl1pPr>
            <a:lvl2pPr>
              <a:defRPr>
                <a:solidFill>
                  <a:schemeClr val="accent1">
                    <a:hueOff val="-611180"/>
                    <a:satOff val="24879"/>
                    <a:lumOff val="-26847"/>
                  </a:schemeClr>
                </a:solidFill>
              </a:defRPr>
            </a:lvl2pPr>
            <a:lvl3pPr>
              <a:defRPr>
                <a:solidFill>
                  <a:schemeClr val="accent1">
                    <a:hueOff val="-611180"/>
                    <a:satOff val="24879"/>
                    <a:lumOff val="-26847"/>
                  </a:schemeClr>
                </a:solidFill>
              </a:defRPr>
            </a:lvl3pPr>
            <a:lvl4pPr>
              <a:defRPr>
                <a:solidFill>
                  <a:schemeClr val="accent1">
                    <a:hueOff val="-611180"/>
                    <a:satOff val="24879"/>
                    <a:lumOff val="-26847"/>
                  </a:schemeClr>
                </a:solidFill>
              </a:defRPr>
            </a:lvl4pPr>
            <a:lvl5pPr>
              <a:defRPr>
                <a:solidFill>
                  <a:schemeClr val="accent1">
                    <a:hueOff val="-611180"/>
                    <a:satOff val="24879"/>
                    <a:lumOff val="-26847"/>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1"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6366866" y="357188"/>
            <a:ext cx="90" cy="5607866"/>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89" name="Line"/>
          <p:cNvSpPr/>
          <p:nvPr/>
        </p:nvSpPr>
        <p:spPr>
          <a:xfrm>
            <a:off x="6366865" y="3138786"/>
            <a:ext cx="2424729" cy="4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90" name="Image"/>
          <p:cNvSpPr>
            <a:spLocks noGrp="1"/>
          </p:cNvSpPr>
          <p:nvPr>
            <p:ph type="pic" sz="quarter" idx="13"/>
          </p:nvPr>
        </p:nvSpPr>
        <p:spPr>
          <a:xfrm>
            <a:off x="6482953" y="3250406"/>
            <a:ext cx="2303859" cy="2714625"/>
          </a:xfrm>
          <a:prstGeom prst="rect">
            <a:avLst/>
          </a:prstGeom>
        </p:spPr>
        <p:txBody>
          <a:bodyPr lIns="64291" tIns="32145" rIns="64291" bIns="32145">
            <a:noAutofit/>
          </a:bodyPr>
          <a:lstStyle/>
          <a:p>
            <a:r>
              <a:rPr lang="en-US"/>
              <a:t>Click icon to add picture</a:t>
            </a:r>
            <a:endParaRPr/>
          </a:p>
        </p:txBody>
      </p:sp>
      <p:sp>
        <p:nvSpPr>
          <p:cNvPr id="91" name="Image"/>
          <p:cNvSpPr>
            <a:spLocks noGrp="1"/>
          </p:cNvSpPr>
          <p:nvPr>
            <p:ph type="pic" sz="quarter" idx="14"/>
          </p:nvPr>
        </p:nvSpPr>
        <p:spPr>
          <a:xfrm>
            <a:off x="6482953" y="357187"/>
            <a:ext cx="2303859" cy="2669977"/>
          </a:xfrm>
          <a:prstGeom prst="rect">
            <a:avLst/>
          </a:prstGeom>
        </p:spPr>
        <p:txBody>
          <a:bodyPr lIns="64291" tIns="32145" rIns="64291" bIns="32145">
            <a:noAutofit/>
          </a:bodyPr>
          <a:lstStyle/>
          <a:p>
            <a:r>
              <a:rPr lang="en-US"/>
              <a:t>Click icon to add picture</a:t>
            </a:r>
            <a:endParaRPr/>
          </a:p>
        </p:txBody>
      </p:sp>
      <p:sp>
        <p:nvSpPr>
          <p:cNvPr id="92" name="Image"/>
          <p:cNvSpPr>
            <a:spLocks noGrp="1"/>
          </p:cNvSpPr>
          <p:nvPr>
            <p:ph type="pic" idx="15"/>
          </p:nvPr>
        </p:nvSpPr>
        <p:spPr>
          <a:xfrm>
            <a:off x="366117" y="357187"/>
            <a:ext cx="5884664" cy="5607844"/>
          </a:xfrm>
          <a:prstGeom prst="rect">
            <a:avLst/>
          </a:prstGeom>
        </p:spPr>
        <p:txBody>
          <a:bodyPr lIns="64291" tIns="32145" rIns="64291" bIns="32145">
            <a:noAutofit/>
          </a:bodyPr>
          <a:lstStyle/>
          <a:p>
            <a:r>
              <a:rPr lang="en-US"/>
              <a:t>Click icon to add picture</a:t>
            </a:r>
            <a:endParaRPr/>
          </a:p>
        </p:txBody>
      </p:sp>
      <p:sp>
        <p:nvSpPr>
          <p:cNvPr id="93" name="Body Level One…"/>
          <p:cNvSpPr txBox="1">
            <a:spLocks noGrp="1"/>
          </p:cNvSpPr>
          <p:nvPr>
            <p:ph type="body" sz="quarter" idx="1"/>
          </p:nvPr>
        </p:nvSpPr>
        <p:spPr>
          <a:xfrm>
            <a:off x="366117" y="6090047"/>
            <a:ext cx="5884664" cy="660797"/>
          </a:xfrm>
          <a:prstGeom prst="rect">
            <a:avLst/>
          </a:prstGeom>
        </p:spPr>
        <p:txBody>
          <a:bodyPr/>
          <a:lstStyle>
            <a:lvl1pPr marL="0" indent="0">
              <a:spcBef>
                <a:spcPts val="0"/>
              </a:spcBef>
              <a:buSzTx/>
              <a:buFontTx/>
              <a:buNone/>
              <a:defRPr sz="1800">
                <a:latin typeface="Helvetica Neue"/>
                <a:ea typeface="Helvetica Neue"/>
                <a:cs typeface="Helvetica Neue"/>
                <a:sym typeface="Helvetica Neue"/>
              </a:defRPr>
            </a:lvl1pPr>
            <a:lvl2pPr marL="0" indent="160729">
              <a:spcBef>
                <a:spcPts val="0"/>
              </a:spcBef>
              <a:buSzTx/>
              <a:buFontTx/>
              <a:buNone/>
              <a:defRPr sz="1800">
                <a:latin typeface="Helvetica Neue"/>
                <a:ea typeface="Helvetica Neue"/>
                <a:cs typeface="Helvetica Neue"/>
                <a:sym typeface="Helvetica Neue"/>
              </a:defRPr>
            </a:lvl2pPr>
            <a:lvl3pPr marL="0" indent="321457">
              <a:spcBef>
                <a:spcPts val="0"/>
              </a:spcBef>
              <a:buSzTx/>
              <a:buFontTx/>
              <a:buNone/>
              <a:defRPr sz="1800">
                <a:latin typeface="Helvetica Neue"/>
                <a:ea typeface="Helvetica Neue"/>
                <a:cs typeface="Helvetica Neue"/>
                <a:sym typeface="Helvetica Neue"/>
              </a:defRPr>
            </a:lvl3pPr>
            <a:lvl4pPr marL="0" indent="482186">
              <a:spcBef>
                <a:spcPts val="0"/>
              </a:spcBef>
              <a:buSzTx/>
              <a:buFontTx/>
              <a:buNone/>
              <a:defRPr sz="1800">
                <a:latin typeface="Helvetica Neue"/>
                <a:ea typeface="Helvetica Neue"/>
                <a:cs typeface="Helvetica Neue"/>
                <a:sym typeface="Helvetica Neue"/>
              </a:defRPr>
            </a:lvl4pPr>
            <a:lvl5pPr marL="0" indent="642915">
              <a:spcBef>
                <a:spcPts val="0"/>
              </a:spcBef>
              <a:buSzTx/>
              <a:buFontTx/>
              <a:buNone/>
              <a:defRPr sz="1800">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4"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13"/>
          </p:nvPr>
        </p:nvSpPr>
        <p:spPr>
          <a:xfrm>
            <a:off x="892969" y="4473773"/>
            <a:ext cx="7358063" cy="350453"/>
          </a:xfrm>
          <a:prstGeom prst="rect">
            <a:avLst/>
          </a:prstGeom>
        </p:spPr>
        <p:txBody>
          <a:bodyPr>
            <a:spAutoFit/>
          </a:bodyPr>
          <a:lstStyle>
            <a:lvl1pPr marL="0" indent="0" algn="ctr" defTabSz="321457">
              <a:spcBef>
                <a:spcPts val="0"/>
              </a:spcBef>
              <a:buSzTx/>
              <a:buFontTx/>
              <a:buNone/>
              <a:defRPr sz="1800">
                <a:solidFill>
                  <a:srgbClr val="000000"/>
                </a:solidFill>
                <a:latin typeface="Helvetica Neue Medium"/>
                <a:ea typeface="Helvetica Neue Medium"/>
                <a:cs typeface="Helvetica Neue Medium"/>
                <a:sym typeface="Helvetica Neue Medium"/>
              </a:defRPr>
            </a:lvl1pPr>
          </a:lstStyle>
          <a:p>
            <a:pPr lvl="0"/>
            <a:r>
              <a:rPr lang="en-US"/>
              <a:t>Click to edit Master text styles</a:t>
            </a:r>
          </a:p>
        </p:txBody>
      </p:sp>
      <p:sp>
        <p:nvSpPr>
          <p:cNvPr id="102" name="“Type a quote here.”"/>
          <p:cNvSpPr txBox="1">
            <a:spLocks noGrp="1"/>
          </p:cNvSpPr>
          <p:nvPr>
            <p:ph type="body" sz="quarter" idx="14"/>
          </p:nvPr>
        </p:nvSpPr>
        <p:spPr>
          <a:xfrm>
            <a:off x="892969" y="3018234"/>
            <a:ext cx="7358063" cy="500063"/>
          </a:xfrm>
          <a:prstGeom prst="rect">
            <a:avLst/>
          </a:prstGeom>
        </p:spPr>
        <p:txBody>
          <a:bodyPr anchor="ctr">
            <a:spAutoFit/>
          </a:bodyPr>
          <a:lstStyle>
            <a:lvl1pPr marL="0" indent="0" algn="ctr" defTabSz="321457">
              <a:spcBef>
                <a:spcPts val="1687"/>
              </a:spcBef>
              <a:buSzTx/>
              <a:buFontTx/>
              <a:buNone/>
              <a:defRPr sz="2800"/>
            </a:lvl1pPr>
          </a:lstStyle>
          <a:p>
            <a:pPr lvl="0"/>
            <a:r>
              <a:rPr lang="en-US"/>
              <a:t>Click to edit Master text styles</a:t>
            </a:r>
          </a:p>
        </p:txBody>
      </p:sp>
      <p:sp>
        <p:nvSpPr>
          <p:cNvPr id="103"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401836" y="1384102"/>
            <a:ext cx="8344762" cy="9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3" name="Title Text"/>
          <p:cNvSpPr txBox="1">
            <a:spLocks noGrp="1"/>
          </p:cNvSpPr>
          <p:nvPr>
            <p:ph type="title"/>
          </p:nvPr>
        </p:nvSpPr>
        <p:spPr>
          <a:xfrm>
            <a:off x="401836" y="232172"/>
            <a:ext cx="8340328" cy="982266"/>
          </a:xfrm>
          <a:prstGeom prst="rect">
            <a:avLst/>
          </a:prstGeom>
          <a:ln w="12700">
            <a:miter lim="400000"/>
          </a:ln>
          <a:extLst>
            <a:ext uri="{C572A759-6A51-4108-AA02-DFA0A04FC94B}">
              <ma14:wrappingTextBoxFlag xmlns:ma14="http://schemas.microsoft.com/office/mac/drawingml/2011/main" xmlns="" val="1"/>
            </a:ext>
          </a:extLst>
        </p:spPr>
        <p:txBody>
          <a:bodyPr lIns="35717" tIns="35717" rIns="35717" bIns="35717" anchor="b">
            <a:normAutofit/>
          </a:bodyPr>
          <a:lstStyle/>
          <a:p>
            <a:r>
              <a:t>Title Text</a:t>
            </a:r>
          </a:p>
        </p:txBody>
      </p:sp>
      <p:sp>
        <p:nvSpPr>
          <p:cNvPr id="4" name="Body Level One…"/>
          <p:cNvSpPr txBox="1">
            <a:spLocks noGrp="1"/>
          </p:cNvSpPr>
          <p:nvPr>
            <p:ph type="body" idx="1"/>
          </p:nvPr>
        </p:nvSpPr>
        <p:spPr>
          <a:xfrm>
            <a:off x="401836" y="1562695"/>
            <a:ext cx="8340328" cy="4688086"/>
          </a:xfrm>
          <a:prstGeom prst="rect">
            <a:avLst/>
          </a:prstGeom>
          <a:ln w="12700">
            <a:miter lim="400000"/>
          </a:ln>
          <a:extLst>
            <a:ext uri="{C572A759-6A51-4108-AA02-DFA0A04FC94B}">
              <ma14:wrappingTextBoxFlag xmlns:ma14="http://schemas.microsoft.com/office/mac/drawingml/2011/main" xmlns="" val="1"/>
            </a:ext>
          </a:extLst>
        </p:spPr>
        <p:txBody>
          <a:bodyPr lIns="35717" tIns="35717" rIns="35717" bIns="35717">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Slide Number"/>
          <p:cNvSpPr txBox="1">
            <a:spLocks noGrp="1"/>
          </p:cNvSpPr>
          <p:nvPr>
            <p:ph type="sldNum" sz="quarter" idx="2"/>
          </p:nvPr>
        </p:nvSpPr>
        <p:spPr>
          <a:xfrm>
            <a:off x="8616238" y="6465094"/>
            <a:ext cx="229226" cy="226020"/>
          </a:xfrm>
          <a:prstGeom prst="rect">
            <a:avLst/>
          </a:prstGeom>
          <a:ln w="12700">
            <a:miter lim="400000"/>
          </a:ln>
        </p:spPr>
        <p:txBody>
          <a:bodyPr wrap="none" lIns="35717" tIns="35717" rIns="35717" bIns="35717">
            <a:spAutoFit/>
          </a:bodyPr>
          <a:lstStyle>
            <a:lvl1pPr algn="r">
              <a:defRPr sz="1000">
                <a:latin typeface="Helvetica Neue"/>
                <a:ea typeface="Helvetica Neue"/>
                <a:cs typeface="Helvetica Neue"/>
                <a:sym typeface="Helvetica Neue"/>
              </a:defRPr>
            </a:lvl1pPr>
          </a:lstStyle>
          <a:p>
            <a:fld id="{B11CDE20-4317-4D9C-8FD0-AC68991B11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Lst>
  <p:transition spd="med"/>
  <p:txStyles>
    <p:titleStyle>
      <a:lvl1pPr marL="0" marR="0" indent="0"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1pPr>
      <a:lvl2pPr marL="0" marR="0" indent="160729"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2pPr>
      <a:lvl3pPr marL="0" marR="0" indent="321457"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3pPr>
      <a:lvl4pPr marL="0" marR="0" indent="482186"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4pPr>
      <a:lvl5pPr marL="0" marR="0" indent="642915"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5pPr>
      <a:lvl6pPr marL="0" marR="0" indent="803643"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6pPr>
      <a:lvl7pPr marL="0" marR="0" indent="964372"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7pPr>
      <a:lvl8pPr marL="0" marR="0" indent="1125101"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8pPr>
      <a:lvl9pPr marL="0" marR="0" indent="1285829"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9pPr>
    </p:titleStyle>
    <p:bodyStyle>
      <a:lvl1pPr marL="321457"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1pPr>
      <a:lvl2pPr marL="642915"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2pPr>
      <a:lvl3pPr marL="964372"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3pPr>
      <a:lvl4pPr marL="1285829"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4pPr>
      <a:lvl5pPr marL="1607287"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5pPr>
      <a:lvl6pPr marL="1928744"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6pPr>
      <a:lvl7pPr marL="2250201"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7pPr>
      <a:lvl8pPr marL="2571659"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8pPr>
      <a:lvl9pPr marL="2893116"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1pPr>
      <a:lvl2pPr marL="0" marR="0" indent="160729"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2pPr>
      <a:lvl3pPr marL="0" marR="0" indent="321457"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3pPr>
      <a:lvl4pPr marL="0" marR="0" indent="482186"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4pPr>
      <a:lvl5pPr marL="0" marR="0" indent="642915"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5pPr>
      <a:lvl6pPr marL="0" marR="0" indent="803643"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6pPr>
      <a:lvl7pPr marL="0" marR="0" indent="964372"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7pPr>
      <a:lvl8pPr marL="0" marR="0" indent="1125101"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8pPr>
      <a:lvl9pPr marL="0" marR="0" indent="1285829"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&amp; images (1)</a:t>
            </a:r>
          </a:p>
        </p:txBody>
      </p:sp>
      <p:sp>
        <p:nvSpPr>
          <p:cNvPr id="3" name="Subtitle 2"/>
          <p:cNvSpPr>
            <a:spLocks noGrp="1"/>
          </p:cNvSpPr>
          <p:nvPr>
            <p:ph type="body" sz="quarter" idx="1"/>
          </p:nvPr>
        </p:nvSpPr>
        <p:spPr/>
        <p:txBody>
          <a:bodyPr/>
          <a:lstStyle/>
          <a:p>
            <a:r>
              <a:rPr lang="en-US" dirty="0"/>
              <a:t>Website Development 1</a:t>
            </a:r>
          </a:p>
        </p:txBody>
      </p:sp>
    </p:spTree>
    <p:extLst>
      <p:ext uri="{BB962C8B-B14F-4D97-AF65-F5344CB8AC3E}">
        <p14:creationId xmlns:p14="http://schemas.microsoft.com/office/powerpoint/2010/main" val="23838373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p:cNvSpPr>
          <p:nvPr>
            <p:ph type="title"/>
          </p:nvPr>
        </p:nvSpPr>
        <p:spPr/>
        <p:txBody>
          <a:bodyPr/>
          <a:lstStyle/>
          <a:p>
            <a:r>
              <a:rPr lang="en-IE"/>
              <a:t>Variations: Borders</a:t>
            </a:r>
          </a:p>
        </p:txBody>
      </p:sp>
      <p:sp>
        <p:nvSpPr>
          <p:cNvPr id="316" name="Shape 316"/>
          <p:cNvSpPr>
            <a:spLocks noGrp="1"/>
          </p:cNvSpPr>
          <p:nvPr>
            <p:ph type="body" idx="1"/>
          </p:nvPr>
        </p:nvSpPr>
        <p:spPr>
          <a:xfrm>
            <a:off x="401836" y="1562695"/>
            <a:ext cx="4779764" cy="4688086"/>
          </a:xfrm>
        </p:spPr>
        <p:txBody>
          <a:bodyPr>
            <a:normAutofit/>
          </a:bodyPr>
          <a:lstStyle/>
          <a:p>
            <a:r>
              <a:rPr lang="en-US" dirty="0"/>
              <a:t>Borders can have different properties:</a:t>
            </a:r>
          </a:p>
          <a:p>
            <a:pPr lvl="1"/>
            <a:r>
              <a:rPr lang="en-US" dirty="0"/>
              <a:t>Border width</a:t>
            </a:r>
          </a:p>
          <a:p>
            <a:pPr lvl="1"/>
            <a:r>
              <a:rPr lang="en-US" dirty="0"/>
              <a:t>Border style</a:t>
            </a:r>
          </a:p>
          <a:p>
            <a:pPr lvl="1"/>
            <a:r>
              <a:rPr lang="en-US" dirty="0"/>
              <a:t>Border </a:t>
            </a:r>
            <a:r>
              <a:rPr lang="en-US" dirty="0" err="1"/>
              <a:t>colour</a:t>
            </a:r>
            <a:r>
              <a:rPr lang="en-US" dirty="0"/>
              <a:t> </a:t>
            </a:r>
          </a:p>
          <a:p>
            <a:pPr lvl="1"/>
            <a:endParaRPr lang="en-US" dirty="0"/>
          </a:p>
          <a:p>
            <a:r>
              <a:rPr lang="en-US" dirty="0"/>
              <a:t>Or you can specify all three properties using the shorthand “border” property</a:t>
            </a:r>
          </a:p>
          <a:p>
            <a:pPr marL="0" indent="0">
              <a:buNone/>
            </a:pPr>
            <a:endParaRPr lang="en-US" dirty="0"/>
          </a:p>
          <a:p>
            <a:pPr marL="0" indent="0">
              <a:buNone/>
            </a:pPr>
            <a:r>
              <a:rPr lang="en-US" dirty="0"/>
              <a:t>	</a:t>
            </a:r>
            <a:r>
              <a:rPr lang="en-US" sz="2400" dirty="0">
                <a:latin typeface="Courier" pitchFamily="49" charset="0"/>
              </a:rPr>
              <a:t>border: 2px solid navy;</a:t>
            </a:r>
          </a:p>
        </p:txBody>
      </p:sp>
      <p:pic>
        <p:nvPicPr>
          <p:cNvPr id="318" name="Screen shot 2010-10-11 at 14.39.08.png"/>
          <p:cNvPicPr>
            <a:picLocks noChangeAspect="1"/>
          </p:cNvPicPr>
          <p:nvPr/>
        </p:nvPicPr>
        <p:blipFill>
          <a:blip r:embed="rId2">
            <a:extLst/>
          </a:blip>
          <a:stretch>
            <a:fillRect/>
          </a:stretch>
        </p:blipFill>
        <p:spPr>
          <a:xfrm>
            <a:off x="5409519" y="552449"/>
            <a:ext cx="3429681" cy="6001941"/>
          </a:xfrm>
          <a:prstGeom prst="rect">
            <a:avLst/>
          </a:prstGeom>
          <a:ln w="12700">
            <a:miter lim="400000"/>
          </a:ln>
        </p:spPr>
      </p:pic>
    </p:spTree>
    <p:extLst>
      <p:ext uri="{BB962C8B-B14F-4D97-AF65-F5344CB8AC3E}">
        <p14:creationId xmlns:p14="http://schemas.microsoft.com/office/powerpoint/2010/main" val="3006280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p:cNvSpPr>
          <p:nvPr>
            <p:ph type="title"/>
          </p:nvPr>
        </p:nvSpPr>
        <p:spPr/>
        <p:txBody>
          <a:bodyPr/>
          <a:lstStyle/>
          <a:p>
            <a:r>
              <a:rPr lang="en-IE"/>
              <a:t>Variations: Padding &amp; Margins</a:t>
            </a:r>
          </a:p>
        </p:txBody>
      </p:sp>
      <p:sp>
        <p:nvSpPr>
          <p:cNvPr id="2" name="Content Placeholder 1"/>
          <p:cNvSpPr>
            <a:spLocks noGrp="1"/>
          </p:cNvSpPr>
          <p:nvPr>
            <p:ph idx="1"/>
          </p:nvPr>
        </p:nvSpPr>
        <p:spPr>
          <a:xfrm>
            <a:off x="401836" y="1562695"/>
            <a:ext cx="2493764" cy="4688086"/>
          </a:xfrm>
        </p:spPr>
        <p:txBody>
          <a:bodyPr/>
          <a:lstStyle/>
          <a:p>
            <a:r>
              <a:rPr lang="en-IE" dirty="0"/>
              <a:t>You can vary the padding and margin that is used on the top, bottom, left and right of each box.</a:t>
            </a:r>
          </a:p>
        </p:txBody>
      </p:sp>
      <p:pic>
        <p:nvPicPr>
          <p:cNvPr id="325" name="Screen shot 2010-10-11 at 14.41.44.png"/>
          <p:cNvPicPr>
            <a:picLocks noChangeAspect="1"/>
          </p:cNvPicPr>
          <p:nvPr/>
        </p:nvPicPr>
        <p:blipFill>
          <a:blip r:embed="rId2">
            <a:extLst/>
          </a:blip>
          <a:stretch>
            <a:fillRect/>
          </a:stretch>
        </p:blipFill>
        <p:spPr>
          <a:xfrm>
            <a:off x="2895600" y="1477478"/>
            <a:ext cx="5978722" cy="4847122"/>
          </a:xfrm>
          <a:prstGeom prst="rect">
            <a:avLst/>
          </a:prstGeom>
          <a:ln w="12700">
            <a:miter lim="400000"/>
          </a:ln>
        </p:spPr>
      </p:pic>
    </p:spTree>
    <p:extLst>
      <p:ext uri="{BB962C8B-B14F-4D97-AF65-F5344CB8AC3E}">
        <p14:creationId xmlns:p14="http://schemas.microsoft.com/office/powerpoint/2010/main" val="44756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p:cNvSpPr>
          <p:nvPr>
            <p:ph type="title"/>
          </p:nvPr>
        </p:nvSpPr>
        <p:spPr/>
        <p:txBody>
          <a:bodyPr/>
          <a:lstStyle/>
          <a:p>
            <a:r>
              <a:rPr lang="en-IE"/>
              <a:t>Variations: Padding &amp; Margins</a:t>
            </a:r>
          </a:p>
        </p:txBody>
      </p:sp>
      <p:sp>
        <p:nvSpPr>
          <p:cNvPr id="2" name="Content Placeholder 1"/>
          <p:cNvSpPr>
            <a:spLocks noGrp="1"/>
          </p:cNvSpPr>
          <p:nvPr>
            <p:ph idx="1"/>
          </p:nvPr>
        </p:nvSpPr>
        <p:spPr>
          <a:xfrm>
            <a:off x="401836" y="1562694"/>
            <a:ext cx="8361164" cy="5066705"/>
          </a:xfrm>
        </p:spPr>
        <p:txBody>
          <a:bodyPr>
            <a:normAutofit fontScale="92500" lnSpcReduction="10000"/>
          </a:bodyPr>
          <a:lstStyle/>
          <a:p>
            <a:r>
              <a:rPr lang="en-IE" dirty="0"/>
              <a:t>Specify all four separately:</a:t>
            </a:r>
          </a:p>
          <a:p>
            <a:pPr marL="321458" lvl="1" indent="0">
              <a:buNone/>
            </a:pPr>
            <a:r>
              <a:rPr lang="en-IE" dirty="0">
                <a:latin typeface="Courier" pitchFamily="49" charset="0"/>
              </a:rPr>
              <a:t>		padding-top:5px;</a:t>
            </a:r>
          </a:p>
          <a:p>
            <a:pPr marL="321458" lvl="1" indent="0">
              <a:buNone/>
            </a:pPr>
            <a:r>
              <a:rPr lang="en-IE" dirty="0">
                <a:latin typeface="Courier" pitchFamily="49" charset="0"/>
              </a:rPr>
              <a:t>		padding-right:12px;</a:t>
            </a:r>
          </a:p>
          <a:p>
            <a:pPr marL="321458" lvl="1" indent="0">
              <a:buNone/>
            </a:pPr>
            <a:r>
              <a:rPr lang="en-IE" dirty="0">
                <a:latin typeface="Courier" pitchFamily="49" charset="0"/>
              </a:rPr>
              <a:t>		padding-bottom:5px;</a:t>
            </a:r>
          </a:p>
          <a:p>
            <a:pPr marL="321458" lvl="1" indent="0">
              <a:buNone/>
            </a:pPr>
            <a:r>
              <a:rPr lang="en-IE" dirty="0">
                <a:latin typeface="Courier" pitchFamily="49" charset="0"/>
              </a:rPr>
              <a:t>		padding-left:10px;</a:t>
            </a:r>
          </a:p>
          <a:p>
            <a:pPr marL="321458" lvl="1" indent="0">
              <a:buNone/>
            </a:pPr>
            <a:endParaRPr lang="en-IE" dirty="0"/>
          </a:p>
          <a:p>
            <a:r>
              <a:rPr lang="en-IE" dirty="0"/>
              <a:t>Use shorthand “padding” property to do all four at once:</a:t>
            </a:r>
          </a:p>
          <a:p>
            <a:pPr marL="321458" lvl="1" indent="0">
              <a:buNone/>
            </a:pPr>
            <a:r>
              <a:rPr lang="en-IE" dirty="0">
                <a:latin typeface="Courier" pitchFamily="49" charset="0"/>
              </a:rPr>
              <a:t>		padding: 5px 12px 5px 10px;</a:t>
            </a:r>
          </a:p>
          <a:p>
            <a:pPr marL="321458" lvl="1" indent="0">
              <a:buNone/>
            </a:pPr>
            <a:endParaRPr lang="en-IE" dirty="0"/>
          </a:p>
          <a:p>
            <a:r>
              <a:rPr lang="en-IE" dirty="0"/>
              <a:t>Specify two values: one for top/bottom, second for left/right</a:t>
            </a:r>
          </a:p>
          <a:p>
            <a:pPr marL="0" indent="0">
              <a:buNone/>
            </a:pPr>
            <a:r>
              <a:rPr lang="en-IE" dirty="0">
                <a:latin typeface="Courier" pitchFamily="49" charset="0"/>
              </a:rPr>
              <a:t>		padding: 5px 10px; </a:t>
            </a:r>
          </a:p>
          <a:p>
            <a:pPr lvl="1"/>
            <a:endParaRPr lang="en-IE" dirty="0"/>
          </a:p>
          <a:p>
            <a:r>
              <a:rPr lang="en-IE" dirty="0"/>
              <a:t>The same can be done for margins</a:t>
            </a:r>
          </a:p>
        </p:txBody>
      </p:sp>
    </p:spTree>
    <p:extLst>
      <p:ext uri="{BB962C8B-B14F-4D97-AF65-F5344CB8AC3E}">
        <p14:creationId xmlns:p14="http://schemas.microsoft.com/office/powerpoint/2010/main" val="31107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p:cNvSpPr>
          <p:nvPr>
            <p:ph type="title"/>
          </p:nvPr>
        </p:nvSpPr>
        <p:spPr>
          <a:prstGeom prst="rect">
            <a:avLst/>
          </a:prstGeom>
        </p:spPr>
        <p:txBody>
          <a:bodyPr/>
          <a:lstStyle/>
          <a:p>
            <a:r>
              <a:t>Variations: Content</a:t>
            </a:r>
          </a:p>
        </p:txBody>
      </p:sp>
      <p:sp>
        <p:nvSpPr>
          <p:cNvPr id="329" name="Shape 329"/>
          <p:cNvSpPr>
            <a:spLocks noGrp="1"/>
          </p:cNvSpPr>
          <p:nvPr>
            <p:ph type="body" idx="1"/>
          </p:nvPr>
        </p:nvSpPr>
        <p:spPr>
          <a:xfrm>
            <a:off x="401836" y="1562694"/>
            <a:ext cx="8340328" cy="5142905"/>
          </a:xfrm>
          <a:prstGeom prst="rect">
            <a:avLst/>
          </a:prstGeom>
        </p:spPr>
        <p:txBody>
          <a:bodyPr>
            <a:normAutofit fontScale="92500" lnSpcReduction="20000"/>
          </a:bodyPr>
          <a:lstStyle/>
          <a:p>
            <a:r>
              <a:rPr lang="en-IE" dirty="0"/>
              <a:t>You can also set the width and height of content areas.</a:t>
            </a:r>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endParaRPr lang="en-IE" dirty="0"/>
          </a:p>
          <a:p>
            <a:pPr marL="642915" lvl="2" indent="0">
              <a:buNone/>
            </a:pPr>
            <a:r>
              <a:rPr lang="en-IE" dirty="0">
                <a:latin typeface="Courier" pitchFamily="49" charset="0"/>
              </a:rPr>
              <a:t>div{</a:t>
            </a:r>
          </a:p>
          <a:p>
            <a:pPr marL="642915" lvl="2" indent="0">
              <a:buNone/>
            </a:pPr>
            <a:r>
              <a:rPr lang="en-IE" dirty="0">
                <a:latin typeface="Courier" pitchFamily="49" charset="0"/>
              </a:rPr>
              <a:t>	width: 50%;</a:t>
            </a:r>
          </a:p>
          <a:p>
            <a:pPr marL="642915" lvl="2" indent="0">
              <a:buNone/>
            </a:pPr>
            <a:r>
              <a:rPr lang="en-IE" dirty="0">
                <a:latin typeface="Courier" pitchFamily="49" charset="0"/>
              </a:rPr>
              <a:t>	height: 800px;</a:t>
            </a:r>
          </a:p>
          <a:p>
            <a:pPr marL="642915" lvl="2" indent="0">
              <a:buNone/>
            </a:pPr>
            <a:r>
              <a:rPr lang="en-IE" dirty="0">
                <a:latin typeface="Courier" pitchFamily="49" charset="0"/>
              </a:rPr>
              <a:t>}</a:t>
            </a:r>
            <a:endParaRPr dirty="0">
              <a:latin typeface="Courier" pitchFamily="49" charset="0"/>
            </a:endParaRPr>
          </a:p>
        </p:txBody>
      </p:sp>
      <p:pic>
        <p:nvPicPr>
          <p:cNvPr id="331" name="Screen shot 2010-10-11 at 14.42.52.png"/>
          <p:cNvPicPr>
            <a:picLocks noChangeAspect="1"/>
          </p:cNvPicPr>
          <p:nvPr/>
        </p:nvPicPr>
        <p:blipFill>
          <a:blip r:embed="rId2">
            <a:extLst/>
          </a:blip>
          <a:stretch>
            <a:fillRect/>
          </a:stretch>
        </p:blipFill>
        <p:spPr>
          <a:xfrm>
            <a:off x="568523" y="1995247"/>
            <a:ext cx="7813477" cy="2957753"/>
          </a:xfrm>
          <a:prstGeom prst="rect">
            <a:avLst/>
          </a:prstGeom>
          <a:ln w="12700">
            <a:miter lim="400000"/>
          </a:ln>
        </p:spPr>
      </p:pic>
    </p:spTree>
    <p:extLst>
      <p:ext uri="{BB962C8B-B14F-4D97-AF65-F5344CB8AC3E}">
        <p14:creationId xmlns:p14="http://schemas.microsoft.com/office/powerpoint/2010/main" val="8666698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Total width and height</a:t>
            </a:r>
          </a:p>
        </p:txBody>
      </p:sp>
      <p:sp>
        <p:nvSpPr>
          <p:cNvPr id="3" name="Text Placeholder 2"/>
          <p:cNvSpPr>
            <a:spLocks noGrp="1"/>
          </p:cNvSpPr>
          <p:nvPr>
            <p:ph type="body" idx="1"/>
          </p:nvPr>
        </p:nvSpPr>
        <p:spPr/>
        <p:txBody>
          <a:bodyPr/>
          <a:lstStyle/>
          <a:p>
            <a:r>
              <a:rPr lang="en-IE" dirty="0"/>
              <a:t>The padding, margins, borders, and content area all combine to give the total width and height of an element.</a:t>
            </a:r>
          </a:p>
        </p:txBody>
      </p:sp>
      <p:pic>
        <p:nvPicPr>
          <p:cNvPr id="1026" name="Picture 2" descr="Image result for css total width element"/>
          <p:cNvPicPr>
            <a:picLocks noChangeAspect="1" noChangeArrowheads="1"/>
          </p:cNvPicPr>
          <p:nvPr/>
        </p:nvPicPr>
        <p:blipFill rotWithShape="1">
          <a:blip r:embed="rId2">
            <a:extLst>
              <a:ext uri="{28A0092B-C50C-407E-A947-70E740481C1C}">
                <a14:useLocalDpi xmlns:a14="http://schemas.microsoft.com/office/drawing/2010/main" val="0"/>
              </a:ext>
            </a:extLst>
          </a:blip>
          <a:srcRect l="-117" t="3593" r="117" b="20623"/>
          <a:stretch/>
        </p:blipFill>
        <p:spPr bwMode="auto">
          <a:xfrm>
            <a:off x="914400" y="2362200"/>
            <a:ext cx="7239556"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8048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head first lounge</a:t>
            </a:r>
          </a:p>
        </p:txBody>
      </p:sp>
      <p:sp>
        <p:nvSpPr>
          <p:cNvPr id="3" name="Content Placeholder 2"/>
          <p:cNvSpPr>
            <a:spLocks noGrp="1"/>
          </p:cNvSpPr>
          <p:nvPr>
            <p:ph idx="1"/>
          </p:nvPr>
        </p:nvSpPr>
        <p:spPr/>
        <p:txBody>
          <a:bodyPr/>
          <a:lstStyle/>
          <a:p>
            <a:endParaRPr lang="en-IE"/>
          </a:p>
        </p:txBody>
      </p:sp>
      <p:pic>
        <p:nvPicPr>
          <p:cNvPr id="245" name="Screen shot 2010-10-11 at 13.42.29.png"/>
          <p:cNvPicPr>
            <a:picLocks noChangeAspect="1"/>
          </p:cNvPicPr>
          <p:nvPr/>
        </p:nvPicPr>
        <p:blipFill>
          <a:blip r:embed="rId2">
            <a:extLst/>
          </a:blip>
          <a:stretch>
            <a:fillRect/>
          </a:stretch>
        </p:blipFill>
        <p:spPr>
          <a:xfrm>
            <a:off x="1048402" y="1447800"/>
            <a:ext cx="3351910" cy="5349668"/>
          </a:xfrm>
          <a:prstGeom prst="rect">
            <a:avLst/>
          </a:prstGeom>
          <a:ln w="12700">
            <a:solidFill>
              <a:srgbClr val="000000"/>
            </a:solidFill>
            <a:miter lim="400000"/>
          </a:ln>
        </p:spPr>
      </p:pic>
      <p:pic>
        <p:nvPicPr>
          <p:cNvPr id="246" name="Screen shot 2010-10-11 at 13.44.19.png"/>
          <p:cNvPicPr>
            <a:picLocks noChangeAspect="1"/>
          </p:cNvPicPr>
          <p:nvPr/>
        </p:nvPicPr>
        <p:blipFill>
          <a:blip r:embed="rId3">
            <a:extLst/>
          </a:blip>
          <a:stretch>
            <a:fillRect/>
          </a:stretch>
        </p:blipFill>
        <p:spPr>
          <a:xfrm>
            <a:off x="5146964" y="1447800"/>
            <a:ext cx="3293962" cy="5370484"/>
          </a:xfrm>
          <a:prstGeom prst="rect">
            <a:avLst/>
          </a:prstGeom>
          <a:ln w="12700">
            <a:solidFill>
              <a:srgbClr val="000000"/>
            </a:solidFill>
            <a:miter lim="400000"/>
          </a:ln>
        </p:spPr>
      </p:pic>
      <p:sp>
        <p:nvSpPr>
          <p:cNvPr id="247" name="Shape 247"/>
          <p:cNvSpPr/>
          <p:nvPr/>
        </p:nvSpPr>
        <p:spPr>
          <a:xfrm>
            <a:off x="4587478" y="3330773"/>
            <a:ext cx="517922" cy="544711"/>
          </a:xfrm>
          <a:prstGeom prst="rightArrow">
            <a:avLst>
              <a:gd name="adj1" fmla="val 27963"/>
              <a:gd name="adj2" fmla="val 56510"/>
            </a:avLst>
          </a:prstGeom>
          <a:solidFill>
            <a:srgbClr val="CBCBCB"/>
          </a:solidFill>
          <a:ln w="25400">
            <a:solidFill>
              <a:srgbClr val="000000"/>
            </a:solidFill>
            <a:miter lim="400000"/>
          </a:ln>
        </p:spPr>
        <p:txBody>
          <a:bodyPr lIns="35717" tIns="35717" rIns="35717" bIns="35717" anchor="ctr"/>
          <a:lstStyle/>
          <a:p>
            <a:pPr>
              <a:defRPr sz="3600"/>
            </a:pPr>
            <a:endParaRPr/>
          </a:p>
        </p:txBody>
      </p:sp>
    </p:spTree>
    <p:extLst>
      <p:ext uri="{BB962C8B-B14F-4D97-AF65-F5344CB8AC3E}">
        <p14:creationId xmlns:p14="http://schemas.microsoft.com/office/powerpoint/2010/main" val="68853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p:cNvSpPr>
          <p:nvPr>
            <p:ph type="title"/>
          </p:nvPr>
        </p:nvSpPr>
        <p:spPr>
          <a:prstGeom prst="rect">
            <a:avLst/>
          </a:prstGeom>
        </p:spPr>
        <p:txBody>
          <a:bodyPr/>
          <a:lstStyle/>
          <a:p>
            <a:r>
              <a:t>The “Guarantee” box</a:t>
            </a:r>
          </a:p>
        </p:txBody>
      </p:sp>
      <p:sp>
        <p:nvSpPr>
          <p:cNvPr id="2" name="Content Placeholder 1"/>
          <p:cNvSpPr>
            <a:spLocks noGrp="1"/>
          </p:cNvSpPr>
          <p:nvPr>
            <p:ph idx="1"/>
          </p:nvPr>
        </p:nvSpPr>
        <p:spPr/>
        <p:txBody>
          <a:bodyPr/>
          <a:lstStyle/>
          <a:p>
            <a:endParaRPr lang="en-IE"/>
          </a:p>
        </p:txBody>
      </p:sp>
      <p:pic>
        <p:nvPicPr>
          <p:cNvPr id="248" name="Screen shot 2010-10-11 at 14.44.58.png"/>
          <p:cNvPicPr>
            <a:picLocks noChangeAspect="1"/>
          </p:cNvPicPr>
          <p:nvPr/>
        </p:nvPicPr>
        <p:blipFill>
          <a:blip r:embed="rId2">
            <a:extLst/>
          </a:blip>
          <a:stretch>
            <a:fillRect/>
          </a:stretch>
        </p:blipFill>
        <p:spPr>
          <a:xfrm>
            <a:off x="1752600" y="1465294"/>
            <a:ext cx="6172200" cy="5164106"/>
          </a:xfrm>
          <a:prstGeom prst="rect">
            <a:avLst/>
          </a:prstGeom>
          <a:ln w="12700">
            <a:miter lim="400000"/>
          </a:ln>
        </p:spPr>
      </p:pic>
    </p:spTree>
    <p:extLst>
      <p:ext uri="{BB962C8B-B14F-4D97-AF65-F5344CB8AC3E}">
        <p14:creationId xmlns:p14="http://schemas.microsoft.com/office/powerpoint/2010/main" val="3745010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title"/>
          </p:nvPr>
        </p:nvSpPr>
        <p:spPr>
          <a:prstGeom prst="rect">
            <a:avLst/>
          </a:prstGeom>
        </p:spPr>
        <p:txBody>
          <a:bodyPr/>
          <a:lstStyle/>
          <a:p>
            <a:r>
              <a:rPr lang="en-IE" dirty="0"/>
              <a:t>Guarantee class: CSS</a:t>
            </a:r>
            <a:endParaRPr dirty="0"/>
          </a:p>
        </p:txBody>
      </p:sp>
      <p:sp>
        <p:nvSpPr>
          <p:cNvPr id="334" name="Shape 334"/>
          <p:cNvSpPr>
            <a:spLocks noGrp="1"/>
          </p:cNvSpPr>
          <p:nvPr>
            <p:ph type="body" idx="1"/>
          </p:nvPr>
        </p:nvSpPr>
        <p:spPr>
          <a:prstGeom prst="rect">
            <a:avLst/>
          </a:prstGeom>
        </p:spPr>
        <p:txBody>
          <a:bodyPr/>
          <a:lstStyle/>
          <a:p>
            <a:endParaRPr dirty="0"/>
          </a:p>
        </p:txBody>
      </p:sp>
      <p:sp>
        <p:nvSpPr>
          <p:cNvPr id="337" name="Shape 337"/>
          <p:cNvSpPr/>
          <p:nvPr/>
        </p:nvSpPr>
        <p:spPr>
          <a:xfrm>
            <a:off x="914400" y="2209800"/>
            <a:ext cx="5227389" cy="3950116"/>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wrap="none" lIns="35717" tIns="35717" rIns="35717" bIns="35717" anchor="b">
            <a:spAutoFit/>
          </a:bodyPr>
          <a:lstStyle/>
          <a:p>
            <a:pPr defTabSz="321457">
              <a:defRPr sz="1800">
                <a:solidFill>
                  <a:srgbClr val="4E9192"/>
                </a:solidFill>
                <a:latin typeface="Monaco"/>
                <a:ea typeface="Monaco"/>
                <a:cs typeface="Monaco"/>
                <a:sym typeface="Monaco"/>
              </a:defRPr>
            </a:pPr>
            <a:r>
              <a:rPr dirty="0"/>
              <a:t>.guarantee</a:t>
            </a:r>
            <a:r>
              <a:rPr dirty="0">
                <a:solidFill>
                  <a:srgbClr val="000000"/>
                </a:solidFill>
              </a:rPr>
              <a:t> </a:t>
            </a:r>
          </a:p>
          <a:p>
            <a:pPr defTabSz="321457">
              <a:defRPr sz="1800">
                <a:latin typeface="Monaco"/>
                <a:ea typeface="Monaco"/>
                <a:cs typeface="Monaco"/>
                <a:sym typeface="Monaco"/>
              </a:defRPr>
            </a:pPr>
            <a:r>
              <a:rPr dirty="0"/>
              <a:t>{</a:t>
            </a:r>
          </a:p>
          <a:p>
            <a:pPr defTabSz="321457">
              <a:defRPr sz="1800">
                <a:solidFill>
                  <a:srgbClr val="932192"/>
                </a:solidFill>
                <a:latin typeface="Monaco"/>
                <a:ea typeface="Monaco"/>
                <a:cs typeface="Monaco"/>
                <a:sym typeface="Monaco"/>
              </a:defRPr>
            </a:pPr>
            <a:r>
              <a:rPr dirty="0">
                <a:solidFill>
                  <a:srgbClr val="000000"/>
                </a:solidFill>
              </a:rPr>
              <a:t>  </a:t>
            </a:r>
            <a:r>
              <a:rPr dirty="0"/>
              <a:t>border-color</a:t>
            </a:r>
            <a:r>
              <a:rPr dirty="0">
                <a:solidFill>
                  <a:srgbClr val="000000"/>
                </a:solidFill>
              </a:rPr>
              <a:t>:        </a:t>
            </a:r>
            <a:r>
              <a:rPr dirty="0">
                <a:solidFill>
                  <a:srgbClr val="392DE7"/>
                </a:solidFill>
              </a:rPr>
              <a:t>black</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border-width</a:t>
            </a:r>
            <a:r>
              <a:rPr dirty="0">
                <a:solidFill>
                  <a:srgbClr val="000000"/>
                </a:solidFill>
              </a:rPr>
              <a:t>:        </a:t>
            </a:r>
            <a:r>
              <a:rPr dirty="0">
                <a:solidFill>
                  <a:srgbClr val="392DE7"/>
                </a:solidFill>
              </a:rPr>
              <a:t>1px</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border-style</a:t>
            </a:r>
            <a:r>
              <a:rPr dirty="0">
                <a:solidFill>
                  <a:srgbClr val="000000"/>
                </a:solidFill>
              </a:rPr>
              <a:t>:        </a:t>
            </a:r>
            <a:r>
              <a:rPr dirty="0">
                <a:solidFill>
                  <a:srgbClr val="392DE7"/>
                </a:solidFill>
              </a:rPr>
              <a:t>solid</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background-color</a:t>
            </a:r>
            <a:r>
              <a:rPr dirty="0">
                <a:solidFill>
                  <a:srgbClr val="000000"/>
                </a:solidFill>
              </a:rPr>
              <a:t>:    </a:t>
            </a:r>
            <a:r>
              <a:rPr dirty="0">
                <a:solidFill>
                  <a:srgbClr val="392DE7"/>
                </a:solidFill>
              </a:rPr>
              <a:t>#a7cece</a:t>
            </a:r>
            <a:r>
              <a:rPr dirty="0">
                <a:solidFill>
                  <a:srgbClr val="000000"/>
                </a:solidFill>
              </a:rPr>
              <a:t>;</a:t>
            </a:r>
          </a:p>
          <a:p>
            <a:pPr defTabSz="321457">
              <a:defRPr sz="1800">
                <a:latin typeface="Monaco"/>
                <a:ea typeface="Monaco"/>
                <a:cs typeface="Monaco"/>
                <a:sym typeface="Monaco"/>
              </a:defRPr>
            </a:pPr>
            <a:r>
              <a:rPr dirty="0"/>
              <a:t>  </a:t>
            </a:r>
            <a:r>
              <a:rPr dirty="0">
                <a:solidFill>
                  <a:srgbClr val="932192"/>
                </a:solidFill>
              </a:rPr>
              <a:t>padding</a:t>
            </a:r>
            <a:r>
              <a:rPr dirty="0"/>
              <a:t>:             </a:t>
            </a:r>
            <a:r>
              <a:rPr dirty="0">
                <a:solidFill>
                  <a:srgbClr val="392DE7"/>
                </a:solidFill>
              </a:rPr>
              <a:t>25px</a:t>
            </a:r>
            <a:r>
              <a:rPr dirty="0"/>
              <a:t>;</a:t>
            </a:r>
          </a:p>
          <a:p>
            <a:pPr defTabSz="321457">
              <a:defRPr sz="1800">
                <a:solidFill>
                  <a:srgbClr val="932192"/>
                </a:solidFill>
                <a:latin typeface="Monaco"/>
                <a:ea typeface="Monaco"/>
                <a:cs typeface="Monaco"/>
                <a:sym typeface="Monaco"/>
              </a:defRPr>
            </a:pPr>
            <a:r>
              <a:rPr dirty="0">
                <a:solidFill>
                  <a:srgbClr val="000000"/>
                </a:solidFill>
              </a:rPr>
              <a:t>  </a:t>
            </a:r>
            <a:r>
              <a:rPr dirty="0"/>
              <a:t>padding-left</a:t>
            </a:r>
            <a:r>
              <a:rPr dirty="0">
                <a:solidFill>
                  <a:srgbClr val="000000"/>
                </a:solidFill>
              </a:rPr>
              <a:t>:      </a:t>
            </a:r>
            <a:r>
              <a:rPr dirty="0">
                <a:solidFill>
                  <a:srgbClr val="392DE7"/>
                </a:solidFill>
              </a:rPr>
              <a:t>80px</a:t>
            </a:r>
            <a:r>
              <a:rPr dirty="0">
                <a:solidFill>
                  <a:srgbClr val="000000"/>
                </a:solidFill>
              </a:rPr>
              <a:t>;</a:t>
            </a:r>
          </a:p>
          <a:p>
            <a:pPr defTabSz="321457">
              <a:defRPr sz="1800">
                <a:latin typeface="Monaco"/>
                <a:ea typeface="Monaco"/>
                <a:cs typeface="Monaco"/>
                <a:sym typeface="Monaco"/>
              </a:defRPr>
            </a:pPr>
            <a:r>
              <a:rPr dirty="0"/>
              <a:t>  </a:t>
            </a:r>
            <a:r>
              <a:rPr dirty="0">
                <a:solidFill>
                  <a:srgbClr val="932192"/>
                </a:solidFill>
              </a:rPr>
              <a:t>margin</a:t>
            </a:r>
            <a:r>
              <a:rPr dirty="0"/>
              <a:t>:              </a:t>
            </a:r>
            <a:r>
              <a:rPr dirty="0">
                <a:solidFill>
                  <a:srgbClr val="392DE7"/>
                </a:solidFill>
              </a:rPr>
              <a:t>30px</a:t>
            </a:r>
            <a:r>
              <a:rPr dirty="0"/>
              <a:t>;</a:t>
            </a:r>
          </a:p>
          <a:p>
            <a:pPr defTabSz="321457">
              <a:defRPr sz="1800">
                <a:solidFill>
                  <a:srgbClr val="932192"/>
                </a:solidFill>
                <a:latin typeface="Monaco"/>
                <a:ea typeface="Monaco"/>
                <a:cs typeface="Monaco"/>
                <a:sym typeface="Monaco"/>
              </a:defRPr>
            </a:pPr>
            <a:r>
              <a:rPr dirty="0">
                <a:solidFill>
                  <a:srgbClr val="000000"/>
                </a:solidFill>
              </a:rPr>
              <a:t>  </a:t>
            </a:r>
            <a:r>
              <a:rPr dirty="0"/>
              <a:t>margin-right</a:t>
            </a:r>
            <a:r>
              <a:rPr dirty="0">
                <a:solidFill>
                  <a:srgbClr val="000000"/>
                </a:solidFill>
              </a:rPr>
              <a:t>:      </a:t>
            </a:r>
            <a:r>
              <a:rPr dirty="0">
                <a:solidFill>
                  <a:srgbClr val="392DE7"/>
                </a:solidFill>
              </a:rPr>
              <a:t>250px</a:t>
            </a:r>
            <a:r>
              <a:rPr dirty="0">
                <a:solidFill>
                  <a:srgbClr val="000000"/>
                </a:solidFill>
              </a:rPr>
              <a:t>;</a:t>
            </a:r>
          </a:p>
          <a:p>
            <a:pPr defTabSz="321457">
              <a:defRPr sz="1800">
                <a:solidFill>
                  <a:srgbClr val="392DE7"/>
                </a:solidFill>
                <a:latin typeface="Monaco"/>
                <a:ea typeface="Monaco"/>
                <a:cs typeface="Monaco"/>
                <a:sym typeface="Monaco"/>
              </a:defRPr>
            </a:pPr>
            <a:r>
              <a:rPr dirty="0">
                <a:solidFill>
                  <a:srgbClr val="000000"/>
                </a:solidFill>
              </a:rPr>
              <a:t>  </a:t>
            </a:r>
            <a:r>
              <a:rPr dirty="0">
                <a:solidFill>
                  <a:srgbClr val="932192"/>
                </a:solidFill>
              </a:rPr>
              <a:t>background-image</a:t>
            </a:r>
            <a:r>
              <a:rPr dirty="0">
                <a:solidFill>
                  <a:srgbClr val="000000"/>
                </a:solidFill>
              </a:rPr>
              <a:t>:    </a:t>
            </a:r>
            <a:r>
              <a:rPr dirty="0" err="1"/>
              <a:t>url</a:t>
            </a:r>
            <a:r>
              <a:rPr dirty="0"/>
              <a:t>(images/background.gif)</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background-repeat</a:t>
            </a:r>
            <a:r>
              <a:rPr dirty="0">
                <a:solidFill>
                  <a:srgbClr val="000000"/>
                </a:solidFill>
              </a:rPr>
              <a:t>:   </a:t>
            </a:r>
            <a:r>
              <a:rPr dirty="0">
                <a:solidFill>
                  <a:srgbClr val="392DE7"/>
                </a:solidFill>
              </a:rPr>
              <a:t>no-repeat</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background-position</a:t>
            </a:r>
            <a:r>
              <a:rPr dirty="0">
                <a:solidFill>
                  <a:srgbClr val="000000"/>
                </a:solidFill>
              </a:rPr>
              <a:t>: </a:t>
            </a:r>
            <a:r>
              <a:rPr dirty="0">
                <a:solidFill>
                  <a:srgbClr val="392DE7"/>
                </a:solidFill>
              </a:rPr>
              <a:t>top</a:t>
            </a:r>
            <a:r>
              <a:rPr dirty="0">
                <a:solidFill>
                  <a:srgbClr val="000000"/>
                </a:solidFill>
              </a:rPr>
              <a:t> </a:t>
            </a:r>
            <a:r>
              <a:rPr dirty="0">
                <a:solidFill>
                  <a:srgbClr val="392DE7"/>
                </a:solidFill>
              </a:rPr>
              <a:t>left</a:t>
            </a:r>
          </a:p>
          <a:p>
            <a:pPr defTabSz="321457">
              <a:defRPr sz="1800">
                <a:solidFill>
                  <a:srgbClr val="932192"/>
                </a:solidFill>
                <a:latin typeface="Monaco"/>
                <a:ea typeface="Monaco"/>
                <a:cs typeface="Monaco"/>
                <a:sym typeface="Monaco"/>
              </a:defRPr>
            </a:pPr>
            <a:r>
              <a:rPr lang="en-IE" dirty="0"/>
              <a:t>}</a:t>
            </a:r>
            <a:endParaRP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535792"/>
            <a:ext cx="4171950" cy="311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583340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p:txBody>
          <a:bodyPr/>
          <a:lstStyle/>
          <a:p>
            <a:r>
              <a:rPr lang="en-IE"/>
              <a:t>Agenda</a:t>
            </a:r>
            <a:endParaRPr lang="en-IE" dirty="0"/>
          </a:p>
        </p:txBody>
      </p:sp>
      <p:sp>
        <p:nvSpPr>
          <p:cNvPr id="238" name="Shape 238"/>
          <p:cNvSpPr>
            <a:spLocks noGrp="1"/>
          </p:cNvSpPr>
          <p:nvPr>
            <p:ph idx="1"/>
          </p:nvPr>
        </p:nvSpPr>
        <p:spPr/>
        <p:txBody>
          <a:bodyPr/>
          <a:lstStyle/>
          <a:p>
            <a:pPr>
              <a:spcBef>
                <a:spcPts val="2400"/>
              </a:spcBef>
            </a:pPr>
            <a:r>
              <a:rPr lang="en-US" dirty="0"/>
              <a:t>The Box Model</a:t>
            </a:r>
          </a:p>
          <a:p>
            <a:pPr>
              <a:spcBef>
                <a:spcPts val="2400"/>
              </a:spcBef>
            </a:pPr>
            <a:r>
              <a:rPr lang="en-US" dirty="0"/>
              <a:t>Background images</a:t>
            </a:r>
          </a:p>
          <a:p>
            <a:pPr>
              <a:spcBef>
                <a:spcPts val="2400"/>
              </a:spcBef>
            </a:pPr>
            <a:r>
              <a:rPr lang="en-US" dirty="0"/>
              <a:t>More CSS layout properties</a:t>
            </a:r>
          </a:p>
          <a:p>
            <a:endParaRPr lang="en-US" dirty="0"/>
          </a:p>
          <a:p>
            <a:endParaRPr lang="en-US" dirty="0"/>
          </a:p>
        </p:txBody>
      </p:sp>
      <p:sp>
        <p:nvSpPr>
          <p:cNvPr id="6" name="Rectangle 5"/>
          <p:cNvSpPr/>
          <p:nvPr/>
        </p:nvSpPr>
        <p:spPr>
          <a:xfrm>
            <a:off x="293514" y="2229291"/>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algn="ctr" defTabSz="410751" hangingPunct="0"/>
            <a:endParaRPr lang="en-IE" sz="2500">
              <a:solidFill>
                <a:srgbClr val="FFFFFF"/>
              </a:solidFill>
              <a:sym typeface="Helvetica Neue Light"/>
            </a:endParaRPr>
          </a:p>
        </p:txBody>
      </p:sp>
    </p:spTree>
    <p:extLst>
      <p:ext uri="{BB962C8B-B14F-4D97-AF65-F5344CB8AC3E}">
        <p14:creationId xmlns:p14="http://schemas.microsoft.com/office/powerpoint/2010/main" val="1281023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p:cNvSpPr>
          <p:nvPr>
            <p:ph type="title"/>
          </p:nvPr>
        </p:nvSpPr>
        <p:spPr/>
        <p:txBody>
          <a:bodyPr/>
          <a:lstStyle/>
          <a:p>
            <a:r>
              <a:rPr lang="en-IE"/>
              <a:t>Add a Background Image</a:t>
            </a:r>
          </a:p>
        </p:txBody>
      </p:sp>
      <p:sp>
        <p:nvSpPr>
          <p:cNvPr id="307" name="Shape 307"/>
          <p:cNvSpPr>
            <a:spLocks noGrp="1"/>
          </p:cNvSpPr>
          <p:nvPr>
            <p:ph idx="1"/>
          </p:nvPr>
        </p:nvSpPr>
        <p:spPr/>
        <p:txBody>
          <a:bodyPr>
            <a:normAutofit fontScale="92500" lnSpcReduction="20000"/>
          </a:bodyPr>
          <a:lstStyle/>
          <a:p>
            <a:r>
              <a:rPr lang="en-US"/>
              <a:t>We can add a background image using the background-image property in CSS.</a:t>
            </a:r>
          </a:p>
          <a:p>
            <a:r>
              <a:rPr lang="en-US"/>
              <a:t>&lt;img&gt; vs. background images:</a:t>
            </a:r>
          </a:p>
          <a:p>
            <a:pPr lvl="1"/>
            <a:r>
              <a:rPr lang="en-US"/>
              <a:t>An &lt;img&gt; element is used to include an image that has a more substantial role in the page, like a photo or a logo  </a:t>
            </a:r>
          </a:p>
          <a:p>
            <a:pPr lvl="1"/>
            <a:r>
              <a:rPr lang="en-US"/>
              <a:t>A background image is pure presentation, and the only reason you would use a background-image is to improve the attractiveness of an element.</a:t>
            </a:r>
          </a:p>
          <a:p>
            <a:r>
              <a:rPr lang="en-US"/>
              <a:t>We could have just placed the image inside the paragraph, and we could probably get the same look and feel, but the guarantee star is pure decoration</a:t>
            </a:r>
          </a:p>
          <a:p>
            <a:r>
              <a:rPr lang="en-US"/>
              <a:t>It has no real meaning on the page and it’s only meant to make the element look better. So, background-image makes more sense. </a:t>
            </a:r>
            <a:endParaRPr lang="en-US" dirty="0"/>
          </a:p>
        </p:txBody>
      </p:sp>
      <p:pic>
        <p:nvPicPr>
          <p:cNvPr id="309" name="Screen shot 2010-10-11 at 15.48.13.png"/>
          <p:cNvPicPr>
            <a:picLocks noChangeAspect="1"/>
          </p:cNvPicPr>
          <p:nvPr/>
        </p:nvPicPr>
        <p:blipFill>
          <a:blip r:embed="rId2">
            <a:extLst/>
          </a:blip>
          <a:stretch>
            <a:fillRect/>
          </a:stretch>
        </p:blipFill>
        <p:spPr>
          <a:xfrm>
            <a:off x="5867400" y="272058"/>
            <a:ext cx="794742" cy="794742"/>
          </a:xfrm>
          <a:prstGeom prst="rect">
            <a:avLst/>
          </a:prstGeom>
          <a:ln w="12700">
            <a:miter lim="400000"/>
          </a:ln>
        </p:spPr>
      </p:pic>
      <p:sp>
        <p:nvSpPr>
          <p:cNvPr id="310" name="Shape 310"/>
          <p:cNvSpPr/>
          <p:nvPr/>
        </p:nvSpPr>
        <p:spPr>
          <a:xfrm>
            <a:off x="6819611" y="489069"/>
            <a:ext cx="1585366"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b">
            <a:spAutoFit/>
          </a:bodyPr>
          <a:lstStyle>
            <a:lvl1pPr>
              <a:defRPr sz="1800"/>
            </a:lvl1pPr>
          </a:lstStyle>
          <a:p>
            <a:r>
              <a:rPr lang="en-IE" dirty="0"/>
              <a:t>b</a:t>
            </a:r>
            <a:r>
              <a:rPr dirty="0"/>
              <a:t>ackground.gif</a:t>
            </a:r>
          </a:p>
        </p:txBody>
      </p:sp>
    </p:spTree>
    <p:extLst>
      <p:ext uri="{BB962C8B-B14F-4D97-AF65-F5344CB8AC3E}">
        <p14:creationId xmlns:p14="http://schemas.microsoft.com/office/powerpoint/2010/main" val="148365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p:txBody>
          <a:bodyPr/>
          <a:lstStyle/>
          <a:p>
            <a:r>
              <a:rPr lang="en-IE"/>
              <a:t>Agenda</a:t>
            </a:r>
            <a:endParaRPr lang="en-IE" dirty="0"/>
          </a:p>
        </p:txBody>
      </p:sp>
      <p:sp>
        <p:nvSpPr>
          <p:cNvPr id="238" name="Shape 238"/>
          <p:cNvSpPr>
            <a:spLocks noGrp="1"/>
          </p:cNvSpPr>
          <p:nvPr>
            <p:ph idx="1"/>
          </p:nvPr>
        </p:nvSpPr>
        <p:spPr/>
        <p:txBody>
          <a:bodyPr/>
          <a:lstStyle/>
          <a:p>
            <a:r>
              <a:rPr lang="en-US" dirty="0"/>
              <a:t>The Box Model</a:t>
            </a:r>
          </a:p>
          <a:p>
            <a:pPr>
              <a:spcBef>
                <a:spcPts val="2400"/>
              </a:spcBef>
            </a:pPr>
            <a:r>
              <a:rPr lang="en-US" dirty="0"/>
              <a:t>Background images</a:t>
            </a:r>
          </a:p>
          <a:p>
            <a:pPr>
              <a:spcBef>
                <a:spcPts val="2400"/>
              </a:spcBef>
            </a:pPr>
            <a:r>
              <a:rPr lang="en-US" dirty="0"/>
              <a:t>More CSS layout properties</a:t>
            </a:r>
          </a:p>
          <a:p>
            <a:endParaRPr lang="en-US" dirty="0"/>
          </a:p>
          <a:p>
            <a:endParaRPr lang="en-US" dirty="0"/>
          </a:p>
        </p:txBody>
      </p:sp>
      <p:sp>
        <p:nvSpPr>
          <p:cNvPr id="6" name="Rectangle 5"/>
          <p:cNvSpPr/>
          <p:nvPr/>
        </p:nvSpPr>
        <p:spPr>
          <a:xfrm>
            <a:off x="293515" y="1574595"/>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algn="ctr" defTabSz="410751" hangingPunct="0"/>
            <a:endParaRPr lang="en-IE" sz="2500">
              <a:solidFill>
                <a:srgbClr val="FFFFFF"/>
              </a:solidFill>
              <a:sym typeface="Helvetica Neue Light"/>
            </a:endParaRPr>
          </a:p>
        </p:txBody>
      </p:sp>
    </p:spTree>
    <p:extLst>
      <p:ext uri="{BB962C8B-B14F-4D97-AF65-F5344CB8AC3E}">
        <p14:creationId xmlns:p14="http://schemas.microsoft.com/office/powerpoint/2010/main" val="1246324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p:cNvSpPr>
          <p:nvPr>
            <p:ph type="title"/>
          </p:nvPr>
        </p:nvSpPr>
        <p:spPr>
          <a:prstGeom prst="rect">
            <a:avLst/>
          </a:prstGeom>
        </p:spPr>
        <p:txBody>
          <a:bodyPr/>
          <a:lstStyle/>
          <a:p>
            <a:r>
              <a:t>Background Image</a:t>
            </a:r>
          </a:p>
        </p:txBody>
      </p:sp>
      <p:sp>
        <p:nvSpPr>
          <p:cNvPr id="313" name="Shape 313"/>
          <p:cNvSpPr>
            <a:spLocks noGrp="1"/>
          </p:cNvSpPr>
          <p:nvPr>
            <p:ph type="body" idx="1"/>
          </p:nvPr>
        </p:nvSpPr>
        <p:spPr>
          <a:xfrm>
            <a:off x="457200" y="1476970"/>
            <a:ext cx="2794992" cy="5152430"/>
          </a:xfrm>
          <a:prstGeom prst="rect">
            <a:avLst/>
          </a:prstGeom>
        </p:spPr>
        <p:txBody>
          <a:bodyPr>
            <a:normAutofit fontScale="85000" lnSpcReduction="10000"/>
          </a:bodyPr>
          <a:lstStyle/>
          <a:p>
            <a:r>
              <a:rPr lang="en-IE" dirty="0"/>
              <a:t>In this example, the </a:t>
            </a:r>
            <a:r>
              <a:rPr lang="en-IE" dirty="0" err="1"/>
              <a:t>i</a:t>
            </a:r>
            <a:r>
              <a:rPr dirty="0"/>
              <a:t>mage sits on top of the background </a:t>
            </a:r>
            <a:r>
              <a:rPr dirty="0" err="1"/>
              <a:t>colo</a:t>
            </a:r>
            <a:r>
              <a:rPr lang="en-GB" dirty="0"/>
              <a:t>u</a:t>
            </a:r>
            <a:r>
              <a:rPr dirty="0"/>
              <a:t>r.</a:t>
            </a:r>
          </a:p>
          <a:p>
            <a:r>
              <a:rPr dirty="0"/>
              <a:t>Because it has a transparent background, it lets the </a:t>
            </a:r>
            <a:r>
              <a:rPr dirty="0" err="1"/>
              <a:t>colo</a:t>
            </a:r>
            <a:r>
              <a:rPr lang="en-GB" dirty="0"/>
              <a:t>u</a:t>
            </a:r>
            <a:r>
              <a:rPr dirty="0"/>
              <a:t>r show through </a:t>
            </a:r>
          </a:p>
          <a:p>
            <a:r>
              <a:rPr dirty="0"/>
              <a:t>The background images, like the background </a:t>
            </a:r>
            <a:r>
              <a:rPr dirty="0" err="1"/>
              <a:t>colo</a:t>
            </a:r>
            <a:r>
              <a:rPr lang="en-GB" dirty="0"/>
              <a:t>u</a:t>
            </a:r>
            <a:r>
              <a:rPr dirty="0"/>
              <a:t>r, only show under the content area and padding, and not outside the border in the margin </a:t>
            </a:r>
          </a:p>
        </p:txBody>
      </p:sp>
      <p:sp>
        <p:nvSpPr>
          <p:cNvPr id="314" name="Shape 314"/>
          <p:cNvSpPr>
            <a:spLocks noGrp="1"/>
          </p:cNvSpPr>
          <p:nvPr>
            <p:ph type="sldNum" sz="quarter" idx="2"/>
          </p:nvPr>
        </p:nvSpPr>
        <p:spPr>
          <a:xfrm>
            <a:off x="8626078" y="6465094"/>
            <a:ext cx="219385" cy="2143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20</a:t>
            </a:fld>
            <a:endParaRPr/>
          </a:p>
        </p:txBody>
      </p:sp>
      <p:pic>
        <p:nvPicPr>
          <p:cNvPr id="315" name="Screen shot 2010-10-11 at 15.52.42.png"/>
          <p:cNvPicPr>
            <a:picLocks noChangeAspect="1"/>
          </p:cNvPicPr>
          <p:nvPr/>
        </p:nvPicPr>
        <p:blipFill>
          <a:blip r:embed="rId2">
            <a:extLst/>
          </a:blip>
          <a:stretch>
            <a:fillRect/>
          </a:stretch>
        </p:blipFill>
        <p:spPr>
          <a:xfrm>
            <a:off x="3661172" y="2426043"/>
            <a:ext cx="5178028" cy="4279557"/>
          </a:xfrm>
          <a:prstGeom prst="rect">
            <a:avLst/>
          </a:prstGeom>
          <a:ln w="12700">
            <a:solidFill>
              <a:srgbClr val="000000"/>
            </a:solidFill>
            <a:miter lim="400000"/>
          </a:ln>
        </p:spPr>
      </p:pic>
      <p:sp>
        <p:nvSpPr>
          <p:cNvPr id="316" name="Shape 316"/>
          <p:cNvSpPr/>
          <p:nvPr/>
        </p:nvSpPr>
        <p:spPr>
          <a:xfrm>
            <a:off x="3611811" y="1501279"/>
            <a:ext cx="5227389" cy="2842121"/>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wrap="none" lIns="35717" tIns="35717" rIns="35717" bIns="35717" anchor="b">
            <a:spAutoFit/>
          </a:bodyPr>
          <a:lstStyle/>
          <a:p>
            <a:pPr defTabSz="321457">
              <a:defRPr sz="1800">
                <a:solidFill>
                  <a:srgbClr val="4E9192"/>
                </a:solidFill>
                <a:latin typeface="Monaco"/>
                <a:ea typeface="Monaco"/>
                <a:cs typeface="Monaco"/>
                <a:sym typeface="Monaco"/>
              </a:defRPr>
            </a:pPr>
            <a:r>
              <a:rPr dirty="0"/>
              <a:t>.guarantee</a:t>
            </a:r>
            <a:r>
              <a:rPr dirty="0">
                <a:solidFill>
                  <a:srgbClr val="000000"/>
                </a:solidFill>
              </a:rPr>
              <a:t> </a:t>
            </a:r>
          </a:p>
          <a:p>
            <a:pPr defTabSz="321457">
              <a:defRPr sz="1800">
                <a:latin typeface="Monaco"/>
                <a:ea typeface="Monaco"/>
                <a:cs typeface="Monaco"/>
                <a:sym typeface="Monaco"/>
              </a:defRPr>
            </a:pPr>
            <a:r>
              <a:rPr dirty="0"/>
              <a:t>{</a:t>
            </a:r>
          </a:p>
          <a:p>
            <a:pPr defTabSz="321457">
              <a:defRPr sz="1800">
                <a:solidFill>
                  <a:srgbClr val="932192"/>
                </a:solidFill>
                <a:latin typeface="Monaco"/>
                <a:ea typeface="Monaco"/>
                <a:cs typeface="Monaco"/>
                <a:sym typeface="Monaco"/>
              </a:defRPr>
            </a:pPr>
            <a:r>
              <a:rPr dirty="0">
                <a:solidFill>
                  <a:srgbClr val="000000"/>
                </a:solidFill>
              </a:rPr>
              <a:t>  </a:t>
            </a:r>
            <a:r>
              <a:rPr dirty="0"/>
              <a:t>border-color</a:t>
            </a:r>
            <a:r>
              <a:rPr dirty="0">
                <a:solidFill>
                  <a:srgbClr val="000000"/>
                </a:solidFill>
              </a:rPr>
              <a:t>:        </a:t>
            </a:r>
            <a:r>
              <a:rPr dirty="0">
                <a:solidFill>
                  <a:srgbClr val="392DE7"/>
                </a:solidFill>
              </a:rPr>
              <a:t>black</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border-width</a:t>
            </a:r>
            <a:r>
              <a:rPr dirty="0">
                <a:solidFill>
                  <a:srgbClr val="000000"/>
                </a:solidFill>
              </a:rPr>
              <a:t>:        </a:t>
            </a:r>
            <a:r>
              <a:rPr dirty="0">
                <a:solidFill>
                  <a:srgbClr val="392DE7"/>
                </a:solidFill>
              </a:rPr>
              <a:t>1px</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border-style</a:t>
            </a:r>
            <a:r>
              <a:rPr dirty="0">
                <a:solidFill>
                  <a:srgbClr val="000000"/>
                </a:solidFill>
              </a:rPr>
              <a:t>:        </a:t>
            </a:r>
            <a:r>
              <a:rPr dirty="0">
                <a:solidFill>
                  <a:srgbClr val="392DE7"/>
                </a:solidFill>
              </a:rPr>
              <a:t>solid</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background-color</a:t>
            </a:r>
            <a:r>
              <a:rPr dirty="0">
                <a:solidFill>
                  <a:srgbClr val="000000"/>
                </a:solidFill>
              </a:rPr>
              <a:t>:    </a:t>
            </a:r>
            <a:r>
              <a:rPr dirty="0">
                <a:solidFill>
                  <a:srgbClr val="392DE7"/>
                </a:solidFill>
              </a:rPr>
              <a:t>#a7cece</a:t>
            </a:r>
            <a:r>
              <a:rPr dirty="0">
                <a:solidFill>
                  <a:srgbClr val="000000"/>
                </a:solidFill>
              </a:rPr>
              <a:t>;</a:t>
            </a:r>
          </a:p>
          <a:p>
            <a:pPr defTabSz="321457">
              <a:defRPr sz="1800">
                <a:latin typeface="Monaco"/>
                <a:ea typeface="Monaco"/>
                <a:cs typeface="Monaco"/>
                <a:sym typeface="Monaco"/>
              </a:defRPr>
            </a:pPr>
            <a:r>
              <a:rPr dirty="0"/>
              <a:t>  </a:t>
            </a:r>
            <a:r>
              <a:rPr dirty="0">
                <a:solidFill>
                  <a:srgbClr val="932192"/>
                </a:solidFill>
              </a:rPr>
              <a:t>padding</a:t>
            </a:r>
            <a:r>
              <a:rPr dirty="0"/>
              <a:t>:             </a:t>
            </a:r>
            <a:r>
              <a:rPr dirty="0">
                <a:solidFill>
                  <a:srgbClr val="392DE7"/>
                </a:solidFill>
              </a:rPr>
              <a:t>25px</a:t>
            </a:r>
            <a:r>
              <a:rPr dirty="0"/>
              <a:t>;</a:t>
            </a:r>
          </a:p>
          <a:p>
            <a:pPr defTabSz="321457">
              <a:defRPr sz="1800">
                <a:latin typeface="Monaco"/>
                <a:ea typeface="Monaco"/>
                <a:cs typeface="Monaco"/>
                <a:sym typeface="Monaco"/>
              </a:defRPr>
            </a:pPr>
            <a:r>
              <a:rPr dirty="0"/>
              <a:t>  </a:t>
            </a:r>
            <a:r>
              <a:rPr dirty="0">
                <a:solidFill>
                  <a:srgbClr val="932192"/>
                </a:solidFill>
              </a:rPr>
              <a:t>margin</a:t>
            </a:r>
            <a:r>
              <a:rPr dirty="0"/>
              <a:t>:              </a:t>
            </a:r>
            <a:r>
              <a:rPr dirty="0">
                <a:solidFill>
                  <a:srgbClr val="392DE7"/>
                </a:solidFill>
              </a:rPr>
              <a:t>30px</a:t>
            </a:r>
            <a:r>
              <a:rPr dirty="0"/>
              <a:t>;</a:t>
            </a:r>
          </a:p>
          <a:p>
            <a:pPr defTabSz="321457">
              <a:defRPr sz="1800">
                <a:solidFill>
                  <a:srgbClr val="392DE7"/>
                </a:solidFill>
                <a:latin typeface="Monaco"/>
                <a:ea typeface="Monaco"/>
                <a:cs typeface="Monaco"/>
                <a:sym typeface="Monaco"/>
              </a:defRPr>
            </a:pPr>
            <a:r>
              <a:rPr dirty="0">
                <a:solidFill>
                  <a:srgbClr val="000000"/>
                </a:solidFill>
              </a:rPr>
              <a:t>  </a:t>
            </a:r>
            <a:r>
              <a:rPr dirty="0">
                <a:solidFill>
                  <a:srgbClr val="932192"/>
                </a:solidFill>
              </a:rPr>
              <a:t>background-image</a:t>
            </a:r>
            <a:r>
              <a:rPr dirty="0">
                <a:solidFill>
                  <a:srgbClr val="000000"/>
                </a:solidFill>
              </a:rPr>
              <a:t>:    </a:t>
            </a:r>
            <a:r>
              <a:rPr dirty="0" err="1"/>
              <a:t>url</a:t>
            </a:r>
            <a:r>
              <a:rPr dirty="0"/>
              <a:t>(images/background.gif)</a:t>
            </a:r>
            <a:r>
              <a:rPr dirty="0">
                <a:solidFill>
                  <a:srgbClr val="000000"/>
                </a:solidFill>
              </a:rPr>
              <a:t>;</a:t>
            </a:r>
          </a:p>
          <a:p>
            <a:pPr defTabSz="321457">
              <a:defRPr sz="1800">
                <a:solidFill>
                  <a:srgbClr val="392DE7"/>
                </a:solidFill>
                <a:latin typeface="Monaco"/>
                <a:ea typeface="Monaco"/>
                <a:cs typeface="Monaco"/>
                <a:sym typeface="Monaco"/>
              </a:defRPr>
            </a:pPr>
            <a:r>
              <a:rPr dirty="0">
                <a:solidFill>
                  <a:srgbClr val="000000"/>
                </a:solidFill>
              </a:rPr>
              <a:t>}</a:t>
            </a:r>
          </a:p>
        </p:txBody>
      </p:sp>
      <p:sp>
        <p:nvSpPr>
          <p:cNvPr id="317" name="Shape 317"/>
          <p:cNvSpPr/>
          <p:nvPr/>
        </p:nvSpPr>
        <p:spPr>
          <a:xfrm>
            <a:off x="3722489" y="3770709"/>
            <a:ext cx="5116711" cy="267891"/>
          </a:xfrm>
          <a:prstGeom prst="roundRect">
            <a:avLst>
              <a:gd name="adj" fmla="val 50000"/>
            </a:avLst>
          </a:prstGeom>
          <a:ln w="25400">
            <a:solidFill>
              <a:srgbClr val="000000"/>
            </a:solidFill>
            <a:miter lim="400000"/>
          </a:ln>
        </p:spPr>
        <p:txBody>
          <a:bodyPr lIns="35717" tIns="35717" rIns="35717" bIns="35717" anchor="ctr"/>
          <a:lstStyle/>
          <a:p>
            <a:pPr>
              <a:defRPr sz="3600"/>
            </a:pPr>
            <a:endParaRPr/>
          </a:p>
        </p:txBody>
      </p:sp>
    </p:spTree>
    <p:extLst>
      <p:ext uri="{BB962C8B-B14F-4D97-AF65-F5344CB8AC3E}">
        <p14:creationId xmlns:p14="http://schemas.microsoft.com/office/powerpoint/2010/main" val="15131260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p:cNvSpPr>
          <p:nvPr>
            <p:ph type="title"/>
          </p:nvPr>
        </p:nvSpPr>
        <p:spPr>
          <a:prstGeom prst="rect">
            <a:avLst/>
          </a:prstGeom>
        </p:spPr>
        <p:txBody>
          <a:bodyPr/>
          <a:lstStyle/>
          <a:p>
            <a:endParaRPr/>
          </a:p>
        </p:txBody>
      </p:sp>
      <p:sp>
        <p:nvSpPr>
          <p:cNvPr id="320" name="Shape 320"/>
          <p:cNvSpPr>
            <a:spLocks noGrp="1"/>
          </p:cNvSpPr>
          <p:nvPr>
            <p:ph type="body" idx="1"/>
          </p:nvPr>
        </p:nvSpPr>
        <p:spPr>
          <a:xfrm>
            <a:off x="533400" y="1529953"/>
            <a:ext cx="2527102" cy="4947047"/>
          </a:xfrm>
          <a:prstGeom prst="rect">
            <a:avLst/>
          </a:prstGeom>
        </p:spPr>
        <p:txBody>
          <a:bodyPr>
            <a:normAutofit fontScale="85000" lnSpcReduction="10000"/>
          </a:bodyPr>
          <a:lstStyle/>
          <a:p>
            <a:r>
              <a:rPr dirty="0"/>
              <a:t>By default, background images are repeated. </a:t>
            </a:r>
          </a:p>
          <a:p>
            <a:r>
              <a:rPr dirty="0"/>
              <a:t>The no-repeat value for the background-repeat property turns this off, so we get just one image. </a:t>
            </a:r>
          </a:p>
          <a:p>
            <a:r>
              <a:rPr dirty="0"/>
              <a:t>By default, browsers position a background image in the top, left of the element </a:t>
            </a:r>
          </a:p>
        </p:txBody>
      </p:sp>
      <p:sp>
        <p:nvSpPr>
          <p:cNvPr id="321" name="Shape 321"/>
          <p:cNvSpPr>
            <a:spLocks noGrp="1"/>
          </p:cNvSpPr>
          <p:nvPr>
            <p:ph type="sldNum" sz="quarter" idx="2"/>
          </p:nvPr>
        </p:nvSpPr>
        <p:spPr>
          <a:xfrm>
            <a:off x="8626078" y="6465094"/>
            <a:ext cx="219385" cy="2143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21</a:t>
            </a:fld>
            <a:endParaRPr/>
          </a:p>
        </p:txBody>
      </p:sp>
      <p:pic>
        <p:nvPicPr>
          <p:cNvPr id="322" name="Screen shot 2010-10-11 at 15.56.15.png"/>
          <p:cNvPicPr>
            <a:picLocks noChangeAspect="1"/>
          </p:cNvPicPr>
          <p:nvPr/>
        </p:nvPicPr>
        <p:blipFill>
          <a:blip r:embed="rId2">
            <a:extLst/>
          </a:blip>
          <a:stretch>
            <a:fillRect/>
          </a:stretch>
        </p:blipFill>
        <p:spPr>
          <a:xfrm>
            <a:off x="3329945" y="152400"/>
            <a:ext cx="5510445" cy="4610100"/>
          </a:xfrm>
          <a:prstGeom prst="rect">
            <a:avLst/>
          </a:prstGeom>
          <a:ln w="12700">
            <a:solidFill>
              <a:srgbClr val="000000"/>
            </a:solidFill>
            <a:miter lim="400000"/>
          </a:ln>
        </p:spPr>
      </p:pic>
      <p:sp>
        <p:nvSpPr>
          <p:cNvPr id="323" name="Shape 323"/>
          <p:cNvSpPr/>
          <p:nvPr/>
        </p:nvSpPr>
        <p:spPr>
          <a:xfrm>
            <a:off x="3611811" y="3352800"/>
            <a:ext cx="5227389" cy="3396118"/>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wrap="none" lIns="35717" tIns="35717" rIns="35717" bIns="35717" anchor="b">
            <a:spAutoFit/>
          </a:bodyPr>
          <a:lstStyle/>
          <a:p>
            <a:pPr defTabSz="321457">
              <a:defRPr sz="1800">
                <a:solidFill>
                  <a:srgbClr val="4E9192"/>
                </a:solidFill>
                <a:latin typeface="Monaco"/>
                <a:ea typeface="Monaco"/>
                <a:cs typeface="Monaco"/>
                <a:sym typeface="Monaco"/>
              </a:defRPr>
            </a:pPr>
            <a:r>
              <a:rPr dirty="0"/>
              <a:t>.guarantee</a:t>
            </a:r>
            <a:r>
              <a:rPr dirty="0">
                <a:solidFill>
                  <a:srgbClr val="000000"/>
                </a:solidFill>
              </a:rPr>
              <a:t> </a:t>
            </a:r>
          </a:p>
          <a:p>
            <a:pPr defTabSz="321457">
              <a:defRPr sz="1800">
                <a:latin typeface="Monaco"/>
                <a:ea typeface="Monaco"/>
                <a:cs typeface="Monaco"/>
                <a:sym typeface="Monaco"/>
              </a:defRPr>
            </a:pPr>
            <a:r>
              <a:rPr dirty="0"/>
              <a:t>{</a:t>
            </a:r>
          </a:p>
          <a:p>
            <a:pPr defTabSz="321457">
              <a:defRPr sz="1800">
                <a:solidFill>
                  <a:srgbClr val="932192"/>
                </a:solidFill>
                <a:latin typeface="Monaco"/>
                <a:ea typeface="Monaco"/>
                <a:cs typeface="Monaco"/>
                <a:sym typeface="Monaco"/>
              </a:defRPr>
            </a:pPr>
            <a:r>
              <a:rPr dirty="0">
                <a:solidFill>
                  <a:srgbClr val="000000"/>
                </a:solidFill>
              </a:rPr>
              <a:t>  </a:t>
            </a:r>
            <a:r>
              <a:rPr dirty="0"/>
              <a:t>border-color</a:t>
            </a:r>
            <a:r>
              <a:rPr dirty="0">
                <a:solidFill>
                  <a:srgbClr val="000000"/>
                </a:solidFill>
              </a:rPr>
              <a:t>:        </a:t>
            </a:r>
            <a:r>
              <a:rPr dirty="0">
                <a:solidFill>
                  <a:srgbClr val="392DE7"/>
                </a:solidFill>
              </a:rPr>
              <a:t>black</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border-width</a:t>
            </a:r>
            <a:r>
              <a:rPr dirty="0">
                <a:solidFill>
                  <a:srgbClr val="000000"/>
                </a:solidFill>
              </a:rPr>
              <a:t>:        </a:t>
            </a:r>
            <a:r>
              <a:rPr dirty="0">
                <a:solidFill>
                  <a:srgbClr val="392DE7"/>
                </a:solidFill>
              </a:rPr>
              <a:t>1px</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border-style</a:t>
            </a:r>
            <a:r>
              <a:rPr dirty="0">
                <a:solidFill>
                  <a:srgbClr val="000000"/>
                </a:solidFill>
              </a:rPr>
              <a:t>:        </a:t>
            </a:r>
            <a:r>
              <a:rPr dirty="0">
                <a:solidFill>
                  <a:srgbClr val="392DE7"/>
                </a:solidFill>
              </a:rPr>
              <a:t>solid</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background-color</a:t>
            </a:r>
            <a:r>
              <a:rPr dirty="0">
                <a:solidFill>
                  <a:srgbClr val="000000"/>
                </a:solidFill>
              </a:rPr>
              <a:t>:    </a:t>
            </a:r>
            <a:r>
              <a:rPr dirty="0">
                <a:solidFill>
                  <a:srgbClr val="392DE7"/>
                </a:solidFill>
              </a:rPr>
              <a:t>#a7cece</a:t>
            </a:r>
            <a:r>
              <a:rPr dirty="0">
                <a:solidFill>
                  <a:srgbClr val="000000"/>
                </a:solidFill>
              </a:rPr>
              <a:t>;</a:t>
            </a:r>
          </a:p>
          <a:p>
            <a:pPr defTabSz="321457">
              <a:defRPr sz="1800">
                <a:latin typeface="Monaco"/>
                <a:ea typeface="Monaco"/>
                <a:cs typeface="Monaco"/>
                <a:sym typeface="Monaco"/>
              </a:defRPr>
            </a:pPr>
            <a:r>
              <a:rPr dirty="0"/>
              <a:t>  </a:t>
            </a:r>
            <a:r>
              <a:rPr dirty="0">
                <a:solidFill>
                  <a:srgbClr val="932192"/>
                </a:solidFill>
              </a:rPr>
              <a:t>padding</a:t>
            </a:r>
            <a:r>
              <a:rPr dirty="0"/>
              <a:t>:             </a:t>
            </a:r>
            <a:r>
              <a:rPr dirty="0">
                <a:solidFill>
                  <a:srgbClr val="392DE7"/>
                </a:solidFill>
              </a:rPr>
              <a:t>25px</a:t>
            </a:r>
            <a:r>
              <a:rPr dirty="0"/>
              <a:t>;</a:t>
            </a:r>
          </a:p>
          <a:p>
            <a:pPr defTabSz="321457">
              <a:defRPr sz="1800">
                <a:latin typeface="Monaco"/>
                <a:ea typeface="Monaco"/>
                <a:cs typeface="Monaco"/>
                <a:sym typeface="Monaco"/>
              </a:defRPr>
            </a:pPr>
            <a:r>
              <a:rPr dirty="0"/>
              <a:t>  </a:t>
            </a:r>
            <a:r>
              <a:rPr dirty="0">
                <a:solidFill>
                  <a:srgbClr val="932192"/>
                </a:solidFill>
              </a:rPr>
              <a:t>margin</a:t>
            </a:r>
            <a:r>
              <a:rPr dirty="0"/>
              <a:t>:              </a:t>
            </a:r>
            <a:r>
              <a:rPr dirty="0">
                <a:solidFill>
                  <a:srgbClr val="392DE7"/>
                </a:solidFill>
              </a:rPr>
              <a:t>30px</a:t>
            </a:r>
            <a:r>
              <a:rPr dirty="0"/>
              <a:t>;</a:t>
            </a:r>
          </a:p>
          <a:p>
            <a:pPr defTabSz="321457">
              <a:defRPr sz="1800">
                <a:solidFill>
                  <a:srgbClr val="392DE7"/>
                </a:solidFill>
                <a:latin typeface="Monaco"/>
                <a:ea typeface="Monaco"/>
                <a:cs typeface="Monaco"/>
                <a:sym typeface="Monaco"/>
              </a:defRPr>
            </a:pPr>
            <a:r>
              <a:rPr dirty="0">
                <a:solidFill>
                  <a:srgbClr val="000000"/>
                </a:solidFill>
              </a:rPr>
              <a:t>  </a:t>
            </a:r>
            <a:r>
              <a:rPr dirty="0">
                <a:solidFill>
                  <a:srgbClr val="932192"/>
                </a:solidFill>
              </a:rPr>
              <a:t>background-image</a:t>
            </a:r>
            <a:r>
              <a:rPr dirty="0">
                <a:solidFill>
                  <a:srgbClr val="000000"/>
                </a:solidFill>
              </a:rPr>
              <a:t>:    </a:t>
            </a:r>
            <a:r>
              <a:rPr dirty="0" err="1"/>
              <a:t>url</a:t>
            </a:r>
            <a:r>
              <a:rPr dirty="0"/>
              <a:t>(images/background.gif)</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background-repeat</a:t>
            </a:r>
            <a:r>
              <a:rPr dirty="0">
                <a:solidFill>
                  <a:srgbClr val="000000"/>
                </a:solidFill>
              </a:rPr>
              <a:t>:   </a:t>
            </a:r>
            <a:r>
              <a:rPr dirty="0">
                <a:solidFill>
                  <a:srgbClr val="392DE7"/>
                </a:solidFill>
              </a:rPr>
              <a:t>no-repeat</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background-position</a:t>
            </a:r>
            <a:r>
              <a:rPr dirty="0">
                <a:solidFill>
                  <a:srgbClr val="000000"/>
                </a:solidFill>
              </a:rPr>
              <a:t>: </a:t>
            </a:r>
            <a:r>
              <a:rPr dirty="0">
                <a:solidFill>
                  <a:srgbClr val="392DE7"/>
                </a:solidFill>
              </a:rPr>
              <a:t>top</a:t>
            </a:r>
            <a:r>
              <a:rPr dirty="0">
                <a:solidFill>
                  <a:srgbClr val="000000"/>
                </a:solidFill>
              </a:rPr>
              <a:t> </a:t>
            </a:r>
            <a:r>
              <a:rPr dirty="0">
                <a:solidFill>
                  <a:srgbClr val="392DE7"/>
                </a:solidFill>
              </a:rPr>
              <a:t>left</a:t>
            </a:r>
            <a:r>
              <a:rPr lang="en-IE" dirty="0">
                <a:solidFill>
                  <a:srgbClr val="392DE7"/>
                </a:solidFill>
              </a:rPr>
              <a:t>;</a:t>
            </a:r>
            <a:endParaRPr dirty="0">
              <a:solidFill>
                <a:srgbClr val="392DE7"/>
              </a:solidFill>
            </a:endParaRPr>
          </a:p>
          <a:p>
            <a:pPr defTabSz="321457">
              <a:defRPr sz="1800">
                <a:solidFill>
                  <a:srgbClr val="932192"/>
                </a:solidFill>
                <a:latin typeface="Monaco"/>
                <a:ea typeface="Monaco"/>
                <a:cs typeface="Monaco"/>
                <a:sym typeface="Monaco"/>
              </a:defRPr>
            </a:pPr>
            <a:r>
              <a:rPr dirty="0">
                <a:solidFill>
                  <a:srgbClr val="392DE7"/>
                </a:solidFill>
              </a:rPr>
              <a:t>}</a:t>
            </a:r>
          </a:p>
        </p:txBody>
      </p:sp>
      <p:sp>
        <p:nvSpPr>
          <p:cNvPr id="324" name="Shape 324"/>
          <p:cNvSpPr/>
          <p:nvPr/>
        </p:nvSpPr>
        <p:spPr>
          <a:xfrm>
            <a:off x="3657600" y="5867400"/>
            <a:ext cx="5027414" cy="685800"/>
          </a:xfrm>
          <a:prstGeom prst="roundRect">
            <a:avLst>
              <a:gd name="adj" fmla="val 34884"/>
            </a:avLst>
          </a:prstGeom>
          <a:ln w="25400">
            <a:solidFill>
              <a:srgbClr val="000000"/>
            </a:solidFill>
            <a:miter lim="400000"/>
          </a:ln>
        </p:spPr>
        <p:txBody>
          <a:bodyPr lIns="35717" tIns="35717" rIns="35717" bIns="35717" anchor="ctr"/>
          <a:lstStyle/>
          <a:p>
            <a:pPr>
              <a:defRPr sz="3600"/>
            </a:pPr>
            <a:endParaRPr/>
          </a:p>
        </p:txBody>
      </p:sp>
    </p:spTree>
    <p:extLst>
      <p:ext uri="{BB962C8B-B14F-4D97-AF65-F5344CB8AC3E}">
        <p14:creationId xmlns:p14="http://schemas.microsoft.com/office/powerpoint/2010/main" val="340324266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p:txBody>
          <a:bodyPr/>
          <a:lstStyle/>
          <a:p>
            <a:r>
              <a:rPr lang="en-IE" dirty="0"/>
              <a:t>Agenda</a:t>
            </a:r>
          </a:p>
        </p:txBody>
      </p:sp>
      <p:sp>
        <p:nvSpPr>
          <p:cNvPr id="238" name="Shape 238"/>
          <p:cNvSpPr>
            <a:spLocks noGrp="1"/>
          </p:cNvSpPr>
          <p:nvPr>
            <p:ph idx="1"/>
          </p:nvPr>
        </p:nvSpPr>
        <p:spPr/>
        <p:txBody>
          <a:bodyPr/>
          <a:lstStyle/>
          <a:p>
            <a:pPr>
              <a:spcBef>
                <a:spcPts val="2400"/>
              </a:spcBef>
            </a:pPr>
            <a:r>
              <a:rPr lang="en-US" dirty="0"/>
              <a:t>The Box Model</a:t>
            </a:r>
          </a:p>
          <a:p>
            <a:pPr>
              <a:spcBef>
                <a:spcPts val="2400"/>
              </a:spcBef>
            </a:pPr>
            <a:r>
              <a:rPr lang="en-US" dirty="0"/>
              <a:t>Background images</a:t>
            </a:r>
          </a:p>
          <a:p>
            <a:pPr>
              <a:spcBef>
                <a:spcPts val="2400"/>
              </a:spcBef>
            </a:pPr>
            <a:r>
              <a:rPr lang="en-US" dirty="0"/>
              <a:t>More CSS layout properties</a:t>
            </a:r>
          </a:p>
          <a:p>
            <a:pPr lvl="1"/>
            <a:r>
              <a:rPr lang="en-US" dirty="0"/>
              <a:t>Display</a:t>
            </a:r>
          </a:p>
          <a:p>
            <a:pPr lvl="1"/>
            <a:r>
              <a:rPr lang="en-US" dirty="0"/>
              <a:t>Position</a:t>
            </a:r>
          </a:p>
          <a:p>
            <a:pPr lvl="1"/>
            <a:r>
              <a:rPr lang="en-US" dirty="0"/>
              <a:t>Float and clear</a:t>
            </a:r>
          </a:p>
          <a:p>
            <a:pPr lvl="1"/>
            <a:r>
              <a:rPr lang="en-US" dirty="0"/>
              <a:t>Overflow</a:t>
            </a:r>
          </a:p>
          <a:p>
            <a:pPr lvl="1"/>
            <a:endParaRPr lang="en-US" dirty="0"/>
          </a:p>
          <a:p>
            <a:pPr lvl="1"/>
            <a:endParaRPr lang="en-US" dirty="0"/>
          </a:p>
          <a:p>
            <a:endParaRPr lang="en-US" dirty="0"/>
          </a:p>
          <a:p>
            <a:endParaRPr lang="en-US" dirty="0"/>
          </a:p>
        </p:txBody>
      </p:sp>
      <p:sp>
        <p:nvSpPr>
          <p:cNvPr id="4" name="Rectangle 3"/>
          <p:cNvSpPr/>
          <p:nvPr/>
        </p:nvSpPr>
        <p:spPr>
          <a:xfrm>
            <a:off x="293513" y="2949677"/>
            <a:ext cx="5726285" cy="22094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algn="ctr" defTabSz="410751" hangingPunct="0"/>
            <a:endParaRPr lang="en-IE" sz="2500">
              <a:solidFill>
                <a:srgbClr val="FFFFFF"/>
              </a:solidFill>
              <a:sym typeface="Helvetica Neue Light"/>
            </a:endParaRPr>
          </a:p>
        </p:txBody>
      </p:sp>
    </p:spTree>
    <p:extLst>
      <p:ext uri="{BB962C8B-B14F-4D97-AF65-F5344CB8AC3E}">
        <p14:creationId xmlns:p14="http://schemas.microsoft.com/office/powerpoint/2010/main" val="1029378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Display property</a:t>
            </a:r>
          </a:p>
        </p:txBody>
      </p:sp>
      <p:sp>
        <p:nvSpPr>
          <p:cNvPr id="3" name="Content Placeholder 2"/>
          <p:cNvSpPr>
            <a:spLocks noGrp="1"/>
          </p:cNvSpPr>
          <p:nvPr>
            <p:ph idx="1"/>
          </p:nvPr>
        </p:nvSpPr>
        <p:spPr/>
        <p:txBody>
          <a:bodyPr/>
          <a:lstStyle/>
          <a:p>
            <a:r>
              <a:rPr lang="en-IE" dirty="0"/>
              <a:t>There are several options for displaying elements:</a:t>
            </a:r>
          </a:p>
          <a:p>
            <a:pPr lvl="1"/>
            <a:r>
              <a:rPr lang="en-IE" dirty="0"/>
              <a:t>Block</a:t>
            </a:r>
          </a:p>
          <a:p>
            <a:pPr lvl="1"/>
            <a:r>
              <a:rPr lang="en-IE" dirty="0"/>
              <a:t>Inline</a:t>
            </a:r>
          </a:p>
          <a:p>
            <a:pPr lvl="1"/>
            <a:r>
              <a:rPr lang="en-IE" dirty="0"/>
              <a:t>Block-inline</a:t>
            </a:r>
          </a:p>
          <a:p>
            <a:pPr lvl="1"/>
            <a:r>
              <a:rPr lang="en-IE" dirty="0"/>
              <a:t>None (doesn’t show the element)</a:t>
            </a:r>
          </a:p>
          <a:p>
            <a:pPr marL="457200" lvl="1" indent="0">
              <a:buNone/>
            </a:pPr>
            <a:endParaRPr lang="en-IE" dirty="0"/>
          </a:p>
        </p:txBody>
      </p:sp>
    </p:spTree>
    <p:extLst>
      <p:ext uri="{BB962C8B-B14F-4D97-AF65-F5344CB8AC3E}">
        <p14:creationId xmlns:p14="http://schemas.microsoft.com/office/powerpoint/2010/main" val="1702572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Block, inline, inline-block</a:t>
            </a:r>
          </a:p>
        </p:txBody>
      </p:sp>
      <p:sp>
        <p:nvSpPr>
          <p:cNvPr id="6" name="Content Placeholder 5"/>
          <p:cNvSpPr>
            <a:spLocks noGrp="1"/>
          </p:cNvSpPr>
          <p:nvPr>
            <p:ph idx="1"/>
          </p:nvPr>
        </p:nvSpPr>
        <p:spPr/>
        <p:txBody>
          <a:bodyPr/>
          <a:lstStyle/>
          <a:p>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802" y="1524000"/>
            <a:ext cx="8463398" cy="1928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3137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image16.png"/>
          <p:cNvPicPr>
            <a:picLocks noChangeAspect="1"/>
          </p:cNvPicPr>
          <p:nvPr/>
        </p:nvPicPr>
        <p:blipFill>
          <a:blip r:embed="rId2">
            <a:extLst/>
          </a:blip>
          <a:srcRect r="68423"/>
          <a:stretch>
            <a:fillRect/>
          </a:stretch>
        </p:blipFill>
        <p:spPr>
          <a:xfrm>
            <a:off x="6324599" y="2637793"/>
            <a:ext cx="2284291" cy="1578167"/>
          </a:xfrm>
          <a:prstGeom prst="rect">
            <a:avLst/>
          </a:prstGeom>
          <a:ln w="12700">
            <a:miter lim="400000"/>
          </a:ln>
        </p:spPr>
      </p:pic>
      <p:sp>
        <p:nvSpPr>
          <p:cNvPr id="252" name="Shape 252"/>
          <p:cNvSpPr>
            <a:spLocks noGrp="1"/>
          </p:cNvSpPr>
          <p:nvPr>
            <p:ph type="title"/>
          </p:nvPr>
        </p:nvSpPr>
        <p:spPr/>
        <p:txBody>
          <a:bodyPr/>
          <a:lstStyle/>
          <a:p>
            <a:r>
              <a:rPr lang="en-IE"/>
              <a:t>position</a:t>
            </a:r>
            <a:endParaRPr lang="en-IE" dirty="0"/>
          </a:p>
        </p:txBody>
      </p:sp>
      <p:sp>
        <p:nvSpPr>
          <p:cNvPr id="253" name="Shape 253"/>
          <p:cNvSpPr>
            <a:spLocks noGrp="1"/>
          </p:cNvSpPr>
          <p:nvPr>
            <p:ph idx="1"/>
          </p:nvPr>
        </p:nvSpPr>
        <p:spPr/>
        <p:txBody>
          <a:bodyPr>
            <a:normAutofit lnSpcReduction="10000"/>
          </a:bodyPr>
          <a:lstStyle/>
          <a:p>
            <a:r>
              <a:rPr lang="en-US" dirty="0"/>
              <a:t>Position</a:t>
            </a:r>
            <a:r>
              <a:rPr lang="en-US" dirty="0">
                <a:sym typeface="Helvetica Neue"/>
              </a:rPr>
              <a:t> property often used to make more complex layouts.</a:t>
            </a:r>
          </a:p>
          <a:p>
            <a:r>
              <a:rPr lang="en-US" dirty="0"/>
              <a:t>Has a range of possible values, and their names can be confusing and difficult to remember.</a:t>
            </a:r>
          </a:p>
          <a:p>
            <a:endParaRPr lang="en-US" dirty="0"/>
          </a:p>
          <a:p>
            <a:r>
              <a:rPr lang="en-US" b="1" dirty="0"/>
              <a:t>Static</a:t>
            </a:r>
          </a:p>
          <a:p>
            <a:pPr lvl="1"/>
            <a:r>
              <a:rPr lang="en-US" dirty="0"/>
              <a:t>static is the default value.  </a:t>
            </a:r>
          </a:p>
          <a:p>
            <a:pPr lvl="1"/>
            <a:r>
              <a:rPr lang="en-US" dirty="0"/>
              <a:t>An element with </a:t>
            </a:r>
            <a:r>
              <a:rPr lang="en-US" dirty="0">
                <a:sym typeface="Verdana"/>
              </a:rPr>
              <a:t>position: static; </a:t>
            </a:r>
            <a:r>
              <a:rPr lang="en-US" dirty="0"/>
              <a:t>is not positioned in any special way. </a:t>
            </a:r>
          </a:p>
          <a:p>
            <a:pPr lvl="1"/>
            <a:r>
              <a:rPr lang="en-US" dirty="0"/>
              <a:t>A static element is said to be not positioned and an element with its position set to anything else is said to be positioned.</a:t>
            </a:r>
          </a:p>
        </p:txBody>
      </p:sp>
    </p:spTree>
    <p:extLst>
      <p:ext uri="{BB962C8B-B14F-4D97-AF65-F5344CB8AC3E}">
        <p14:creationId xmlns:p14="http://schemas.microsoft.com/office/powerpoint/2010/main" val="116751810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title"/>
          </p:nvPr>
        </p:nvSpPr>
        <p:spPr/>
        <p:txBody>
          <a:bodyPr/>
          <a:lstStyle/>
          <a:p>
            <a:r>
              <a:rPr lang="en-IE"/>
              <a:t>position</a:t>
            </a:r>
          </a:p>
        </p:txBody>
      </p:sp>
      <p:sp>
        <p:nvSpPr>
          <p:cNvPr id="257" name="Shape 257"/>
          <p:cNvSpPr>
            <a:spLocks noGrp="1"/>
          </p:cNvSpPr>
          <p:nvPr>
            <p:ph type="body" idx="1"/>
          </p:nvPr>
        </p:nvSpPr>
        <p:spPr>
          <a:xfrm>
            <a:off x="457200" y="1524000"/>
            <a:ext cx="2947442" cy="3593591"/>
          </a:xfrm>
        </p:spPr>
        <p:txBody>
          <a:bodyPr>
            <a:normAutofit fontScale="92500" lnSpcReduction="20000"/>
          </a:bodyPr>
          <a:lstStyle/>
          <a:p>
            <a:pPr marL="0" indent="0">
              <a:buNone/>
            </a:pPr>
            <a:r>
              <a:rPr lang="en-US" b="1" dirty="0"/>
              <a:t>Relative</a:t>
            </a:r>
          </a:p>
          <a:p>
            <a:pPr marL="0" indent="0">
              <a:buNone/>
            </a:pPr>
            <a:r>
              <a:rPr lang="en-US" dirty="0"/>
              <a:t>Relative</a:t>
            </a:r>
            <a:r>
              <a:rPr lang="en-US" dirty="0">
                <a:sym typeface="Helvetica Neue"/>
              </a:rPr>
              <a:t> behaves the same was as </a:t>
            </a:r>
            <a:r>
              <a:rPr lang="en-US" dirty="0"/>
              <a:t>static</a:t>
            </a:r>
            <a:r>
              <a:rPr lang="en-US" dirty="0">
                <a:sym typeface="Helvetica Neue"/>
              </a:rPr>
              <a:t> unless you add some extra properties to adjust the element away from </a:t>
            </a:r>
            <a:r>
              <a:rPr lang="en-US" i="1" dirty="0">
                <a:sym typeface="Helvetica Neue"/>
              </a:rPr>
              <a:t>its normal position. </a:t>
            </a:r>
          </a:p>
          <a:p>
            <a:pPr marL="0" indent="0">
              <a:buNone/>
            </a:pPr>
            <a:r>
              <a:rPr lang="en-US" dirty="0">
                <a:sym typeface="Helvetica Neue"/>
              </a:rPr>
              <a:t>Other content will not be adjusted to fit into any gap left by that element.</a:t>
            </a:r>
          </a:p>
        </p:txBody>
      </p:sp>
      <p:pic>
        <p:nvPicPr>
          <p:cNvPr id="258" name="image18.png"/>
          <p:cNvPicPr>
            <a:picLocks noChangeAspect="1"/>
          </p:cNvPicPr>
          <p:nvPr/>
        </p:nvPicPr>
        <p:blipFill>
          <a:blip r:embed="rId2">
            <a:extLst/>
          </a:blip>
          <a:stretch>
            <a:fillRect/>
          </a:stretch>
        </p:blipFill>
        <p:spPr>
          <a:xfrm>
            <a:off x="1828800" y="4876394"/>
            <a:ext cx="6982377" cy="1721442"/>
          </a:xfrm>
          <a:prstGeom prst="rect">
            <a:avLst/>
          </a:prstGeom>
          <a:ln w="12700">
            <a:miter lim="400000"/>
          </a:ln>
          <a:effectLst>
            <a:outerShdw blurRad="292100" dist="139700" dir="2700000" rotWithShape="0">
              <a:srgbClr val="333333">
                <a:alpha val="64999"/>
              </a:srgbClr>
            </a:outerShdw>
          </a:effectLst>
        </p:spPr>
      </p:pic>
      <p:pic>
        <p:nvPicPr>
          <p:cNvPr id="259" name="Screen Shot 2015-10-19 at 10.13.36 a.m..png"/>
          <p:cNvPicPr>
            <a:picLocks noChangeAspect="1"/>
          </p:cNvPicPr>
          <p:nvPr/>
        </p:nvPicPr>
        <p:blipFill>
          <a:blip r:embed="rId3">
            <a:extLst/>
          </a:blip>
          <a:stretch>
            <a:fillRect/>
          </a:stretch>
        </p:blipFill>
        <p:spPr>
          <a:xfrm>
            <a:off x="4033561" y="1020923"/>
            <a:ext cx="4870254" cy="2484277"/>
          </a:xfrm>
          <a:prstGeom prst="rect">
            <a:avLst/>
          </a:prstGeom>
          <a:ln w="12700">
            <a:solidFill>
              <a:srgbClr val="000000"/>
            </a:solidFill>
            <a:miter lim="400000"/>
          </a:ln>
        </p:spPr>
      </p:pic>
      <p:pic>
        <p:nvPicPr>
          <p:cNvPr id="260" name="Screen Shot 2015-10-19 at 10.14.00 a.m..png"/>
          <p:cNvPicPr>
            <a:picLocks noChangeAspect="1"/>
          </p:cNvPicPr>
          <p:nvPr/>
        </p:nvPicPr>
        <p:blipFill>
          <a:blip r:embed="rId4">
            <a:extLst/>
          </a:blip>
          <a:stretch>
            <a:fillRect/>
          </a:stretch>
        </p:blipFill>
        <p:spPr>
          <a:xfrm>
            <a:off x="5835865" y="1752888"/>
            <a:ext cx="3071813" cy="2893219"/>
          </a:xfrm>
          <a:prstGeom prst="rect">
            <a:avLst/>
          </a:prstGeom>
          <a:ln w="12700">
            <a:solidFill>
              <a:srgbClr val="000000"/>
            </a:solidFill>
            <a:miter lim="400000"/>
          </a:ln>
        </p:spPr>
      </p:pic>
    </p:spTree>
    <p:extLst>
      <p:ext uri="{BB962C8B-B14F-4D97-AF65-F5344CB8AC3E}">
        <p14:creationId xmlns:p14="http://schemas.microsoft.com/office/powerpoint/2010/main" val="3508198023"/>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image20.png"/>
          <p:cNvPicPr>
            <a:picLocks noChangeAspect="1"/>
          </p:cNvPicPr>
          <p:nvPr/>
        </p:nvPicPr>
        <p:blipFill>
          <a:blip r:embed="rId2">
            <a:extLst/>
          </a:blip>
          <a:stretch>
            <a:fillRect/>
          </a:stretch>
        </p:blipFill>
        <p:spPr>
          <a:xfrm>
            <a:off x="3811631" y="633038"/>
            <a:ext cx="5103769" cy="5758677"/>
          </a:xfrm>
          <a:prstGeom prst="rect">
            <a:avLst/>
          </a:prstGeom>
          <a:ln w="12700">
            <a:miter lim="400000"/>
          </a:ln>
          <a:effectLst>
            <a:outerShdw blurRad="292100" dist="139700" dir="2700000" rotWithShape="0">
              <a:srgbClr val="333333">
                <a:alpha val="64999"/>
              </a:srgbClr>
            </a:outerShdw>
          </a:effectLst>
        </p:spPr>
      </p:pic>
      <p:sp>
        <p:nvSpPr>
          <p:cNvPr id="263" name="Shape 263"/>
          <p:cNvSpPr>
            <a:spLocks noGrp="1"/>
          </p:cNvSpPr>
          <p:nvPr>
            <p:ph type="title"/>
          </p:nvPr>
        </p:nvSpPr>
        <p:spPr/>
        <p:txBody>
          <a:bodyPr/>
          <a:lstStyle/>
          <a:p>
            <a:r>
              <a:rPr lang="en-IE"/>
              <a:t>position</a:t>
            </a:r>
          </a:p>
        </p:txBody>
      </p:sp>
      <p:sp>
        <p:nvSpPr>
          <p:cNvPr id="264" name="Shape 264"/>
          <p:cNvSpPr>
            <a:spLocks noGrp="1"/>
          </p:cNvSpPr>
          <p:nvPr>
            <p:ph type="body" idx="1"/>
          </p:nvPr>
        </p:nvSpPr>
        <p:spPr>
          <a:xfrm>
            <a:off x="401836" y="1562695"/>
            <a:ext cx="3409795" cy="4688086"/>
          </a:xfrm>
        </p:spPr>
        <p:txBody>
          <a:bodyPr>
            <a:normAutofit fontScale="85000" lnSpcReduction="10000"/>
          </a:bodyPr>
          <a:lstStyle/>
          <a:p>
            <a:r>
              <a:rPr lang="en-US" b="1" dirty="0"/>
              <a:t>Fixed</a:t>
            </a:r>
          </a:p>
          <a:p>
            <a:pPr lvl="1"/>
            <a:r>
              <a:rPr lang="en-US" dirty="0"/>
              <a:t>A </a:t>
            </a:r>
            <a:r>
              <a:rPr lang="en-US" dirty="0">
                <a:sym typeface="Verdana"/>
              </a:rPr>
              <a:t>fixed</a:t>
            </a:r>
            <a:r>
              <a:rPr lang="en-US" dirty="0"/>
              <a:t> element is positioned </a:t>
            </a:r>
            <a:r>
              <a:rPr lang="en-US" i="1" dirty="0">
                <a:sym typeface="Verdana"/>
              </a:rPr>
              <a:t>relative</a:t>
            </a:r>
            <a:r>
              <a:rPr lang="en-US" i="1" dirty="0"/>
              <a:t> to the viewport</a:t>
            </a:r>
            <a:r>
              <a:rPr lang="en-US" dirty="0"/>
              <a:t>, which means it always stays in the same place even if the page is scrolled. </a:t>
            </a:r>
          </a:p>
          <a:p>
            <a:pPr lvl="1"/>
            <a:r>
              <a:rPr lang="en-US" dirty="0"/>
              <a:t>As with </a:t>
            </a:r>
            <a:r>
              <a:rPr lang="en-US" dirty="0">
                <a:sym typeface="Verdana"/>
              </a:rPr>
              <a:t>relative</a:t>
            </a:r>
            <a:r>
              <a:rPr lang="en-US" dirty="0"/>
              <a:t> the </a:t>
            </a:r>
            <a:r>
              <a:rPr lang="en-US" dirty="0">
                <a:sym typeface="Verdana"/>
              </a:rPr>
              <a:t>top</a:t>
            </a:r>
            <a:r>
              <a:rPr lang="en-US" dirty="0"/>
              <a:t>, </a:t>
            </a:r>
            <a:r>
              <a:rPr lang="en-US" dirty="0">
                <a:sym typeface="Verdana"/>
              </a:rPr>
              <a:t>right</a:t>
            </a:r>
            <a:r>
              <a:rPr lang="en-US" dirty="0"/>
              <a:t>, </a:t>
            </a:r>
            <a:r>
              <a:rPr lang="en-US" dirty="0">
                <a:sym typeface="Verdana"/>
              </a:rPr>
              <a:t>bottom</a:t>
            </a:r>
            <a:r>
              <a:rPr lang="en-US" dirty="0"/>
              <a:t>, and </a:t>
            </a:r>
            <a:r>
              <a:rPr lang="en-US" dirty="0">
                <a:sym typeface="Verdana"/>
              </a:rPr>
              <a:t>left</a:t>
            </a:r>
            <a:r>
              <a:rPr lang="en-US" dirty="0"/>
              <a:t> properties are used.</a:t>
            </a:r>
          </a:p>
          <a:p>
            <a:pPr lvl="1"/>
            <a:r>
              <a:rPr lang="en-US" dirty="0"/>
              <a:t>A </a:t>
            </a:r>
            <a:r>
              <a:rPr lang="en-US" dirty="0">
                <a:sym typeface="Verdana"/>
              </a:rPr>
              <a:t>fixed</a:t>
            </a:r>
            <a:r>
              <a:rPr lang="en-US" dirty="0"/>
              <a:t> element does not leave a gap in the page where it would normally have been located.</a:t>
            </a:r>
          </a:p>
        </p:txBody>
      </p:sp>
      <p:pic>
        <p:nvPicPr>
          <p:cNvPr id="265" name="Screen Shot 2015-10-19 at 10.11.46 a.m..png"/>
          <p:cNvPicPr>
            <a:picLocks noChangeAspect="1"/>
          </p:cNvPicPr>
          <p:nvPr/>
        </p:nvPicPr>
        <p:blipFill>
          <a:blip r:embed="rId3">
            <a:extLst/>
          </a:blip>
          <a:stretch>
            <a:fillRect/>
          </a:stretch>
        </p:blipFill>
        <p:spPr>
          <a:xfrm>
            <a:off x="5416123" y="3733800"/>
            <a:ext cx="3499277" cy="1228318"/>
          </a:xfrm>
          <a:prstGeom prst="rect">
            <a:avLst/>
          </a:prstGeom>
          <a:ln w="12700">
            <a:solidFill>
              <a:srgbClr val="000000"/>
            </a:solidFill>
            <a:miter lim="400000"/>
          </a:ln>
        </p:spPr>
      </p:pic>
      <p:pic>
        <p:nvPicPr>
          <p:cNvPr id="266" name="Screen Shot 2015-10-19 at 10.12.44 a.m..png"/>
          <p:cNvPicPr>
            <a:picLocks noChangeAspect="1"/>
          </p:cNvPicPr>
          <p:nvPr/>
        </p:nvPicPr>
        <p:blipFill>
          <a:blip r:embed="rId4">
            <a:extLst/>
          </a:blip>
          <a:stretch>
            <a:fillRect/>
          </a:stretch>
        </p:blipFill>
        <p:spPr>
          <a:xfrm>
            <a:off x="4267200" y="1894284"/>
            <a:ext cx="2750344" cy="1839516"/>
          </a:xfrm>
          <a:prstGeom prst="rect">
            <a:avLst/>
          </a:prstGeom>
          <a:ln w="12700">
            <a:solidFill>
              <a:srgbClr val="000000"/>
            </a:solidFill>
            <a:miter lim="400000"/>
          </a:ln>
        </p:spPr>
      </p:pic>
    </p:spTree>
    <p:extLst>
      <p:ext uri="{BB962C8B-B14F-4D97-AF65-F5344CB8AC3E}">
        <p14:creationId xmlns:p14="http://schemas.microsoft.com/office/powerpoint/2010/main" val="320466836"/>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p:txBody>
          <a:bodyPr/>
          <a:lstStyle/>
          <a:p>
            <a:r>
              <a:rPr lang="en-IE"/>
              <a:t>position</a:t>
            </a:r>
          </a:p>
        </p:txBody>
      </p:sp>
      <p:sp>
        <p:nvSpPr>
          <p:cNvPr id="269" name="Shape 269"/>
          <p:cNvSpPr>
            <a:spLocks noGrp="1"/>
          </p:cNvSpPr>
          <p:nvPr>
            <p:ph type="body" idx="1"/>
          </p:nvPr>
        </p:nvSpPr>
        <p:spPr>
          <a:xfrm>
            <a:off x="401836" y="1562695"/>
            <a:ext cx="3636764" cy="4688086"/>
          </a:xfrm>
        </p:spPr>
        <p:txBody>
          <a:bodyPr>
            <a:normAutofit fontScale="85000" lnSpcReduction="20000"/>
          </a:bodyPr>
          <a:lstStyle/>
          <a:p>
            <a:r>
              <a:rPr lang="en-US" b="1" dirty="0"/>
              <a:t>Absolute</a:t>
            </a:r>
          </a:p>
          <a:p>
            <a:pPr lvl="1"/>
            <a:r>
              <a:rPr lang="en-US" dirty="0"/>
              <a:t>Absolute</a:t>
            </a:r>
            <a:r>
              <a:rPr lang="en-US" dirty="0">
                <a:sym typeface="Helvetica Neue"/>
              </a:rPr>
              <a:t> behaves like </a:t>
            </a:r>
            <a:r>
              <a:rPr lang="en-US" dirty="0"/>
              <a:t>fixed</a:t>
            </a:r>
            <a:r>
              <a:rPr lang="en-US" dirty="0">
                <a:sym typeface="Helvetica Neue"/>
              </a:rPr>
              <a:t> except relative to the nearest positioned ancestor instead of relative to the viewport. If an absolutely positioned element has no positioned ancestors, it uses  the document body, and still moves along the page scrolling.</a:t>
            </a:r>
          </a:p>
          <a:p>
            <a:pPr lvl="1"/>
            <a:r>
              <a:rPr lang="en-US" dirty="0"/>
              <a:t>This is tricky, but can be important for creating sophisticated CSS layouts. </a:t>
            </a:r>
          </a:p>
        </p:txBody>
      </p:sp>
      <p:pic>
        <p:nvPicPr>
          <p:cNvPr id="270" name="image22.png"/>
          <p:cNvPicPr>
            <a:picLocks noChangeAspect="1"/>
          </p:cNvPicPr>
          <p:nvPr/>
        </p:nvPicPr>
        <p:blipFill>
          <a:blip r:embed="rId2">
            <a:extLst/>
          </a:blip>
          <a:stretch>
            <a:fillRect/>
          </a:stretch>
        </p:blipFill>
        <p:spPr>
          <a:xfrm>
            <a:off x="4691915" y="533400"/>
            <a:ext cx="4226918" cy="2811330"/>
          </a:xfrm>
          <a:prstGeom prst="rect">
            <a:avLst/>
          </a:prstGeom>
          <a:ln w="12700">
            <a:miter lim="400000"/>
          </a:ln>
          <a:effectLst>
            <a:outerShdw blurRad="292100" dist="139700" dir="2700000" rotWithShape="0">
              <a:srgbClr val="333333">
                <a:alpha val="64999"/>
              </a:srgbClr>
            </a:outerShdw>
          </a:effectLst>
        </p:spPr>
      </p:pic>
      <p:pic>
        <p:nvPicPr>
          <p:cNvPr id="271" name="Screen Shot 2015-10-19 at 10.09.38 a.m..png"/>
          <p:cNvPicPr>
            <a:picLocks noChangeAspect="1"/>
          </p:cNvPicPr>
          <p:nvPr/>
        </p:nvPicPr>
        <p:blipFill>
          <a:blip r:embed="rId3">
            <a:extLst/>
          </a:blip>
          <a:stretch>
            <a:fillRect/>
          </a:stretch>
        </p:blipFill>
        <p:spPr>
          <a:xfrm>
            <a:off x="4038600" y="4301114"/>
            <a:ext cx="4880233" cy="1844856"/>
          </a:xfrm>
          <a:prstGeom prst="rect">
            <a:avLst/>
          </a:prstGeom>
          <a:ln w="12700">
            <a:solidFill>
              <a:srgbClr val="000000"/>
            </a:solidFill>
            <a:miter lim="400000"/>
          </a:ln>
        </p:spPr>
      </p:pic>
      <p:pic>
        <p:nvPicPr>
          <p:cNvPr id="272" name="Screen Shot 2015-10-19 at 10.10.52 a.m..png"/>
          <p:cNvPicPr>
            <a:picLocks noChangeAspect="1"/>
          </p:cNvPicPr>
          <p:nvPr/>
        </p:nvPicPr>
        <p:blipFill>
          <a:blip r:embed="rId4">
            <a:extLst/>
          </a:blip>
          <a:stretch>
            <a:fillRect/>
          </a:stretch>
        </p:blipFill>
        <p:spPr>
          <a:xfrm>
            <a:off x="4038600" y="1600200"/>
            <a:ext cx="2486355" cy="2700914"/>
          </a:xfrm>
          <a:prstGeom prst="rect">
            <a:avLst/>
          </a:prstGeom>
          <a:ln w="12700">
            <a:solidFill>
              <a:srgbClr val="000000"/>
            </a:solidFill>
            <a:miter lim="400000"/>
          </a:ln>
        </p:spPr>
      </p:pic>
    </p:spTree>
    <p:extLst>
      <p:ext uri="{BB962C8B-B14F-4D97-AF65-F5344CB8AC3E}">
        <p14:creationId xmlns:p14="http://schemas.microsoft.com/office/powerpoint/2010/main" val="2044246236"/>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p:nvPr>
        </p:nvSpPr>
        <p:spPr/>
        <p:txBody>
          <a:bodyPr/>
          <a:lstStyle/>
          <a:p>
            <a:r>
              <a:rPr lang="en-IE"/>
              <a:t>float</a:t>
            </a:r>
          </a:p>
        </p:txBody>
      </p:sp>
      <p:sp>
        <p:nvSpPr>
          <p:cNvPr id="281" name="Shape 281"/>
          <p:cNvSpPr>
            <a:spLocks noGrp="1"/>
          </p:cNvSpPr>
          <p:nvPr>
            <p:ph type="body" idx="1"/>
          </p:nvPr>
        </p:nvSpPr>
        <p:spPr/>
        <p:txBody>
          <a:bodyPr/>
          <a:lstStyle/>
          <a:p>
            <a:r>
              <a:rPr lang="en-US"/>
              <a:t>Float can be used for wrapping text around images:</a:t>
            </a:r>
            <a:endParaRPr lang="en-US" dirty="0"/>
          </a:p>
        </p:txBody>
      </p:sp>
      <p:pic>
        <p:nvPicPr>
          <p:cNvPr id="282" name="image25.png"/>
          <p:cNvPicPr>
            <a:picLocks noChangeAspect="1"/>
          </p:cNvPicPr>
          <p:nvPr/>
        </p:nvPicPr>
        <p:blipFill>
          <a:blip r:embed="rId2">
            <a:extLst/>
          </a:blip>
          <a:srcRect r="59714"/>
          <a:stretch>
            <a:fillRect/>
          </a:stretch>
        </p:blipFill>
        <p:spPr>
          <a:xfrm>
            <a:off x="731562" y="2367281"/>
            <a:ext cx="2773638" cy="1518919"/>
          </a:xfrm>
          <a:prstGeom prst="rect">
            <a:avLst/>
          </a:prstGeom>
          <a:ln w="12700">
            <a:miter lim="400000"/>
          </a:ln>
        </p:spPr>
      </p:pic>
      <p:pic>
        <p:nvPicPr>
          <p:cNvPr id="283" name="image26.png"/>
          <p:cNvPicPr>
            <a:picLocks noChangeAspect="1"/>
          </p:cNvPicPr>
          <p:nvPr/>
        </p:nvPicPr>
        <p:blipFill>
          <a:blip r:embed="rId3">
            <a:extLst/>
          </a:blip>
          <a:stretch>
            <a:fillRect/>
          </a:stretch>
        </p:blipFill>
        <p:spPr>
          <a:xfrm>
            <a:off x="1623329" y="3962400"/>
            <a:ext cx="6516745" cy="2707720"/>
          </a:xfrm>
          <a:prstGeom prst="rect">
            <a:avLst/>
          </a:prstGeom>
          <a:ln>
            <a:solidFill>
              <a:srgbClr val="000000"/>
            </a:solidFill>
            <a:miter/>
          </a:ln>
        </p:spPr>
      </p:pic>
      <p:pic>
        <p:nvPicPr>
          <p:cNvPr id="284" name="Screen Shot 2015-10-19 at 10.03.44 a.m..png"/>
          <p:cNvPicPr>
            <a:picLocks noChangeAspect="1"/>
          </p:cNvPicPr>
          <p:nvPr/>
        </p:nvPicPr>
        <p:blipFill>
          <a:blip r:embed="rId4">
            <a:extLst/>
          </a:blip>
          <a:stretch>
            <a:fillRect/>
          </a:stretch>
        </p:blipFill>
        <p:spPr>
          <a:xfrm>
            <a:off x="3270761" y="2089635"/>
            <a:ext cx="5587489" cy="1868604"/>
          </a:xfrm>
          <a:prstGeom prst="rect">
            <a:avLst/>
          </a:prstGeom>
          <a:ln w="12700">
            <a:solidFill>
              <a:srgbClr val="000000"/>
            </a:solidFill>
            <a:miter lim="400000"/>
          </a:ln>
        </p:spPr>
      </p:pic>
    </p:spTree>
    <p:extLst>
      <p:ext uri="{BB962C8B-B14F-4D97-AF65-F5344CB8AC3E}">
        <p14:creationId xmlns:p14="http://schemas.microsoft.com/office/powerpoint/2010/main" val="60109762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p:cNvSpPr>
          <p:nvPr>
            <p:ph type="title"/>
          </p:nvPr>
        </p:nvSpPr>
        <p:spPr>
          <a:prstGeom prst="rect">
            <a:avLst/>
          </a:prstGeom>
        </p:spPr>
        <p:txBody>
          <a:bodyPr/>
          <a:lstStyle/>
          <a:p>
            <a:r>
              <a:rPr dirty="0"/>
              <a:t>CSS Box Model</a:t>
            </a:r>
          </a:p>
        </p:txBody>
      </p:sp>
      <p:sp>
        <p:nvSpPr>
          <p:cNvPr id="278" name="Shape 278"/>
          <p:cNvSpPr>
            <a:spLocks noGrp="1"/>
          </p:cNvSpPr>
          <p:nvPr>
            <p:ph type="body" idx="1"/>
          </p:nvPr>
        </p:nvSpPr>
        <p:spPr>
          <a:xfrm>
            <a:off x="397669" y="1524000"/>
            <a:ext cx="4098131" cy="5045273"/>
          </a:xfrm>
          <a:prstGeom prst="rect">
            <a:avLst/>
          </a:prstGeom>
          <a:ln>
            <a:solidFill>
              <a:srgbClr val="000000"/>
            </a:solidFill>
          </a:ln>
        </p:spPr>
        <p:txBody>
          <a:bodyPr>
            <a:normAutofit lnSpcReduction="10000"/>
          </a:bodyPr>
          <a:lstStyle/>
          <a:p>
            <a:pPr>
              <a:spcBef>
                <a:spcPts val="633"/>
              </a:spcBef>
            </a:pPr>
            <a:r>
              <a:rPr dirty="0"/>
              <a:t>So far, your CSS has focused on changing simple properties of elements, like size, </a:t>
            </a:r>
            <a:r>
              <a:rPr dirty="0" err="1"/>
              <a:t>colo</a:t>
            </a:r>
            <a:r>
              <a:rPr lang="en-GB" dirty="0"/>
              <a:t>u</a:t>
            </a:r>
            <a:r>
              <a:rPr dirty="0"/>
              <a:t>r, and decorations. For effective layout control, you have got to move on to the box model. </a:t>
            </a:r>
          </a:p>
          <a:p>
            <a:pPr>
              <a:spcBef>
                <a:spcPts val="633"/>
              </a:spcBef>
            </a:pPr>
            <a:r>
              <a:rPr dirty="0"/>
              <a:t>The </a:t>
            </a:r>
            <a:r>
              <a:rPr b="1" dirty="0"/>
              <a:t>box model</a:t>
            </a:r>
            <a:r>
              <a:rPr dirty="0"/>
              <a:t> is how CSS sees elements</a:t>
            </a:r>
            <a:r>
              <a:rPr lang="en-IE" dirty="0"/>
              <a:t>. </a:t>
            </a:r>
            <a:r>
              <a:rPr dirty="0"/>
              <a:t>CSS treats every single element as if it were represented by a box. </a:t>
            </a:r>
          </a:p>
        </p:txBody>
      </p:sp>
      <p:sp>
        <p:nvSpPr>
          <p:cNvPr id="280" name="Shape 280"/>
          <p:cNvSpPr/>
          <p:nvPr/>
        </p:nvSpPr>
        <p:spPr>
          <a:xfrm>
            <a:off x="5869781" y="598884"/>
            <a:ext cx="2893219" cy="2982516"/>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lIns="35717" tIns="35717" rIns="35717" bIns="35717"/>
          <a:lstStyle/>
          <a:p>
            <a:pPr marL="187517" indent="-187517">
              <a:spcBef>
                <a:spcPts val="2109"/>
              </a:spcBef>
              <a:buSzPct val="100000"/>
              <a:buChar char="•"/>
              <a:defRPr sz="2600">
                <a:latin typeface="+mj-lt"/>
                <a:ea typeface="+mj-ea"/>
                <a:cs typeface="+mj-cs"/>
                <a:sym typeface="Helvetica Neue"/>
              </a:defRPr>
            </a:pPr>
            <a:r>
              <a:rPr sz="2400" dirty="0"/>
              <a:t>Boxes consist of:</a:t>
            </a:r>
          </a:p>
          <a:p>
            <a:pPr marL="375034" lvl="1" indent="-187517">
              <a:spcBef>
                <a:spcPts val="2109"/>
              </a:spcBef>
              <a:buSzPct val="100000"/>
              <a:buChar char="•"/>
              <a:defRPr sz="2600">
                <a:latin typeface="+mj-lt"/>
                <a:ea typeface="+mj-ea"/>
                <a:cs typeface="+mj-cs"/>
                <a:sym typeface="Helvetica Neue"/>
              </a:defRPr>
            </a:pPr>
            <a:r>
              <a:rPr sz="2400" dirty="0"/>
              <a:t>Content</a:t>
            </a:r>
          </a:p>
          <a:p>
            <a:pPr marL="375034" lvl="1" indent="-187517">
              <a:spcBef>
                <a:spcPts val="2109"/>
              </a:spcBef>
              <a:buSzPct val="100000"/>
              <a:buChar char="•"/>
              <a:defRPr sz="2600">
                <a:latin typeface="+mj-lt"/>
                <a:ea typeface="+mj-ea"/>
                <a:cs typeface="+mj-cs"/>
                <a:sym typeface="Helvetica Neue"/>
              </a:defRPr>
            </a:pPr>
            <a:r>
              <a:rPr sz="2400" dirty="0"/>
              <a:t>Padding</a:t>
            </a:r>
          </a:p>
          <a:p>
            <a:pPr marL="375034" lvl="1" indent="-187517">
              <a:spcBef>
                <a:spcPts val="2109"/>
              </a:spcBef>
              <a:buSzPct val="100000"/>
              <a:buChar char="•"/>
              <a:defRPr sz="2600">
                <a:latin typeface="+mj-lt"/>
                <a:ea typeface="+mj-ea"/>
                <a:cs typeface="+mj-cs"/>
                <a:sym typeface="Helvetica Neue"/>
              </a:defRPr>
            </a:pPr>
            <a:r>
              <a:rPr sz="2400" dirty="0"/>
              <a:t>Border</a:t>
            </a:r>
          </a:p>
          <a:p>
            <a:pPr marL="375034" lvl="1" indent="-187517">
              <a:spcBef>
                <a:spcPts val="2109"/>
              </a:spcBef>
              <a:buSzPct val="100000"/>
              <a:buChar char="•"/>
              <a:defRPr sz="2600">
                <a:latin typeface="+mj-lt"/>
                <a:ea typeface="+mj-ea"/>
                <a:cs typeface="+mj-cs"/>
                <a:sym typeface="Helvetica Neue"/>
              </a:defRPr>
            </a:pPr>
            <a:r>
              <a:rPr sz="2400" dirty="0"/>
              <a:t>Margin </a:t>
            </a:r>
          </a:p>
        </p:txBody>
      </p:sp>
      <p:pic>
        <p:nvPicPr>
          <p:cNvPr id="281" name="droppedImage.tiff"/>
          <p:cNvPicPr>
            <a:picLocks noChangeAspect="1"/>
          </p:cNvPicPr>
          <p:nvPr/>
        </p:nvPicPr>
        <p:blipFill>
          <a:blip r:embed="rId2">
            <a:extLst/>
          </a:blip>
          <a:stretch>
            <a:fillRect/>
          </a:stretch>
        </p:blipFill>
        <p:spPr>
          <a:xfrm>
            <a:off x="4800600" y="3695123"/>
            <a:ext cx="4027289" cy="2858077"/>
          </a:xfrm>
          <a:prstGeom prst="rect">
            <a:avLst/>
          </a:prstGeom>
          <a:ln w="12700">
            <a:miter lim="400000"/>
          </a:ln>
        </p:spPr>
      </p:pic>
    </p:spTree>
    <p:extLst>
      <p:ext uri="{BB962C8B-B14F-4D97-AF65-F5344CB8AC3E}">
        <p14:creationId xmlns:p14="http://schemas.microsoft.com/office/powerpoint/2010/main" val="287763562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prstGeom prst="rect">
            <a:avLst/>
          </a:prstGeom>
        </p:spPr>
        <p:txBody>
          <a:bodyPr/>
          <a:lstStyle/>
          <a:p>
            <a:r>
              <a:t>float without clear</a:t>
            </a:r>
          </a:p>
        </p:txBody>
      </p:sp>
      <p:pic>
        <p:nvPicPr>
          <p:cNvPr id="287" name="image27.png"/>
          <p:cNvPicPr>
            <a:picLocks noChangeAspect="1"/>
          </p:cNvPicPr>
          <p:nvPr/>
        </p:nvPicPr>
        <p:blipFill>
          <a:blip r:embed="rId2">
            <a:extLst/>
          </a:blip>
          <a:srcRect r="69194" b="36426"/>
          <a:stretch>
            <a:fillRect/>
          </a:stretch>
        </p:blipFill>
        <p:spPr>
          <a:xfrm>
            <a:off x="787626" y="1887366"/>
            <a:ext cx="2001402" cy="1577958"/>
          </a:xfrm>
          <a:prstGeom prst="rect">
            <a:avLst/>
          </a:prstGeom>
          <a:ln w="12700">
            <a:miter lim="400000"/>
          </a:ln>
        </p:spPr>
      </p:pic>
      <p:pic>
        <p:nvPicPr>
          <p:cNvPr id="288" name="Screen Shot 2015-10-19 at 10.05.20 a.m..png"/>
          <p:cNvPicPr>
            <a:picLocks noChangeAspect="1"/>
          </p:cNvPicPr>
          <p:nvPr/>
        </p:nvPicPr>
        <p:blipFill>
          <a:blip r:embed="rId3">
            <a:extLst/>
          </a:blip>
          <a:stretch>
            <a:fillRect/>
          </a:stretch>
        </p:blipFill>
        <p:spPr>
          <a:xfrm>
            <a:off x="3341219" y="1659038"/>
            <a:ext cx="4975042" cy="2320449"/>
          </a:xfrm>
          <a:prstGeom prst="rect">
            <a:avLst/>
          </a:prstGeom>
          <a:ln w="12700">
            <a:solidFill>
              <a:srgbClr val="000000"/>
            </a:solidFill>
            <a:miter lim="400000"/>
          </a:ln>
        </p:spPr>
      </p:pic>
      <p:pic>
        <p:nvPicPr>
          <p:cNvPr id="289" name="Screen Shot 2015-10-19 at 10.07.08 a.m..png"/>
          <p:cNvPicPr>
            <a:picLocks noChangeAspect="1"/>
          </p:cNvPicPr>
          <p:nvPr/>
        </p:nvPicPr>
        <p:blipFill>
          <a:blip r:embed="rId4">
            <a:extLst/>
          </a:blip>
          <a:srcRect r="20800" b="17629"/>
          <a:stretch>
            <a:fillRect/>
          </a:stretch>
        </p:blipFill>
        <p:spPr>
          <a:xfrm>
            <a:off x="888504" y="4254335"/>
            <a:ext cx="7241977" cy="2211312"/>
          </a:xfrm>
          <a:prstGeom prst="rect">
            <a:avLst/>
          </a:prstGeom>
          <a:ln w="12700">
            <a:solidFill>
              <a:srgbClr val="000000"/>
            </a:solidFill>
            <a:miter lim="400000"/>
          </a:ln>
        </p:spPr>
      </p:pic>
    </p:spTree>
    <p:extLst>
      <p:ext uri="{BB962C8B-B14F-4D97-AF65-F5344CB8AC3E}">
        <p14:creationId xmlns:p14="http://schemas.microsoft.com/office/powerpoint/2010/main" val="162235986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p:cNvSpPr>
          <p:nvPr>
            <p:ph type="title"/>
          </p:nvPr>
        </p:nvSpPr>
        <p:spPr/>
        <p:txBody>
          <a:bodyPr/>
          <a:lstStyle/>
          <a:p>
            <a:r>
              <a:rPr lang="en-IE"/>
              <a:t>float with clear</a:t>
            </a:r>
          </a:p>
        </p:txBody>
      </p:sp>
      <p:pic>
        <p:nvPicPr>
          <p:cNvPr id="294" name="image28.png"/>
          <p:cNvPicPr>
            <a:picLocks noChangeAspect="1"/>
          </p:cNvPicPr>
          <p:nvPr/>
        </p:nvPicPr>
        <p:blipFill>
          <a:blip r:embed="rId2">
            <a:extLst/>
          </a:blip>
          <a:stretch>
            <a:fillRect/>
          </a:stretch>
        </p:blipFill>
        <p:spPr>
          <a:xfrm>
            <a:off x="3148484" y="4343400"/>
            <a:ext cx="5919315" cy="2288980"/>
          </a:xfrm>
          <a:prstGeom prst="rect">
            <a:avLst/>
          </a:prstGeom>
          <a:ln w="12700">
            <a:miter lim="400000"/>
          </a:ln>
          <a:effectLst>
            <a:outerShdw blurRad="292100" dist="139700" dir="2700000" rotWithShape="0">
              <a:srgbClr val="333333">
                <a:alpha val="64999"/>
              </a:srgbClr>
            </a:outerShdw>
          </a:effectLst>
        </p:spPr>
      </p:pic>
      <p:sp>
        <p:nvSpPr>
          <p:cNvPr id="295" name="Shape 295"/>
          <p:cNvSpPr/>
          <p:nvPr/>
        </p:nvSpPr>
        <p:spPr>
          <a:xfrm>
            <a:off x="-2590800" y="3337779"/>
            <a:ext cx="2177118" cy="3799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2600"/>
            </a:pPr>
            <a:endParaRPr sz="2000" dirty="0">
              <a:solidFill>
                <a:schemeClr val="tx1">
                  <a:lumMod val="65000"/>
                  <a:lumOff val="35000"/>
                </a:schemeClr>
              </a:solidFill>
            </a:endParaRPr>
          </a:p>
        </p:txBody>
      </p:sp>
      <p:pic>
        <p:nvPicPr>
          <p:cNvPr id="296" name="Screen Shot 2015-10-19 at 10.05.20 a.m..png"/>
          <p:cNvPicPr>
            <a:picLocks noChangeAspect="1"/>
          </p:cNvPicPr>
          <p:nvPr/>
        </p:nvPicPr>
        <p:blipFill>
          <a:blip r:embed="rId3">
            <a:extLst/>
          </a:blip>
          <a:stretch>
            <a:fillRect/>
          </a:stretch>
        </p:blipFill>
        <p:spPr>
          <a:xfrm>
            <a:off x="3962400" y="2057400"/>
            <a:ext cx="4975042" cy="2320450"/>
          </a:xfrm>
          <a:prstGeom prst="rect">
            <a:avLst/>
          </a:prstGeom>
          <a:ln w="12700">
            <a:solidFill>
              <a:srgbClr val="000000"/>
            </a:solidFill>
            <a:miter lim="400000"/>
          </a:ln>
        </p:spPr>
      </p:pic>
      <p:pic>
        <p:nvPicPr>
          <p:cNvPr id="293" name="image27.png"/>
          <p:cNvPicPr>
            <a:picLocks noChangeAspect="1"/>
          </p:cNvPicPr>
          <p:nvPr/>
        </p:nvPicPr>
        <p:blipFill>
          <a:blip r:embed="rId4">
            <a:extLst/>
          </a:blip>
          <a:srcRect r="69194"/>
          <a:stretch>
            <a:fillRect/>
          </a:stretch>
        </p:blipFill>
        <p:spPr>
          <a:xfrm>
            <a:off x="6705600" y="413510"/>
            <a:ext cx="2001402" cy="2482090"/>
          </a:xfrm>
          <a:prstGeom prst="rect">
            <a:avLst/>
          </a:prstGeom>
          <a:ln w="12700">
            <a:miter lim="400000"/>
          </a:ln>
        </p:spPr>
      </p:pic>
      <p:sp>
        <p:nvSpPr>
          <p:cNvPr id="292" name="Shape 292"/>
          <p:cNvSpPr>
            <a:spLocks noGrp="1"/>
          </p:cNvSpPr>
          <p:nvPr>
            <p:ph idx="1"/>
          </p:nvPr>
        </p:nvSpPr>
        <p:spPr>
          <a:xfrm>
            <a:off x="401836" y="1562695"/>
            <a:ext cx="3179564" cy="4688086"/>
          </a:xfrm>
        </p:spPr>
        <p:txBody>
          <a:bodyPr>
            <a:normAutofit/>
          </a:bodyPr>
          <a:lstStyle/>
          <a:p>
            <a:r>
              <a:rPr lang="en-US" dirty="0"/>
              <a:t>The </a:t>
            </a:r>
            <a:r>
              <a:rPr lang="en-US" b="1" dirty="0">
                <a:sym typeface="Verdana"/>
              </a:rPr>
              <a:t>clear</a:t>
            </a:r>
            <a:r>
              <a:rPr lang="en-US" dirty="0"/>
              <a:t> property is important for controlling the </a:t>
            </a:r>
            <a:r>
              <a:rPr lang="en-US" dirty="0" err="1"/>
              <a:t>behaviour</a:t>
            </a:r>
            <a:r>
              <a:rPr lang="en-US" dirty="0"/>
              <a:t> of floats.</a:t>
            </a:r>
          </a:p>
          <a:p>
            <a:r>
              <a:rPr lang="en-US" dirty="0"/>
              <a:t>You use the value </a:t>
            </a:r>
            <a:r>
              <a:rPr lang="en-US" i="1" dirty="0">
                <a:sym typeface="Verdana"/>
              </a:rPr>
              <a:t>left</a:t>
            </a:r>
            <a:r>
              <a:rPr lang="en-US" dirty="0"/>
              <a:t> to clear elements floated to the left. </a:t>
            </a:r>
          </a:p>
          <a:p>
            <a:r>
              <a:rPr lang="en-US" dirty="0"/>
              <a:t>You can also clear </a:t>
            </a:r>
            <a:r>
              <a:rPr lang="en-US" i="1" dirty="0">
                <a:sym typeface="Verdana"/>
              </a:rPr>
              <a:t>right</a:t>
            </a:r>
            <a:r>
              <a:rPr lang="en-US" dirty="0"/>
              <a:t> and </a:t>
            </a:r>
            <a:r>
              <a:rPr lang="en-US" i="1" dirty="0">
                <a:sym typeface="Verdana"/>
              </a:rPr>
              <a:t>both</a:t>
            </a:r>
            <a:r>
              <a:rPr lang="en-US" dirty="0"/>
              <a:t>.  </a:t>
            </a:r>
          </a:p>
          <a:p>
            <a:endParaRPr lang="en-US" dirty="0"/>
          </a:p>
        </p:txBody>
      </p:sp>
    </p:spTree>
    <p:extLst>
      <p:ext uri="{BB962C8B-B14F-4D97-AF65-F5344CB8AC3E}">
        <p14:creationId xmlns:p14="http://schemas.microsoft.com/office/powerpoint/2010/main" val="327732798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Overflow property</a:t>
            </a:r>
            <a:endParaRPr lang="en-IE" dirty="0"/>
          </a:p>
        </p:txBody>
      </p:sp>
      <p:sp>
        <p:nvSpPr>
          <p:cNvPr id="3" name="Content Placeholder 2"/>
          <p:cNvSpPr>
            <a:spLocks noGrp="1"/>
          </p:cNvSpPr>
          <p:nvPr>
            <p:ph idx="1"/>
          </p:nvPr>
        </p:nvSpPr>
        <p:spPr/>
        <p:txBody>
          <a:bodyPr/>
          <a:lstStyle/>
          <a:p>
            <a:r>
              <a:rPr lang="en-GB" dirty="0"/>
              <a:t>Another problem with using floats is when the content is larger than the containing element – if the content is floated, it is removed from the normal flow of the page, and therefore overflows outside of its container, as seen below:</a:t>
            </a:r>
            <a:endParaRPr lang="en-IE" dirty="0"/>
          </a:p>
          <a:p>
            <a:endParaRPr lang="en-IE" dirty="0"/>
          </a:p>
        </p:txBody>
      </p:sp>
      <p:pic>
        <p:nvPicPr>
          <p:cNvPr id="4" name="Picture 3"/>
          <p:cNvPicPr/>
          <p:nvPr/>
        </p:nvPicPr>
        <p:blipFill>
          <a:blip r:embed="rId2"/>
          <a:stretch>
            <a:fillRect/>
          </a:stretch>
        </p:blipFill>
        <p:spPr>
          <a:xfrm>
            <a:off x="1475656" y="4007436"/>
            <a:ext cx="6120680" cy="1859964"/>
          </a:xfrm>
          <a:prstGeom prst="rect">
            <a:avLst/>
          </a:prstGeom>
        </p:spPr>
      </p:pic>
    </p:spTree>
    <p:extLst>
      <p:ext uri="{BB962C8B-B14F-4D97-AF65-F5344CB8AC3E}">
        <p14:creationId xmlns:p14="http://schemas.microsoft.com/office/powerpoint/2010/main" val="402346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Overflow property</a:t>
            </a:r>
          </a:p>
        </p:txBody>
      </p:sp>
      <p:sp>
        <p:nvSpPr>
          <p:cNvPr id="3" name="Content Placeholder 2"/>
          <p:cNvSpPr>
            <a:spLocks noGrp="1"/>
          </p:cNvSpPr>
          <p:nvPr>
            <p:ph idx="1"/>
          </p:nvPr>
        </p:nvSpPr>
        <p:spPr/>
        <p:txBody>
          <a:bodyPr/>
          <a:lstStyle/>
          <a:p>
            <a:r>
              <a:rPr lang="en-GB" dirty="0"/>
              <a:t>To prevent this, create a class that uses the </a:t>
            </a:r>
            <a:r>
              <a:rPr lang="en-GB" dirty="0" err="1"/>
              <a:t>overflow:auto</a:t>
            </a:r>
            <a:r>
              <a:rPr lang="en-GB" dirty="0"/>
              <a:t> property. This automatically adapts the containing div to fit the height of the content.</a:t>
            </a:r>
          </a:p>
          <a:p>
            <a:endParaRPr lang="en-IE" dirty="0"/>
          </a:p>
          <a:p>
            <a:r>
              <a:rPr lang="en-GB" dirty="0"/>
              <a:t> This is the overflow class, created in the CSS file:</a:t>
            </a:r>
            <a:endParaRPr lang="en-IE" dirty="0"/>
          </a:p>
          <a:p>
            <a:endParaRPr lang="en-IE" dirty="0"/>
          </a:p>
        </p:txBody>
      </p:sp>
      <p:pic>
        <p:nvPicPr>
          <p:cNvPr id="4" name="Picture 3"/>
          <p:cNvPicPr/>
          <p:nvPr/>
        </p:nvPicPr>
        <p:blipFill>
          <a:blip r:embed="rId2"/>
          <a:stretch>
            <a:fillRect/>
          </a:stretch>
        </p:blipFill>
        <p:spPr>
          <a:xfrm>
            <a:off x="3429000" y="4695043"/>
            <a:ext cx="2900380" cy="924297"/>
          </a:xfrm>
          <a:prstGeom prst="rect">
            <a:avLst/>
          </a:prstGeom>
        </p:spPr>
      </p:pic>
    </p:spTree>
    <p:extLst>
      <p:ext uri="{BB962C8B-B14F-4D97-AF65-F5344CB8AC3E}">
        <p14:creationId xmlns:p14="http://schemas.microsoft.com/office/powerpoint/2010/main" val="718069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Overflow property</a:t>
            </a:r>
          </a:p>
        </p:txBody>
      </p:sp>
      <p:sp>
        <p:nvSpPr>
          <p:cNvPr id="3" name="Content Placeholder 2"/>
          <p:cNvSpPr>
            <a:spLocks noGrp="1"/>
          </p:cNvSpPr>
          <p:nvPr>
            <p:ph idx="1"/>
          </p:nvPr>
        </p:nvSpPr>
        <p:spPr/>
        <p:txBody>
          <a:bodyPr/>
          <a:lstStyle/>
          <a:p>
            <a:r>
              <a:rPr lang="en-GB" dirty="0"/>
              <a:t>This is the HTML, where you can see the overflow class being applied; the result is shown underneath</a:t>
            </a:r>
            <a:endParaRPr lang="en-IE" dirty="0"/>
          </a:p>
          <a:p>
            <a:endParaRPr lang="en-IE" dirty="0"/>
          </a:p>
          <a:p>
            <a:endParaRPr lang="en-IE" dirty="0"/>
          </a:p>
        </p:txBody>
      </p:sp>
      <p:pic>
        <p:nvPicPr>
          <p:cNvPr id="5" name="Picture 4"/>
          <p:cNvPicPr/>
          <p:nvPr/>
        </p:nvPicPr>
        <p:blipFill>
          <a:blip r:embed="rId2"/>
          <a:stretch>
            <a:fillRect/>
          </a:stretch>
        </p:blipFill>
        <p:spPr>
          <a:xfrm>
            <a:off x="1259632" y="3200400"/>
            <a:ext cx="6480720" cy="1722880"/>
          </a:xfrm>
          <a:prstGeom prst="rect">
            <a:avLst/>
          </a:prstGeom>
        </p:spPr>
      </p:pic>
      <p:pic>
        <p:nvPicPr>
          <p:cNvPr id="6" name="Picture 5"/>
          <p:cNvPicPr/>
          <p:nvPr/>
        </p:nvPicPr>
        <p:blipFill>
          <a:blip r:embed="rId3"/>
          <a:stretch>
            <a:fillRect/>
          </a:stretch>
        </p:blipFill>
        <p:spPr>
          <a:xfrm>
            <a:off x="3563888" y="5033476"/>
            <a:ext cx="4881880" cy="1419860"/>
          </a:xfrm>
          <a:prstGeom prst="rect">
            <a:avLst/>
          </a:prstGeom>
        </p:spPr>
      </p:pic>
    </p:spTree>
    <p:extLst>
      <p:ext uri="{BB962C8B-B14F-4D97-AF65-F5344CB8AC3E}">
        <p14:creationId xmlns:p14="http://schemas.microsoft.com/office/powerpoint/2010/main" val="24249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title"/>
          </p:nvPr>
        </p:nvSpPr>
        <p:spPr>
          <a:prstGeom prst="rect">
            <a:avLst/>
          </a:prstGeom>
        </p:spPr>
        <p:txBody>
          <a:bodyPr/>
          <a:lstStyle/>
          <a:p>
            <a:r>
              <a:rPr lang="en-IE" dirty="0"/>
              <a:t>CSS Box Model</a:t>
            </a:r>
            <a:endParaRPr dirty="0"/>
          </a:p>
        </p:txBody>
      </p:sp>
      <p:sp>
        <p:nvSpPr>
          <p:cNvPr id="284" name="Shape 284"/>
          <p:cNvSpPr>
            <a:spLocks noGrp="1"/>
          </p:cNvSpPr>
          <p:nvPr>
            <p:ph type="body" idx="1"/>
          </p:nvPr>
        </p:nvSpPr>
        <p:spPr>
          <a:prstGeom prst="rect">
            <a:avLst/>
          </a:prstGeom>
        </p:spPr>
        <p:txBody>
          <a:bodyPr/>
          <a:lstStyle/>
          <a:p>
            <a:endParaRPr/>
          </a:p>
        </p:txBody>
      </p:sp>
      <p:pic>
        <p:nvPicPr>
          <p:cNvPr id="286" name="Screen shot 2010-10-11 at 13.58.24.png"/>
          <p:cNvPicPr>
            <a:picLocks noChangeAspect="1"/>
          </p:cNvPicPr>
          <p:nvPr/>
        </p:nvPicPr>
        <p:blipFill>
          <a:blip r:embed="rId2">
            <a:extLst/>
          </a:blip>
          <a:stretch>
            <a:fillRect/>
          </a:stretch>
        </p:blipFill>
        <p:spPr>
          <a:xfrm>
            <a:off x="563992" y="1521746"/>
            <a:ext cx="8046608" cy="4879054"/>
          </a:xfrm>
          <a:prstGeom prst="rect">
            <a:avLst/>
          </a:prstGeom>
          <a:ln w="12700">
            <a:miter lim="400000"/>
          </a:ln>
        </p:spPr>
      </p:pic>
    </p:spTree>
    <p:extLst>
      <p:ext uri="{BB962C8B-B14F-4D97-AF65-F5344CB8AC3E}">
        <p14:creationId xmlns:p14="http://schemas.microsoft.com/office/powerpoint/2010/main" val="353817640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p:cNvSpPr>
          <p:nvPr>
            <p:ph type="title"/>
          </p:nvPr>
        </p:nvSpPr>
        <p:spPr>
          <a:prstGeom prst="rect">
            <a:avLst/>
          </a:prstGeom>
        </p:spPr>
        <p:txBody>
          <a:bodyPr/>
          <a:lstStyle/>
          <a:p>
            <a:r>
              <a:t>Content Area</a:t>
            </a:r>
          </a:p>
        </p:txBody>
      </p:sp>
      <p:sp>
        <p:nvSpPr>
          <p:cNvPr id="289" name="Shape 289"/>
          <p:cNvSpPr>
            <a:spLocks noGrp="1"/>
          </p:cNvSpPr>
          <p:nvPr>
            <p:ph type="body" idx="1"/>
          </p:nvPr>
        </p:nvSpPr>
        <p:spPr>
          <a:xfrm>
            <a:off x="457200" y="1524000"/>
            <a:ext cx="3135511" cy="4616648"/>
          </a:xfrm>
          <a:prstGeom prst="rect">
            <a:avLst/>
          </a:prstGeom>
        </p:spPr>
        <p:txBody>
          <a:bodyPr>
            <a:normAutofit lnSpcReduction="10000"/>
          </a:bodyPr>
          <a:lstStyle/>
          <a:p>
            <a:r>
              <a:rPr dirty="0"/>
              <a:t>Every element starts with some content, like text or an image, and this content is placed inside a box that is just big enough to contain it. </a:t>
            </a:r>
          </a:p>
          <a:p>
            <a:r>
              <a:rPr dirty="0"/>
              <a:t>The content area has no whitespace between the content and the edge of the box</a:t>
            </a:r>
          </a:p>
        </p:txBody>
      </p:sp>
      <p:pic>
        <p:nvPicPr>
          <p:cNvPr id="291" name="Screen shot 2010-10-11 at 14.05.38.png"/>
          <p:cNvPicPr>
            <a:picLocks noChangeAspect="1"/>
          </p:cNvPicPr>
          <p:nvPr/>
        </p:nvPicPr>
        <p:blipFill>
          <a:blip r:embed="rId2">
            <a:extLst/>
          </a:blip>
          <a:stretch>
            <a:fillRect/>
          </a:stretch>
        </p:blipFill>
        <p:spPr>
          <a:xfrm>
            <a:off x="3658196" y="1571625"/>
            <a:ext cx="5104804" cy="3874415"/>
          </a:xfrm>
          <a:prstGeom prst="rect">
            <a:avLst/>
          </a:prstGeom>
          <a:ln w="12700">
            <a:miter lim="400000"/>
          </a:ln>
        </p:spPr>
      </p:pic>
    </p:spTree>
    <p:extLst>
      <p:ext uri="{BB962C8B-B14F-4D97-AF65-F5344CB8AC3E}">
        <p14:creationId xmlns:p14="http://schemas.microsoft.com/office/powerpoint/2010/main" val="1965975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 name="Screen shot 2010-10-11 at 14.06.52.png"/>
          <p:cNvPicPr>
            <a:picLocks noChangeAspect="1"/>
          </p:cNvPicPr>
          <p:nvPr/>
        </p:nvPicPr>
        <p:blipFill>
          <a:blip r:embed="rId2">
            <a:extLst/>
          </a:blip>
          <a:stretch>
            <a:fillRect/>
          </a:stretch>
        </p:blipFill>
        <p:spPr>
          <a:xfrm>
            <a:off x="2979227" y="2209800"/>
            <a:ext cx="5707573" cy="4038600"/>
          </a:xfrm>
          <a:prstGeom prst="rect">
            <a:avLst/>
          </a:prstGeom>
          <a:ln w="12700">
            <a:miter lim="400000"/>
          </a:ln>
        </p:spPr>
      </p:pic>
      <p:sp>
        <p:nvSpPr>
          <p:cNvPr id="293" name="Shape 293"/>
          <p:cNvSpPr>
            <a:spLocks noGrp="1"/>
          </p:cNvSpPr>
          <p:nvPr>
            <p:ph type="title"/>
          </p:nvPr>
        </p:nvSpPr>
        <p:spPr>
          <a:prstGeom prst="rect">
            <a:avLst/>
          </a:prstGeom>
        </p:spPr>
        <p:txBody>
          <a:bodyPr/>
          <a:lstStyle/>
          <a:p>
            <a:r>
              <a:t>Padding</a:t>
            </a:r>
          </a:p>
        </p:txBody>
      </p:sp>
      <p:sp>
        <p:nvSpPr>
          <p:cNvPr id="2" name="Rectangle 1"/>
          <p:cNvSpPr/>
          <p:nvPr/>
        </p:nvSpPr>
        <p:spPr>
          <a:xfrm>
            <a:off x="2743200" y="3124200"/>
            <a:ext cx="1905000" cy="20574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
        <p:nvSpPr>
          <p:cNvPr id="296" name="Shape 296"/>
          <p:cNvSpPr>
            <a:spLocks noGrp="1"/>
          </p:cNvSpPr>
          <p:nvPr>
            <p:ph type="body" idx="1"/>
          </p:nvPr>
        </p:nvSpPr>
        <p:spPr>
          <a:xfrm>
            <a:off x="457200" y="1524000"/>
            <a:ext cx="3657600" cy="3839170"/>
          </a:xfrm>
          <a:prstGeom prst="rect">
            <a:avLst/>
          </a:prstGeom>
          <a:solidFill>
            <a:schemeClr val="bg1"/>
          </a:solidFill>
        </p:spPr>
        <p:txBody>
          <a:bodyPr>
            <a:normAutofit fontScale="85000" lnSpcReduction="10000"/>
          </a:bodyPr>
          <a:lstStyle/>
          <a:p>
            <a:r>
              <a:rPr dirty="0"/>
              <a:t>Any box can have a layer of padding around the content area. </a:t>
            </a:r>
          </a:p>
          <a:p>
            <a:r>
              <a:rPr dirty="0"/>
              <a:t>Padding is optional, so you don’t have to have it, but you can use padding to create visual whitespace between the content and the border of the box. </a:t>
            </a:r>
          </a:p>
          <a:p>
            <a:r>
              <a:rPr dirty="0"/>
              <a:t>The padding is transparent and has no </a:t>
            </a:r>
            <a:r>
              <a:rPr dirty="0" err="1"/>
              <a:t>colo</a:t>
            </a:r>
            <a:r>
              <a:rPr lang="en-GB" dirty="0"/>
              <a:t>u</a:t>
            </a:r>
            <a:r>
              <a:rPr dirty="0"/>
              <a:t>r or decoration of its own. </a:t>
            </a:r>
          </a:p>
        </p:txBody>
      </p:sp>
    </p:spTree>
    <p:extLst>
      <p:ext uri="{BB962C8B-B14F-4D97-AF65-F5344CB8AC3E}">
        <p14:creationId xmlns:p14="http://schemas.microsoft.com/office/powerpoint/2010/main" val="24306087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p:cNvSpPr>
          <p:nvPr>
            <p:ph type="title"/>
          </p:nvPr>
        </p:nvSpPr>
        <p:spPr>
          <a:prstGeom prst="rect">
            <a:avLst/>
          </a:prstGeom>
        </p:spPr>
        <p:txBody>
          <a:bodyPr/>
          <a:lstStyle/>
          <a:p>
            <a:r>
              <a:t>Border</a:t>
            </a:r>
          </a:p>
        </p:txBody>
      </p:sp>
      <p:pic>
        <p:nvPicPr>
          <p:cNvPr id="300" name="Screen shot 2010-10-11 at 14.09.41.png"/>
          <p:cNvPicPr>
            <a:picLocks noChangeAspect="1"/>
          </p:cNvPicPr>
          <p:nvPr/>
        </p:nvPicPr>
        <p:blipFill>
          <a:blip r:embed="rId2">
            <a:extLst/>
          </a:blip>
          <a:stretch>
            <a:fillRect/>
          </a:stretch>
        </p:blipFill>
        <p:spPr>
          <a:xfrm>
            <a:off x="3657600" y="1600200"/>
            <a:ext cx="5270577" cy="3466504"/>
          </a:xfrm>
          <a:prstGeom prst="rect">
            <a:avLst/>
          </a:prstGeom>
          <a:ln w="12700">
            <a:miter lim="400000"/>
          </a:ln>
        </p:spPr>
      </p:pic>
      <p:sp>
        <p:nvSpPr>
          <p:cNvPr id="2" name="Rectangle 1"/>
          <p:cNvSpPr/>
          <p:nvPr/>
        </p:nvSpPr>
        <p:spPr>
          <a:xfrm>
            <a:off x="3352800" y="2743200"/>
            <a:ext cx="990600" cy="232350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
        <p:nvSpPr>
          <p:cNvPr id="301" name="Shape 301"/>
          <p:cNvSpPr>
            <a:spLocks noGrp="1"/>
          </p:cNvSpPr>
          <p:nvPr>
            <p:ph type="body" idx="1"/>
          </p:nvPr>
        </p:nvSpPr>
        <p:spPr>
          <a:xfrm>
            <a:off x="394097" y="1603772"/>
            <a:ext cx="3339703" cy="4339828"/>
          </a:xfrm>
          <a:prstGeom prst="rect">
            <a:avLst/>
          </a:prstGeom>
          <a:solidFill>
            <a:srgbClr val="FFFFFF"/>
          </a:solidFill>
        </p:spPr>
        <p:txBody>
          <a:bodyPr>
            <a:normAutofit fontScale="85000" lnSpcReduction="10000"/>
          </a:bodyPr>
          <a:lstStyle/>
          <a:p>
            <a:r>
              <a:rPr dirty="0"/>
              <a:t>Elements can have an optional border around them</a:t>
            </a:r>
          </a:p>
          <a:p>
            <a:r>
              <a:rPr dirty="0"/>
              <a:t>The border surrounds the padding and because it takes the form of a line around the content, borders provide visual separation between content and other elements on the same page</a:t>
            </a:r>
          </a:p>
          <a:p>
            <a:r>
              <a:rPr dirty="0"/>
              <a:t>Borders can be various widths, </a:t>
            </a:r>
            <a:r>
              <a:rPr dirty="0" err="1"/>
              <a:t>colo</a:t>
            </a:r>
            <a:r>
              <a:rPr lang="en-GB" dirty="0"/>
              <a:t>u</a:t>
            </a:r>
            <a:r>
              <a:rPr dirty="0" err="1"/>
              <a:t>rs</a:t>
            </a:r>
            <a:r>
              <a:rPr dirty="0"/>
              <a:t> and styles</a:t>
            </a:r>
          </a:p>
        </p:txBody>
      </p:sp>
    </p:spTree>
    <p:extLst>
      <p:ext uri="{BB962C8B-B14F-4D97-AF65-F5344CB8AC3E}">
        <p14:creationId xmlns:p14="http://schemas.microsoft.com/office/powerpoint/2010/main" val="29890669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hape 303"/>
          <p:cNvSpPr>
            <a:spLocks noGrp="1"/>
          </p:cNvSpPr>
          <p:nvPr>
            <p:ph type="title"/>
          </p:nvPr>
        </p:nvSpPr>
        <p:spPr>
          <a:xfrm>
            <a:off x="381000" y="609600"/>
            <a:ext cx="8340328" cy="607219"/>
          </a:xfrm>
          <a:prstGeom prst="rect">
            <a:avLst/>
          </a:prstGeom>
        </p:spPr>
        <p:txBody>
          <a:bodyPr>
            <a:normAutofit/>
          </a:bodyPr>
          <a:lstStyle/>
          <a:p>
            <a:r>
              <a:rPr dirty="0"/>
              <a:t>Margin</a:t>
            </a:r>
          </a:p>
        </p:txBody>
      </p:sp>
      <p:sp>
        <p:nvSpPr>
          <p:cNvPr id="2" name="Rectangle 1"/>
          <p:cNvSpPr/>
          <p:nvPr/>
        </p:nvSpPr>
        <p:spPr>
          <a:xfrm>
            <a:off x="3048000" y="3124200"/>
            <a:ext cx="1371600" cy="23622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
        <p:nvSpPr>
          <p:cNvPr id="306" name="Shape 306"/>
          <p:cNvSpPr>
            <a:spLocks noGrp="1"/>
          </p:cNvSpPr>
          <p:nvPr>
            <p:ph type="body" idx="1"/>
          </p:nvPr>
        </p:nvSpPr>
        <p:spPr>
          <a:xfrm>
            <a:off x="381000" y="1421011"/>
            <a:ext cx="3352800" cy="5284589"/>
          </a:xfrm>
          <a:prstGeom prst="rect">
            <a:avLst/>
          </a:prstGeom>
          <a:solidFill>
            <a:srgbClr val="FFFFFF"/>
          </a:solidFill>
        </p:spPr>
        <p:txBody>
          <a:bodyPr>
            <a:noAutofit/>
          </a:bodyPr>
          <a:lstStyle/>
          <a:p>
            <a:pPr>
              <a:spcBef>
                <a:spcPts val="633"/>
              </a:spcBef>
            </a:pPr>
            <a:r>
              <a:rPr sz="2000" dirty="0"/>
              <a:t>The margin is also optional and surrounds the border. </a:t>
            </a:r>
          </a:p>
          <a:p>
            <a:pPr>
              <a:spcBef>
                <a:spcPts val="633"/>
              </a:spcBef>
            </a:pPr>
            <a:r>
              <a:rPr sz="2000" dirty="0"/>
              <a:t>The margin gives you a way to add space between your element  and other elements on the same page. </a:t>
            </a:r>
          </a:p>
          <a:p>
            <a:pPr>
              <a:spcBef>
                <a:spcPts val="633"/>
              </a:spcBef>
            </a:pPr>
            <a:r>
              <a:rPr sz="2000" dirty="0"/>
              <a:t>If two boxes are next to each other, the margins act as the space in between them. </a:t>
            </a:r>
          </a:p>
          <a:p>
            <a:pPr>
              <a:spcBef>
                <a:spcPts val="633"/>
              </a:spcBef>
            </a:pPr>
            <a:r>
              <a:rPr sz="2000" dirty="0"/>
              <a:t>Like padding, margins are transparent and have no </a:t>
            </a:r>
            <a:r>
              <a:rPr sz="2000" dirty="0" err="1"/>
              <a:t>colo</a:t>
            </a:r>
            <a:r>
              <a:rPr lang="en-GB" sz="2000" dirty="0"/>
              <a:t>u</a:t>
            </a:r>
            <a:r>
              <a:rPr sz="2000" dirty="0"/>
              <a:t>r or decoration of their own.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828800"/>
            <a:ext cx="5255342"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053592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title"/>
          </p:nvPr>
        </p:nvSpPr>
        <p:spPr>
          <a:prstGeom prst="rect">
            <a:avLst/>
          </a:prstGeom>
        </p:spPr>
        <p:txBody>
          <a:bodyPr/>
          <a:lstStyle/>
          <a:p>
            <a:r>
              <a:t>Variations: Boxes</a:t>
            </a:r>
          </a:p>
        </p:txBody>
      </p:sp>
      <p:sp>
        <p:nvSpPr>
          <p:cNvPr id="309" name="Shape 309"/>
          <p:cNvSpPr>
            <a:spLocks noGrp="1"/>
          </p:cNvSpPr>
          <p:nvPr>
            <p:ph type="body" idx="1"/>
          </p:nvPr>
        </p:nvSpPr>
        <p:spPr>
          <a:xfrm>
            <a:off x="457200" y="1524000"/>
            <a:ext cx="4114800" cy="4616648"/>
          </a:xfrm>
          <a:prstGeom prst="rect">
            <a:avLst/>
          </a:prstGeom>
        </p:spPr>
        <p:txBody>
          <a:bodyPr>
            <a:normAutofit lnSpcReduction="10000"/>
          </a:bodyPr>
          <a:lstStyle/>
          <a:p>
            <a:r>
              <a:rPr dirty="0"/>
              <a:t>The box model may look simple with just the content, some padding, a border, and margins. </a:t>
            </a:r>
          </a:p>
          <a:p>
            <a:r>
              <a:rPr dirty="0"/>
              <a:t>But when you combine these all together there are endless ways you can determine the layout of an element with its internal spacing (padding) and the spacing around it (margins). </a:t>
            </a:r>
          </a:p>
        </p:txBody>
      </p:sp>
      <p:pic>
        <p:nvPicPr>
          <p:cNvPr id="311" name="Screen shot 2010-10-11 at 14.38.12.png"/>
          <p:cNvPicPr>
            <a:picLocks noChangeAspect="1"/>
          </p:cNvPicPr>
          <p:nvPr/>
        </p:nvPicPr>
        <p:blipFill>
          <a:blip r:embed="rId2">
            <a:extLst/>
          </a:blip>
          <a:stretch>
            <a:fillRect/>
          </a:stretch>
        </p:blipFill>
        <p:spPr>
          <a:xfrm>
            <a:off x="5374314" y="762000"/>
            <a:ext cx="3388686" cy="5817365"/>
          </a:xfrm>
          <a:prstGeom prst="rect">
            <a:avLst/>
          </a:prstGeom>
          <a:ln w="12700">
            <a:miter lim="400000"/>
          </a:ln>
        </p:spPr>
      </p:pic>
    </p:spTree>
    <p:extLst>
      <p:ext uri="{BB962C8B-B14F-4D97-AF65-F5344CB8AC3E}">
        <p14:creationId xmlns:p14="http://schemas.microsoft.com/office/powerpoint/2010/main" val="1826120862"/>
      </p:ext>
    </p:extLst>
  </p:cSld>
  <p:clrMapOvr>
    <a:masterClrMapping/>
  </p:clrMapOvr>
  <p:transition spd="med"/>
</p:sld>
</file>

<file path=ppt/theme/theme1.xml><?xml version="1.0" encoding="utf-8"?>
<a:theme xmlns:a="http://schemas.openxmlformats.org/drawingml/2006/main" name="Modern 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Portfolio</Template>
  <TotalTime>1647</TotalTime>
  <Words>1355</Words>
  <Application>Microsoft Office PowerPoint</Application>
  <PresentationFormat>On-screen Show (4:3)</PresentationFormat>
  <Paragraphs>190</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Calibri</vt:lpstr>
      <vt:lpstr>Courier</vt:lpstr>
      <vt:lpstr>Helvetica</vt:lpstr>
      <vt:lpstr>Helvetica Neue</vt:lpstr>
      <vt:lpstr>Helvetica Neue Light</vt:lpstr>
      <vt:lpstr>Helvetica Neue Medium</vt:lpstr>
      <vt:lpstr>Monaco</vt:lpstr>
      <vt:lpstr>Modern Portfolio</vt:lpstr>
      <vt:lpstr>Layout &amp; images (1)</vt:lpstr>
      <vt:lpstr>Agenda</vt:lpstr>
      <vt:lpstr>CSS Box Model</vt:lpstr>
      <vt:lpstr>CSS Box Model</vt:lpstr>
      <vt:lpstr>Content Area</vt:lpstr>
      <vt:lpstr>Padding</vt:lpstr>
      <vt:lpstr>Border</vt:lpstr>
      <vt:lpstr>Margin</vt:lpstr>
      <vt:lpstr>Variations: Boxes</vt:lpstr>
      <vt:lpstr>Variations: Borders</vt:lpstr>
      <vt:lpstr>Variations: Padding &amp; Margins</vt:lpstr>
      <vt:lpstr>Variations: Padding &amp; Margins</vt:lpstr>
      <vt:lpstr>Variations: Content</vt:lpstr>
      <vt:lpstr>Total width and height</vt:lpstr>
      <vt:lpstr>Example: head first lounge</vt:lpstr>
      <vt:lpstr>The “Guarantee” box</vt:lpstr>
      <vt:lpstr>Guarantee class: CSS</vt:lpstr>
      <vt:lpstr>Agenda</vt:lpstr>
      <vt:lpstr>Add a Background Image</vt:lpstr>
      <vt:lpstr>Background Image</vt:lpstr>
      <vt:lpstr>PowerPoint Presentation</vt:lpstr>
      <vt:lpstr>Agenda</vt:lpstr>
      <vt:lpstr>Display property</vt:lpstr>
      <vt:lpstr>Block, inline, inline-block</vt:lpstr>
      <vt:lpstr>position</vt:lpstr>
      <vt:lpstr>position</vt:lpstr>
      <vt:lpstr>position</vt:lpstr>
      <vt:lpstr>position</vt:lpstr>
      <vt:lpstr>float</vt:lpstr>
      <vt:lpstr>float without clear</vt:lpstr>
      <vt:lpstr>float with clear</vt:lpstr>
      <vt:lpstr>Overflow property</vt:lpstr>
      <vt:lpstr>Overflow property</vt:lpstr>
      <vt:lpstr>Overflow property</vt:lpstr>
    </vt:vector>
  </TitlesOfParts>
  <Company>Waterford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and Images 1</dc:title>
  <dc:creator>Rosanne Birney</dc:creator>
  <cp:lastModifiedBy>Tom O CALLAGHAN</cp:lastModifiedBy>
  <cp:revision>202</cp:revision>
  <dcterms:created xsi:type="dcterms:W3CDTF">2015-11-09T10:51:36Z</dcterms:created>
  <dcterms:modified xsi:type="dcterms:W3CDTF">2019-10-21T19:10:29Z</dcterms:modified>
</cp:coreProperties>
</file>