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79" r:id="rId2"/>
    <p:sldId id="280" r:id="rId3"/>
    <p:sldId id="281" r:id="rId4"/>
    <p:sldId id="299" r:id="rId5"/>
    <p:sldId id="282" r:id="rId6"/>
    <p:sldId id="283" r:id="rId7"/>
    <p:sldId id="286" r:id="rId8"/>
    <p:sldId id="284" r:id="rId9"/>
    <p:sldId id="285" r:id="rId10"/>
    <p:sldId id="287" r:id="rId11"/>
    <p:sldId id="288" r:id="rId12"/>
    <p:sldId id="301" r:id="rId13"/>
    <p:sldId id="302" r:id="rId14"/>
    <p:sldId id="289" r:id="rId15"/>
    <p:sldId id="290" r:id="rId16"/>
    <p:sldId id="291" r:id="rId17"/>
    <p:sldId id="292" r:id="rId18"/>
    <p:sldId id="293" r:id="rId19"/>
    <p:sldId id="295" r:id="rId20"/>
    <p:sldId id="296" r:id="rId21"/>
    <p:sldId id="300" r:id="rId22"/>
    <p:sldId id="297" r:id="rId23"/>
    <p:sldId id="298" r:id="rId24"/>
  </p:sldIdLst>
  <p:sldSz cx="13004800" cy="9753600"/>
  <p:notesSz cx="6858000" cy="9144000"/>
  <p:custDataLst>
    <p:tags r:id="rId26"/>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72" y="51"/>
      </p:cViewPr>
      <p:guideLst>
        <p:guide orient="horz" pos="3072"/>
        <p:guide pos="4096"/>
      </p:guideLst>
    </p:cSldViewPr>
  </p:slideViewPr>
  <p:notesTextViewPr>
    <p:cViewPr>
      <p:scale>
        <a:sx n="1" d="1"/>
        <a:sy n="1" d="1"/>
      </p:scale>
      <p:origin x="0" y="0"/>
    </p:cViewPr>
  </p:notesTextViewPr>
  <p:sorterViewPr>
    <p:cViewPr>
      <p:scale>
        <a:sx n="75" d="100"/>
        <a:sy n="75" d="100"/>
      </p:scale>
      <p:origin x="0" y="-5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17126287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13" name="Title Text"/>
          <p:cNvSpPr txBox="1">
            <a:spLocks noGrp="1"/>
          </p:cNvSpPr>
          <p:nvPr>
            <p:ph type="title"/>
          </p:nvPr>
        </p:nvSpPr>
        <p:spPr>
          <a:xfrm>
            <a:off x="571500" y="1320800"/>
            <a:ext cx="11861800" cy="3175000"/>
          </a:xfrm>
          <a:prstGeom prst="rect">
            <a:avLst/>
          </a:prstGeom>
        </p:spPr>
        <p:txBody>
          <a:bodyPr/>
          <a:lstStyle/>
          <a:p>
            <a:r>
              <a:t>Title Text</a:t>
            </a:r>
          </a:p>
        </p:txBody>
      </p:sp>
      <p:sp>
        <p:nvSpPr>
          <p:cNvPr id="14" name="Body Level One…"/>
          <p:cNvSpPr txBox="1">
            <a:spLocks noGrp="1"/>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dirty="0"/>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5122" y="9067633"/>
            <a:ext cx="2485038" cy="495590"/>
          </a:xfrm>
          <a:prstGeom prst="rect">
            <a:avLst/>
          </a:prstGeom>
        </p:spPr>
        <p:txBody>
          <a:bodyPr lIns="130046" tIns="65023" rIns="130046" bIns="65023"/>
          <a:lstStyle/>
          <a:p>
            <a:endParaRPr lang="en-US" dirty="0"/>
          </a:p>
        </p:txBody>
      </p:sp>
      <p:sp>
        <p:nvSpPr>
          <p:cNvPr id="5" name="Footer Placeholder 4"/>
          <p:cNvSpPr>
            <a:spLocks noGrp="1"/>
          </p:cNvSpPr>
          <p:nvPr>
            <p:ph type="ftr" sz="quarter" idx="11"/>
          </p:nvPr>
        </p:nvSpPr>
        <p:spPr>
          <a:xfrm>
            <a:off x="4307840" y="9067632"/>
            <a:ext cx="4389120" cy="491799"/>
          </a:xfrm>
          <a:prstGeom prst="rect">
            <a:avLst/>
          </a:prstGeom>
        </p:spPr>
        <p:txBody>
          <a:bodyPr lIns="130046" tIns="65023" rIns="130046" bIns="65023"/>
          <a:lstStyle/>
          <a:p>
            <a:endParaRPr lang="en-US" dirty="0"/>
          </a:p>
        </p:txBody>
      </p:sp>
      <p:sp>
        <p:nvSpPr>
          <p:cNvPr id="6" name="Slide Number Placeholder 5"/>
          <p:cNvSpPr>
            <a:spLocks noGrp="1"/>
          </p:cNvSpPr>
          <p:nvPr>
            <p:ph type="sldNum" sz="quarter" idx="12"/>
          </p:nvPr>
        </p:nvSpPr>
        <p:spPr>
          <a:xfrm>
            <a:off x="12259613" y="9194800"/>
            <a:ext cx="320601" cy="318036"/>
          </a:xfrm>
        </p:spPr>
        <p:txBody>
          <a:bodyPr/>
          <a:lstStyle/>
          <a:p>
            <a:fld id="{B11CDE20-4317-4D9C-8FD0-AC68991B119E}" type="slidenum">
              <a:rPr lang="en-US" smtClean="0"/>
              <a:t>‹#›</a:t>
            </a:fld>
            <a:endParaRPr lang="en-US" dirty="0"/>
          </a:p>
        </p:txBody>
      </p:sp>
    </p:spTree>
    <p:extLst>
      <p:ext uri="{BB962C8B-B14F-4D97-AF65-F5344CB8AC3E}">
        <p14:creationId xmlns:p14="http://schemas.microsoft.com/office/powerpoint/2010/main" val="2755634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4300"/>
              <a:t>Title Text</a:t>
            </a:r>
          </a:p>
        </p:txBody>
      </p:sp>
      <p:sp>
        <p:nvSpPr>
          <p:cNvPr id="23" name="Shape 23"/>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extLst>
      <p:ext uri="{BB962C8B-B14F-4D97-AF65-F5344CB8AC3E}">
        <p14:creationId xmlns:p14="http://schemas.microsoft.com/office/powerpoint/2010/main" val="340299497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23" name="Image"/>
          <p:cNvSpPr>
            <a:spLocks noGrp="1"/>
          </p:cNvSpPr>
          <p:nvPr>
            <p:ph type="pic" idx="13"/>
          </p:nvPr>
        </p:nvSpPr>
        <p:spPr>
          <a:xfrm>
            <a:off x="0" y="0"/>
            <a:ext cx="13004800" cy="7594600"/>
          </a:xfrm>
          <a:prstGeom prst="rect">
            <a:avLst/>
          </a:prstGeom>
        </p:spPr>
        <p:txBody>
          <a:bodyPr lIns="91439" tIns="45719" rIns="91439" bIns="45719">
            <a:noAutofit/>
          </a:bodyPr>
          <a:lstStyle/>
          <a:p>
            <a:endParaRPr dirty="0"/>
          </a:p>
        </p:txBody>
      </p:sp>
      <p:sp>
        <p:nvSpPr>
          <p:cNvPr id="24" name="Title Text"/>
          <p:cNvSpPr txBox="1">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71500" y="3289300"/>
            <a:ext cx="11861800" cy="3175000"/>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42" name="Image"/>
          <p:cNvSpPr>
            <a:spLocks noGrp="1"/>
          </p:cNvSpPr>
          <p:nvPr>
            <p:ph type="pic" idx="13"/>
          </p:nvPr>
        </p:nvSpPr>
        <p:spPr>
          <a:xfrm>
            <a:off x="6502400" y="0"/>
            <a:ext cx="6502400" cy="9753600"/>
          </a:xfrm>
          <a:prstGeom prst="rect">
            <a:avLst/>
          </a:prstGeom>
        </p:spPr>
        <p:txBody>
          <a:bodyPr lIns="91439" tIns="45719" rIns="91439" bIns="45719">
            <a:noAutofit/>
          </a:bodyPr>
          <a:lstStyle/>
          <a:p>
            <a:endParaRPr dirty="0"/>
          </a:p>
        </p:txBody>
      </p:sp>
      <p:sp>
        <p:nvSpPr>
          <p:cNvPr id="43" name="Title Text"/>
          <p:cNvSpPr txBox="1">
            <a:spLocks noGrp="1"/>
          </p:cNvSpPr>
          <p:nvPr>
            <p:ph type="title"/>
          </p:nvPr>
        </p:nvSpPr>
        <p:spPr>
          <a:xfrm>
            <a:off x="571500" y="1435100"/>
            <a:ext cx="5334000" cy="3175000"/>
          </a:xfrm>
          <a:prstGeom prst="rect">
            <a:avLst/>
          </a:prstGeom>
        </p:spPr>
        <p:txBody>
          <a:bodyPr/>
          <a:lstStyle/>
          <a:p>
            <a:r>
              <a:t>Title Text</a:t>
            </a:r>
          </a:p>
        </p:txBody>
      </p:sp>
      <p:sp>
        <p:nvSpPr>
          <p:cNvPr id="44" name="Body Level One…"/>
          <p:cNvSpPr txBox="1">
            <a:spLocks noGrp="1"/>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1pPr>
            <a:lvl2pPr marL="0" indent="2286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2pPr>
            <a:lvl3pPr marL="0" indent="4572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3pPr>
            <a:lvl4pPr marL="0" indent="6858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4pPr>
            <a:lvl5pPr marL="0" indent="9144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70" name="Image"/>
          <p:cNvSpPr>
            <a:spLocks noGrp="1"/>
          </p:cNvSpPr>
          <p:nvPr>
            <p:ph type="pic" idx="13"/>
          </p:nvPr>
        </p:nvSpPr>
        <p:spPr>
          <a:xfrm>
            <a:off x="6502400" y="0"/>
            <a:ext cx="6502400" cy="9753600"/>
          </a:xfrm>
          <a:prstGeom prst="rect">
            <a:avLst/>
          </a:prstGeom>
        </p:spPr>
        <p:txBody>
          <a:bodyPr lIns="91439" tIns="45719" rIns="91439" bIns="45719">
            <a:noAutofit/>
          </a:bodyPr>
          <a:lstStyle/>
          <a:p>
            <a:endParaRPr dirty="0"/>
          </a:p>
        </p:txBody>
      </p:sp>
      <p:sp>
        <p:nvSpPr>
          <p:cNvPr id="71" name="Title Text"/>
          <p:cNvSpPr txBox="1">
            <a:spLocks noGrp="1"/>
          </p:cNvSpPr>
          <p:nvPr>
            <p:ph type="title"/>
          </p:nvPr>
        </p:nvSpPr>
        <p:spPr>
          <a:xfrm>
            <a:off x="571500" y="330200"/>
            <a:ext cx="5080000" cy="1397000"/>
          </a:xfrm>
          <a:prstGeom prst="rect">
            <a:avLst/>
          </a:prstGeom>
        </p:spPr>
        <p:txBody>
          <a:bodyPr/>
          <a:lstStyle/>
          <a:p>
            <a:r>
              <a:t>Title Text</a:t>
            </a:r>
          </a:p>
        </p:txBody>
      </p:sp>
      <p:sp>
        <p:nvSpPr>
          <p:cNvPr id="72" name="Body Level One…"/>
          <p:cNvSpPr txBox="1">
            <a:spLocks noGrp="1"/>
          </p:cNvSpPr>
          <p:nvPr>
            <p:ph type="body" sz="half" idx="1"/>
          </p:nvPr>
        </p:nvSpPr>
        <p:spPr>
          <a:xfrm>
            <a:off x="571500" y="2222500"/>
            <a:ext cx="5080000" cy="6667500"/>
          </a:xfrm>
          <a:prstGeom prst="rect">
            <a:avLst/>
          </a:prstGeom>
        </p:spPr>
        <p:txBody>
          <a:bodyPr/>
          <a:lstStyle>
            <a:lvl1pPr marL="3302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1pPr>
            <a:lvl2pPr marL="6604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2pPr>
            <a:lvl3pPr marL="9906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3pPr>
            <a:lvl4pPr marL="13208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4pPr>
            <a:lvl5pPr marL="16510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89000" y="889000"/>
            <a:ext cx="11214100" cy="7962900"/>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89" name="Line"/>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90" name="Image"/>
          <p:cNvSpPr>
            <a:spLocks noGrp="1"/>
          </p:cNvSpPr>
          <p:nvPr>
            <p:ph type="pic" sz="quarter" idx="13"/>
          </p:nvPr>
        </p:nvSpPr>
        <p:spPr>
          <a:xfrm>
            <a:off x="9220200" y="4622800"/>
            <a:ext cx="3276600" cy="3860800"/>
          </a:xfrm>
          <a:prstGeom prst="rect">
            <a:avLst/>
          </a:prstGeom>
        </p:spPr>
        <p:txBody>
          <a:bodyPr lIns="91439" tIns="45719" rIns="91439" bIns="45719">
            <a:noAutofit/>
          </a:bodyPr>
          <a:lstStyle/>
          <a:p>
            <a:endParaRPr dirty="0"/>
          </a:p>
        </p:txBody>
      </p:sp>
      <p:sp>
        <p:nvSpPr>
          <p:cNvPr id="91" name="Image"/>
          <p:cNvSpPr>
            <a:spLocks noGrp="1"/>
          </p:cNvSpPr>
          <p:nvPr>
            <p:ph type="pic" sz="quarter" idx="14"/>
          </p:nvPr>
        </p:nvSpPr>
        <p:spPr>
          <a:xfrm>
            <a:off x="9220200" y="508000"/>
            <a:ext cx="3276600" cy="3797300"/>
          </a:xfrm>
          <a:prstGeom prst="rect">
            <a:avLst/>
          </a:prstGeom>
        </p:spPr>
        <p:txBody>
          <a:bodyPr lIns="91439" tIns="45719" rIns="91439" bIns="45719">
            <a:noAutofit/>
          </a:bodyPr>
          <a:lstStyle/>
          <a:p>
            <a:endParaRPr dirty="0"/>
          </a:p>
        </p:txBody>
      </p:sp>
      <p:sp>
        <p:nvSpPr>
          <p:cNvPr id="92" name="Image"/>
          <p:cNvSpPr>
            <a:spLocks noGrp="1"/>
          </p:cNvSpPr>
          <p:nvPr>
            <p:ph type="pic" idx="15"/>
          </p:nvPr>
        </p:nvSpPr>
        <p:spPr>
          <a:xfrm>
            <a:off x="520700" y="508000"/>
            <a:ext cx="8369300" cy="7975600"/>
          </a:xfrm>
          <a:prstGeom prst="rect">
            <a:avLst/>
          </a:prstGeom>
        </p:spPr>
        <p:txBody>
          <a:bodyPr lIns="91439" tIns="45719" rIns="91439" bIns="45719">
            <a:noAutofit/>
          </a:bodyPr>
          <a:lstStyle/>
          <a:p>
            <a:endParaRPr dirty="0"/>
          </a:p>
        </p:txBody>
      </p:sp>
      <p:sp>
        <p:nvSpPr>
          <p:cNvPr id="93" name="Body Level One…"/>
          <p:cNvSpPr txBox="1">
            <a:spLocks noGrp="1"/>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3" name="Title Text"/>
          <p:cNvSpPr txBox="1">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hf sldNum="0" hdr="0" ftr="0" dt="0"/>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org/TR/2014/REC-html5-20141028/sections.html#article-or-section?"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Semantic elements</a:t>
            </a:r>
          </a:p>
        </p:txBody>
      </p:sp>
      <p:sp>
        <p:nvSpPr>
          <p:cNvPr id="3" name="Subtitle 2"/>
          <p:cNvSpPr>
            <a:spLocks noGrp="1"/>
          </p:cNvSpPr>
          <p:nvPr>
            <p:ph type="subTitle" idx="1"/>
          </p:nvPr>
        </p:nvSpPr>
        <p:spPr/>
        <p:txBody>
          <a:bodyPr/>
          <a:lstStyle/>
          <a:p>
            <a:r>
              <a:rPr lang="en-US" dirty="0"/>
              <a:t>Website Development 1</a:t>
            </a:r>
          </a:p>
        </p:txBody>
      </p:sp>
    </p:spTree>
    <p:extLst>
      <p:ext uri="{BB962C8B-B14F-4D97-AF65-F5344CB8AC3E}">
        <p14:creationId xmlns:p14="http://schemas.microsoft.com/office/powerpoint/2010/main" val="39691165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pPr lvl="0">
              <a:defRPr sz="1800"/>
            </a:pPr>
            <a:r>
              <a:rPr sz="4300" dirty="0"/>
              <a:t>&lt;aside&gt;</a:t>
            </a:r>
          </a:p>
        </p:txBody>
      </p:sp>
      <p:sp>
        <p:nvSpPr>
          <p:cNvPr id="78" name="Shape 78"/>
          <p:cNvSpPr>
            <a:spLocks noGrp="1"/>
          </p:cNvSpPr>
          <p:nvPr>
            <p:ph type="body" idx="1"/>
          </p:nvPr>
        </p:nvSpPr>
        <p:spPr>
          <a:xfrm>
            <a:off x="578995" y="2320027"/>
            <a:ext cx="5521554" cy="6472387"/>
          </a:xfrm>
          <a:prstGeom prst="rect">
            <a:avLst/>
          </a:prstGeom>
        </p:spPr>
        <p:txBody>
          <a:bodyPr>
            <a:normAutofit/>
          </a:bodyPr>
          <a:lstStyle>
            <a:lvl1pPr marL="0" indent="0" defTabSz="519937">
              <a:spcBef>
                <a:spcPts val="3700"/>
              </a:spcBef>
              <a:buSzTx/>
              <a:buFontTx/>
              <a:buNone/>
              <a:defRPr sz="3204" i="1"/>
            </a:lvl1pPr>
          </a:lstStyle>
          <a:p>
            <a:pPr lvl="0">
              <a:defRPr sz="1800" i="0"/>
            </a:pPr>
            <a:r>
              <a:rPr lang="en-GB" sz="3300" dirty="0"/>
              <a:t>&lt;aside&gt; contains content that is not directly related to the main content but can provide additional information indirectly related to it (glossary entries, author biography, related links, etc.)</a:t>
            </a:r>
          </a:p>
        </p:txBody>
      </p:sp>
      <p:sp>
        <p:nvSpPr>
          <p:cNvPr id="79" name="Shape 79"/>
          <p:cNvSpPr/>
          <p:nvPr/>
        </p:nvSpPr>
        <p:spPr>
          <a:xfrm>
            <a:off x="6596381" y="2600960"/>
            <a:ext cx="5649806" cy="1838453"/>
          </a:xfrm>
          <a:prstGeom prst="rect">
            <a:avLst/>
          </a:prstGeom>
          <a:ln w="12700">
            <a:solidFill/>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l" defTabSz="457176">
              <a:defRPr sz="1800"/>
            </a:pPr>
            <a:r>
              <a:rPr sz="1700" dirty="0">
                <a:solidFill>
                  <a:srgbClr val="009193"/>
                </a:solidFill>
                <a:latin typeface="Monaco"/>
                <a:ea typeface="Monaco"/>
                <a:cs typeface="Monaco"/>
                <a:sym typeface="Monaco"/>
              </a:rPr>
              <a:t>&lt;</a:t>
            </a:r>
            <a:r>
              <a:rPr sz="1700" dirty="0">
                <a:solidFill>
                  <a:srgbClr val="4E9192"/>
                </a:solidFill>
                <a:latin typeface="Monaco"/>
                <a:ea typeface="Monaco"/>
                <a:cs typeface="Monaco"/>
                <a:sym typeface="Monaco"/>
              </a:rPr>
              <a:t>aside</a:t>
            </a:r>
            <a:r>
              <a:rPr sz="1700" dirty="0">
                <a:solidFill>
                  <a:srgbClr val="009193"/>
                </a:solidFill>
                <a:latin typeface="Monaco"/>
                <a:ea typeface="Monaco"/>
                <a:cs typeface="Monaco"/>
                <a:sym typeface="Monaco"/>
              </a:rPr>
              <a:t>&gt;</a:t>
            </a:r>
            <a:endParaRPr sz="1700" dirty="0">
              <a:latin typeface="Monaco"/>
              <a:ea typeface="Monaco"/>
              <a:cs typeface="Monaco"/>
              <a:sym typeface="Monaco"/>
            </a:endParaRPr>
          </a:p>
          <a:p>
            <a:pPr algn="l" defTabSz="457176">
              <a:defRPr sz="1800"/>
            </a:pPr>
            <a:r>
              <a:rPr lang="en-GB" sz="1700" dirty="0">
                <a:solidFill>
                  <a:srgbClr val="009193"/>
                </a:solidFill>
                <a:latin typeface="Monaco"/>
                <a:ea typeface="Monaco"/>
                <a:cs typeface="Monaco"/>
                <a:sym typeface="Monaco"/>
              </a:rPr>
              <a:t> </a:t>
            </a:r>
            <a:r>
              <a:rPr sz="1700" dirty="0">
                <a:solidFill>
                  <a:srgbClr val="009193"/>
                </a:solidFill>
                <a:latin typeface="Monaco"/>
                <a:ea typeface="Monaco"/>
                <a:cs typeface="Monaco"/>
                <a:sym typeface="Monaco"/>
              </a:rPr>
              <a:t>&lt;</a:t>
            </a:r>
            <a:r>
              <a:rPr sz="1700" dirty="0">
                <a:solidFill>
                  <a:srgbClr val="4E9192"/>
                </a:solidFill>
                <a:latin typeface="Monaco"/>
                <a:ea typeface="Monaco"/>
                <a:cs typeface="Monaco"/>
                <a:sym typeface="Monaco"/>
              </a:rPr>
              <a:t>h1</a:t>
            </a:r>
            <a:r>
              <a:rPr sz="1700" dirty="0">
                <a:solidFill>
                  <a:srgbClr val="009193"/>
                </a:solidFill>
                <a:latin typeface="Monaco"/>
                <a:ea typeface="Monaco"/>
                <a:cs typeface="Monaco"/>
                <a:sym typeface="Monaco"/>
              </a:rPr>
              <a:t>&gt;</a:t>
            </a:r>
            <a:r>
              <a:rPr sz="1700" dirty="0">
                <a:latin typeface="Monaco"/>
                <a:ea typeface="Monaco"/>
                <a:cs typeface="Monaco"/>
                <a:sym typeface="Monaco"/>
              </a:rPr>
              <a:t>Switzerland</a:t>
            </a:r>
            <a:r>
              <a:rPr sz="1700" dirty="0">
                <a:solidFill>
                  <a:srgbClr val="009193"/>
                </a:solidFill>
                <a:latin typeface="Monaco"/>
                <a:ea typeface="Monaco"/>
                <a:cs typeface="Monaco"/>
                <a:sym typeface="Monaco"/>
              </a:rPr>
              <a:t>&lt;/</a:t>
            </a:r>
            <a:r>
              <a:rPr sz="1700" dirty="0">
                <a:solidFill>
                  <a:srgbClr val="4E9192"/>
                </a:solidFill>
                <a:latin typeface="Monaco"/>
                <a:ea typeface="Monaco"/>
                <a:cs typeface="Monaco"/>
                <a:sym typeface="Monaco"/>
              </a:rPr>
              <a:t>h1</a:t>
            </a:r>
            <a:r>
              <a:rPr sz="1700" dirty="0">
                <a:solidFill>
                  <a:srgbClr val="009193"/>
                </a:solidFill>
                <a:latin typeface="Monaco"/>
                <a:ea typeface="Monaco"/>
                <a:cs typeface="Monaco"/>
                <a:sym typeface="Monaco"/>
              </a:rPr>
              <a:t>&gt;</a:t>
            </a:r>
            <a:endParaRPr sz="1700" dirty="0">
              <a:latin typeface="Monaco"/>
              <a:ea typeface="Monaco"/>
              <a:cs typeface="Monaco"/>
              <a:sym typeface="Monaco"/>
            </a:endParaRPr>
          </a:p>
          <a:p>
            <a:pPr algn="l" defTabSz="457176">
              <a:defRPr sz="1800"/>
            </a:pPr>
            <a:r>
              <a:rPr sz="1700" dirty="0">
                <a:latin typeface="Monaco"/>
                <a:ea typeface="Monaco"/>
                <a:cs typeface="Monaco"/>
                <a:sym typeface="Monaco"/>
              </a:rPr>
              <a:t> </a:t>
            </a:r>
            <a:r>
              <a:rPr sz="1700" dirty="0">
                <a:solidFill>
                  <a:srgbClr val="009193"/>
                </a:solidFill>
                <a:latin typeface="Monaco"/>
                <a:ea typeface="Monaco"/>
                <a:cs typeface="Monaco"/>
                <a:sym typeface="Monaco"/>
              </a:rPr>
              <a:t>&lt;</a:t>
            </a:r>
            <a:r>
              <a:rPr sz="1700" dirty="0">
                <a:solidFill>
                  <a:srgbClr val="4E9192"/>
                </a:solidFill>
                <a:latin typeface="Monaco"/>
                <a:ea typeface="Monaco"/>
                <a:cs typeface="Monaco"/>
                <a:sym typeface="Monaco"/>
              </a:rPr>
              <a:t>p</a:t>
            </a:r>
            <a:r>
              <a:rPr sz="1700" dirty="0">
                <a:solidFill>
                  <a:srgbClr val="009193"/>
                </a:solidFill>
                <a:latin typeface="Monaco"/>
                <a:ea typeface="Monaco"/>
                <a:cs typeface="Monaco"/>
                <a:sym typeface="Monaco"/>
              </a:rPr>
              <a:t>&gt;</a:t>
            </a:r>
            <a:r>
              <a:rPr sz="1700" dirty="0">
                <a:latin typeface="Monaco"/>
                <a:ea typeface="Monaco"/>
                <a:cs typeface="Monaco"/>
                <a:sym typeface="Monaco"/>
              </a:rPr>
              <a:t>Switzerland, a land-locked country in the middle of </a:t>
            </a:r>
          </a:p>
          <a:p>
            <a:pPr algn="l" defTabSz="457176">
              <a:defRPr sz="1800"/>
            </a:pPr>
            <a:r>
              <a:rPr sz="1700" dirty="0">
                <a:latin typeface="Monaco"/>
                <a:ea typeface="Monaco"/>
                <a:cs typeface="Monaco"/>
                <a:sym typeface="Monaco"/>
              </a:rPr>
              <a:t>    geographic Europe, has not joined the geopolitical </a:t>
            </a:r>
          </a:p>
          <a:p>
            <a:pPr algn="l" defTabSz="457176">
              <a:defRPr sz="1800"/>
            </a:pPr>
            <a:r>
              <a:rPr sz="1700" dirty="0">
                <a:latin typeface="Monaco"/>
                <a:ea typeface="Monaco"/>
                <a:cs typeface="Monaco"/>
                <a:sym typeface="Monaco"/>
              </a:rPr>
              <a:t>    European Union, though it is a signatory to a number  </a:t>
            </a:r>
          </a:p>
          <a:p>
            <a:pPr algn="l" defTabSz="457176">
              <a:defRPr sz="1800"/>
            </a:pPr>
            <a:r>
              <a:rPr sz="1700" dirty="0">
                <a:latin typeface="Monaco"/>
                <a:ea typeface="Monaco"/>
                <a:cs typeface="Monaco"/>
                <a:sym typeface="Monaco"/>
              </a:rPr>
              <a:t>    of European treaties.</a:t>
            </a:r>
            <a:r>
              <a:rPr sz="1700" dirty="0">
                <a:solidFill>
                  <a:srgbClr val="009193"/>
                </a:solidFill>
                <a:latin typeface="Monaco"/>
                <a:ea typeface="Monaco"/>
                <a:cs typeface="Monaco"/>
                <a:sym typeface="Monaco"/>
              </a:rPr>
              <a:t>&lt;/</a:t>
            </a:r>
            <a:r>
              <a:rPr sz="1700" dirty="0">
                <a:solidFill>
                  <a:srgbClr val="4E9192"/>
                </a:solidFill>
                <a:latin typeface="Monaco"/>
                <a:ea typeface="Monaco"/>
                <a:cs typeface="Monaco"/>
                <a:sym typeface="Monaco"/>
              </a:rPr>
              <a:t>p</a:t>
            </a:r>
            <a:r>
              <a:rPr sz="1700" dirty="0">
                <a:solidFill>
                  <a:srgbClr val="009193"/>
                </a:solidFill>
                <a:latin typeface="Monaco"/>
                <a:ea typeface="Monaco"/>
                <a:cs typeface="Monaco"/>
                <a:sym typeface="Monaco"/>
              </a:rPr>
              <a:t>&gt;</a:t>
            </a:r>
            <a:endParaRPr sz="1700" dirty="0">
              <a:latin typeface="Monaco"/>
              <a:ea typeface="Monaco"/>
              <a:cs typeface="Monaco"/>
              <a:sym typeface="Monaco"/>
            </a:endParaRPr>
          </a:p>
          <a:p>
            <a:pPr algn="l" defTabSz="457176">
              <a:defRPr sz="1800"/>
            </a:pPr>
            <a:r>
              <a:rPr sz="1700" dirty="0">
                <a:solidFill>
                  <a:srgbClr val="009193"/>
                </a:solidFill>
                <a:latin typeface="Monaco"/>
                <a:ea typeface="Monaco"/>
                <a:cs typeface="Monaco"/>
                <a:sym typeface="Monaco"/>
              </a:rPr>
              <a:t>&lt;/</a:t>
            </a:r>
            <a:r>
              <a:rPr sz="1700" dirty="0">
                <a:solidFill>
                  <a:srgbClr val="4E9192"/>
                </a:solidFill>
                <a:latin typeface="Monaco"/>
                <a:ea typeface="Monaco"/>
                <a:cs typeface="Monaco"/>
                <a:sym typeface="Monaco"/>
              </a:rPr>
              <a:t>aside</a:t>
            </a:r>
            <a:r>
              <a:rPr sz="1700" dirty="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21786881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pPr>
            <a:r>
              <a:rPr sz="4300" dirty="0"/>
              <a:t>&lt;header&gt; &amp; &lt;footer&gt;</a:t>
            </a:r>
          </a:p>
        </p:txBody>
      </p:sp>
      <p:sp>
        <p:nvSpPr>
          <p:cNvPr id="82" name="Shape 82"/>
          <p:cNvSpPr>
            <a:spLocks noGrp="1"/>
          </p:cNvSpPr>
          <p:nvPr>
            <p:ph type="body" idx="1"/>
          </p:nvPr>
        </p:nvSpPr>
        <p:spPr>
          <a:xfrm>
            <a:off x="602812" y="2059095"/>
            <a:ext cx="5169719" cy="2817706"/>
          </a:xfrm>
          <a:prstGeom prst="rect">
            <a:avLst/>
          </a:prstGeom>
        </p:spPr>
        <p:txBody>
          <a:bodyPr>
            <a:normAutofit/>
          </a:bodyPr>
          <a:lstStyle>
            <a:lvl1pPr marL="0" indent="0" defTabSz="438150">
              <a:spcBef>
                <a:spcPts val="3100"/>
              </a:spcBef>
              <a:buSzTx/>
              <a:buFontTx/>
              <a:buNone/>
              <a:defRPr sz="2700" i="1"/>
            </a:lvl1pPr>
          </a:lstStyle>
          <a:p>
            <a:pPr lvl="0">
              <a:defRPr sz="1800" i="0"/>
            </a:pPr>
            <a:r>
              <a:rPr sz="2600" dirty="0"/>
              <a:t>The </a:t>
            </a:r>
            <a:r>
              <a:rPr lang="en-GB" sz="2600" dirty="0"/>
              <a:t>&lt;</a:t>
            </a:r>
            <a:r>
              <a:rPr sz="2600" dirty="0"/>
              <a:t>header</a:t>
            </a:r>
            <a:r>
              <a:rPr lang="en-GB" sz="2600" dirty="0"/>
              <a:t>&gt;</a:t>
            </a:r>
            <a:r>
              <a:rPr sz="2600" dirty="0"/>
              <a:t> element represents introductory content for its nearest ancestor sectioning content or sectioning root element. A header typically contains a group of introductory or navigational aids.</a:t>
            </a:r>
          </a:p>
        </p:txBody>
      </p:sp>
      <p:sp>
        <p:nvSpPr>
          <p:cNvPr id="83" name="Shape 83"/>
          <p:cNvSpPr/>
          <p:nvPr/>
        </p:nvSpPr>
        <p:spPr>
          <a:xfrm>
            <a:off x="571500" y="4876800"/>
            <a:ext cx="5362600" cy="343953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algn="l" defTabSz="414781">
              <a:spcBef>
                <a:spcPts val="2900"/>
              </a:spcBef>
              <a:defRPr sz="2556" i="1"/>
            </a:lvl1pPr>
          </a:lstStyle>
          <a:p>
            <a:pPr defTabSz="438150">
              <a:lnSpc>
                <a:spcPct val="110000"/>
              </a:lnSpc>
              <a:spcBef>
                <a:spcPts val="3100"/>
              </a:spcBef>
              <a:defRPr sz="1800" i="0"/>
            </a:pPr>
            <a:r>
              <a:rPr sz="2600" i="0" dirty="0">
                <a:solidFill>
                  <a:srgbClr val="747474"/>
                </a:solidFill>
              </a:rPr>
              <a:t>The </a:t>
            </a:r>
            <a:r>
              <a:rPr lang="en-GB" sz="2600" i="0" dirty="0">
                <a:solidFill>
                  <a:srgbClr val="747474"/>
                </a:solidFill>
              </a:rPr>
              <a:t>&lt;</a:t>
            </a:r>
            <a:r>
              <a:rPr sz="2600" i="0" dirty="0">
                <a:solidFill>
                  <a:srgbClr val="747474"/>
                </a:solidFill>
              </a:rPr>
              <a:t>footer</a:t>
            </a:r>
            <a:r>
              <a:rPr lang="en-GB" sz="2600" i="0" dirty="0">
                <a:solidFill>
                  <a:srgbClr val="747474"/>
                </a:solidFill>
              </a:rPr>
              <a:t>&gt;</a:t>
            </a:r>
            <a:r>
              <a:rPr sz="2600" i="0" dirty="0">
                <a:solidFill>
                  <a:srgbClr val="747474"/>
                </a:solidFill>
              </a:rPr>
              <a:t> element represents a footer for its nearest ancestor sectioning content or sectioning root element. A footer typically contains information about its section such as who wrote it, links to related documents, copyright data, and the like</a:t>
            </a:r>
            <a:r>
              <a:rPr lang="en-GB" sz="2600" i="0" dirty="0">
                <a:solidFill>
                  <a:srgbClr val="747474"/>
                </a:solidFill>
              </a:rPr>
              <a:t>…</a:t>
            </a:r>
            <a:endParaRPr sz="2600" i="0" dirty="0">
              <a:solidFill>
                <a:srgbClr val="747474"/>
              </a:solidFill>
            </a:endParaRPr>
          </a:p>
        </p:txBody>
      </p:sp>
      <p:sp>
        <p:nvSpPr>
          <p:cNvPr id="84" name="Shape 84"/>
          <p:cNvSpPr/>
          <p:nvPr/>
        </p:nvSpPr>
        <p:spPr>
          <a:xfrm>
            <a:off x="6651296" y="2581013"/>
            <a:ext cx="5035033" cy="5601533"/>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l" defTabSz="457176">
              <a:defRPr sz="1800"/>
            </a:pP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header</a:t>
            </a:r>
            <a:r>
              <a:rPr sz="2800" dirty="0">
                <a:solidFill>
                  <a:srgbClr val="009193"/>
                </a:solidFill>
                <a:latin typeface="Monaco"/>
                <a:ea typeface="Monaco"/>
                <a:cs typeface="Monaco"/>
                <a:sym typeface="Monaco"/>
              </a:rPr>
              <a:t>&gt;</a:t>
            </a:r>
            <a:endParaRPr sz="2800" dirty="0">
              <a:latin typeface="Monaco"/>
              <a:ea typeface="Monaco"/>
              <a:cs typeface="Monaco"/>
              <a:sym typeface="Monaco"/>
            </a:endParaRPr>
          </a:p>
          <a:p>
            <a:pPr algn="l" defTabSz="457176">
              <a:defRPr sz="1800"/>
            </a:pPr>
            <a:r>
              <a:rPr sz="2800" dirty="0">
                <a:latin typeface="Monaco"/>
                <a:ea typeface="Monaco"/>
                <a:cs typeface="Monaco"/>
                <a:sym typeface="Monaco"/>
              </a:rPr>
              <a:t> </a:t>
            </a: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p</a:t>
            </a:r>
            <a:r>
              <a:rPr sz="2800" dirty="0">
                <a:solidFill>
                  <a:srgbClr val="009193"/>
                </a:solidFill>
                <a:latin typeface="Monaco"/>
                <a:ea typeface="Monaco"/>
                <a:cs typeface="Monaco"/>
                <a:sym typeface="Monaco"/>
              </a:rPr>
              <a:t>&gt;</a:t>
            </a:r>
            <a:r>
              <a:rPr sz="2800" dirty="0">
                <a:latin typeface="Monaco"/>
                <a:ea typeface="Monaco"/>
                <a:cs typeface="Monaco"/>
                <a:sym typeface="Monaco"/>
              </a:rPr>
              <a:t>Welcome to...</a:t>
            </a: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p</a:t>
            </a:r>
            <a:r>
              <a:rPr sz="2800" dirty="0">
                <a:solidFill>
                  <a:srgbClr val="009193"/>
                </a:solidFill>
                <a:latin typeface="Monaco"/>
                <a:ea typeface="Monaco"/>
                <a:cs typeface="Monaco"/>
                <a:sym typeface="Monaco"/>
              </a:rPr>
              <a:t>&gt;</a:t>
            </a:r>
            <a:endParaRPr sz="2800" dirty="0">
              <a:latin typeface="Monaco"/>
              <a:ea typeface="Monaco"/>
              <a:cs typeface="Monaco"/>
              <a:sym typeface="Monaco"/>
            </a:endParaRPr>
          </a:p>
          <a:p>
            <a:pPr algn="l" defTabSz="457176">
              <a:defRPr sz="1800"/>
            </a:pPr>
            <a:r>
              <a:rPr sz="2800" dirty="0">
                <a:latin typeface="Monaco"/>
                <a:ea typeface="Monaco"/>
                <a:cs typeface="Monaco"/>
                <a:sym typeface="Monaco"/>
              </a:rPr>
              <a:t> </a:t>
            </a: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h1</a:t>
            </a:r>
            <a:r>
              <a:rPr sz="2800" dirty="0">
                <a:solidFill>
                  <a:srgbClr val="009193"/>
                </a:solidFill>
                <a:latin typeface="Monaco"/>
                <a:ea typeface="Monaco"/>
                <a:cs typeface="Monaco"/>
                <a:sym typeface="Monaco"/>
              </a:rPr>
              <a:t>&gt;</a:t>
            </a:r>
            <a:r>
              <a:rPr sz="2800" dirty="0">
                <a:latin typeface="Monaco"/>
                <a:ea typeface="Monaco"/>
                <a:cs typeface="Monaco"/>
                <a:sym typeface="Monaco"/>
              </a:rPr>
              <a:t>Voidwars!</a:t>
            </a: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h1</a:t>
            </a:r>
            <a:r>
              <a:rPr sz="2800" dirty="0">
                <a:solidFill>
                  <a:srgbClr val="009193"/>
                </a:solidFill>
                <a:latin typeface="Monaco"/>
                <a:ea typeface="Monaco"/>
                <a:cs typeface="Monaco"/>
                <a:sym typeface="Monaco"/>
              </a:rPr>
              <a:t>&gt;</a:t>
            </a:r>
            <a:endParaRPr sz="2800" dirty="0">
              <a:latin typeface="Monaco"/>
              <a:ea typeface="Monaco"/>
              <a:cs typeface="Monaco"/>
              <a:sym typeface="Monaco"/>
            </a:endParaRPr>
          </a:p>
          <a:p>
            <a:pPr algn="l" defTabSz="457176">
              <a:defRPr sz="1800"/>
            </a:pP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header</a:t>
            </a:r>
            <a:r>
              <a:rPr sz="2800" dirty="0">
                <a:solidFill>
                  <a:srgbClr val="009193"/>
                </a:solidFill>
                <a:latin typeface="Monaco"/>
                <a:ea typeface="Monaco"/>
                <a:cs typeface="Monaco"/>
                <a:sym typeface="Monaco"/>
              </a:rPr>
              <a:t>&gt;</a:t>
            </a:r>
            <a:endParaRPr lang="en-GB" sz="2800" dirty="0">
              <a:solidFill>
                <a:srgbClr val="009193"/>
              </a:solidFill>
              <a:latin typeface="Monaco"/>
              <a:ea typeface="Monaco"/>
              <a:cs typeface="Monaco"/>
              <a:sym typeface="Monaco"/>
            </a:endParaRPr>
          </a:p>
          <a:p>
            <a:pPr algn="l" defTabSz="457176">
              <a:defRPr sz="1800"/>
            </a:pPr>
            <a:endParaRPr lang="en-GB" sz="2800" dirty="0">
              <a:solidFill>
                <a:srgbClr val="009193"/>
              </a:solidFill>
              <a:latin typeface="Monaco"/>
              <a:ea typeface="Monaco"/>
              <a:cs typeface="Monaco"/>
              <a:sym typeface="Monaco"/>
            </a:endParaRPr>
          </a:p>
          <a:p>
            <a:pPr algn="l" defTabSz="457176">
              <a:defRPr sz="1800"/>
            </a:pPr>
            <a:endParaRPr lang="en-GB" sz="2800" dirty="0">
              <a:solidFill>
                <a:srgbClr val="009193"/>
              </a:solidFill>
              <a:latin typeface="Monaco"/>
              <a:ea typeface="Monaco"/>
              <a:cs typeface="Monaco"/>
              <a:sym typeface="Monaco"/>
            </a:endParaRPr>
          </a:p>
          <a:p>
            <a:pPr algn="l" defTabSz="457176">
              <a:defRPr sz="1800"/>
            </a:pPr>
            <a:endParaRPr lang="en-GB" sz="2800" dirty="0">
              <a:solidFill>
                <a:srgbClr val="009193"/>
              </a:solidFill>
              <a:latin typeface="Monaco"/>
              <a:ea typeface="Monaco"/>
              <a:cs typeface="Monaco"/>
              <a:sym typeface="Monaco"/>
            </a:endParaRPr>
          </a:p>
          <a:p>
            <a:pPr algn="l" defTabSz="457176">
              <a:defRPr sz="1800"/>
            </a:pPr>
            <a:endParaRPr sz="2800" dirty="0">
              <a:latin typeface="Monaco"/>
              <a:ea typeface="Monaco"/>
              <a:cs typeface="Monaco"/>
              <a:sym typeface="Monaco"/>
            </a:endParaRPr>
          </a:p>
          <a:p>
            <a:pPr algn="l" defTabSz="457176">
              <a:defRPr sz="1800"/>
            </a:pPr>
            <a:endParaRPr sz="2800" dirty="0">
              <a:latin typeface="Monaco"/>
              <a:ea typeface="Monaco"/>
              <a:cs typeface="Monaco"/>
              <a:sym typeface="Monaco"/>
            </a:endParaRPr>
          </a:p>
          <a:p>
            <a:pPr algn="l" defTabSz="457176">
              <a:defRPr sz="1800"/>
            </a:pPr>
            <a:endParaRPr sz="2800" dirty="0">
              <a:latin typeface="Monaco"/>
              <a:ea typeface="Monaco"/>
              <a:cs typeface="Monaco"/>
              <a:sym typeface="Monaco"/>
            </a:endParaRPr>
          </a:p>
          <a:p>
            <a:pPr algn="l" defTabSz="457176">
              <a:defRPr sz="1800"/>
            </a:pP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footer</a:t>
            </a:r>
            <a:r>
              <a:rPr sz="2800" dirty="0">
                <a:solidFill>
                  <a:srgbClr val="009193"/>
                </a:solidFill>
                <a:latin typeface="Monaco"/>
                <a:ea typeface="Monaco"/>
                <a:cs typeface="Monaco"/>
                <a:sym typeface="Monaco"/>
              </a:rPr>
              <a:t>&gt;</a:t>
            </a:r>
            <a:endParaRPr sz="2800" dirty="0">
              <a:latin typeface="Monaco"/>
              <a:ea typeface="Monaco"/>
              <a:cs typeface="Monaco"/>
              <a:sym typeface="Monaco"/>
            </a:endParaRPr>
          </a:p>
          <a:p>
            <a:pPr algn="l" defTabSz="457176">
              <a:defRPr sz="1800"/>
            </a:pPr>
            <a:r>
              <a:rPr sz="2800" dirty="0">
                <a:latin typeface="Monaco"/>
                <a:ea typeface="Monaco"/>
                <a:cs typeface="Monaco"/>
                <a:sym typeface="Monaco"/>
              </a:rPr>
              <a:t>  </a:t>
            </a: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a</a:t>
            </a:r>
            <a:r>
              <a:rPr sz="2800" dirty="0">
                <a:latin typeface="Monaco"/>
                <a:ea typeface="Monaco"/>
                <a:cs typeface="Monaco"/>
                <a:sym typeface="Monaco"/>
              </a:rPr>
              <a:t> </a:t>
            </a:r>
            <a:r>
              <a:rPr sz="2800" dirty="0">
                <a:solidFill>
                  <a:srgbClr val="932192"/>
                </a:solidFill>
                <a:latin typeface="Monaco"/>
                <a:ea typeface="Monaco"/>
                <a:cs typeface="Monaco"/>
                <a:sym typeface="Monaco"/>
              </a:rPr>
              <a:t>href</a:t>
            </a:r>
            <a:r>
              <a:rPr sz="2800" dirty="0">
                <a:latin typeface="Monaco"/>
                <a:ea typeface="Monaco"/>
                <a:cs typeface="Monaco"/>
                <a:sym typeface="Monaco"/>
              </a:rPr>
              <a:t>=</a:t>
            </a:r>
            <a:r>
              <a:rPr sz="2800" dirty="0">
                <a:solidFill>
                  <a:srgbClr val="3933FF"/>
                </a:solidFill>
                <a:latin typeface="Monaco"/>
                <a:ea typeface="Monaco"/>
                <a:cs typeface="Monaco"/>
                <a:sym typeface="Monaco"/>
              </a:rPr>
              <a:t>"../"</a:t>
            </a:r>
            <a:r>
              <a:rPr sz="2800" dirty="0">
                <a:solidFill>
                  <a:srgbClr val="009193"/>
                </a:solidFill>
                <a:latin typeface="Monaco"/>
                <a:ea typeface="Monaco"/>
                <a:cs typeface="Monaco"/>
                <a:sym typeface="Monaco"/>
              </a:rPr>
              <a:t>&gt;</a:t>
            </a:r>
            <a:r>
              <a:rPr sz="2800" dirty="0">
                <a:latin typeface="Monaco"/>
                <a:ea typeface="Monaco"/>
                <a:cs typeface="Monaco"/>
                <a:sym typeface="Monaco"/>
              </a:rPr>
              <a:t>Back to index…</a:t>
            </a: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a</a:t>
            </a:r>
            <a:r>
              <a:rPr sz="2800" dirty="0">
                <a:solidFill>
                  <a:srgbClr val="009193"/>
                </a:solidFill>
                <a:latin typeface="Monaco"/>
                <a:ea typeface="Monaco"/>
                <a:cs typeface="Monaco"/>
                <a:sym typeface="Monaco"/>
              </a:rPr>
              <a:t>&gt;</a:t>
            </a:r>
            <a:endParaRPr sz="2800" dirty="0">
              <a:latin typeface="Monaco"/>
              <a:ea typeface="Monaco"/>
              <a:cs typeface="Monaco"/>
              <a:sym typeface="Monaco"/>
            </a:endParaRPr>
          </a:p>
          <a:p>
            <a:pPr algn="l" defTabSz="457176">
              <a:defRPr sz="1800"/>
            </a:pPr>
            <a:r>
              <a:rPr sz="2800" dirty="0">
                <a:solidFill>
                  <a:srgbClr val="009193"/>
                </a:solidFill>
                <a:latin typeface="Monaco"/>
                <a:ea typeface="Monaco"/>
                <a:cs typeface="Monaco"/>
                <a:sym typeface="Monaco"/>
              </a:rPr>
              <a:t>&lt;/</a:t>
            </a:r>
            <a:r>
              <a:rPr sz="2800" dirty="0">
                <a:solidFill>
                  <a:srgbClr val="4E9192"/>
                </a:solidFill>
                <a:latin typeface="Monaco"/>
                <a:ea typeface="Monaco"/>
                <a:cs typeface="Monaco"/>
                <a:sym typeface="Monaco"/>
              </a:rPr>
              <a:t>footer</a:t>
            </a:r>
            <a:r>
              <a:rPr sz="2800" dirty="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16155077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pPr>
            <a:r>
              <a:rPr lang="en-IE" sz="4400" dirty="0"/>
              <a:t>HTML5 semantic elements</a:t>
            </a:r>
            <a:endParaRPr sz="4300" dirty="0"/>
          </a:p>
        </p:txBody>
      </p:sp>
      <p:sp>
        <p:nvSpPr>
          <p:cNvPr id="3" name="Text Placeholder 2"/>
          <p:cNvSpPr>
            <a:spLocks noGrp="1"/>
          </p:cNvSpPr>
          <p:nvPr>
            <p:ph type="body" idx="1"/>
          </p:nvPr>
        </p:nvSpPr>
        <p:spPr/>
        <p:txBody>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7" y="3120656"/>
            <a:ext cx="8429625"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55315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pPr>
            <a:r>
              <a:rPr lang="en-IE" sz="4400" dirty="0"/>
              <a:t>HTML5 semantic elements</a:t>
            </a:r>
            <a:endParaRPr sz="4300" dirty="0"/>
          </a:p>
        </p:txBody>
      </p:sp>
      <p:sp>
        <p:nvSpPr>
          <p:cNvPr id="3" name="Text Placeholder 2"/>
          <p:cNvSpPr>
            <a:spLocks noGrp="1"/>
          </p:cNvSpPr>
          <p:nvPr>
            <p:ph type="body" idx="1"/>
          </p:nvPr>
        </p:nvSpPr>
        <p:spPr/>
        <p:txBody>
          <a:bodyPr/>
          <a:lstStyle/>
          <a:p>
            <a:endParaRPr lang="en-US"/>
          </a:p>
        </p:txBody>
      </p:sp>
      <p:pic>
        <p:nvPicPr>
          <p:cNvPr id="2" name="Picture 1">
            <a:extLst>
              <a:ext uri="{FF2B5EF4-FFF2-40B4-BE49-F238E27FC236}">
                <a16:creationId xmlns:a16="http://schemas.microsoft.com/office/drawing/2014/main" id="{BE319FAC-4FC8-4D30-A1E1-3D2171AD3A85}"/>
              </a:ext>
            </a:extLst>
          </p:cNvPr>
          <p:cNvPicPr>
            <a:picLocks noChangeAspect="1"/>
          </p:cNvPicPr>
          <p:nvPr/>
        </p:nvPicPr>
        <p:blipFill>
          <a:blip r:embed="rId2"/>
          <a:stretch>
            <a:fillRect/>
          </a:stretch>
        </p:blipFill>
        <p:spPr>
          <a:xfrm>
            <a:off x="736257" y="2104633"/>
            <a:ext cx="11307805" cy="7027310"/>
          </a:xfrm>
          <a:prstGeom prst="rect">
            <a:avLst/>
          </a:prstGeom>
        </p:spPr>
      </p:pic>
    </p:spTree>
    <p:extLst>
      <p:ext uri="{BB962C8B-B14F-4D97-AF65-F5344CB8AC3E}">
        <p14:creationId xmlns:p14="http://schemas.microsoft.com/office/powerpoint/2010/main" val="172766875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prstGeom prst="rect">
            <a:avLst/>
          </a:prstGeom>
        </p:spPr>
        <p:txBody>
          <a:bodyPr/>
          <a:lstStyle/>
          <a:p>
            <a:pPr lvl="0">
              <a:defRPr sz="1800"/>
            </a:pPr>
            <a:r>
              <a:rPr sz="4300" dirty="0"/>
              <a:t>W3C Specifications</a:t>
            </a:r>
          </a:p>
        </p:txBody>
      </p:sp>
      <p:sp>
        <p:nvSpPr>
          <p:cNvPr id="87" name="Shape 87"/>
          <p:cNvSpPr>
            <a:spLocks noGrp="1"/>
          </p:cNvSpPr>
          <p:nvPr>
            <p:ph type="body" idx="1"/>
          </p:nvPr>
        </p:nvSpPr>
        <p:spPr>
          <a:xfrm>
            <a:off x="491319" y="2209929"/>
            <a:ext cx="4787238" cy="6667502"/>
          </a:xfrm>
          <a:prstGeom prst="rect">
            <a:avLst/>
          </a:prstGeom>
        </p:spPr>
        <p:txBody>
          <a:bodyPr>
            <a:normAutofit/>
          </a:bodyPr>
          <a:lstStyle/>
          <a:p>
            <a:pPr lvl="0">
              <a:defRPr sz="1800"/>
            </a:pPr>
            <a:r>
              <a:rPr sz="2800" dirty="0"/>
              <a:t>Readable and concise</a:t>
            </a:r>
            <a:endParaRPr lang="en-GB" sz="2800" dirty="0"/>
          </a:p>
          <a:p>
            <a:pPr lvl="0">
              <a:defRPr sz="1800"/>
            </a:pPr>
            <a:endParaRPr sz="2800" dirty="0"/>
          </a:p>
          <a:p>
            <a:pPr lvl="0">
              <a:defRPr sz="1800"/>
            </a:pPr>
            <a:r>
              <a:rPr sz="2800" dirty="0"/>
              <a:t>Simple guidance on structuring content</a:t>
            </a:r>
          </a:p>
        </p:txBody>
      </p:sp>
      <p:pic>
        <p:nvPicPr>
          <p:cNvPr id="3" name="Picture 2">
            <a:extLst>
              <a:ext uri="{FF2B5EF4-FFF2-40B4-BE49-F238E27FC236}">
                <a16:creationId xmlns:a16="http://schemas.microsoft.com/office/drawing/2014/main" id="{3AF4C915-0F0C-41DE-B313-13BC39989DED}"/>
              </a:ext>
            </a:extLst>
          </p:cNvPr>
          <p:cNvPicPr>
            <a:picLocks noChangeAspect="1"/>
          </p:cNvPicPr>
          <p:nvPr/>
        </p:nvPicPr>
        <p:blipFill>
          <a:blip r:embed="rId2"/>
          <a:stretch>
            <a:fillRect/>
          </a:stretch>
        </p:blipFill>
        <p:spPr>
          <a:xfrm>
            <a:off x="5487859" y="3625293"/>
            <a:ext cx="5221330" cy="6012664"/>
          </a:xfrm>
          <a:prstGeom prst="rect">
            <a:avLst/>
          </a:prstGeom>
        </p:spPr>
      </p:pic>
      <p:pic>
        <p:nvPicPr>
          <p:cNvPr id="4" name="Picture 3">
            <a:extLst>
              <a:ext uri="{FF2B5EF4-FFF2-40B4-BE49-F238E27FC236}">
                <a16:creationId xmlns:a16="http://schemas.microsoft.com/office/drawing/2014/main" id="{915B0771-93CF-450A-A9C3-96EA9B8DF0CC}"/>
              </a:ext>
            </a:extLst>
          </p:cNvPr>
          <p:cNvPicPr>
            <a:picLocks noChangeAspect="1"/>
          </p:cNvPicPr>
          <p:nvPr/>
        </p:nvPicPr>
        <p:blipFill>
          <a:blip r:embed="rId3"/>
          <a:stretch>
            <a:fillRect/>
          </a:stretch>
        </p:blipFill>
        <p:spPr>
          <a:xfrm>
            <a:off x="5278557" y="2053946"/>
            <a:ext cx="7307710" cy="1397000"/>
          </a:xfrm>
          <a:prstGeom prst="rect">
            <a:avLst/>
          </a:prstGeom>
        </p:spPr>
      </p:pic>
    </p:spTree>
    <p:extLst>
      <p:ext uri="{BB962C8B-B14F-4D97-AF65-F5344CB8AC3E}">
        <p14:creationId xmlns:p14="http://schemas.microsoft.com/office/powerpoint/2010/main" val="39671902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975361" y="419100"/>
            <a:ext cx="11861801" cy="1397001"/>
          </a:xfrm>
          <a:prstGeom prst="rect">
            <a:avLst/>
          </a:prstGeom>
        </p:spPr>
        <p:txBody>
          <a:bodyPr>
            <a:normAutofit/>
          </a:bodyPr>
          <a:lstStyle>
            <a:lvl1pPr>
              <a:defRPr u="sng">
                <a:hlinkClick r:id="" action="ppaction://noaction"/>
              </a:defRPr>
            </a:lvl1pPr>
          </a:lstStyle>
          <a:p>
            <a:pPr lvl="0">
              <a:defRPr sz="1800" u="none"/>
            </a:pPr>
            <a:r>
              <a:rPr lang="en-GB" sz="4300" dirty="0">
                <a:hlinkClick r:id="rId2"/>
              </a:rPr>
              <a:t>Article or Section - W3C Recommendation</a:t>
            </a:r>
            <a:endParaRPr sz="4300" dirty="0"/>
          </a:p>
        </p:txBody>
      </p:sp>
      <p:pic>
        <p:nvPicPr>
          <p:cNvPr id="2" name="Picture 1">
            <a:extLst>
              <a:ext uri="{FF2B5EF4-FFF2-40B4-BE49-F238E27FC236}">
                <a16:creationId xmlns:a16="http://schemas.microsoft.com/office/drawing/2014/main" id="{ABC62A30-5400-44B6-8825-9E59B5C55A85}"/>
              </a:ext>
            </a:extLst>
          </p:cNvPr>
          <p:cNvPicPr>
            <a:picLocks noChangeAspect="1"/>
          </p:cNvPicPr>
          <p:nvPr/>
        </p:nvPicPr>
        <p:blipFill>
          <a:blip r:embed="rId3"/>
          <a:stretch>
            <a:fillRect/>
          </a:stretch>
        </p:blipFill>
        <p:spPr>
          <a:xfrm>
            <a:off x="324859" y="2312360"/>
            <a:ext cx="12355081" cy="5843100"/>
          </a:xfrm>
          <a:prstGeom prst="rect">
            <a:avLst/>
          </a:prstGeom>
        </p:spPr>
      </p:pic>
    </p:spTree>
    <p:extLst>
      <p:ext uri="{BB962C8B-B14F-4D97-AF65-F5344CB8AC3E}">
        <p14:creationId xmlns:p14="http://schemas.microsoft.com/office/powerpoint/2010/main" val="380062692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pPr lvl="0">
              <a:defRPr sz="1800"/>
            </a:pPr>
            <a:r>
              <a:rPr sz="4300" dirty="0"/>
              <a:t>Semantic and Div’itis</a:t>
            </a:r>
          </a:p>
        </p:txBody>
      </p:sp>
      <p:sp>
        <p:nvSpPr>
          <p:cNvPr id="95" name="Shape 95"/>
          <p:cNvSpPr>
            <a:spLocks noGrp="1"/>
          </p:cNvSpPr>
          <p:nvPr>
            <p:ph type="body" idx="1"/>
          </p:nvPr>
        </p:nvSpPr>
        <p:spPr>
          <a:xfrm>
            <a:off x="544337" y="2143112"/>
            <a:ext cx="5737274" cy="6339730"/>
          </a:xfrm>
          <a:prstGeom prst="rect">
            <a:avLst/>
          </a:prstGeom>
        </p:spPr>
        <p:txBody>
          <a:bodyPr>
            <a:normAutofit/>
          </a:bodyPr>
          <a:lstStyle/>
          <a:p>
            <a:pPr lvl="0">
              <a:defRPr sz="1800"/>
            </a:pPr>
            <a:r>
              <a:rPr sz="2800" dirty="0"/>
              <a:t>Div’itis : the process of using too many nested/unnecessary divs to mark up a page.</a:t>
            </a:r>
            <a:endParaRPr lang="en-GB" sz="2800" dirty="0"/>
          </a:p>
          <a:p>
            <a:pPr lvl="0">
              <a:defRPr sz="1800"/>
            </a:pPr>
            <a:endParaRPr lang="en-GB" sz="2800" dirty="0"/>
          </a:p>
          <a:p>
            <a:pPr lvl="0">
              <a:defRPr sz="1800"/>
            </a:pPr>
            <a:endParaRPr sz="2800" dirty="0"/>
          </a:p>
          <a:p>
            <a:pPr lvl="0">
              <a:defRPr sz="1800"/>
            </a:pPr>
            <a:r>
              <a:rPr sz="2800" dirty="0"/>
              <a:t>Excessive use of DIVs makes page difficult to interpret, both by a human and machine reader</a:t>
            </a:r>
          </a:p>
        </p:txBody>
      </p:sp>
      <p:pic>
        <p:nvPicPr>
          <p:cNvPr id="96" name="Screen Shot 2013-11-27 at 06.34.24.png"/>
          <p:cNvPicPr/>
          <p:nvPr/>
        </p:nvPicPr>
        <p:blipFill>
          <a:blip r:embed="rId2">
            <a:extLst/>
          </a:blip>
          <a:stretch>
            <a:fillRect/>
          </a:stretch>
        </p:blipFill>
        <p:spPr>
          <a:xfrm>
            <a:off x="6746442" y="2067485"/>
            <a:ext cx="5853854" cy="7055728"/>
          </a:xfrm>
          <a:prstGeom prst="rect">
            <a:avLst/>
          </a:prstGeom>
          <a:ln w="12700">
            <a:miter lim="400000"/>
          </a:ln>
        </p:spPr>
      </p:pic>
    </p:spTree>
    <p:extLst>
      <p:ext uri="{BB962C8B-B14F-4D97-AF65-F5344CB8AC3E}">
        <p14:creationId xmlns:p14="http://schemas.microsoft.com/office/powerpoint/2010/main" val="34485087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prstGeom prst="rect">
            <a:avLst/>
          </a:prstGeom>
        </p:spPr>
        <p:txBody>
          <a:bodyPr/>
          <a:lstStyle/>
          <a:p>
            <a:pPr lvl="0"/>
            <a:endParaRPr dirty="0"/>
          </a:p>
        </p:txBody>
      </p:sp>
      <p:sp>
        <p:nvSpPr>
          <p:cNvPr id="99" name="Shape 99"/>
          <p:cNvSpPr>
            <a:spLocks noGrp="1"/>
          </p:cNvSpPr>
          <p:nvPr>
            <p:ph type="body" idx="1"/>
          </p:nvPr>
        </p:nvSpPr>
        <p:spPr>
          <a:prstGeom prst="rect">
            <a:avLst/>
          </a:prstGeom>
        </p:spPr>
        <p:txBody>
          <a:bodyPr/>
          <a:lstStyle/>
          <a:p>
            <a:pPr lvl="0"/>
            <a:endParaRPr dirty="0"/>
          </a:p>
        </p:txBody>
      </p:sp>
      <p:pic>
        <p:nvPicPr>
          <p:cNvPr id="100" name="Screen Shot 2013-11-27 at 06.36.02.png"/>
          <p:cNvPicPr/>
          <p:nvPr/>
        </p:nvPicPr>
        <p:blipFill>
          <a:blip r:embed="rId2">
            <a:extLst/>
          </a:blip>
          <a:stretch>
            <a:fillRect/>
          </a:stretch>
        </p:blipFill>
        <p:spPr>
          <a:xfrm>
            <a:off x="0" y="235103"/>
            <a:ext cx="13004800" cy="9054795"/>
          </a:xfrm>
          <a:prstGeom prst="rect">
            <a:avLst/>
          </a:prstGeom>
          <a:ln w="12700">
            <a:miter lim="400000"/>
          </a:ln>
        </p:spPr>
      </p:pic>
    </p:spTree>
    <p:extLst>
      <p:ext uri="{BB962C8B-B14F-4D97-AF65-F5344CB8AC3E}">
        <p14:creationId xmlns:p14="http://schemas.microsoft.com/office/powerpoint/2010/main" val="391466971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prstGeom prst="rect">
            <a:avLst/>
          </a:prstGeom>
        </p:spPr>
        <p:txBody>
          <a:bodyPr/>
          <a:lstStyle/>
          <a:p>
            <a:pPr lvl="0">
              <a:defRPr sz="1800"/>
            </a:pPr>
            <a:r>
              <a:rPr sz="4300" dirty="0"/>
              <a:t>Different Structures and Ordering</a:t>
            </a:r>
          </a:p>
        </p:txBody>
      </p:sp>
      <p:sp>
        <p:nvSpPr>
          <p:cNvPr id="103" name="Shape 103"/>
          <p:cNvSpPr>
            <a:spLocks noGrp="1"/>
          </p:cNvSpPr>
          <p:nvPr>
            <p:ph type="body" idx="1"/>
          </p:nvPr>
        </p:nvSpPr>
        <p:spPr>
          <a:prstGeom prst="rect">
            <a:avLst/>
          </a:prstGeom>
        </p:spPr>
        <p:txBody>
          <a:bodyPr/>
          <a:lstStyle/>
          <a:p>
            <a:pPr lvl="0"/>
            <a:endParaRPr dirty="0"/>
          </a:p>
        </p:txBody>
      </p:sp>
      <p:pic>
        <p:nvPicPr>
          <p:cNvPr id="104" name="pasted-image.png"/>
          <p:cNvPicPr/>
          <p:nvPr/>
        </p:nvPicPr>
        <p:blipFill>
          <a:blip r:embed="rId2">
            <a:extLst/>
          </a:blip>
          <a:stretch>
            <a:fillRect/>
          </a:stretch>
        </p:blipFill>
        <p:spPr>
          <a:xfrm>
            <a:off x="1192107" y="2680547"/>
            <a:ext cx="7477760" cy="4797214"/>
          </a:xfrm>
          <a:prstGeom prst="rect">
            <a:avLst/>
          </a:prstGeom>
          <a:ln w="12700">
            <a:miter lim="400000"/>
          </a:ln>
        </p:spPr>
      </p:pic>
      <p:sp>
        <p:nvSpPr>
          <p:cNvPr id="105" name="Shape 105"/>
          <p:cNvSpPr/>
          <p:nvPr/>
        </p:nvSpPr>
        <p:spPr>
          <a:xfrm>
            <a:off x="8838107" y="4323512"/>
            <a:ext cx="2141606" cy="1487581"/>
          </a:xfrm>
          <a:prstGeom prst="rect">
            <a:avLst/>
          </a:prstGeom>
          <a:ln w="12700">
            <a:miter lim="400000"/>
          </a:ln>
          <a:extLst>
            <a:ext uri="{C572A759-6A51-4108-AA02-DFA0A04FC94B}">
              <ma14:wrappingTextBoxFlag xmlns:ma14="http://schemas.microsoft.com/office/mac/drawingml/2011/main" xmlns="" val="1"/>
            </a:ext>
          </a:extLst>
        </p:spPr>
        <p:txBody>
          <a:bodyPr wrap="none" lIns="50797" tIns="50797" rIns="50797" bIns="50797" anchor="ctr">
            <a:spAutoFit/>
          </a:bodyPr>
          <a:lstStyle/>
          <a:p>
            <a:pPr lvl="0" algn="l">
              <a:defRPr sz="1800"/>
            </a:pPr>
            <a:r>
              <a:rPr dirty="0"/>
              <a:t>&lt;header&gt;&lt;/header&gt;</a:t>
            </a:r>
          </a:p>
          <a:p>
            <a:pPr lvl="0" algn="l">
              <a:defRPr sz="1800"/>
            </a:pPr>
            <a:r>
              <a:rPr dirty="0"/>
              <a:t>&lt;nav&gt;&lt;/nav&gt;</a:t>
            </a:r>
          </a:p>
          <a:p>
            <a:pPr lvl="0" algn="l">
              <a:defRPr sz="1800"/>
            </a:pPr>
            <a:r>
              <a:rPr dirty="0"/>
              <a:t>&lt;main&gt;&lt;</a:t>
            </a:r>
            <a:r>
              <a:rPr lang="en-IE" dirty="0"/>
              <a:t>/</a:t>
            </a:r>
            <a:r>
              <a:rPr dirty="0"/>
              <a:t>main&gt;</a:t>
            </a:r>
          </a:p>
          <a:p>
            <a:pPr lvl="0" algn="l">
              <a:defRPr sz="1800"/>
            </a:pPr>
            <a:r>
              <a:rPr dirty="0"/>
              <a:t>&lt;aside&gt;&lt;/aside&gt;</a:t>
            </a:r>
          </a:p>
          <a:p>
            <a:pPr lvl="0" algn="l">
              <a:defRPr sz="1800"/>
            </a:pPr>
            <a:r>
              <a:rPr dirty="0"/>
              <a:t>&lt;footer&gt;&lt;/footer&gt;</a:t>
            </a:r>
          </a:p>
        </p:txBody>
      </p:sp>
    </p:spTree>
    <p:extLst>
      <p:ext uri="{BB962C8B-B14F-4D97-AF65-F5344CB8AC3E}">
        <p14:creationId xmlns:p14="http://schemas.microsoft.com/office/powerpoint/2010/main" val="199510723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prstGeom prst="rect">
            <a:avLst/>
          </a:prstGeom>
        </p:spPr>
        <p:txBody>
          <a:bodyPr/>
          <a:lstStyle/>
          <a:p>
            <a:pPr lvl="0"/>
            <a:endParaRPr dirty="0"/>
          </a:p>
        </p:txBody>
      </p:sp>
      <p:sp>
        <p:nvSpPr>
          <p:cNvPr id="113" name="Shape 113"/>
          <p:cNvSpPr>
            <a:spLocks noGrp="1"/>
          </p:cNvSpPr>
          <p:nvPr>
            <p:ph type="body" idx="1"/>
          </p:nvPr>
        </p:nvSpPr>
        <p:spPr>
          <a:prstGeom prst="rect">
            <a:avLst/>
          </a:prstGeom>
        </p:spPr>
        <p:txBody>
          <a:bodyPr/>
          <a:lstStyle/>
          <a:p>
            <a:pPr lvl="0"/>
            <a:endParaRPr dirty="0"/>
          </a:p>
        </p:txBody>
      </p:sp>
      <p:pic>
        <p:nvPicPr>
          <p:cNvPr id="114" name="pasted-image.png"/>
          <p:cNvPicPr/>
          <p:nvPr/>
        </p:nvPicPr>
        <p:blipFill>
          <a:blip r:embed="rId2">
            <a:extLst/>
          </a:blip>
          <a:stretch>
            <a:fillRect/>
          </a:stretch>
        </p:blipFill>
        <p:spPr>
          <a:xfrm>
            <a:off x="1192107" y="2492587"/>
            <a:ext cx="7780995" cy="5211234"/>
          </a:xfrm>
          <a:prstGeom prst="rect">
            <a:avLst/>
          </a:prstGeom>
          <a:ln w="12700">
            <a:miter lim="400000"/>
          </a:ln>
        </p:spPr>
      </p:pic>
      <p:sp>
        <p:nvSpPr>
          <p:cNvPr id="115" name="Shape 115"/>
          <p:cNvSpPr/>
          <p:nvPr/>
        </p:nvSpPr>
        <p:spPr>
          <a:xfrm>
            <a:off x="8944230" y="4172310"/>
            <a:ext cx="1885125" cy="1764580"/>
          </a:xfrm>
          <a:prstGeom prst="rect">
            <a:avLst/>
          </a:prstGeom>
          <a:ln w="12700">
            <a:miter lim="400000"/>
          </a:ln>
          <a:extLst>
            <a:ext uri="{C572A759-6A51-4108-AA02-DFA0A04FC94B}">
              <ma14:wrappingTextBoxFlag xmlns:ma14="http://schemas.microsoft.com/office/mac/drawingml/2011/main" xmlns="" val="1"/>
            </a:ext>
          </a:extLst>
        </p:spPr>
        <p:txBody>
          <a:bodyPr wrap="none" lIns="50797" tIns="50797" rIns="50797" bIns="50797" anchor="ctr">
            <a:spAutoFit/>
          </a:bodyPr>
          <a:lstStyle/>
          <a:p>
            <a:pPr lvl="0" algn="l">
              <a:defRPr sz="1800"/>
            </a:pPr>
            <a:r>
              <a:rPr dirty="0"/>
              <a:t>&lt;header&gt;</a:t>
            </a:r>
          </a:p>
          <a:p>
            <a:pPr lvl="0" algn="l">
              <a:defRPr sz="1800"/>
            </a:pPr>
            <a:r>
              <a:rPr lang="en-GB" dirty="0"/>
              <a:t> </a:t>
            </a:r>
            <a:r>
              <a:rPr dirty="0"/>
              <a:t>&lt;nav&gt;&lt;/nav&gt;</a:t>
            </a:r>
          </a:p>
          <a:p>
            <a:pPr lvl="0" algn="l">
              <a:defRPr sz="1800"/>
            </a:pPr>
            <a:r>
              <a:rPr dirty="0"/>
              <a:t>&lt;/header&gt;</a:t>
            </a:r>
          </a:p>
          <a:p>
            <a:pPr lvl="0" algn="l">
              <a:defRPr sz="1800"/>
            </a:pPr>
            <a:r>
              <a:rPr dirty="0"/>
              <a:t>&lt;main&gt;&lt;</a:t>
            </a:r>
            <a:r>
              <a:rPr lang="en-IE" dirty="0"/>
              <a:t>/</a:t>
            </a:r>
            <a:r>
              <a:rPr dirty="0"/>
              <a:t>main&gt;</a:t>
            </a:r>
          </a:p>
          <a:p>
            <a:pPr lvl="0" algn="l">
              <a:defRPr sz="1800"/>
            </a:pPr>
            <a:r>
              <a:rPr dirty="0"/>
              <a:t>&lt;aside&gt;&lt;/aside&gt;</a:t>
            </a:r>
          </a:p>
          <a:p>
            <a:pPr lvl="0" algn="l">
              <a:defRPr sz="1800"/>
            </a:pPr>
            <a:r>
              <a:rPr dirty="0"/>
              <a:t>&lt;footer&gt;&lt;/footer&gt;</a:t>
            </a:r>
          </a:p>
        </p:txBody>
      </p:sp>
    </p:spTree>
    <p:extLst>
      <p:ext uri="{BB962C8B-B14F-4D97-AF65-F5344CB8AC3E}">
        <p14:creationId xmlns:p14="http://schemas.microsoft.com/office/powerpoint/2010/main" val="15233491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a:t>HTML5 semantic elements</a:t>
            </a:r>
          </a:p>
        </p:txBody>
      </p:sp>
      <p:sp>
        <p:nvSpPr>
          <p:cNvPr id="3" name="Content Placeholder 2"/>
          <p:cNvSpPr>
            <a:spLocks noGrp="1"/>
          </p:cNvSpPr>
          <p:nvPr>
            <p:ph idx="1"/>
          </p:nvPr>
        </p:nvSpPr>
        <p:spPr/>
        <p:txBody>
          <a:bodyPr/>
          <a:lstStyle/>
          <a:p>
            <a:r>
              <a:rPr lang="en-IE"/>
              <a:t>The need for semantic elements</a:t>
            </a:r>
          </a:p>
          <a:p>
            <a:endParaRPr lang="en-IE"/>
          </a:p>
          <a:p>
            <a:r>
              <a:rPr lang="en-IE"/>
              <a:t>Structural/layout elements</a:t>
            </a:r>
          </a:p>
          <a:p>
            <a:endParaRPr lang="en-IE"/>
          </a:p>
          <a:p>
            <a:r>
              <a:rPr lang="en-IE"/>
              <a:t>Figures and captions</a:t>
            </a:r>
          </a:p>
          <a:p>
            <a:endParaRPr lang="en-IE" dirty="0"/>
          </a:p>
        </p:txBody>
      </p:sp>
      <p:sp>
        <p:nvSpPr>
          <p:cNvPr id="4" name="Rectangle 3"/>
          <p:cNvSpPr/>
          <p:nvPr/>
        </p:nvSpPr>
        <p:spPr>
          <a:xfrm>
            <a:off x="417443" y="2166731"/>
            <a:ext cx="7911548"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254232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CSS example</a:t>
            </a:r>
          </a:p>
        </p:txBody>
      </p:sp>
      <p:sp>
        <p:nvSpPr>
          <p:cNvPr id="3" name="Text Placeholder 2"/>
          <p:cNvSpPr>
            <a:spLocks noGrp="1"/>
          </p:cNvSpPr>
          <p:nvPr>
            <p:ph type="body" idx="1"/>
          </p:nvPr>
        </p:nvSpPr>
        <p:spPr>
          <a:xfrm>
            <a:off x="559558" y="2265528"/>
            <a:ext cx="4317242" cy="6096561"/>
          </a:xfrm>
        </p:spPr>
        <p:txBody>
          <a:bodyPr>
            <a:normAutofit/>
          </a:bodyPr>
          <a:lstStyle/>
          <a:p>
            <a:r>
              <a:rPr lang="en-IE" dirty="0"/>
              <a:t>All of the semantic structural elements mentioned above can have CSS styles applied to them to control their appearance and position</a:t>
            </a:r>
          </a:p>
          <a:p>
            <a:endParaRPr lang="en-IE" dirty="0"/>
          </a:p>
          <a:p>
            <a:pPr marL="0" indent="0">
              <a:buNone/>
            </a:pP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993" y="2309793"/>
            <a:ext cx="7400940" cy="556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89016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a:t>HTML5 semantic elements</a:t>
            </a:r>
          </a:p>
        </p:txBody>
      </p:sp>
      <p:sp>
        <p:nvSpPr>
          <p:cNvPr id="3" name="Content Placeholder 2"/>
          <p:cNvSpPr>
            <a:spLocks noGrp="1"/>
          </p:cNvSpPr>
          <p:nvPr>
            <p:ph idx="1"/>
          </p:nvPr>
        </p:nvSpPr>
        <p:spPr/>
        <p:txBody>
          <a:bodyPr/>
          <a:lstStyle/>
          <a:p>
            <a:r>
              <a:rPr lang="en-IE" dirty="0"/>
              <a:t>The need for semantic elements</a:t>
            </a:r>
          </a:p>
          <a:p>
            <a:endParaRPr lang="en-IE" dirty="0"/>
          </a:p>
          <a:p>
            <a:r>
              <a:rPr lang="en-IE" dirty="0"/>
              <a:t>Structural/layout elements</a:t>
            </a:r>
          </a:p>
          <a:p>
            <a:endParaRPr lang="en-IE" dirty="0"/>
          </a:p>
          <a:p>
            <a:r>
              <a:rPr lang="en-IE" dirty="0"/>
              <a:t>Figures and captions</a:t>
            </a:r>
          </a:p>
          <a:p>
            <a:endParaRPr lang="en-IE" dirty="0"/>
          </a:p>
        </p:txBody>
      </p:sp>
      <p:sp>
        <p:nvSpPr>
          <p:cNvPr id="4" name="Rectangle 3"/>
          <p:cNvSpPr/>
          <p:nvPr/>
        </p:nvSpPr>
        <p:spPr>
          <a:xfrm>
            <a:off x="417443" y="4651481"/>
            <a:ext cx="7911548"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74088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and figcaption</a:t>
            </a:r>
          </a:p>
        </p:txBody>
      </p:sp>
      <p:sp>
        <p:nvSpPr>
          <p:cNvPr id="3" name="Text Placeholder 2"/>
          <p:cNvSpPr>
            <a:spLocks noGrp="1"/>
          </p:cNvSpPr>
          <p:nvPr>
            <p:ph type="body" idx="1"/>
          </p:nvPr>
        </p:nvSpPr>
        <p:spPr/>
        <p:txBody>
          <a:bodyPr>
            <a:normAutofit fontScale="92500"/>
          </a:bodyPr>
          <a:lstStyle/>
          <a:p>
            <a:pPr fontAlgn="base"/>
            <a:r>
              <a:rPr lang="en-US" dirty="0"/>
              <a:t>The &lt;figure&gt; element is intended to be used in conjunction with the &lt;figcaption&gt; element to mark up diagrams, illustrations, photos, and code examples (among other things). </a:t>
            </a:r>
          </a:p>
          <a:p>
            <a:pPr marL="0" indent="0" fontAlgn="base">
              <a:buNone/>
            </a:pPr>
            <a:endParaRPr lang="en-US" dirty="0"/>
          </a:p>
          <a:p>
            <a:pPr marL="650230" lvl="1" indent="0" fontAlgn="base">
              <a:buNone/>
            </a:pPr>
            <a:r>
              <a:rPr lang="en-US" dirty="0"/>
              <a:t>“</a:t>
            </a:r>
            <a:r>
              <a:rPr lang="en-US" i="1" dirty="0"/>
              <a:t>The figure element represents a unit of content, optionally with a caption, that is self-contained, that is typically referenced as a single unit from the main flow of the document, and that can be moved away from the main flow of the document without affecting the document’s meaning</a:t>
            </a:r>
            <a:r>
              <a:rPr lang="en-US" dirty="0"/>
              <a:t>”</a:t>
            </a:r>
          </a:p>
          <a:p>
            <a:pPr marL="650230" lvl="1" indent="0">
              <a:buNone/>
            </a:pPr>
            <a:endParaRPr lang="en-US" dirty="0"/>
          </a:p>
          <a:p>
            <a:pPr marL="650230" lvl="1" indent="0">
              <a:buNone/>
            </a:pPr>
            <a:r>
              <a:rPr lang="en-US" i="1" dirty="0"/>
              <a:t>“The figcaption element represents a caption or legend for a figure.”</a:t>
            </a:r>
            <a:endParaRPr lang="en-IE" i="1" dirty="0"/>
          </a:p>
        </p:txBody>
      </p:sp>
    </p:spTree>
    <p:extLst>
      <p:ext uri="{BB962C8B-B14F-4D97-AF65-F5344CB8AC3E}">
        <p14:creationId xmlns:p14="http://schemas.microsoft.com/office/powerpoint/2010/main" val="298438439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and figcaption</a:t>
            </a:r>
          </a:p>
        </p:txBody>
      </p:sp>
      <p:sp>
        <p:nvSpPr>
          <p:cNvPr id="3" name="Text Placeholder 2"/>
          <p:cNvSpPr>
            <a:spLocks noGrp="1"/>
          </p:cNvSpPr>
          <p:nvPr>
            <p:ph type="body" idx="1"/>
          </p:nvPr>
        </p:nvSpPr>
        <p:spPr/>
        <p:txBody>
          <a:bodyPr/>
          <a:lstStyle/>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34" y="7274960"/>
            <a:ext cx="11487572" cy="150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734" y="2685655"/>
            <a:ext cx="7437120" cy="3708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1493" y="2327671"/>
            <a:ext cx="3901440" cy="525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95608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p:txBody>
          <a:bodyPr>
            <a:normAutofit/>
          </a:bodyPr>
          <a:lstStyle/>
          <a:p>
            <a:pPr lvl="0"/>
            <a:r>
              <a:rPr lang="en-US" sz="4800" dirty="0"/>
              <a:t>The Need for Semantic Elements</a:t>
            </a:r>
          </a:p>
        </p:txBody>
      </p:sp>
      <p:sp>
        <p:nvSpPr>
          <p:cNvPr id="57" name="Shape 57"/>
          <p:cNvSpPr>
            <a:spLocks noGrp="1"/>
          </p:cNvSpPr>
          <p:nvPr>
            <p:ph idx="1"/>
          </p:nvPr>
        </p:nvSpPr>
        <p:spPr>
          <a:xfrm>
            <a:off x="571499" y="2222500"/>
            <a:ext cx="12311987" cy="6667500"/>
          </a:xfrm>
        </p:spPr>
        <p:txBody>
          <a:bodyPr>
            <a:normAutofit/>
          </a:bodyPr>
          <a:lstStyle/>
          <a:p>
            <a:r>
              <a:rPr lang="en-US" sz="2800" dirty="0"/>
              <a:t>Give content on the page meaning and structure</a:t>
            </a:r>
          </a:p>
          <a:p>
            <a:endParaRPr lang="en-US" sz="2800" dirty="0"/>
          </a:p>
          <a:p>
            <a:r>
              <a:rPr lang="en-US" sz="2800" dirty="0"/>
              <a:t>Semantics portray the value of content on a page, and are not just its style</a:t>
            </a:r>
          </a:p>
          <a:p>
            <a:endParaRPr lang="en-US" sz="2800" dirty="0"/>
          </a:p>
          <a:p>
            <a:r>
              <a:rPr lang="en-US" sz="2800" dirty="0"/>
              <a:t>Semantic markup can be interpreted by tools for the visually impaired</a:t>
            </a:r>
          </a:p>
          <a:p>
            <a:endParaRPr lang="en-US" sz="2800" dirty="0"/>
          </a:p>
          <a:p>
            <a:r>
              <a:rPr lang="en-US" sz="2800" dirty="0"/>
              <a:t>Search Engines can use semantic markup to better categorise and classify content</a:t>
            </a:r>
          </a:p>
          <a:p>
            <a:endParaRPr lang="en-US" sz="2800" dirty="0"/>
          </a:p>
          <a:p>
            <a:r>
              <a:rPr lang="en-US" sz="2800" dirty="0"/>
              <a:t>Semantic markup can make site maintenance easier as new developers can quickly grasp the site structure</a:t>
            </a:r>
          </a:p>
          <a:p>
            <a:endParaRPr lang="en-US" sz="2800" dirty="0"/>
          </a:p>
          <a:p>
            <a:r>
              <a:rPr lang="en-US" sz="2800" dirty="0"/>
              <a:t>Updating / restyling may by streamlined by using semantic elements</a:t>
            </a:r>
          </a:p>
          <a:p>
            <a:endParaRPr lang="en-US" dirty="0"/>
          </a:p>
        </p:txBody>
      </p:sp>
    </p:spTree>
    <p:extLst>
      <p:ext uri="{BB962C8B-B14F-4D97-AF65-F5344CB8AC3E}">
        <p14:creationId xmlns:p14="http://schemas.microsoft.com/office/powerpoint/2010/main" val="177798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a:t>HTML5 semantic elements</a:t>
            </a:r>
          </a:p>
        </p:txBody>
      </p:sp>
      <p:sp>
        <p:nvSpPr>
          <p:cNvPr id="3" name="Content Placeholder 2"/>
          <p:cNvSpPr>
            <a:spLocks noGrp="1"/>
          </p:cNvSpPr>
          <p:nvPr>
            <p:ph idx="1"/>
          </p:nvPr>
        </p:nvSpPr>
        <p:spPr/>
        <p:txBody>
          <a:bodyPr/>
          <a:lstStyle/>
          <a:p>
            <a:r>
              <a:rPr lang="en-IE" dirty="0"/>
              <a:t>The need for semantic elements</a:t>
            </a:r>
          </a:p>
          <a:p>
            <a:endParaRPr lang="en-IE" dirty="0"/>
          </a:p>
          <a:p>
            <a:r>
              <a:rPr lang="en-IE" dirty="0"/>
              <a:t>Structural/layout elements</a:t>
            </a:r>
          </a:p>
          <a:p>
            <a:endParaRPr lang="en-IE" dirty="0"/>
          </a:p>
          <a:p>
            <a:r>
              <a:rPr lang="en-IE" dirty="0"/>
              <a:t>Figures and captions</a:t>
            </a:r>
          </a:p>
          <a:p>
            <a:endParaRPr lang="en-IE" dirty="0"/>
          </a:p>
        </p:txBody>
      </p:sp>
      <p:sp>
        <p:nvSpPr>
          <p:cNvPr id="4" name="Rectangle 3"/>
          <p:cNvSpPr/>
          <p:nvPr/>
        </p:nvSpPr>
        <p:spPr>
          <a:xfrm>
            <a:off x="417443" y="3399167"/>
            <a:ext cx="7911548"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74088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p>
            <a:pPr lvl="0">
              <a:defRPr sz="1800"/>
            </a:pPr>
            <a:r>
              <a:rPr sz="4300" dirty="0"/>
              <a:t>The </a:t>
            </a:r>
            <a:r>
              <a:rPr lang="en-GB" sz="4300" dirty="0"/>
              <a:t>HTML</a:t>
            </a:r>
            <a:r>
              <a:rPr sz="4300" dirty="0"/>
              <a:t>5 Semantic Elements</a:t>
            </a:r>
          </a:p>
        </p:txBody>
      </p:sp>
      <p:sp>
        <p:nvSpPr>
          <p:cNvPr id="62" name="Shape 62"/>
          <p:cNvSpPr>
            <a:spLocks noGrp="1"/>
          </p:cNvSpPr>
          <p:nvPr>
            <p:ph type="body" idx="1"/>
          </p:nvPr>
        </p:nvSpPr>
        <p:spPr>
          <a:xfrm>
            <a:off x="1363229" y="2059094"/>
            <a:ext cx="2754958" cy="6774162"/>
          </a:xfrm>
          <a:prstGeom prst="rect">
            <a:avLst/>
          </a:prstGeom>
        </p:spPr>
        <p:txBody>
          <a:bodyPr>
            <a:normAutofit fontScale="92500" lnSpcReduction="20000"/>
          </a:bodyPr>
          <a:lstStyle/>
          <a:p>
            <a:pPr marL="0" indent="0" defTabSz="473177">
              <a:spcBef>
                <a:spcPts val="3400"/>
              </a:spcBef>
              <a:buNone/>
              <a:defRPr sz="1800"/>
            </a:pPr>
            <a:r>
              <a:rPr sz="3000" dirty="0"/>
              <a:t>&lt;header&gt;</a:t>
            </a:r>
          </a:p>
          <a:p>
            <a:pPr marL="0" indent="0" defTabSz="473177">
              <a:spcBef>
                <a:spcPts val="3400"/>
              </a:spcBef>
              <a:buNone/>
              <a:defRPr sz="1800"/>
            </a:pPr>
            <a:r>
              <a:rPr sz="3000" dirty="0"/>
              <a:t>&lt;nav&gt;</a:t>
            </a:r>
          </a:p>
          <a:p>
            <a:pPr marL="0" indent="0" defTabSz="473177">
              <a:spcBef>
                <a:spcPts val="3400"/>
              </a:spcBef>
              <a:buNone/>
              <a:defRPr sz="1800"/>
            </a:pPr>
            <a:r>
              <a:rPr sz="3000" dirty="0"/>
              <a:t>&lt;section&gt;</a:t>
            </a:r>
            <a:endParaRPr lang="en-IE" sz="3000" dirty="0"/>
          </a:p>
          <a:p>
            <a:pPr marL="0" indent="0" defTabSz="473177">
              <a:spcBef>
                <a:spcPts val="3400"/>
              </a:spcBef>
              <a:buNone/>
              <a:defRPr sz="1800"/>
            </a:pPr>
            <a:r>
              <a:rPr lang="en-IE" sz="3000" dirty="0"/>
              <a:t>&lt;main&gt;</a:t>
            </a:r>
            <a:endParaRPr sz="3000" dirty="0"/>
          </a:p>
          <a:p>
            <a:pPr marL="0" indent="0" defTabSz="473177">
              <a:spcBef>
                <a:spcPts val="3400"/>
              </a:spcBef>
              <a:buNone/>
              <a:defRPr sz="1800"/>
            </a:pPr>
            <a:r>
              <a:rPr sz="3000" dirty="0"/>
              <a:t>&lt;article&gt;</a:t>
            </a:r>
          </a:p>
          <a:p>
            <a:pPr marL="0" indent="0" defTabSz="473177">
              <a:spcBef>
                <a:spcPts val="3400"/>
              </a:spcBef>
              <a:buNone/>
              <a:defRPr sz="1800"/>
            </a:pPr>
            <a:r>
              <a:rPr sz="3000" dirty="0"/>
              <a:t>&lt;aside&gt;</a:t>
            </a:r>
          </a:p>
          <a:p>
            <a:pPr marL="0" indent="0" defTabSz="473177">
              <a:spcBef>
                <a:spcPts val="3400"/>
              </a:spcBef>
              <a:buNone/>
              <a:defRPr sz="1800"/>
            </a:pPr>
            <a:r>
              <a:rPr sz="3000" dirty="0"/>
              <a:t>&lt;figcaption&gt;</a:t>
            </a:r>
          </a:p>
          <a:p>
            <a:pPr marL="0" indent="0" defTabSz="473177">
              <a:spcBef>
                <a:spcPts val="3400"/>
              </a:spcBef>
              <a:buNone/>
              <a:defRPr sz="1800"/>
            </a:pPr>
            <a:r>
              <a:rPr sz="3000" dirty="0"/>
              <a:t>&lt;figure&gt;</a:t>
            </a:r>
          </a:p>
          <a:p>
            <a:pPr marL="0" indent="0" defTabSz="473177">
              <a:spcBef>
                <a:spcPts val="3400"/>
              </a:spcBef>
              <a:buNone/>
              <a:defRPr sz="1800"/>
            </a:pPr>
            <a:r>
              <a:rPr sz="3000" dirty="0"/>
              <a:t>&lt;footer&gt;</a:t>
            </a:r>
          </a:p>
        </p:txBody>
      </p:sp>
      <p:pic>
        <p:nvPicPr>
          <p:cNvPr id="63" name="pasted-image.png"/>
          <p:cNvPicPr/>
          <p:nvPr/>
        </p:nvPicPr>
        <p:blipFill>
          <a:blip r:embed="rId2">
            <a:extLst/>
          </a:blip>
          <a:stretch>
            <a:fillRect/>
          </a:stretch>
        </p:blipFill>
        <p:spPr>
          <a:xfrm>
            <a:off x="4222750" y="2679700"/>
            <a:ext cx="8216900" cy="5207000"/>
          </a:xfrm>
          <a:prstGeom prst="rect">
            <a:avLst/>
          </a:prstGeom>
          <a:ln w="12700">
            <a:miter lim="400000"/>
          </a:ln>
        </p:spPr>
      </p:pic>
    </p:spTree>
    <p:extLst>
      <p:ext uri="{BB962C8B-B14F-4D97-AF65-F5344CB8AC3E}">
        <p14:creationId xmlns:p14="http://schemas.microsoft.com/office/powerpoint/2010/main" val="19883019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4300" dirty="0"/>
              <a:t>&lt;nav&gt;</a:t>
            </a:r>
          </a:p>
        </p:txBody>
      </p:sp>
      <p:sp>
        <p:nvSpPr>
          <p:cNvPr id="66" name="Shape 66"/>
          <p:cNvSpPr>
            <a:spLocks noGrp="1"/>
          </p:cNvSpPr>
          <p:nvPr>
            <p:ph type="body" idx="1"/>
          </p:nvPr>
        </p:nvSpPr>
        <p:spPr>
          <a:xfrm>
            <a:off x="930876" y="5399514"/>
            <a:ext cx="11368216" cy="2545954"/>
          </a:xfrm>
          <a:prstGeom prst="rect">
            <a:avLst/>
          </a:prstGeom>
        </p:spPr>
        <p:txBody>
          <a:bodyPr>
            <a:normAutofit/>
          </a:bodyPr>
          <a:lstStyle>
            <a:lvl1pPr marL="0" indent="0">
              <a:buSzTx/>
              <a:buFontTx/>
              <a:buNone/>
              <a:defRPr i="1"/>
            </a:lvl1pPr>
          </a:lstStyle>
          <a:p>
            <a:pPr lvl="0">
              <a:defRPr sz="1800" i="0"/>
            </a:pPr>
            <a:r>
              <a:rPr lang="en-GB" sz="2800" dirty="0"/>
              <a:t>The &lt;nav&gt; tag defines a set of navigation links.</a:t>
            </a:r>
          </a:p>
          <a:p>
            <a:pPr lvl="0">
              <a:defRPr sz="1800" i="0"/>
            </a:pPr>
            <a:endParaRPr lang="en-GB" sz="2800" dirty="0"/>
          </a:p>
          <a:p>
            <a:pPr lvl="0">
              <a:defRPr sz="1800" i="0"/>
            </a:pPr>
            <a:r>
              <a:rPr lang="en-GB" sz="2800" dirty="0"/>
              <a:t>Notice that NOT all links of a document should be inside a &lt;nav&gt; element. The &lt;nav&gt; element is intended only for major block of navigation links.</a:t>
            </a:r>
            <a:endParaRPr sz="2800" dirty="0"/>
          </a:p>
        </p:txBody>
      </p:sp>
      <p:sp>
        <p:nvSpPr>
          <p:cNvPr id="67" name="Shape 67"/>
          <p:cNvSpPr/>
          <p:nvPr/>
        </p:nvSpPr>
        <p:spPr>
          <a:xfrm>
            <a:off x="2064765" y="2579250"/>
            <a:ext cx="7607852" cy="2215991"/>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l" defTabSz="457176">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nav</a:t>
            </a:r>
            <a:r>
              <a:rPr dirty="0">
                <a:solidFill>
                  <a:srgbClr val="009193"/>
                </a:solidFill>
                <a:latin typeface="Monaco"/>
                <a:ea typeface="Monaco"/>
                <a:cs typeface="Monaco"/>
                <a:sym typeface="Monaco"/>
              </a:rPr>
              <a:t>&gt;</a:t>
            </a:r>
            <a:endParaRPr dirty="0">
              <a:latin typeface="Monaco"/>
              <a:ea typeface="Monaco"/>
              <a:cs typeface="Monaco"/>
              <a:sym typeface="Monaco"/>
            </a:endParaRPr>
          </a:p>
          <a:p>
            <a:pPr algn="l" defTabSz="457176">
              <a:defRPr sz="1800"/>
            </a:pPr>
            <a:r>
              <a:rPr dirty="0">
                <a:latin typeface="Monaco"/>
                <a:ea typeface="Monaco"/>
                <a:cs typeface="Monaco"/>
                <a:sym typeface="Monaco"/>
              </a:rPr>
              <a:t>  </a:t>
            </a:r>
            <a:r>
              <a:rPr lang="en-GB" dirty="0">
                <a:latin typeface="Monaco"/>
                <a:ea typeface="Monaco"/>
                <a:cs typeface="Monaco"/>
                <a:sym typeface="Monaco"/>
              </a:rPr>
              <a:t> </a:t>
            </a: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h1</a:t>
            </a:r>
            <a:r>
              <a:rPr dirty="0">
                <a:solidFill>
                  <a:srgbClr val="009193"/>
                </a:solidFill>
                <a:latin typeface="Monaco"/>
                <a:ea typeface="Monaco"/>
                <a:cs typeface="Monaco"/>
                <a:sym typeface="Monaco"/>
              </a:rPr>
              <a:t>&gt;</a:t>
            </a:r>
            <a:r>
              <a:rPr dirty="0">
                <a:latin typeface="Monaco"/>
                <a:ea typeface="Monaco"/>
                <a:cs typeface="Monaco"/>
                <a:sym typeface="Monaco"/>
              </a:rPr>
              <a:t>Navigation</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h1</a:t>
            </a:r>
            <a:r>
              <a:rPr dirty="0">
                <a:solidFill>
                  <a:srgbClr val="009193"/>
                </a:solidFill>
                <a:latin typeface="Monaco"/>
                <a:ea typeface="Monaco"/>
                <a:cs typeface="Monaco"/>
                <a:sym typeface="Monaco"/>
              </a:rPr>
              <a:t>&gt;</a:t>
            </a:r>
            <a:endParaRPr dirty="0">
              <a:latin typeface="Monaco"/>
              <a:ea typeface="Monaco"/>
              <a:cs typeface="Monaco"/>
              <a:sym typeface="Monaco"/>
            </a:endParaRPr>
          </a:p>
          <a:p>
            <a:pPr algn="l" defTabSz="457176">
              <a:defRPr sz="1800"/>
            </a:pPr>
            <a:r>
              <a:rPr dirty="0">
                <a:latin typeface="Monaco"/>
                <a:ea typeface="Monaco"/>
                <a:cs typeface="Monaco"/>
                <a:sym typeface="Monaco"/>
              </a:rPr>
              <a:t>  </a:t>
            </a:r>
            <a:r>
              <a:rPr lang="en-GB"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ul</a:t>
            </a:r>
            <a:r>
              <a:rPr dirty="0">
                <a:solidFill>
                  <a:srgbClr val="009193"/>
                </a:solidFill>
                <a:latin typeface="Monaco"/>
                <a:ea typeface="Monaco"/>
                <a:cs typeface="Monaco"/>
                <a:sym typeface="Monaco"/>
              </a:rPr>
              <a:t>&gt;</a:t>
            </a:r>
            <a:endParaRPr dirty="0">
              <a:latin typeface="Monaco"/>
              <a:ea typeface="Monaco"/>
              <a:cs typeface="Monaco"/>
              <a:sym typeface="Monaco"/>
            </a:endParaRPr>
          </a:p>
          <a:p>
            <a:pPr algn="l" defTabSz="457176">
              <a:defRPr sz="1800"/>
            </a:pPr>
            <a:r>
              <a:rPr dirty="0">
                <a:latin typeface="Monaco"/>
                <a:ea typeface="Monaco"/>
                <a:cs typeface="Monaco"/>
                <a:sym typeface="Monaco"/>
              </a:rPr>
              <a:t>  </a:t>
            </a:r>
            <a:r>
              <a:rPr lang="en-GB" dirty="0">
                <a:latin typeface="Monaco"/>
                <a:ea typeface="Monaco"/>
                <a:cs typeface="Monaco"/>
                <a:sym typeface="Monaco"/>
              </a:rPr>
              <a:t>  </a:t>
            </a: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"articles.</a:t>
            </a:r>
            <a:r>
              <a:rPr lang="en-GB" dirty="0">
                <a:solidFill>
                  <a:srgbClr val="3933FF"/>
                </a:solidFill>
                <a:latin typeface="Monaco"/>
                <a:ea typeface="Monaco"/>
                <a:cs typeface="Monaco"/>
                <a:sym typeface="Monaco"/>
              </a:rPr>
              <a:t>html</a:t>
            </a:r>
            <a:r>
              <a:rPr dirty="0">
                <a:solidFill>
                  <a:srgbClr val="3933FF"/>
                </a:solidFill>
                <a:latin typeface="Monaco"/>
                <a:ea typeface="Monaco"/>
                <a:cs typeface="Monaco"/>
                <a:sym typeface="Monaco"/>
              </a:rPr>
              <a:t>"</a:t>
            </a:r>
            <a:r>
              <a:rPr dirty="0">
                <a:solidFill>
                  <a:srgbClr val="009193"/>
                </a:solidFill>
                <a:latin typeface="Monaco"/>
                <a:ea typeface="Monaco"/>
                <a:cs typeface="Monaco"/>
                <a:sym typeface="Monaco"/>
              </a:rPr>
              <a:t>&gt;</a:t>
            </a:r>
            <a:r>
              <a:rPr dirty="0">
                <a:latin typeface="Monaco"/>
                <a:ea typeface="Monaco"/>
                <a:cs typeface="Monaco"/>
                <a:sym typeface="Monaco"/>
              </a:rPr>
              <a:t>Index of all articles</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algn="l" defTabSz="457176">
              <a:defRPr sz="1800"/>
            </a:pPr>
            <a:r>
              <a:rPr dirty="0">
                <a:latin typeface="Monaco"/>
                <a:ea typeface="Monaco"/>
                <a:cs typeface="Monaco"/>
                <a:sym typeface="Monaco"/>
              </a:rPr>
              <a:t>    </a:t>
            </a:r>
            <a:r>
              <a:rPr lang="en-GB"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"today.</a:t>
            </a:r>
            <a:r>
              <a:rPr lang="en-GB" dirty="0">
                <a:solidFill>
                  <a:srgbClr val="3933FF"/>
                </a:solidFill>
                <a:latin typeface="Monaco"/>
                <a:ea typeface="Monaco"/>
                <a:cs typeface="Monaco"/>
                <a:sym typeface="Monaco"/>
              </a:rPr>
              <a:t> html</a:t>
            </a:r>
            <a:r>
              <a:rPr dirty="0">
                <a:solidFill>
                  <a:srgbClr val="3933FF"/>
                </a:solidFill>
                <a:latin typeface="Monaco"/>
                <a:ea typeface="Monaco"/>
                <a:cs typeface="Monaco"/>
                <a:sym typeface="Monaco"/>
              </a:rPr>
              <a:t>"</a:t>
            </a:r>
            <a:r>
              <a:rPr dirty="0">
                <a:solidFill>
                  <a:srgbClr val="009193"/>
                </a:solidFill>
                <a:latin typeface="Monaco"/>
                <a:ea typeface="Monaco"/>
                <a:cs typeface="Monaco"/>
                <a:sym typeface="Monaco"/>
              </a:rPr>
              <a:t>&gt;</a:t>
            </a:r>
            <a:r>
              <a:rPr dirty="0">
                <a:latin typeface="Monaco"/>
                <a:ea typeface="Monaco"/>
                <a:cs typeface="Monaco"/>
                <a:sym typeface="Monaco"/>
              </a:rPr>
              <a:t>Things sheeple need to wake up for today</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algn="l" defTabSz="457176">
              <a:defRPr sz="1800"/>
            </a:pPr>
            <a:r>
              <a:rPr dirty="0">
                <a:latin typeface="Monaco"/>
                <a:ea typeface="Monaco"/>
                <a:cs typeface="Monaco"/>
                <a:sym typeface="Monaco"/>
              </a:rPr>
              <a:t>  </a:t>
            </a:r>
            <a:r>
              <a:rPr lang="en-GB" dirty="0">
                <a:latin typeface="Monaco"/>
                <a:ea typeface="Monaco"/>
                <a:cs typeface="Monaco"/>
                <a:sym typeface="Monaco"/>
              </a:rPr>
              <a:t>  </a:t>
            </a: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"successes.</a:t>
            </a:r>
            <a:r>
              <a:rPr lang="en-GB" dirty="0">
                <a:solidFill>
                  <a:srgbClr val="3933FF"/>
                </a:solidFill>
                <a:latin typeface="Monaco"/>
                <a:ea typeface="Monaco"/>
                <a:cs typeface="Monaco"/>
                <a:sym typeface="Monaco"/>
              </a:rPr>
              <a:t> html</a:t>
            </a:r>
            <a:r>
              <a:rPr dirty="0">
                <a:solidFill>
                  <a:srgbClr val="3933FF"/>
                </a:solidFill>
                <a:latin typeface="Monaco"/>
                <a:ea typeface="Monaco"/>
                <a:cs typeface="Monaco"/>
                <a:sym typeface="Monaco"/>
              </a:rPr>
              <a:t>"</a:t>
            </a:r>
            <a:r>
              <a:rPr dirty="0">
                <a:solidFill>
                  <a:srgbClr val="009193"/>
                </a:solidFill>
                <a:latin typeface="Monaco"/>
                <a:ea typeface="Monaco"/>
                <a:cs typeface="Monaco"/>
                <a:sym typeface="Monaco"/>
              </a:rPr>
              <a:t>&gt;</a:t>
            </a:r>
            <a:r>
              <a:rPr dirty="0">
                <a:latin typeface="Monaco"/>
                <a:ea typeface="Monaco"/>
                <a:cs typeface="Monaco"/>
                <a:sym typeface="Monaco"/>
              </a:rPr>
              <a:t>Sheeple we have managed to wake</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algn="l" defTabSz="457176">
              <a:defRPr sz="1800"/>
            </a:pPr>
            <a:r>
              <a:rPr dirty="0">
                <a:latin typeface="Monaco"/>
                <a:ea typeface="Monaco"/>
                <a:cs typeface="Monaco"/>
                <a:sym typeface="Monaco"/>
              </a:rPr>
              <a:t>  </a:t>
            </a:r>
            <a:r>
              <a:rPr lang="en-GB"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ul</a:t>
            </a:r>
            <a:r>
              <a:rPr dirty="0">
                <a:solidFill>
                  <a:srgbClr val="009193"/>
                </a:solidFill>
                <a:latin typeface="Monaco"/>
                <a:ea typeface="Monaco"/>
                <a:cs typeface="Monaco"/>
                <a:sym typeface="Monaco"/>
              </a:rPr>
              <a:t>&gt;</a:t>
            </a:r>
            <a:endParaRPr dirty="0">
              <a:latin typeface="Monaco"/>
              <a:ea typeface="Monaco"/>
              <a:cs typeface="Monaco"/>
              <a:sym typeface="Monaco"/>
            </a:endParaRPr>
          </a:p>
          <a:p>
            <a:pPr algn="l" defTabSz="457176">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nav</a:t>
            </a:r>
            <a:r>
              <a:rPr dirty="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30675156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p>
            <a:pPr lvl="0">
              <a:defRPr sz="1800"/>
            </a:pPr>
            <a:r>
              <a:rPr sz="4300" dirty="0"/>
              <a:t>&lt;</a:t>
            </a:r>
            <a:r>
              <a:rPr lang="en-IE" sz="4300" dirty="0"/>
              <a:t>main</a:t>
            </a:r>
            <a:r>
              <a:rPr sz="4300" dirty="0"/>
              <a:t>&gt;</a:t>
            </a:r>
          </a:p>
        </p:txBody>
      </p:sp>
      <p:sp>
        <p:nvSpPr>
          <p:cNvPr id="74" name="Shape 74"/>
          <p:cNvSpPr>
            <a:spLocks noGrp="1"/>
          </p:cNvSpPr>
          <p:nvPr>
            <p:ph type="body" idx="1"/>
          </p:nvPr>
        </p:nvSpPr>
        <p:spPr>
          <a:xfrm>
            <a:off x="589298" y="2384202"/>
            <a:ext cx="5383134" cy="7097549"/>
          </a:xfrm>
          <a:prstGeom prst="rect">
            <a:avLst/>
          </a:prstGeom>
        </p:spPr>
        <p:txBody>
          <a:bodyPr>
            <a:normAutofit fontScale="85000" lnSpcReduction="10000"/>
          </a:bodyPr>
          <a:lstStyle>
            <a:lvl1pPr marL="0" indent="0" defTabSz="502412">
              <a:spcBef>
                <a:spcPts val="3600"/>
              </a:spcBef>
              <a:buSzTx/>
              <a:buFontTx/>
              <a:buNone/>
              <a:defRPr sz="3096" i="1"/>
            </a:lvl1pPr>
          </a:lstStyle>
          <a:p>
            <a:r>
              <a:rPr lang="en-GB" sz="2800" i="0" dirty="0"/>
              <a:t>The &lt;main&gt; tag specifies the main content of a document.</a:t>
            </a:r>
          </a:p>
          <a:p>
            <a:r>
              <a:rPr lang="en-GB" i="0" dirty="0"/>
              <a:t>It contains most of the unique content of a given webpage, for example, the video you want to watch, or the main story you're reading, or the map you want to view, or the news headlines, etc. This is the one part of the website that definitely will vary from page to page!</a:t>
            </a:r>
            <a:endParaRPr lang="en-GB" sz="2800" i="0" dirty="0"/>
          </a:p>
          <a:p>
            <a:r>
              <a:rPr lang="en-GB" sz="2800" i="0" dirty="0"/>
              <a:t>The content inside the &lt;main&gt; element should be unique to the document. It should not contain any content that is repeated across documents such as sidebars, navigation links, copyright information, site logos, and search forms.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027" y="2451948"/>
            <a:ext cx="5743787" cy="4375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103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1034626" y="325120"/>
            <a:ext cx="11861801" cy="1397001"/>
          </a:xfrm>
          <a:prstGeom prst="rect">
            <a:avLst/>
          </a:prstGeom>
        </p:spPr>
        <p:txBody>
          <a:bodyPr/>
          <a:lstStyle/>
          <a:p>
            <a:pPr lvl="0">
              <a:defRPr sz="1800"/>
            </a:pPr>
            <a:r>
              <a:rPr sz="4300" dirty="0"/>
              <a:t>&lt;article&gt;</a:t>
            </a:r>
          </a:p>
        </p:txBody>
      </p:sp>
      <p:sp>
        <p:nvSpPr>
          <p:cNvPr id="70" name="Shape 70"/>
          <p:cNvSpPr>
            <a:spLocks noGrp="1"/>
          </p:cNvSpPr>
          <p:nvPr>
            <p:ph type="body" idx="1"/>
          </p:nvPr>
        </p:nvSpPr>
        <p:spPr>
          <a:xfrm>
            <a:off x="668741" y="5834534"/>
            <a:ext cx="11517854" cy="3429001"/>
          </a:xfrm>
          <a:prstGeom prst="rect">
            <a:avLst/>
          </a:prstGeom>
        </p:spPr>
        <p:txBody>
          <a:bodyPr>
            <a:normAutofit/>
          </a:bodyPr>
          <a:lstStyle>
            <a:lvl1pPr marL="0" indent="0" defTabSz="502412">
              <a:spcBef>
                <a:spcPts val="3600"/>
              </a:spcBef>
              <a:buSzTx/>
              <a:buFontTx/>
              <a:buNone/>
              <a:defRPr sz="3096" i="1"/>
            </a:lvl1pPr>
          </a:lstStyle>
          <a:p>
            <a:pPr lvl="0">
              <a:defRPr sz="1800" i="0"/>
            </a:pPr>
            <a:r>
              <a:rPr lang="en-GB" sz="3100" dirty="0"/>
              <a:t>&lt;article&gt; encloses a block of related content that makes sense on its own without the rest of the page. This could be:</a:t>
            </a:r>
          </a:p>
          <a:p>
            <a:pPr marL="457200" lvl="0" indent="-457200">
              <a:spcBef>
                <a:spcPts val="600"/>
              </a:spcBef>
              <a:buFont typeface="Arial" panose="020B0604020202020204" pitchFamily="34" charset="0"/>
              <a:buChar char="•"/>
              <a:defRPr sz="1800" i="0"/>
            </a:pPr>
            <a:r>
              <a:rPr lang="en-GB" sz="3100" dirty="0"/>
              <a:t>a magazine, newspaper, technical or scholarly article, </a:t>
            </a:r>
          </a:p>
          <a:p>
            <a:pPr marL="457200" lvl="0" indent="-457200">
              <a:spcBef>
                <a:spcPts val="600"/>
              </a:spcBef>
              <a:buFont typeface="Arial" panose="020B0604020202020204" pitchFamily="34" charset="0"/>
              <a:buChar char="•"/>
              <a:defRPr sz="1800" i="0"/>
            </a:pPr>
            <a:r>
              <a:rPr lang="en-GB" sz="3100" dirty="0"/>
              <a:t>an essay or report, </a:t>
            </a:r>
          </a:p>
          <a:p>
            <a:pPr marL="457200" lvl="0" indent="-457200">
              <a:spcBef>
                <a:spcPts val="600"/>
              </a:spcBef>
              <a:buFont typeface="Arial" panose="020B0604020202020204" pitchFamily="34" charset="0"/>
              <a:buChar char="•"/>
              <a:defRPr sz="1800" i="0"/>
            </a:pPr>
            <a:r>
              <a:rPr lang="en-GB" sz="3100" dirty="0"/>
              <a:t>a blog or other social media post.</a:t>
            </a:r>
            <a:endParaRPr sz="3100" dirty="0"/>
          </a:p>
        </p:txBody>
      </p:sp>
      <p:pic>
        <p:nvPicPr>
          <p:cNvPr id="2" name="Picture 1">
            <a:extLst>
              <a:ext uri="{FF2B5EF4-FFF2-40B4-BE49-F238E27FC236}">
                <a16:creationId xmlns:a16="http://schemas.microsoft.com/office/drawing/2014/main" id="{5B5C447E-2DED-4A12-BF60-A4FCF42913C6}"/>
              </a:ext>
            </a:extLst>
          </p:cNvPr>
          <p:cNvPicPr>
            <a:picLocks noChangeAspect="1"/>
          </p:cNvPicPr>
          <p:nvPr/>
        </p:nvPicPr>
        <p:blipFill>
          <a:blip r:embed="rId2"/>
          <a:stretch>
            <a:fillRect/>
          </a:stretch>
        </p:blipFill>
        <p:spPr>
          <a:xfrm>
            <a:off x="551936" y="2093079"/>
            <a:ext cx="8633253" cy="3741455"/>
          </a:xfrm>
          <a:prstGeom prst="rect">
            <a:avLst/>
          </a:prstGeom>
          <a:ln>
            <a:solidFill>
              <a:schemeClr val="accent1"/>
            </a:solidFill>
          </a:ln>
          <a:effectLst/>
        </p:spPr>
      </p:pic>
    </p:spTree>
    <p:extLst>
      <p:ext uri="{BB962C8B-B14F-4D97-AF65-F5344CB8AC3E}">
        <p14:creationId xmlns:p14="http://schemas.microsoft.com/office/powerpoint/2010/main" val="9333919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p>
            <a:pPr lvl="0">
              <a:defRPr sz="1800"/>
            </a:pPr>
            <a:r>
              <a:rPr sz="4300" dirty="0"/>
              <a:t>&lt;section&gt;</a:t>
            </a:r>
          </a:p>
        </p:txBody>
      </p:sp>
      <p:sp>
        <p:nvSpPr>
          <p:cNvPr id="74" name="Shape 74"/>
          <p:cNvSpPr>
            <a:spLocks noGrp="1"/>
          </p:cNvSpPr>
          <p:nvPr>
            <p:ph type="body" idx="1"/>
          </p:nvPr>
        </p:nvSpPr>
        <p:spPr>
          <a:xfrm>
            <a:off x="614151" y="2169992"/>
            <a:ext cx="5654844" cy="7253408"/>
          </a:xfrm>
          <a:prstGeom prst="rect">
            <a:avLst/>
          </a:prstGeom>
        </p:spPr>
        <p:txBody>
          <a:bodyPr>
            <a:normAutofit/>
          </a:bodyPr>
          <a:lstStyle>
            <a:lvl1pPr marL="0" indent="0" defTabSz="502412">
              <a:spcBef>
                <a:spcPts val="3600"/>
              </a:spcBef>
              <a:buSzTx/>
              <a:buFontTx/>
              <a:buNone/>
              <a:defRPr sz="3096" i="1"/>
            </a:lvl1pPr>
          </a:lstStyle>
          <a:p>
            <a:pPr lvl="0">
              <a:defRPr sz="1800" i="0"/>
            </a:pPr>
            <a:r>
              <a:rPr lang="en-GB" sz="3100" dirty="0"/>
              <a:t>&lt;section&gt; is similar to &lt;article&gt;, but it is more for grouping together a single part of the page that constitutes one single piece of functionality (e.g., a mini map, or a set of article headlines and summaries). It's considered best practice to begin each section with a heading; also note that you can break &lt;article&gt;s up into different &lt;section&gt;s, or &lt;section&gt;s up into different &lt;article&gt;s, depending on the context.</a:t>
            </a:r>
          </a:p>
        </p:txBody>
      </p:sp>
      <p:sp>
        <p:nvSpPr>
          <p:cNvPr id="75" name="Shape 75"/>
          <p:cNvSpPr/>
          <p:nvPr/>
        </p:nvSpPr>
        <p:spPr>
          <a:xfrm>
            <a:off x="6502400" y="2559022"/>
            <a:ext cx="5828476" cy="4185761"/>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l" defTabSz="457176">
              <a:defRPr sz="1800"/>
            </a:pP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article</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header</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h2</a:t>
            </a:r>
            <a:r>
              <a:rPr sz="1600" dirty="0">
                <a:solidFill>
                  <a:srgbClr val="009193"/>
                </a:solidFill>
                <a:latin typeface="Monaco"/>
                <a:ea typeface="Monaco"/>
                <a:cs typeface="Monaco"/>
                <a:sym typeface="Monaco"/>
              </a:rPr>
              <a:t>&gt;</a:t>
            </a:r>
            <a:r>
              <a:rPr sz="1600" dirty="0">
                <a:latin typeface="Monaco"/>
                <a:ea typeface="Monaco"/>
                <a:cs typeface="Monaco"/>
                <a:sym typeface="Monaco"/>
              </a:rPr>
              <a:t>Apples</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h2</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p</a:t>
            </a:r>
            <a:r>
              <a:rPr sz="1600" dirty="0">
                <a:solidFill>
                  <a:srgbClr val="009193"/>
                </a:solidFill>
                <a:latin typeface="Monaco"/>
                <a:ea typeface="Monaco"/>
                <a:cs typeface="Monaco"/>
                <a:sym typeface="Monaco"/>
              </a:rPr>
              <a:t>&gt;</a:t>
            </a:r>
            <a:r>
              <a:rPr sz="1600" dirty="0">
                <a:latin typeface="Monaco"/>
                <a:ea typeface="Monaco"/>
                <a:cs typeface="Monaco"/>
                <a:sym typeface="Monaco"/>
              </a:rPr>
              <a:t>Tasty, delicious fruit!</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p</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lang="en-GB"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header</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p</a:t>
            </a:r>
            <a:r>
              <a:rPr sz="1600" dirty="0">
                <a:solidFill>
                  <a:srgbClr val="009193"/>
                </a:solidFill>
                <a:latin typeface="Monaco"/>
                <a:ea typeface="Monaco"/>
                <a:cs typeface="Monaco"/>
                <a:sym typeface="Monaco"/>
              </a:rPr>
              <a:t>&gt;</a:t>
            </a:r>
            <a:r>
              <a:rPr sz="1600" dirty="0">
                <a:latin typeface="Monaco"/>
                <a:ea typeface="Monaco"/>
                <a:cs typeface="Monaco"/>
                <a:sym typeface="Monaco"/>
              </a:rPr>
              <a:t>The apple is the pomaceous fruit of the apple tree.</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p</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section</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h3</a:t>
            </a:r>
            <a:r>
              <a:rPr sz="1600" dirty="0">
                <a:solidFill>
                  <a:srgbClr val="009193"/>
                </a:solidFill>
                <a:latin typeface="Monaco"/>
                <a:ea typeface="Monaco"/>
                <a:cs typeface="Monaco"/>
                <a:sym typeface="Monaco"/>
              </a:rPr>
              <a:t>&gt;</a:t>
            </a:r>
            <a:r>
              <a:rPr sz="1600" dirty="0">
                <a:latin typeface="Monaco"/>
                <a:ea typeface="Monaco"/>
                <a:cs typeface="Monaco"/>
                <a:sym typeface="Monaco"/>
              </a:rPr>
              <a:t>Red Delicious</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h3</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p</a:t>
            </a:r>
            <a:r>
              <a:rPr sz="1600" dirty="0">
                <a:solidFill>
                  <a:srgbClr val="009193"/>
                </a:solidFill>
                <a:latin typeface="Monaco"/>
                <a:ea typeface="Monaco"/>
                <a:cs typeface="Monaco"/>
                <a:sym typeface="Monaco"/>
              </a:rPr>
              <a:t>&gt;</a:t>
            </a:r>
            <a:r>
              <a:rPr sz="1600" dirty="0">
                <a:latin typeface="Monaco"/>
                <a:ea typeface="Monaco"/>
                <a:cs typeface="Monaco"/>
                <a:sym typeface="Monaco"/>
              </a:rPr>
              <a:t>These bright red apples are the most common found in many</a:t>
            </a:r>
          </a:p>
          <a:p>
            <a:pPr algn="l" defTabSz="457176">
              <a:defRPr sz="1800"/>
            </a:pPr>
            <a:r>
              <a:rPr sz="1600" dirty="0">
                <a:latin typeface="Monaco"/>
                <a:ea typeface="Monaco"/>
                <a:cs typeface="Monaco"/>
                <a:sym typeface="Monaco"/>
              </a:rPr>
              <a:t>      supermarkets.</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p</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section</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section</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h3</a:t>
            </a:r>
            <a:r>
              <a:rPr sz="1600" dirty="0">
                <a:solidFill>
                  <a:srgbClr val="009193"/>
                </a:solidFill>
                <a:latin typeface="Monaco"/>
                <a:ea typeface="Monaco"/>
                <a:cs typeface="Monaco"/>
                <a:sym typeface="Monaco"/>
              </a:rPr>
              <a:t>&gt;</a:t>
            </a:r>
            <a:r>
              <a:rPr sz="1600" dirty="0">
                <a:latin typeface="Monaco"/>
                <a:ea typeface="Monaco"/>
                <a:cs typeface="Monaco"/>
                <a:sym typeface="Monaco"/>
              </a:rPr>
              <a:t>Granny Smith</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h3</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p</a:t>
            </a:r>
            <a:r>
              <a:rPr sz="1600" dirty="0">
                <a:solidFill>
                  <a:srgbClr val="009193"/>
                </a:solidFill>
                <a:latin typeface="Monaco"/>
                <a:ea typeface="Monaco"/>
                <a:cs typeface="Monaco"/>
                <a:sym typeface="Monaco"/>
              </a:rPr>
              <a:t>&gt;</a:t>
            </a:r>
            <a:r>
              <a:rPr sz="1600" dirty="0">
                <a:latin typeface="Monaco"/>
                <a:ea typeface="Monaco"/>
                <a:cs typeface="Monaco"/>
                <a:sym typeface="Monaco"/>
              </a:rPr>
              <a:t>These juicy, green apples make a great filling for apple</a:t>
            </a:r>
          </a:p>
          <a:p>
            <a:pPr algn="l" defTabSz="457176">
              <a:defRPr sz="1800"/>
            </a:pPr>
            <a:r>
              <a:rPr sz="1600" dirty="0">
                <a:latin typeface="Monaco"/>
                <a:ea typeface="Monaco"/>
                <a:cs typeface="Monaco"/>
                <a:sym typeface="Monaco"/>
              </a:rPr>
              <a:t>      pies.</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p</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latin typeface="Monaco"/>
                <a:ea typeface="Monaco"/>
                <a:cs typeface="Monaco"/>
                <a:sym typeface="Monaco"/>
              </a:rPr>
              <a:t>  </a:t>
            </a: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section</a:t>
            </a:r>
            <a:r>
              <a:rPr sz="1600" dirty="0">
                <a:solidFill>
                  <a:srgbClr val="009193"/>
                </a:solidFill>
                <a:latin typeface="Monaco"/>
                <a:ea typeface="Monaco"/>
                <a:cs typeface="Monaco"/>
                <a:sym typeface="Monaco"/>
              </a:rPr>
              <a:t>&gt;</a:t>
            </a:r>
            <a:endParaRPr sz="1600" dirty="0">
              <a:latin typeface="Monaco"/>
              <a:ea typeface="Monaco"/>
              <a:cs typeface="Monaco"/>
              <a:sym typeface="Monaco"/>
            </a:endParaRPr>
          </a:p>
          <a:p>
            <a:pPr algn="l" defTabSz="457176">
              <a:defRPr sz="1800"/>
            </a:pPr>
            <a:r>
              <a:rPr sz="1600" dirty="0">
                <a:solidFill>
                  <a:srgbClr val="009193"/>
                </a:solidFill>
                <a:latin typeface="Monaco"/>
                <a:ea typeface="Monaco"/>
                <a:cs typeface="Monaco"/>
                <a:sym typeface="Monaco"/>
              </a:rPr>
              <a:t>&lt;/</a:t>
            </a:r>
            <a:r>
              <a:rPr sz="1600" dirty="0">
                <a:solidFill>
                  <a:srgbClr val="4E9192"/>
                </a:solidFill>
                <a:latin typeface="Monaco"/>
                <a:ea typeface="Monaco"/>
                <a:cs typeface="Monaco"/>
                <a:sym typeface="Monaco"/>
              </a:rPr>
              <a:t>article</a:t>
            </a:r>
            <a:r>
              <a:rPr sz="1600" dirty="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4240346005"/>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545</TotalTime>
  <Words>1056</Words>
  <Application>Microsoft Office PowerPoint</Application>
  <PresentationFormat>Custom</PresentationFormat>
  <Paragraphs>140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Helvetica</vt:lpstr>
      <vt:lpstr>Helvetica Neue</vt:lpstr>
      <vt:lpstr>Helvetica Neue Light</vt:lpstr>
      <vt:lpstr>Helvetica Neue Medium</vt:lpstr>
      <vt:lpstr>Monaco</vt:lpstr>
      <vt:lpstr>ModernPortfolio</vt:lpstr>
      <vt:lpstr>HTML5 Semantic elements</vt:lpstr>
      <vt:lpstr>HTML5 semantic elements</vt:lpstr>
      <vt:lpstr>The Need for Semantic Elements</vt:lpstr>
      <vt:lpstr>HTML5 semantic elements</vt:lpstr>
      <vt:lpstr>The HTML5 Semantic Elements</vt:lpstr>
      <vt:lpstr>&lt;nav&gt;</vt:lpstr>
      <vt:lpstr>&lt;main&gt;</vt:lpstr>
      <vt:lpstr>&lt;article&gt;</vt:lpstr>
      <vt:lpstr>&lt;section&gt;</vt:lpstr>
      <vt:lpstr>&lt;aside&gt;</vt:lpstr>
      <vt:lpstr>&lt;header&gt; &amp; &lt;footer&gt;</vt:lpstr>
      <vt:lpstr>HTML5 semantic elements</vt:lpstr>
      <vt:lpstr>HTML5 semantic elements</vt:lpstr>
      <vt:lpstr>W3C Specifications</vt:lpstr>
      <vt:lpstr>Article or Section - W3C Recommendation</vt:lpstr>
      <vt:lpstr>Semantic and Div’itis</vt:lpstr>
      <vt:lpstr>PowerPoint Presentation</vt:lpstr>
      <vt:lpstr>Different Structures and Ordering</vt:lpstr>
      <vt:lpstr>PowerPoint Presentation</vt:lpstr>
      <vt:lpstr>CSS example</vt:lpstr>
      <vt:lpstr>HTML5 semantic elements</vt:lpstr>
      <vt:lpstr>Figure and figcaption</vt:lpstr>
      <vt:lpstr>Figure and figcaption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and Images Two</dc:title>
  <dc:creator>Rosanne Birney</dc:creator>
  <cp:lastModifiedBy>Tom O CALLAGHAN</cp:lastModifiedBy>
  <cp:revision>56</cp:revision>
  <dcterms:modified xsi:type="dcterms:W3CDTF">2019-11-03T22:48:20Z</dcterms:modified>
</cp:coreProperties>
</file>