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8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79" r:id="rId10"/>
    <p:sldId id="280" r:id="rId11"/>
    <p:sldId id="281" r:id="rId12"/>
    <p:sldId id="282" r:id="rId13"/>
    <p:sldId id="283" r:id="rId14"/>
    <p:sldId id="284" r:id="rId15"/>
    <p:sldId id="296" r:id="rId16"/>
    <p:sldId id="285" r:id="rId17"/>
    <p:sldId id="286" r:id="rId18"/>
    <p:sldId id="287" r:id="rId19"/>
    <p:sldId id="288" r:id="rId20"/>
    <p:sldId id="289" r:id="rId21"/>
    <p:sldId id="290" r:id="rId22"/>
    <p:sldId id="270" r:id="rId23"/>
    <p:sldId id="291" r:id="rId24"/>
    <p:sldId id="297" r:id="rId25"/>
    <p:sldId id="298" r:id="rId26"/>
    <p:sldId id="292" r:id="rId27"/>
    <p:sldId id="294" r:id="rId28"/>
    <p:sldId id="295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 varScale="1">
        <p:scale>
          <a:sx n="76" d="100"/>
          <a:sy n="76" d="100"/>
        </p:scale>
        <p:origin x="1722" y="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8561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47700" y="1968501"/>
            <a:ext cx="11709400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4200"/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57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447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2369800" y="9194800"/>
            <a:ext cx="210415" cy="198222"/>
          </a:xfrm>
          <a:prstGeom prst="rect">
            <a:avLst/>
          </a:prstGeom>
        </p:spPr>
        <p:txBody>
          <a:bodyPr lIns="0" tIns="0" rIns="0" bIns="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Semantic UI</a:t>
            </a:r>
          </a:p>
        </p:txBody>
      </p:sp>
      <p:pic>
        <p:nvPicPr>
          <p:cNvPr id="139" name="Screen Shot 2015-11-20 at 3.58.52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74" y="2041707"/>
            <a:ext cx="8628464" cy="41028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903376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Grid systems enable you to create advanced layouts using rows and columns.</a:t>
            </a:r>
          </a:p>
          <a:p>
            <a:pPr marL="457200" indent="-457200"/>
            <a:r>
              <a:rPr lang="en-US" sz="3600" dirty="0"/>
              <a:t>Semantic UI uses a </a:t>
            </a:r>
            <a:r>
              <a:rPr lang="en-US" sz="3600" i="1" dirty="0"/>
              <a:t>16 column grid</a:t>
            </a:r>
            <a:r>
              <a:rPr lang="en-US" sz="3600" dirty="0"/>
              <a:t>, where each column is of equal width with spaces in between. These spaces are called </a:t>
            </a:r>
            <a:r>
              <a:rPr lang="en-US" sz="3600" i="1" dirty="0"/>
              <a:t>gutters</a:t>
            </a:r>
            <a:r>
              <a:rPr lang="en-US" sz="3600" dirty="0"/>
              <a:t>. The use of grids is by far the most popular method for dividing and utilizing space. Regardless of which framework you choose to develop with a solid understanding of the grid layout will allow you the most flexibility and control in your designs.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05398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- Columns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If you would like to divide your content into 4 sections across the page it's as simple as dividing the 16 total columns by 4, which equals 4. This means you'll need to specify that each column takes up a width of four in order to have four columns across the page.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" y="8624887"/>
            <a:ext cx="11077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15CD3D-7B53-48AC-B4F4-30D6FD7CF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1" y="5302422"/>
            <a:ext cx="7038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344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- Columns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We could code the grid also as follows: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023D2-2BF0-4CEE-9142-6F1CE2E1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3290887"/>
            <a:ext cx="67056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713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- Columns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Alternatively, we could code the grid also as follows: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AC46B-2C94-4842-893B-6BC6C6A2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37" y="3381375"/>
            <a:ext cx="62579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482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- Rows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b="1" dirty="0"/>
              <a:t>Rows</a:t>
            </a:r>
            <a:r>
              <a:rPr lang="en-US" sz="3600" dirty="0"/>
              <a:t> are implicitly rendered if required but new rows may be explicitly specified.</a:t>
            </a:r>
          </a:p>
          <a:p>
            <a:pPr marL="457200" indent="-457200"/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73" y="8277224"/>
            <a:ext cx="111728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3E0853-345F-41AE-B24F-0184BE28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662" y="3657600"/>
            <a:ext cx="6467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810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- Rows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6" name="Screen Shot 2015-11-21 at 3.29.33 p.m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2286000"/>
            <a:ext cx="13004801" cy="77428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42685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Grids may be nested:</a:t>
            </a:r>
          </a:p>
          <a:p>
            <a:pPr marL="457200" indent="-457200"/>
            <a:endParaRPr lang="en-US" sz="3600" dirty="0"/>
          </a:p>
          <a:p>
            <a:pPr marL="457200" indent="-457200"/>
            <a:r>
              <a:rPr lang="en-US" sz="3600" dirty="0" err="1"/>
              <a:t>Coloured</a:t>
            </a:r>
            <a:r>
              <a:rPr lang="en-US" sz="3600" dirty="0"/>
              <a:t>:</a:t>
            </a:r>
          </a:p>
          <a:p>
            <a:pPr marL="457200" indent="-457200"/>
            <a:endParaRPr lang="en-US" sz="3600" dirty="0"/>
          </a:p>
          <a:p>
            <a:pPr marL="457200" indent="-457200"/>
            <a:r>
              <a:rPr lang="en-US" sz="3600" dirty="0"/>
              <a:t>Aligned and Floated:</a:t>
            </a:r>
          </a:p>
          <a:p>
            <a:pPr marL="457200" indent="-457200"/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048000"/>
            <a:ext cx="11106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410200"/>
            <a:ext cx="10934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7" y="7772400"/>
            <a:ext cx="111537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5436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We need to design for all viewports so what looks readable and usable on a computer may not look the same on small devices such as mobile.</a:t>
            </a:r>
          </a:p>
          <a:p>
            <a:pPr marL="457200" indent="-457200"/>
            <a:r>
              <a:rPr lang="en-US" sz="3600" dirty="0"/>
              <a:t>There are various options available to change the </a:t>
            </a:r>
            <a:r>
              <a:rPr lang="en-US" sz="3600" i="1" dirty="0"/>
              <a:t>look</a:t>
            </a:r>
            <a:r>
              <a:rPr lang="en-US" sz="3600" dirty="0"/>
              <a:t> of a website depending on the viewport.</a:t>
            </a:r>
          </a:p>
          <a:p>
            <a:pPr marL="457200" indent="-457200"/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222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A </a:t>
            </a:r>
            <a:r>
              <a:rPr lang="en-US" sz="3600" b="1" dirty="0"/>
              <a:t>stackable</a:t>
            </a:r>
            <a:r>
              <a:rPr lang="en-US" sz="3600" dirty="0"/>
              <a:t> grid will automatically stack rows to a single columns on mobile devices.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7010400"/>
            <a:ext cx="63912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56816C-CE19-4033-ACE3-77620736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237" y="3502025"/>
            <a:ext cx="56483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889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You can </a:t>
            </a:r>
            <a:r>
              <a:rPr lang="en-US" sz="3600" b="1" dirty="0"/>
              <a:t>reverse</a:t>
            </a:r>
            <a:r>
              <a:rPr lang="en-US" sz="3600" dirty="0"/>
              <a:t> the order of columns or rows by device.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8178800"/>
            <a:ext cx="11201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8883650"/>
            <a:ext cx="7305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428737-69C5-476C-A10F-4C3A79753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887" y="3429000"/>
            <a:ext cx="6677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825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2" name="Screen Shot 2015-11-20 at 4.00.42 p.m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" y="242207"/>
            <a:ext cx="10843455" cy="887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5-11-20 at 4.01.09 p.m.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055" y="3941891"/>
            <a:ext cx="3361579" cy="3470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You can also manually tweak device presentation by specifying </a:t>
            </a:r>
            <a:r>
              <a:rPr lang="en-US" sz="3600" b="1" dirty="0"/>
              <a:t>(x) wide device</a:t>
            </a:r>
            <a:r>
              <a:rPr lang="en-US" sz="3600" dirty="0"/>
              <a:t> or </a:t>
            </a:r>
            <a:r>
              <a:rPr lang="en-US" sz="3600" b="1" dirty="0"/>
              <a:t>device only columns </a:t>
            </a:r>
            <a:r>
              <a:rPr lang="en-US" sz="3600" dirty="0"/>
              <a:t>or </a:t>
            </a:r>
            <a:r>
              <a:rPr lang="en-US" sz="3600" b="1" dirty="0"/>
              <a:t>rows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7B419-3176-41F6-A02A-3E0D0001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4419600"/>
            <a:ext cx="9563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27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Computer viewports and larger:</a:t>
            </a:r>
          </a:p>
          <a:p>
            <a:pPr marL="457200" indent="-457200"/>
            <a:endParaRPr lang="en-US" sz="3600" dirty="0"/>
          </a:p>
          <a:p>
            <a:pPr marL="457200" indent="-457200"/>
            <a:endParaRPr lang="en-US" sz="3600" dirty="0"/>
          </a:p>
          <a:p>
            <a:pPr marL="457200" indent="-457200"/>
            <a:r>
              <a:rPr lang="en-US" sz="3600" dirty="0"/>
              <a:t>Tablet viewport: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124200"/>
            <a:ext cx="11239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6477000"/>
            <a:ext cx="7429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199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Segment</a:t>
            </a:r>
            <a:endParaRPr dirty="0"/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558800" y="2209927"/>
            <a:ext cx="4859140" cy="66802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48055" indent="-448055" defTabSz="572516">
              <a:spcBef>
                <a:spcPts val="41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Use to group related content </a:t>
            </a:r>
          </a:p>
          <a:p>
            <a:pPr marL="448055" indent="-448055" defTabSz="572516">
              <a:spcBef>
                <a:spcPts val="41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Give the enclosing articles/sections the class </a:t>
            </a:r>
            <a:endParaRPr lang="en-US" dirty="0"/>
          </a:p>
          <a:p>
            <a:pPr marL="519113" indent="0" defTabSz="572516">
              <a:spcBef>
                <a:spcPts val="4100"/>
              </a:spcBef>
              <a:buSzPct val="75000"/>
              <a:buNone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class="</a:t>
            </a:r>
            <a:r>
              <a:rPr dirty="0" err="1"/>
              <a:t>ui</a:t>
            </a:r>
            <a:r>
              <a:rPr dirty="0"/>
              <a:t> segment":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6968837"/>
            <a:ext cx="109156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11839D-54BA-4A30-A22C-3BEDCC49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1" y="2580860"/>
            <a:ext cx="7620000" cy="39052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Segment</a:t>
            </a:r>
            <a:endParaRPr dirty="0"/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558800" y="2209927"/>
            <a:ext cx="11734800" cy="66802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48055" indent="-448055" defTabSz="572516">
              <a:spcBef>
                <a:spcPts val="41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Variations of the segment include:</a:t>
            </a:r>
          </a:p>
          <a:p>
            <a:pPr marL="892555" lvl="1" indent="-448055" defTabSz="572516">
              <a:spcBef>
                <a:spcPts val="41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Raised</a:t>
            </a:r>
          </a:p>
          <a:p>
            <a:pPr marL="892555" lvl="1" indent="-448055" defTabSz="572516">
              <a:spcBef>
                <a:spcPts val="41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Piled</a:t>
            </a:r>
          </a:p>
          <a:p>
            <a:pPr marL="892555" lvl="1" indent="-448055" defTabSz="572516">
              <a:spcBef>
                <a:spcPts val="41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Stacked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43907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6959600" y="1016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Grid Example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3" y="63564"/>
            <a:ext cx="5639491" cy="551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1576648" y="59563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7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16" y="2616328"/>
            <a:ext cx="9850584" cy="63949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4870079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half" idx="1"/>
          </p:nvPr>
        </p:nvSpPr>
        <p:spPr>
          <a:xfrm>
            <a:off x="482600" y="5125591"/>
            <a:ext cx="6344693" cy="4283026"/>
          </a:xfrm>
          <a:prstGeom prst="rect">
            <a:avLst/>
          </a:prstGeom>
        </p:spPr>
        <p:txBody>
          <a:bodyPr/>
          <a:lstStyle/>
          <a:p>
            <a:r>
              <a:t>Two Rows</a:t>
            </a:r>
          </a:p>
          <a:p>
            <a:pPr lvl="1"/>
            <a:r>
              <a:t>Row 1 - three columns</a:t>
            </a:r>
          </a:p>
          <a:p>
            <a:pPr lvl="1"/>
            <a:r>
              <a:t>Row 2 - three columns</a:t>
            </a:r>
          </a:p>
        </p:txBody>
      </p:sp>
      <p:pic>
        <p:nvPicPr>
          <p:cNvPr id="231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6" y="241428"/>
            <a:ext cx="7319456" cy="4751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8FA72E-73CB-46E1-8723-3D41163A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04" y="457200"/>
            <a:ext cx="5108679" cy="91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9004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Image Element</a:t>
            </a:r>
            <a:endParaRPr dirty="0"/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558800" y="2209927"/>
            <a:ext cx="11734800" cy="66802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48055" indent="-448055" defTabSz="572516">
              <a:spcBef>
                <a:spcPts val="41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The </a:t>
            </a:r>
            <a:r>
              <a:rPr lang="en-US" b="1" dirty="0" err="1"/>
              <a:t>ui</a:t>
            </a:r>
            <a:r>
              <a:rPr lang="en-US" b="1" dirty="0"/>
              <a:t> image</a:t>
            </a:r>
            <a:r>
              <a:rPr lang="en-US" dirty="0"/>
              <a:t> class can be added to the &lt;</a:t>
            </a:r>
            <a:r>
              <a:rPr lang="en-US" dirty="0" err="1"/>
              <a:t>img</a:t>
            </a:r>
            <a:r>
              <a:rPr lang="en-US" dirty="0"/>
              <a:t>&gt; tag to add more options for images.</a:t>
            </a:r>
            <a:endParaRPr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8049490"/>
            <a:ext cx="8550235" cy="15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FBABEF-44B1-4D06-A6A5-2B654A28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3594838"/>
            <a:ext cx="10744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16653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Button Element</a:t>
            </a:r>
            <a:endParaRPr dirty="0"/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558800" y="2209927"/>
            <a:ext cx="11734800" cy="66802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48055" indent="-448055" defTabSz="572516">
              <a:spcBef>
                <a:spcPts val="41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Likewise, the </a:t>
            </a:r>
            <a:r>
              <a:rPr lang="en-US" b="1" dirty="0" err="1"/>
              <a:t>ui</a:t>
            </a:r>
            <a:r>
              <a:rPr lang="en-US" b="1" dirty="0"/>
              <a:t> button </a:t>
            </a:r>
            <a:r>
              <a:rPr lang="en-US" dirty="0"/>
              <a:t>class can be added to the &lt;button&gt; tag to add more options for buttons.</a:t>
            </a:r>
          </a:p>
          <a:p>
            <a:pPr marL="448055" indent="-448055" defTabSz="572516">
              <a:spcBef>
                <a:spcPts val="41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Options include:</a:t>
            </a:r>
          </a:p>
          <a:p>
            <a:pPr marL="892555" lvl="1" indent="-448055" defTabSz="572516">
              <a:spcBef>
                <a:spcPts val="12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Size</a:t>
            </a:r>
          </a:p>
          <a:p>
            <a:pPr marL="892555" lvl="1" indent="-448055" defTabSz="572516">
              <a:spcBef>
                <a:spcPts val="12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Type</a:t>
            </a:r>
          </a:p>
          <a:p>
            <a:pPr marL="892555" lvl="1" indent="-448055" defTabSz="572516">
              <a:spcBef>
                <a:spcPts val="12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 err="1"/>
              <a:t>Colour</a:t>
            </a:r>
            <a:endParaRPr lang="en-US" dirty="0"/>
          </a:p>
          <a:p>
            <a:pPr marL="892555" lvl="1" indent="-448055" defTabSz="572516">
              <a:spcBef>
                <a:spcPts val="12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Inverted</a:t>
            </a:r>
            <a:endParaRPr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7239000"/>
            <a:ext cx="110204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11370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Elements</a:t>
            </a:r>
            <a:endParaRPr dirty="0"/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558800" y="2209927"/>
            <a:ext cx="6781800" cy="66802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48055" indent="-448055" defTabSz="572516">
              <a:spcBef>
                <a:spcPts val="4100"/>
              </a:spcBef>
              <a:buSzPct val="75000"/>
              <a:buFont typeface="Helvetica Neue"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dirty="0"/>
              <a:t>Information about Semantic UI elements can be found at:</a:t>
            </a:r>
          </a:p>
          <a:p>
            <a:pPr marL="457200" indent="0" defTabSz="572516">
              <a:spcBef>
                <a:spcPts val="600"/>
              </a:spcBef>
              <a:buSzPct val="75000"/>
              <a:buNone/>
              <a:defRPr sz="3528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US" b="1" dirty="0"/>
              <a:t>https://semantic-ui.com</a:t>
            </a:r>
            <a:endParaRPr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709" y="1981200"/>
            <a:ext cx="3776663" cy="744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5738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 CSS Framework?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601693" cy="6382395"/>
          </a:xfrm>
          <a:prstGeom prst="rect">
            <a:avLst/>
          </a:prstGeom>
        </p:spPr>
        <p:txBody>
          <a:bodyPr/>
          <a:lstStyle/>
          <a:p>
            <a:pPr marL="0" indent="0" defTabSz="473201">
              <a:spcBef>
                <a:spcPts val="3400"/>
              </a:spcBef>
              <a:buSzTx/>
              <a:buFontTx/>
              <a:buNone/>
              <a:defRPr sz="2916"/>
            </a:pPr>
            <a:r>
              <a:rPr dirty="0"/>
              <a:t>“framework is defined as a package made up of a structure of files and folders of </a:t>
            </a:r>
            <a:r>
              <a:rPr dirty="0" err="1"/>
              <a:t>standardi</a:t>
            </a:r>
            <a:r>
              <a:rPr lang="en-US" dirty="0" err="1"/>
              <a:t>s</a:t>
            </a:r>
            <a:r>
              <a:rPr dirty="0" err="1"/>
              <a:t>ed</a:t>
            </a:r>
            <a:r>
              <a:rPr dirty="0"/>
              <a:t> code (HTML, CSS, JS etc.) which can be used to support the development of websites, as a basis to start building a site.”</a:t>
            </a:r>
          </a:p>
          <a:p>
            <a:pPr marL="0" indent="0" defTabSz="473201">
              <a:spcBef>
                <a:spcPts val="3400"/>
              </a:spcBef>
              <a:buSzTx/>
              <a:buFontTx/>
              <a:buNone/>
              <a:defRPr sz="2916"/>
            </a:pPr>
            <a:r>
              <a:rPr dirty="0"/>
              <a:t>“The aim of frameworks is to provide a common structure so that developers don’t have to redo it from scratch and can reuse the code provided"</a:t>
            </a:r>
          </a:p>
        </p:txBody>
      </p:sp>
      <p:pic>
        <p:nvPicPr>
          <p:cNvPr id="1026" name="Picture 2" descr="Image result for best css framework 2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2615609"/>
            <a:ext cx="549639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571500" y="-6477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t>Popular Frameworks</a:t>
            </a:r>
          </a:p>
        </p:txBody>
      </p:sp>
      <p:sp>
        <p:nvSpPr>
          <p:cNvPr id="151" name="Shape 151"/>
          <p:cNvSpPr/>
          <p:nvPr/>
        </p:nvSpPr>
        <p:spPr>
          <a:xfrm>
            <a:off x="6459997" y="9223743"/>
            <a:ext cx="98325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endParaRPr dirty="0"/>
          </a:p>
        </p:txBody>
      </p:sp>
      <p:pic>
        <p:nvPicPr>
          <p:cNvPr id="152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27" y="182593"/>
            <a:ext cx="7258074" cy="5724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3" y="534092"/>
            <a:ext cx="6366794" cy="5021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3" y="4547641"/>
            <a:ext cx="6366794" cy="5021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27" y="4066885"/>
            <a:ext cx="7258073" cy="5724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87952"/>
            <a:ext cx="92392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4648200"/>
            <a:ext cx="92789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Semantic UI Starter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sz="half" idx="1"/>
          </p:nvPr>
        </p:nvSpPr>
        <p:spPr>
          <a:xfrm>
            <a:off x="7530504" y="1555878"/>
            <a:ext cx="4331098" cy="687044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lvl="1" indent="219455" defTabSz="560831">
              <a:spcBef>
                <a:spcPts val="4000"/>
              </a:spcBef>
              <a:buSzTx/>
              <a:buFontTx/>
              <a:buNone/>
              <a:defRPr sz="3455"/>
            </a:pPr>
            <a:r>
              <a:rPr dirty="0"/>
              <a:t>class =</a:t>
            </a:r>
            <a:r>
              <a:rPr lang="en-GB" dirty="0"/>
              <a:t> "</a:t>
            </a:r>
            <a:r>
              <a:rPr dirty="0" err="1"/>
              <a:t>ui</a:t>
            </a:r>
            <a:r>
              <a:rPr dirty="0"/>
              <a:t> container</a:t>
            </a:r>
            <a:r>
              <a:rPr lang="en-GB" dirty="0"/>
              <a:t>"</a:t>
            </a:r>
            <a:endParaRPr dirty="0"/>
          </a:p>
          <a:p>
            <a:pPr marL="0" lvl="1" indent="219455" defTabSz="560831">
              <a:spcBef>
                <a:spcPts val="4000"/>
              </a:spcBef>
              <a:buSzTx/>
              <a:buFontTx/>
              <a:buNone/>
              <a:defRPr sz="3455"/>
            </a:pPr>
            <a:r>
              <a:rPr dirty="0"/>
              <a:t>class =</a:t>
            </a:r>
            <a:r>
              <a:rPr lang="en-GB" dirty="0"/>
              <a:t> "</a:t>
            </a:r>
            <a:r>
              <a:rPr dirty="0" err="1"/>
              <a:t>ui</a:t>
            </a:r>
            <a:r>
              <a:rPr dirty="0"/>
              <a:t> segment</a:t>
            </a:r>
            <a:r>
              <a:rPr lang="en-GB" dirty="0"/>
              <a:t>"</a:t>
            </a:r>
            <a:endParaRPr dirty="0"/>
          </a:p>
          <a:p>
            <a:pPr marL="0" lvl="1" indent="219455" defTabSz="560831">
              <a:spcBef>
                <a:spcPts val="4000"/>
              </a:spcBef>
              <a:buSzTx/>
              <a:buFontTx/>
              <a:buNone/>
              <a:defRPr sz="3455"/>
            </a:pPr>
            <a:r>
              <a:rPr lang="en-GB" dirty="0"/>
              <a:t>c</a:t>
            </a:r>
            <a:r>
              <a:rPr dirty="0"/>
              <a:t>lass</a:t>
            </a:r>
            <a:r>
              <a:rPr lang="en-GB" dirty="0"/>
              <a:t> </a:t>
            </a:r>
            <a:r>
              <a:rPr dirty="0"/>
              <a:t>=</a:t>
            </a:r>
            <a:r>
              <a:rPr lang="en-GB" dirty="0"/>
              <a:t> "</a:t>
            </a:r>
            <a:r>
              <a:rPr dirty="0" err="1"/>
              <a:t>ui</a:t>
            </a:r>
            <a:r>
              <a:rPr lang="en-GB" dirty="0"/>
              <a:t> </a:t>
            </a:r>
            <a:r>
              <a:rPr dirty="0"/>
              <a:t>header</a:t>
            </a:r>
            <a:r>
              <a:rPr lang="en-GB" dirty="0"/>
              <a:t>"</a:t>
            </a:r>
            <a:endParaRPr dirty="0"/>
          </a:p>
          <a:p>
            <a:pPr marL="0" lvl="1" indent="219455" defTabSz="560831">
              <a:spcBef>
                <a:spcPts val="4000"/>
              </a:spcBef>
              <a:buSzTx/>
              <a:buFontTx/>
              <a:buNone/>
              <a:defRPr sz="3455"/>
            </a:pPr>
            <a:r>
              <a:rPr lang="en-GB" dirty="0"/>
              <a:t>c</a:t>
            </a:r>
            <a:r>
              <a:rPr dirty="0"/>
              <a:t>lass</a:t>
            </a:r>
            <a:r>
              <a:rPr lang="en-GB" dirty="0"/>
              <a:t> </a:t>
            </a:r>
            <a:r>
              <a:rPr dirty="0"/>
              <a:t>=</a:t>
            </a:r>
            <a:r>
              <a:rPr lang="en-GB" dirty="0"/>
              <a:t> "</a:t>
            </a:r>
            <a:r>
              <a:rPr dirty="0" err="1"/>
              <a:t>ui</a:t>
            </a:r>
            <a:r>
              <a:rPr dirty="0"/>
              <a:t> image</a:t>
            </a:r>
            <a:r>
              <a:rPr lang="en-GB" dirty="0"/>
              <a:t>"</a:t>
            </a:r>
            <a:endParaRPr dirty="0"/>
          </a:p>
          <a:p>
            <a:pPr marL="0" lvl="1" indent="219455" defTabSz="560831">
              <a:spcBef>
                <a:spcPts val="4000"/>
              </a:spcBef>
              <a:buSzTx/>
              <a:buFontTx/>
              <a:buNone/>
              <a:defRPr sz="3455"/>
            </a:pPr>
            <a:r>
              <a:rPr dirty="0"/>
              <a:t>class =</a:t>
            </a:r>
            <a:r>
              <a:rPr lang="en-GB" dirty="0"/>
              <a:t> "</a:t>
            </a:r>
            <a:r>
              <a:rPr dirty="0" err="1"/>
              <a:t>ui</a:t>
            </a:r>
            <a:r>
              <a:rPr dirty="0"/>
              <a:t> grid</a:t>
            </a:r>
            <a:r>
              <a:rPr lang="en-GB" dirty="0"/>
              <a:t>"</a:t>
            </a:r>
            <a:endParaRPr dirty="0"/>
          </a:p>
          <a:p>
            <a:pPr marL="0" lvl="1" indent="219455" defTabSz="560831">
              <a:spcBef>
                <a:spcPts val="4000"/>
              </a:spcBef>
              <a:buSzTx/>
              <a:buFontTx/>
              <a:buNone/>
              <a:defRPr sz="3455"/>
            </a:pPr>
            <a:r>
              <a:rPr dirty="0"/>
              <a:t>class </a:t>
            </a:r>
            <a:r>
              <a:rPr lang="en-GB" dirty="0"/>
              <a:t>= "</a:t>
            </a:r>
            <a:r>
              <a:rPr dirty="0" err="1"/>
              <a:t>ui</a:t>
            </a:r>
            <a:r>
              <a:rPr dirty="0"/>
              <a:t> row</a:t>
            </a:r>
            <a:r>
              <a:rPr lang="en-GB" dirty="0"/>
              <a:t>"</a:t>
            </a:r>
            <a:endParaRPr dirty="0"/>
          </a:p>
          <a:p>
            <a:pPr marL="0" lvl="1" indent="219455" defTabSz="560831">
              <a:spcBef>
                <a:spcPts val="4000"/>
              </a:spcBef>
              <a:buSzTx/>
              <a:buFontTx/>
              <a:buNone/>
              <a:defRPr sz="3455"/>
            </a:pPr>
            <a:r>
              <a:rPr lang="en-GB" dirty="0"/>
              <a:t>c</a:t>
            </a:r>
            <a:r>
              <a:rPr dirty="0"/>
              <a:t>lass</a:t>
            </a:r>
            <a:r>
              <a:rPr lang="en-GB" dirty="0"/>
              <a:t> </a:t>
            </a:r>
            <a:r>
              <a:rPr dirty="0"/>
              <a:t>=</a:t>
            </a:r>
            <a:r>
              <a:rPr lang="en-GB" dirty="0"/>
              <a:t> "</a:t>
            </a:r>
            <a:r>
              <a:rPr dirty="0" err="1"/>
              <a:t>ui</a:t>
            </a:r>
            <a:r>
              <a:rPr dirty="0"/>
              <a:t> column</a:t>
            </a:r>
            <a:r>
              <a:rPr lang="en-GB" dirty="0"/>
              <a:t>"</a:t>
            </a:r>
            <a:endParaRPr dirty="0"/>
          </a:p>
        </p:txBody>
      </p:sp>
      <p:sp>
        <p:nvSpPr>
          <p:cNvPr id="163" name="Shape 163"/>
          <p:cNvSpPr/>
          <p:nvPr/>
        </p:nvSpPr>
        <p:spPr>
          <a:xfrm>
            <a:off x="753616" y="2247771"/>
            <a:ext cx="6177360" cy="662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</a:pPr>
            <a:r>
              <a:rPr dirty="0"/>
              <a:t>Semantic </a:t>
            </a:r>
            <a:r>
              <a:rPr dirty="0" err="1"/>
              <a:t>css</a:t>
            </a:r>
            <a:r>
              <a:rPr dirty="0"/>
              <a:t> defines a large number of classes</a:t>
            </a:r>
          </a:p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</a:pPr>
            <a:r>
              <a:rPr dirty="0"/>
              <a:t>Your elements take on Semantic-UI styles by adopting specific classes</a:t>
            </a:r>
          </a:p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</a:pPr>
            <a:r>
              <a:rPr dirty="0"/>
              <a:t>All classes are preceded by “</a:t>
            </a:r>
            <a:r>
              <a:rPr dirty="0" err="1"/>
              <a:t>ui</a:t>
            </a:r>
            <a:r>
              <a:rPr dirty="0"/>
              <a:t>” to mark them as part of the framework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F25D06-3FBA-40D9-A277-2E86AC28CCDE}"/>
              </a:ext>
            </a:extLst>
          </p:cNvPr>
          <p:cNvSpPr/>
          <p:nvPr/>
        </p:nvSpPr>
        <p:spPr>
          <a:xfrm>
            <a:off x="1244600" y="3276600"/>
            <a:ext cx="8534400" cy="36304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2">
                <a:lumMod val="20000"/>
                <a:lumOff val="8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Steps…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571500" y="6819900"/>
            <a:ext cx="11861800" cy="287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We will link to the required Semantic UI files using Cloud Flare.</a:t>
            </a:r>
          </a:p>
          <a:p>
            <a:r>
              <a:rPr lang="en-US" dirty="0"/>
              <a:t>Cloud Flare is a Content Delivery Network (CDN).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3EBBA2-78C8-442E-A0F2-7D5CD4F4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33" y="2091985"/>
            <a:ext cx="10876533" cy="4727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583123-5AF1-4060-96EF-6CE284D5D629}"/>
              </a:ext>
            </a:extLst>
          </p:cNvPr>
          <p:cNvSpPr/>
          <p:nvPr/>
        </p:nvSpPr>
        <p:spPr>
          <a:xfrm>
            <a:off x="1151397" y="3229521"/>
            <a:ext cx="10380203" cy="363043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9D1BE-F694-415F-8B65-FDDFE1F3C9B0}"/>
              </a:ext>
            </a:extLst>
          </p:cNvPr>
          <p:cNvSpPr/>
          <p:nvPr/>
        </p:nvSpPr>
        <p:spPr>
          <a:xfrm>
            <a:off x="1151397" y="4648200"/>
            <a:ext cx="10380203" cy="1418680"/>
          </a:xfrm>
          <a:prstGeom prst="rect">
            <a:avLst/>
          </a:prstGeom>
          <a:noFill/>
          <a:ln w="12700" cap="flat">
            <a:solidFill>
              <a:schemeClr val="bg2">
                <a:lumMod val="20000"/>
                <a:lumOff val="8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Container</a:t>
            </a:r>
          </a:p>
        </p:txBody>
      </p:sp>
      <p:sp>
        <p:nvSpPr>
          <p:cNvPr id="204" name="Shape 204"/>
          <p:cNvSpPr/>
          <p:nvPr/>
        </p:nvSpPr>
        <p:spPr>
          <a:xfrm>
            <a:off x="3936875" y="1230378"/>
            <a:ext cx="8642501" cy="54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http://semantic-ui.com/elements/container.html</a:t>
            </a:r>
          </a:p>
        </p:txBody>
      </p:sp>
      <p:pic>
        <p:nvPicPr>
          <p:cNvPr id="205" name="Screen Shot 2015-11-21 at 1.00.29 p.m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68" y="2046634"/>
            <a:ext cx="11518901" cy="745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Container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9654" y="2133600"/>
            <a:ext cx="11658600" cy="341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As stated  a container is a fixed width element that wraps your site's content. It remains a constant size and uses margin to center.</a:t>
            </a:r>
          </a:p>
          <a:p>
            <a:pPr marL="457200" indent="-457200" algn="l">
              <a:spcBef>
                <a:spcPts val="4200"/>
              </a:spcBef>
              <a:buFont typeface="Arial" panose="020B0604020202020204" pitchFamily="34" charset="0"/>
              <a:buChar char="•"/>
            </a:pPr>
            <a:r>
              <a:rPr lang="en-US" dirty="0"/>
              <a:t>Containers are the simplest way to center page content inside a grid.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4CBF5-A4B3-4096-A0A3-87F18363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16" y="6096000"/>
            <a:ext cx="111156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5136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666</Words>
  <Application>Microsoft Office PowerPoint</Application>
  <PresentationFormat>Custom</PresentationFormat>
  <Paragraphs>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Helvetica</vt:lpstr>
      <vt:lpstr>Helvetica Neue</vt:lpstr>
      <vt:lpstr>Helvetica Neue Light</vt:lpstr>
      <vt:lpstr>Helvetica Neue Medium</vt:lpstr>
      <vt:lpstr>ModernPortfolio</vt:lpstr>
      <vt:lpstr>Semantic UI</vt:lpstr>
      <vt:lpstr>PowerPoint Presentation</vt:lpstr>
      <vt:lpstr>What is a CSS Framework?</vt:lpstr>
      <vt:lpstr>Popular Frameworks</vt:lpstr>
      <vt:lpstr>PowerPoint Presentation</vt:lpstr>
      <vt:lpstr>Semantic UI Starter</vt:lpstr>
      <vt:lpstr>First Steps…</vt:lpstr>
      <vt:lpstr>Container</vt:lpstr>
      <vt:lpstr>Container</vt:lpstr>
      <vt:lpstr>Grid</vt:lpstr>
      <vt:lpstr>Grid - Columns</vt:lpstr>
      <vt:lpstr>Grid - Columns</vt:lpstr>
      <vt:lpstr>Grid - Columns</vt:lpstr>
      <vt:lpstr>Grid - Rows</vt:lpstr>
      <vt:lpstr>Grid - Rows</vt:lpstr>
      <vt:lpstr>Grid</vt:lpstr>
      <vt:lpstr>Grid</vt:lpstr>
      <vt:lpstr>Grid</vt:lpstr>
      <vt:lpstr>Grid</vt:lpstr>
      <vt:lpstr>Grid</vt:lpstr>
      <vt:lpstr>Grid</vt:lpstr>
      <vt:lpstr>Segment</vt:lpstr>
      <vt:lpstr>Segment</vt:lpstr>
      <vt:lpstr>Grid Example</vt:lpstr>
      <vt:lpstr>PowerPoint Presentation</vt:lpstr>
      <vt:lpstr>Image Element</vt:lpstr>
      <vt:lpstr>Button Element</vt:lpstr>
      <vt:lpstr>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UI 1</dc:title>
  <dc:creator>mary</dc:creator>
  <cp:lastModifiedBy>Rosanne Birney</cp:lastModifiedBy>
  <cp:revision>26</cp:revision>
  <dcterms:modified xsi:type="dcterms:W3CDTF">2019-11-08T14:22:56Z</dcterms:modified>
</cp:coreProperties>
</file>