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302"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8" r:id="rId24"/>
    <p:sldId id="329" r:id="rId25"/>
    <p:sldId id="330" r:id="rId26"/>
    <p:sldId id="325" r:id="rId27"/>
    <p:sldId id="326" r:id="rId28"/>
    <p:sldId id="327" r:id="rId29"/>
  </p:sldIdLst>
  <p:sldSz cx="13004800" cy="9753600"/>
  <p:notesSz cx="6858000" cy="9144000"/>
  <p:custDataLst>
    <p:tags r:id="rId31"/>
  </p:custData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72" y="51"/>
      </p:cViewPr>
      <p:guideLst>
        <p:guide orient="horz" pos="3072"/>
        <p:guide pos="4096"/>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17126287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11627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571500" y="4749800"/>
            <a:ext cx="11868094"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13" name="Title Text"/>
          <p:cNvSpPr txBox="1">
            <a:spLocks noGrp="1"/>
          </p:cNvSpPr>
          <p:nvPr>
            <p:ph type="title"/>
          </p:nvPr>
        </p:nvSpPr>
        <p:spPr>
          <a:xfrm>
            <a:off x="571500" y="1320800"/>
            <a:ext cx="11861800" cy="3175000"/>
          </a:xfrm>
          <a:prstGeom prst="rect">
            <a:avLst/>
          </a:prstGeom>
        </p:spPr>
        <p:txBody>
          <a:bodyPr/>
          <a:lstStyle/>
          <a:p>
            <a:r>
              <a:t>Title Text</a:t>
            </a:r>
          </a:p>
        </p:txBody>
      </p:sp>
      <p:sp>
        <p:nvSpPr>
          <p:cNvPr id="14" name="Body Level One…"/>
          <p:cNvSpPr txBox="1">
            <a:spLocks noGrp="1"/>
          </p:cNvSpPr>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dirty="0"/>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8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35122" y="9067633"/>
            <a:ext cx="2485038" cy="495590"/>
          </a:xfrm>
          <a:prstGeom prst="rect">
            <a:avLst/>
          </a:prstGeom>
        </p:spPr>
        <p:txBody>
          <a:bodyPr lIns="130046" tIns="65023" rIns="130046" bIns="65023"/>
          <a:lstStyle/>
          <a:p>
            <a:endParaRPr lang="en-US" dirty="0"/>
          </a:p>
        </p:txBody>
      </p:sp>
      <p:sp>
        <p:nvSpPr>
          <p:cNvPr id="5" name="Footer Placeholder 4"/>
          <p:cNvSpPr>
            <a:spLocks noGrp="1"/>
          </p:cNvSpPr>
          <p:nvPr>
            <p:ph type="ftr" sz="quarter" idx="11"/>
          </p:nvPr>
        </p:nvSpPr>
        <p:spPr>
          <a:xfrm>
            <a:off x="4307840" y="9067632"/>
            <a:ext cx="4389120" cy="491799"/>
          </a:xfrm>
          <a:prstGeom prst="rect">
            <a:avLst/>
          </a:prstGeom>
        </p:spPr>
        <p:txBody>
          <a:bodyPr lIns="130046" tIns="65023" rIns="130046" bIns="65023"/>
          <a:lstStyle/>
          <a:p>
            <a:endParaRPr lang="en-US" dirty="0"/>
          </a:p>
        </p:txBody>
      </p:sp>
      <p:sp>
        <p:nvSpPr>
          <p:cNvPr id="6" name="Slide Number Placeholder 5"/>
          <p:cNvSpPr>
            <a:spLocks noGrp="1"/>
          </p:cNvSpPr>
          <p:nvPr>
            <p:ph type="sldNum" sz="quarter" idx="12"/>
          </p:nvPr>
        </p:nvSpPr>
        <p:spPr>
          <a:xfrm>
            <a:off x="12259613" y="9194800"/>
            <a:ext cx="320601" cy="318036"/>
          </a:xfrm>
        </p:spPr>
        <p:txBody>
          <a:bodyPr/>
          <a:lstStyle/>
          <a:p>
            <a:fld id="{B11CDE20-4317-4D9C-8FD0-AC68991B119E}" type="slidenum">
              <a:rPr lang="en-US" smtClean="0"/>
              <a:t>‹#›</a:t>
            </a:fld>
            <a:endParaRPr lang="en-US" dirty="0"/>
          </a:p>
        </p:txBody>
      </p:sp>
    </p:spTree>
    <p:extLst>
      <p:ext uri="{BB962C8B-B14F-4D97-AF65-F5344CB8AC3E}">
        <p14:creationId xmlns:p14="http://schemas.microsoft.com/office/powerpoint/2010/main" val="275563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23" name="Image"/>
          <p:cNvSpPr>
            <a:spLocks noGrp="1"/>
          </p:cNvSpPr>
          <p:nvPr>
            <p:ph type="pic" idx="13"/>
          </p:nvPr>
        </p:nvSpPr>
        <p:spPr>
          <a:xfrm>
            <a:off x="0" y="0"/>
            <a:ext cx="13004800" cy="7594600"/>
          </a:xfrm>
          <a:prstGeom prst="rect">
            <a:avLst/>
          </a:prstGeom>
        </p:spPr>
        <p:txBody>
          <a:bodyPr lIns="91439" tIns="45719" rIns="91439" bIns="45719">
            <a:noAutofit/>
          </a:bodyPr>
          <a:lstStyle/>
          <a:p>
            <a:endParaRPr dirty="0"/>
          </a:p>
        </p:txBody>
      </p:sp>
      <p:sp>
        <p:nvSpPr>
          <p:cNvPr id="24" name="Title Text"/>
          <p:cNvSpPr txBox="1">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25" name="Body Level One…"/>
          <p:cNvSpPr txBox="1">
            <a:spLocks noGrp="1"/>
          </p:cNvSpPr>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571500" y="3289300"/>
            <a:ext cx="11861800" cy="3175000"/>
          </a:xfrm>
          <a:prstGeom prst="rect">
            <a:avLst/>
          </a:prstGeom>
        </p:spPr>
        <p:txBody>
          <a:bodyPr anchor="ct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571500" y="4864100"/>
            <a:ext cx="5334476" cy="58"/>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42" name="Image"/>
          <p:cNvSpPr>
            <a:spLocks noGrp="1"/>
          </p:cNvSpPr>
          <p:nvPr>
            <p:ph type="pic" idx="13"/>
          </p:nvPr>
        </p:nvSpPr>
        <p:spPr>
          <a:xfrm>
            <a:off x="6502400" y="0"/>
            <a:ext cx="6502400" cy="9753600"/>
          </a:xfrm>
          <a:prstGeom prst="rect">
            <a:avLst/>
          </a:prstGeom>
        </p:spPr>
        <p:txBody>
          <a:bodyPr lIns="91439" tIns="45719" rIns="91439" bIns="45719">
            <a:noAutofit/>
          </a:bodyPr>
          <a:lstStyle/>
          <a:p>
            <a:endParaRPr dirty="0"/>
          </a:p>
        </p:txBody>
      </p:sp>
      <p:sp>
        <p:nvSpPr>
          <p:cNvPr id="43" name="Title Text"/>
          <p:cNvSpPr txBox="1">
            <a:spLocks noGrp="1"/>
          </p:cNvSpPr>
          <p:nvPr>
            <p:ph type="title"/>
          </p:nvPr>
        </p:nvSpPr>
        <p:spPr>
          <a:xfrm>
            <a:off x="571500" y="1435100"/>
            <a:ext cx="5334000" cy="3175000"/>
          </a:xfrm>
          <a:prstGeom prst="rect">
            <a:avLst/>
          </a:prstGeom>
        </p:spPr>
        <p:txBody>
          <a:bodyPr/>
          <a:lstStyle/>
          <a:p>
            <a:r>
              <a:t>Title Text</a:t>
            </a:r>
          </a:p>
        </p:txBody>
      </p:sp>
      <p:sp>
        <p:nvSpPr>
          <p:cNvPr id="44" name="Body Level One…"/>
          <p:cNvSpPr txBox="1">
            <a:spLocks noGrp="1"/>
          </p:cNvSpPr>
          <p:nvPr>
            <p:ph type="body" sz="quarter" idx="1"/>
          </p:nvPr>
        </p:nvSpPr>
        <p:spPr>
          <a:xfrm>
            <a:off x="571500" y="5130800"/>
            <a:ext cx="5334000" cy="3175000"/>
          </a:xfrm>
          <a:prstGeom prst="rect">
            <a:avLst/>
          </a:prstGeom>
        </p:spPr>
        <p:txBody>
          <a:bodyPr/>
          <a:lstStyle>
            <a:lvl1pPr marL="0" indent="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1pPr>
            <a:lvl2pPr marL="0" indent="22860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2pPr>
            <a:lvl3pPr marL="0" indent="45720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3pPr>
            <a:lvl4pPr marL="0" indent="68580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4pPr>
            <a:lvl5pPr marL="0" indent="91440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571500" y="1968500"/>
            <a:ext cx="5073394" cy="133"/>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70" name="Image"/>
          <p:cNvSpPr>
            <a:spLocks noGrp="1"/>
          </p:cNvSpPr>
          <p:nvPr>
            <p:ph type="pic" idx="13"/>
          </p:nvPr>
        </p:nvSpPr>
        <p:spPr>
          <a:xfrm>
            <a:off x="6502400" y="0"/>
            <a:ext cx="6502400" cy="9753600"/>
          </a:xfrm>
          <a:prstGeom prst="rect">
            <a:avLst/>
          </a:prstGeom>
        </p:spPr>
        <p:txBody>
          <a:bodyPr lIns="91439" tIns="45719" rIns="91439" bIns="45719">
            <a:noAutofit/>
          </a:bodyPr>
          <a:lstStyle/>
          <a:p>
            <a:endParaRPr dirty="0"/>
          </a:p>
        </p:txBody>
      </p:sp>
      <p:sp>
        <p:nvSpPr>
          <p:cNvPr id="71" name="Title Text"/>
          <p:cNvSpPr txBox="1">
            <a:spLocks noGrp="1"/>
          </p:cNvSpPr>
          <p:nvPr>
            <p:ph type="title"/>
          </p:nvPr>
        </p:nvSpPr>
        <p:spPr>
          <a:xfrm>
            <a:off x="571500" y="330200"/>
            <a:ext cx="5080000" cy="1397000"/>
          </a:xfrm>
          <a:prstGeom prst="rect">
            <a:avLst/>
          </a:prstGeom>
        </p:spPr>
        <p:txBody>
          <a:bodyPr/>
          <a:lstStyle/>
          <a:p>
            <a:r>
              <a:t>Title Text</a:t>
            </a:r>
          </a:p>
        </p:txBody>
      </p:sp>
      <p:sp>
        <p:nvSpPr>
          <p:cNvPr id="72" name="Body Level One…"/>
          <p:cNvSpPr txBox="1">
            <a:spLocks noGrp="1"/>
          </p:cNvSpPr>
          <p:nvPr>
            <p:ph type="body" sz="half" idx="1"/>
          </p:nvPr>
        </p:nvSpPr>
        <p:spPr>
          <a:xfrm>
            <a:off x="571500" y="2222500"/>
            <a:ext cx="5080000" cy="6667500"/>
          </a:xfrm>
          <a:prstGeom prst="rect">
            <a:avLst/>
          </a:prstGeom>
        </p:spPr>
        <p:txBody>
          <a:bodyPr/>
          <a:lstStyle>
            <a:lvl1pPr marL="3302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1pPr>
            <a:lvl2pPr marL="6604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2pPr>
            <a:lvl3pPr marL="9906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3pPr>
            <a:lvl4pPr marL="13208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4pPr>
            <a:lvl5pPr marL="16510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510743" y="9194800"/>
            <a:ext cx="312014" cy="299822"/>
          </a:xfrm>
          <a:prstGeom prst="rect">
            <a:avLst/>
          </a:prstGeom>
        </p:spPr>
        <p:txBody>
          <a:bodyPr/>
          <a:lstStyle>
            <a:lvl1pPr algn="l"/>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889000" y="889000"/>
            <a:ext cx="11214100" cy="7962900"/>
          </a:xfrm>
          <a:prstGeom prst="rect">
            <a:avLst/>
          </a:prstGeom>
        </p:spPr>
        <p:txBody>
          <a:bodyPr/>
          <a:lstStyle>
            <a:lvl1pPr>
              <a:defRPr>
                <a:solidFill>
                  <a:schemeClr val="accent1">
                    <a:hueOff val="-611180"/>
                    <a:satOff val="24879"/>
                    <a:lumOff val="-26847"/>
                  </a:schemeClr>
                </a:solidFill>
              </a:defRPr>
            </a:lvl1pPr>
            <a:lvl2pPr>
              <a:defRPr>
                <a:solidFill>
                  <a:schemeClr val="accent1">
                    <a:hueOff val="-611180"/>
                    <a:satOff val="24879"/>
                    <a:lumOff val="-26847"/>
                  </a:schemeClr>
                </a:solidFill>
              </a:defRPr>
            </a:lvl2pPr>
            <a:lvl3pPr>
              <a:defRPr>
                <a:solidFill>
                  <a:schemeClr val="accent1">
                    <a:hueOff val="-611180"/>
                    <a:satOff val="24879"/>
                    <a:lumOff val="-26847"/>
                  </a:schemeClr>
                </a:solidFill>
              </a:defRPr>
            </a:lvl3pPr>
            <a:lvl4pPr>
              <a:defRPr>
                <a:solidFill>
                  <a:schemeClr val="accent1">
                    <a:hueOff val="-611180"/>
                    <a:satOff val="24879"/>
                    <a:lumOff val="-26847"/>
                  </a:schemeClr>
                </a:solidFill>
              </a:defRPr>
            </a:lvl4pPr>
            <a:lvl5pPr>
              <a:defRPr>
                <a:solidFill>
                  <a:schemeClr val="accent1">
                    <a:hueOff val="-611180"/>
                    <a:satOff val="24879"/>
                    <a:lumOff val="-26847"/>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9055098" y="508000"/>
            <a:ext cx="128" cy="7975631"/>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89" name="Line"/>
          <p:cNvSpPr/>
          <p:nvPr/>
        </p:nvSpPr>
        <p:spPr>
          <a:xfrm>
            <a:off x="9055096" y="4464050"/>
            <a:ext cx="3448503" cy="5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90" name="Image"/>
          <p:cNvSpPr>
            <a:spLocks noGrp="1"/>
          </p:cNvSpPr>
          <p:nvPr>
            <p:ph type="pic" sz="quarter" idx="13"/>
          </p:nvPr>
        </p:nvSpPr>
        <p:spPr>
          <a:xfrm>
            <a:off x="9220200" y="4622800"/>
            <a:ext cx="3276600" cy="3860800"/>
          </a:xfrm>
          <a:prstGeom prst="rect">
            <a:avLst/>
          </a:prstGeom>
        </p:spPr>
        <p:txBody>
          <a:bodyPr lIns="91439" tIns="45719" rIns="91439" bIns="45719">
            <a:noAutofit/>
          </a:bodyPr>
          <a:lstStyle/>
          <a:p>
            <a:endParaRPr dirty="0"/>
          </a:p>
        </p:txBody>
      </p:sp>
      <p:sp>
        <p:nvSpPr>
          <p:cNvPr id="91" name="Image"/>
          <p:cNvSpPr>
            <a:spLocks noGrp="1"/>
          </p:cNvSpPr>
          <p:nvPr>
            <p:ph type="pic" sz="quarter" idx="14"/>
          </p:nvPr>
        </p:nvSpPr>
        <p:spPr>
          <a:xfrm>
            <a:off x="9220200" y="508000"/>
            <a:ext cx="3276600" cy="3797300"/>
          </a:xfrm>
          <a:prstGeom prst="rect">
            <a:avLst/>
          </a:prstGeom>
        </p:spPr>
        <p:txBody>
          <a:bodyPr lIns="91439" tIns="45719" rIns="91439" bIns="45719">
            <a:noAutofit/>
          </a:bodyPr>
          <a:lstStyle/>
          <a:p>
            <a:endParaRPr dirty="0"/>
          </a:p>
        </p:txBody>
      </p:sp>
      <p:sp>
        <p:nvSpPr>
          <p:cNvPr id="92" name="Image"/>
          <p:cNvSpPr>
            <a:spLocks noGrp="1"/>
          </p:cNvSpPr>
          <p:nvPr>
            <p:ph type="pic" idx="15"/>
          </p:nvPr>
        </p:nvSpPr>
        <p:spPr>
          <a:xfrm>
            <a:off x="520700" y="508000"/>
            <a:ext cx="8369300" cy="7975600"/>
          </a:xfrm>
          <a:prstGeom prst="rect">
            <a:avLst/>
          </a:prstGeom>
        </p:spPr>
        <p:txBody>
          <a:bodyPr lIns="91439" tIns="45719" rIns="91439" bIns="45719">
            <a:noAutofit/>
          </a:bodyPr>
          <a:lstStyle/>
          <a:p>
            <a:endParaRPr dirty="0"/>
          </a:p>
        </p:txBody>
      </p:sp>
      <p:sp>
        <p:nvSpPr>
          <p:cNvPr id="93" name="Body Level One…"/>
          <p:cNvSpPr txBox="1">
            <a:spLocks noGrp="1"/>
          </p:cNvSpPr>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Type a quote here.”"/>
          <p:cNvSpPr txBox="1">
            <a:spLocks noGrp="1"/>
          </p:cNvSpPr>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r>
              <a:t>“Type a quote here.”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571500" y="1968500"/>
            <a:ext cx="11868106"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dirty="0"/>
          </a:p>
        </p:txBody>
      </p:sp>
      <p:sp>
        <p:nvSpPr>
          <p:cNvPr id="3" name="Title Text"/>
          <p:cNvSpPr txBox="1">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lide Number"/>
          <p:cNvSpPr txBox="1">
            <a:spLocks noGrp="1"/>
          </p:cNvSpPr>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a:defRPr sz="1400">
                <a:latin typeface="Helvetica Neue"/>
                <a:ea typeface="Helvetica Neue"/>
                <a:cs typeface="Helvetica Neue"/>
                <a:sym typeface="Helvetica Neue"/>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hf sldNum="0" hdr="0" ftr="0" dt="0"/>
  <p:txStyles>
    <p:title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6472734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normAutofit/>
          </a:bodyPr>
          <a:lstStyle/>
          <a:p>
            <a:pPr eaLnBrk="1" hangingPunct="1">
              <a:defRPr/>
            </a:pPr>
            <a:r>
              <a:rPr lang="en-US" altLang="en-US" sz="4400" dirty="0"/>
              <a:t>What can go on a form?</a:t>
            </a:r>
          </a:p>
        </p:txBody>
      </p:sp>
      <p:sp>
        <p:nvSpPr>
          <p:cNvPr id="2" name="Content Placeholder 1"/>
          <p:cNvSpPr>
            <a:spLocks noGrp="1"/>
          </p:cNvSpPr>
          <p:nvPr>
            <p:ph idx="1"/>
          </p:nvPr>
        </p:nvSpPr>
        <p:spPr>
          <a:xfrm>
            <a:off x="571500" y="2324100"/>
            <a:ext cx="11457940" cy="6565899"/>
          </a:xfrm>
        </p:spPr>
        <p:txBody>
          <a:bodyPr/>
          <a:lstStyle/>
          <a:p>
            <a:endParaRPr lang="en-IE" dirty="0"/>
          </a:p>
        </p:txBody>
      </p:sp>
      <p:pic>
        <p:nvPicPr>
          <p:cNvPr id="3" name="Picture 2"/>
          <p:cNvPicPr>
            <a:picLocks noChangeAspect="1"/>
          </p:cNvPicPr>
          <p:nvPr/>
        </p:nvPicPr>
        <p:blipFill>
          <a:blip r:embed="rId2"/>
          <a:stretch>
            <a:fillRect/>
          </a:stretch>
        </p:blipFill>
        <p:spPr>
          <a:xfrm>
            <a:off x="1517227" y="2324100"/>
            <a:ext cx="8892399" cy="6565899"/>
          </a:xfrm>
          <a:prstGeom prst="rect">
            <a:avLst/>
          </a:prstGeom>
        </p:spPr>
      </p:pic>
      <p:pic>
        <p:nvPicPr>
          <p:cNvPr id="4" name="Picture 3"/>
          <p:cNvPicPr>
            <a:picLocks noChangeAspect="1"/>
          </p:cNvPicPr>
          <p:nvPr/>
        </p:nvPicPr>
        <p:blipFill>
          <a:blip r:embed="rId3"/>
          <a:stretch>
            <a:fillRect/>
          </a:stretch>
        </p:blipFill>
        <p:spPr>
          <a:xfrm>
            <a:off x="8885222" y="5310293"/>
            <a:ext cx="4104640" cy="1435947"/>
          </a:xfrm>
          <a:prstGeom prst="rect">
            <a:avLst/>
          </a:prstGeom>
        </p:spPr>
      </p:pic>
    </p:spTree>
    <p:extLst>
      <p:ext uri="{BB962C8B-B14F-4D97-AF65-F5344CB8AC3E}">
        <p14:creationId xmlns:p14="http://schemas.microsoft.com/office/powerpoint/2010/main" val="808408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normAutofit/>
          </a:bodyPr>
          <a:lstStyle/>
          <a:p>
            <a:pPr eaLnBrk="1" hangingPunct="1">
              <a:defRPr/>
            </a:pPr>
            <a:r>
              <a:rPr lang="en-US" altLang="en-US" sz="4400" dirty="0"/>
              <a:t>What can go on a form?</a:t>
            </a:r>
          </a:p>
        </p:txBody>
      </p:sp>
      <p:sp>
        <p:nvSpPr>
          <p:cNvPr id="2" name="Content Placeholder 1"/>
          <p:cNvSpPr>
            <a:spLocks noGrp="1"/>
          </p:cNvSpPr>
          <p:nvPr>
            <p:ph idx="1"/>
          </p:nvPr>
        </p:nvSpPr>
        <p:spPr>
          <a:xfrm>
            <a:off x="571500" y="2324101"/>
            <a:ext cx="11861800" cy="1035473"/>
          </a:xfrm>
        </p:spPr>
        <p:txBody>
          <a:bodyPr/>
          <a:lstStyle/>
          <a:p>
            <a:pPr marL="0" indent="0">
              <a:buNone/>
            </a:pPr>
            <a:r>
              <a:rPr lang="en-IE" sz="3400" dirty="0"/>
              <a:t>    HTML5 adds more input types:</a:t>
            </a:r>
          </a:p>
        </p:txBody>
      </p:sp>
      <p:pic>
        <p:nvPicPr>
          <p:cNvPr id="4" name="Picture 3"/>
          <p:cNvPicPr>
            <a:picLocks noChangeAspect="1"/>
          </p:cNvPicPr>
          <p:nvPr/>
        </p:nvPicPr>
        <p:blipFill>
          <a:blip r:embed="rId2"/>
          <a:stretch>
            <a:fillRect/>
          </a:stretch>
        </p:blipFill>
        <p:spPr>
          <a:xfrm>
            <a:off x="1733974" y="3215641"/>
            <a:ext cx="6895253" cy="285834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3972681" y="6720425"/>
            <a:ext cx="7315200" cy="2465493"/>
          </a:xfrm>
          <a:prstGeom prst="rect">
            <a:avLst/>
          </a:prstGeom>
        </p:spPr>
      </p:pic>
    </p:spTree>
    <p:extLst>
      <p:ext uri="{BB962C8B-B14F-4D97-AF65-F5344CB8AC3E}">
        <p14:creationId xmlns:p14="http://schemas.microsoft.com/office/powerpoint/2010/main" val="324504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normAutofit/>
          </a:bodyPr>
          <a:lstStyle/>
          <a:p>
            <a:pPr eaLnBrk="1" hangingPunct="1">
              <a:defRPr/>
            </a:pPr>
            <a:r>
              <a:rPr lang="en-US" altLang="en-US" sz="4400" dirty="0"/>
              <a:t>What can go on a form?</a:t>
            </a:r>
          </a:p>
        </p:txBody>
      </p:sp>
      <p:pic>
        <p:nvPicPr>
          <p:cNvPr id="4" name="Picture 3"/>
          <p:cNvPicPr>
            <a:picLocks noChangeAspect="1"/>
          </p:cNvPicPr>
          <p:nvPr/>
        </p:nvPicPr>
        <p:blipFill>
          <a:blip r:embed="rId2"/>
          <a:stretch>
            <a:fillRect/>
          </a:stretch>
        </p:blipFill>
        <p:spPr>
          <a:xfrm>
            <a:off x="996949" y="2384214"/>
            <a:ext cx="7477760" cy="2641600"/>
          </a:xfrm>
          <a:prstGeom prst="rect">
            <a:avLst/>
          </a:prstGeom>
        </p:spPr>
      </p:pic>
      <p:pic>
        <p:nvPicPr>
          <p:cNvPr id="5" name="Picture 4"/>
          <p:cNvPicPr>
            <a:picLocks noChangeAspect="1"/>
          </p:cNvPicPr>
          <p:nvPr/>
        </p:nvPicPr>
        <p:blipFill>
          <a:blip r:embed="rId3"/>
          <a:stretch>
            <a:fillRect/>
          </a:stretch>
        </p:blipFill>
        <p:spPr>
          <a:xfrm>
            <a:off x="5432767" y="5629746"/>
            <a:ext cx="7545493" cy="2763520"/>
          </a:xfrm>
          <a:prstGeom prst="rect">
            <a:avLst/>
          </a:prstGeom>
        </p:spPr>
      </p:pic>
      <p:pic>
        <p:nvPicPr>
          <p:cNvPr id="6" name="Picture 5"/>
          <p:cNvPicPr>
            <a:picLocks noChangeAspect="1"/>
          </p:cNvPicPr>
          <p:nvPr/>
        </p:nvPicPr>
        <p:blipFill>
          <a:blip r:embed="rId4"/>
          <a:stretch>
            <a:fillRect/>
          </a:stretch>
        </p:blipFill>
        <p:spPr>
          <a:xfrm>
            <a:off x="8474710" y="2195114"/>
            <a:ext cx="4104640" cy="2966720"/>
          </a:xfrm>
          <a:prstGeom prst="rect">
            <a:avLst/>
          </a:prstGeom>
        </p:spPr>
      </p:pic>
      <p:pic>
        <p:nvPicPr>
          <p:cNvPr id="7" name="Picture 6"/>
          <p:cNvPicPr>
            <a:picLocks noChangeAspect="1"/>
          </p:cNvPicPr>
          <p:nvPr/>
        </p:nvPicPr>
        <p:blipFill>
          <a:blip r:embed="rId5"/>
          <a:stretch>
            <a:fillRect/>
          </a:stretch>
        </p:blipFill>
        <p:spPr>
          <a:xfrm>
            <a:off x="1179113" y="5470962"/>
            <a:ext cx="4253653" cy="2966720"/>
          </a:xfrm>
          <a:prstGeom prst="rect">
            <a:avLst/>
          </a:prstGeom>
        </p:spPr>
      </p:pic>
    </p:spTree>
    <p:extLst>
      <p:ext uri="{BB962C8B-B14F-4D97-AF65-F5344CB8AC3E}">
        <p14:creationId xmlns:p14="http://schemas.microsoft.com/office/powerpoint/2010/main" val="12340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normAutofit/>
          </a:bodyPr>
          <a:lstStyle/>
          <a:p>
            <a:pPr eaLnBrk="1" hangingPunct="1">
              <a:defRPr/>
            </a:pPr>
            <a:r>
              <a:rPr lang="en-US" altLang="en-US" sz="4400" dirty="0"/>
              <a:t>What can go on a form?</a:t>
            </a:r>
          </a:p>
        </p:txBody>
      </p:sp>
      <p:pic>
        <p:nvPicPr>
          <p:cNvPr id="4" name="Picture 3"/>
          <p:cNvPicPr>
            <a:picLocks noChangeAspect="1"/>
          </p:cNvPicPr>
          <p:nvPr/>
        </p:nvPicPr>
        <p:blipFill>
          <a:blip r:embed="rId2"/>
          <a:stretch>
            <a:fillRect/>
          </a:stretch>
        </p:blipFill>
        <p:spPr>
          <a:xfrm>
            <a:off x="7767589" y="2384213"/>
            <a:ext cx="4463012" cy="3576320"/>
          </a:xfrm>
          <a:prstGeom prst="rect">
            <a:avLst/>
          </a:prstGeom>
        </p:spPr>
      </p:pic>
      <p:sp>
        <p:nvSpPr>
          <p:cNvPr id="5" name="TextBox 4"/>
          <p:cNvSpPr txBox="1"/>
          <p:nvPr/>
        </p:nvSpPr>
        <p:spPr>
          <a:xfrm>
            <a:off x="685377" y="2384213"/>
            <a:ext cx="5714153" cy="4009301"/>
          </a:xfrm>
          <a:prstGeom prst="rect">
            <a:avLst/>
          </a:prstGeom>
          <a:noFill/>
        </p:spPr>
        <p:txBody>
          <a:bodyPr wrap="square" lIns="130046" tIns="65023" rIns="130046" bIns="65023" rtlCol="0">
            <a:spAutoFit/>
          </a:bodyPr>
          <a:lstStyle/>
          <a:p>
            <a:pPr marL="571500" indent="-571500" algn="l">
              <a:buFont typeface="Arial" panose="020B0604020202020204" pitchFamily="34" charset="0"/>
              <a:buChar char="•"/>
            </a:pPr>
            <a:r>
              <a:rPr lang="en-IE" dirty="0">
                <a:solidFill>
                  <a:schemeClr val="bg1">
                    <a:lumMod val="50000"/>
                  </a:schemeClr>
                </a:solidFill>
              </a:rPr>
              <a:t>Even with these specialised types, it’s up to you to make sure you know what values the server script is expecting and use the right &lt;input&gt; type.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401" y="6341375"/>
            <a:ext cx="4700693" cy="325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658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12" indent="-285736">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2941" indent="-228589">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119" indent="-228589">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295" indent="-228589">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471" indent="-228589"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649" indent="-228589"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8825" indent="-228589"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001" indent="-228589"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1400"/>
              <a:pPr>
                <a:spcBef>
                  <a:spcPct val="0"/>
                </a:spcBef>
                <a:buClrTx/>
                <a:buSzTx/>
                <a:buFontTx/>
                <a:buNone/>
                <a:defRPr/>
              </a:pPr>
              <a:t>14</a:t>
            </a:fld>
            <a:endParaRPr lang="en-US" altLang="en-US" sz="1400"/>
          </a:p>
        </p:txBody>
      </p:sp>
      <p:sp>
        <p:nvSpPr>
          <p:cNvPr id="22531" name="Rectangle 1"/>
          <p:cNvSpPr>
            <a:spLocks noGrp="1" noChangeArrowheads="1"/>
          </p:cNvSpPr>
          <p:nvPr>
            <p:ph type="title"/>
          </p:nvPr>
        </p:nvSpPr>
        <p:spPr/>
        <p:txBody>
          <a:bodyPr>
            <a:normAutofit/>
          </a:bodyPr>
          <a:lstStyle/>
          <a:p>
            <a:pPr eaLnBrk="1" hangingPunct="1">
              <a:defRPr/>
            </a:pPr>
            <a:r>
              <a:rPr lang="en-US" altLang="en-US" sz="4400" dirty="0"/>
              <a:t>What can go on a form?</a:t>
            </a:r>
          </a:p>
        </p:txBody>
      </p:sp>
      <p:sp>
        <p:nvSpPr>
          <p:cNvPr id="22532" name="Rectangle 2"/>
          <p:cNvSpPr>
            <a:spLocks noGrp="1" noChangeArrowheads="1"/>
          </p:cNvSpPr>
          <p:nvPr>
            <p:ph type="body" idx="1"/>
          </p:nvPr>
        </p:nvSpPr>
        <p:spPr>
          <a:xfrm>
            <a:off x="1033318" y="2340771"/>
            <a:ext cx="7528175" cy="2210910"/>
          </a:xfrm>
        </p:spPr>
        <p:txBody>
          <a:bodyPr/>
          <a:lstStyle/>
          <a:p>
            <a:pPr>
              <a:defRPr/>
            </a:pPr>
            <a:r>
              <a:rPr lang="en-US" altLang="en-US" sz="3400" dirty="0"/>
              <a:t>Not every form element is an &lt;input&gt; element there are some others for typing more than one line of text:</a:t>
            </a:r>
          </a:p>
        </p:txBody>
      </p:sp>
      <p:pic>
        <p:nvPicPr>
          <p:cNvPr id="2" name="Picture 1"/>
          <p:cNvPicPr>
            <a:picLocks noChangeAspect="1"/>
          </p:cNvPicPr>
          <p:nvPr/>
        </p:nvPicPr>
        <p:blipFill>
          <a:blip r:embed="rId2"/>
          <a:stretch>
            <a:fillRect/>
          </a:stretch>
        </p:blipFill>
        <p:spPr>
          <a:xfrm>
            <a:off x="8927639" y="1989321"/>
            <a:ext cx="4059469" cy="2995853"/>
          </a:xfrm>
          <a:prstGeom prst="rect">
            <a:avLst/>
          </a:prstGeom>
        </p:spPr>
      </p:pic>
      <p:pic>
        <p:nvPicPr>
          <p:cNvPr id="3" name="Picture 2"/>
          <p:cNvPicPr>
            <a:picLocks noChangeAspect="1"/>
          </p:cNvPicPr>
          <p:nvPr/>
        </p:nvPicPr>
        <p:blipFill>
          <a:blip r:embed="rId3"/>
          <a:stretch>
            <a:fillRect/>
          </a:stretch>
        </p:blipFill>
        <p:spPr>
          <a:xfrm>
            <a:off x="1220706" y="4985174"/>
            <a:ext cx="9736667" cy="4483776"/>
          </a:xfrm>
          <a:prstGeom prst="rect">
            <a:avLst/>
          </a:prstGeom>
        </p:spPr>
      </p:pic>
    </p:spTree>
    <p:extLst>
      <p:ext uri="{BB962C8B-B14F-4D97-AF65-F5344CB8AC3E}">
        <p14:creationId xmlns:p14="http://schemas.microsoft.com/office/powerpoint/2010/main" val="619478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400" dirty="0"/>
              <a:t>What more could go into a form?</a:t>
            </a:r>
          </a:p>
        </p:txBody>
      </p:sp>
      <p:sp>
        <p:nvSpPr>
          <p:cNvPr id="3" name="Content Placeholder 2"/>
          <p:cNvSpPr>
            <a:spLocks noGrp="1"/>
          </p:cNvSpPr>
          <p:nvPr>
            <p:ph idx="1"/>
          </p:nvPr>
        </p:nvSpPr>
        <p:spPr>
          <a:xfrm>
            <a:off x="583609" y="2220848"/>
            <a:ext cx="6147647" cy="6565899"/>
          </a:xfrm>
        </p:spPr>
        <p:txBody>
          <a:bodyPr>
            <a:normAutofit fontScale="92500" lnSpcReduction="10000"/>
          </a:bodyPr>
          <a:lstStyle/>
          <a:p>
            <a:r>
              <a:rPr lang="en-IE" dirty="0"/>
              <a:t>If you need to send an entire file you can set the input type to “</a:t>
            </a:r>
            <a:r>
              <a:rPr lang="en-IE" b="1" dirty="0"/>
              <a:t>file</a:t>
            </a:r>
            <a:r>
              <a:rPr lang="en-IE" dirty="0"/>
              <a:t>”, this creates a control that allows you to choose a file and the contents when the form is submitted is sent to the server.</a:t>
            </a:r>
          </a:p>
          <a:p>
            <a:endParaRPr lang="en-IE" dirty="0"/>
          </a:p>
          <a:p>
            <a:r>
              <a:rPr lang="en-IE" dirty="0"/>
              <a:t>A </a:t>
            </a:r>
            <a:r>
              <a:rPr lang="en-IE" b="1" dirty="0"/>
              <a:t>&lt;</a:t>
            </a:r>
            <a:r>
              <a:rPr lang="en-IE" b="1" dirty="0" err="1"/>
              <a:t>fieldset</a:t>
            </a:r>
            <a:r>
              <a:rPr lang="en-IE" b="1" dirty="0"/>
              <a:t>&gt; </a:t>
            </a:r>
            <a:r>
              <a:rPr lang="en-IE" dirty="0"/>
              <a:t>element can be used to group together common elements.</a:t>
            </a:r>
          </a:p>
          <a:p>
            <a:r>
              <a:rPr lang="en-IE" dirty="0"/>
              <a:t>It then can also make use of an element called </a:t>
            </a:r>
            <a:r>
              <a:rPr lang="en-IE" b="1" dirty="0"/>
              <a:t>&lt;legend&gt;</a:t>
            </a:r>
            <a:r>
              <a:rPr lang="en-IE" dirty="0"/>
              <a:t>.</a:t>
            </a:r>
            <a:endParaRPr lang="en-IE" b="1" dirty="0"/>
          </a:p>
          <a:p>
            <a:pPr marL="0" indent="0">
              <a:buNone/>
            </a:pPr>
            <a:endParaRPr lang="en-IE" dirty="0"/>
          </a:p>
        </p:txBody>
      </p:sp>
      <p:pic>
        <p:nvPicPr>
          <p:cNvPr id="5" name="Picture 4"/>
          <p:cNvPicPr>
            <a:picLocks noChangeAspect="1"/>
          </p:cNvPicPr>
          <p:nvPr/>
        </p:nvPicPr>
        <p:blipFill>
          <a:blip r:embed="rId2"/>
          <a:stretch>
            <a:fillRect/>
          </a:stretch>
        </p:blipFill>
        <p:spPr>
          <a:xfrm>
            <a:off x="9103361" y="5743788"/>
            <a:ext cx="2831253" cy="2993813"/>
          </a:xfrm>
          <a:prstGeom prst="rect">
            <a:avLst/>
          </a:prstGeom>
        </p:spPr>
      </p:pic>
      <p:pic>
        <p:nvPicPr>
          <p:cNvPr id="8" name="Picture 7"/>
          <p:cNvPicPr>
            <a:picLocks noChangeAspect="1"/>
          </p:cNvPicPr>
          <p:nvPr/>
        </p:nvPicPr>
        <p:blipFill>
          <a:blip r:embed="rId3"/>
          <a:stretch>
            <a:fillRect/>
          </a:stretch>
        </p:blipFill>
        <p:spPr>
          <a:xfrm>
            <a:off x="7911254" y="2600960"/>
            <a:ext cx="4257867" cy="2600960"/>
          </a:xfrm>
          <a:prstGeom prst="rect">
            <a:avLst/>
          </a:prstGeom>
        </p:spPr>
      </p:pic>
    </p:spTree>
    <p:extLst>
      <p:ext uri="{BB962C8B-B14F-4D97-AF65-F5344CB8AC3E}">
        <p14:creationId xmlns:p14="http://schemas.microsoft.com/office/powerpoint/2010/main" val="3043554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400" dirty="0"/>
              <a:t>What more could go on a form?</a:t>
            </a:r>
          </a:p>
        </p:txBody>
      </p:sp>
      <p:sp>
        <p:nvSpPr>
          <p:cNvPr id="3" name="Content Placeholder 2"/>
          <p:cNvSpPr>
            <a:spLocks noGrp="1"/>
          </p:cNvSpPr>
          <p:nvPr>
            <p:ph idx="1"/>
          </p:nvPr>
        </p:nvSpPr>
        <p:spPr>
          <a:xfrm>
            <a:off x="424514" y="2380832"/>
            <a:ext cx="6167672" cy="6869493"/>
          </a:xfrm>
        </p:spPr>
        <p:txBody>
          <a:bodyPr>
            <a:normAutofit fontScale="92500" lnSpcReduction="20000"/>
          </a:bodyPr>
          <a:lstStyle/>
          <a:p>
            <a:r>
              <a:rPr lang="en-IE" dirty="0"/>
              <a:t>The </a:t>
            </a:r>
            <a:r>
              <a:rPr lang="en-IE" b="1" dirty="0"/>
              <a:t>placeholder</a:t>
            </a:r>
            <a:r>
              <a:rPr lang="en-IE" dirty="0"/>
              <a:t> attribute can be used with most &lt;input&gt; types in a form, it gives a hint about the kind of content expected.</a:t>
            </a:r>
          </a:p>
          <a:p>
            <a:endParaRPr lang="en-IE" dirty="0"/>
          </a:p>
          <a:p>
            <a:r>
              <a:rPr lang="en-IE" dirty="0"/>
              <a:t>The </a:t>
            </a:r>
            <a:r>
              <a:rPr lang="en-IE" b="1" dirty="0"/>
              <a:t>required</a:t>
            </a:r>
            <a:r>
              <a:rPr lang="en-IE" dirty="0"/>
              <a:t> attribute forces the user to enter content.  An error will show if the user leaves it blank.</a:t>
            </a:r>
          </a:p>
          <a:p>
            <a:endParaRPr lang="en-IE" dirty="0"/>
          </a:p>
          <a:p>
            <a:r>
              <a:rPr lang="en-IE" dirty="0"/>
              <a:t>If a form element includes the </a:t>
            </a:r>
            <a:r>
              <a:rPr lang="en-IE" b="1" dirty="0"/>
              <a:t>autofocus</a:t>
            </a:r>
            <a:r>
              <a:rPr lang="en-IE" dirty="0"/>
              <a:t> attribute then the cursor is in the form element when the form opens.</a:t>
            </a:r>
          </a:p>
        </p:txBody>
      </p:sp>
      <p:pic>
        <p:nvPicPr>
          <p:cNvPr id="6" name="Picture 5"/>
          <p:cNvPicPr>
            <a:picLocks noChangeAspect="1"/>
          </p:cNvPicPr>
          <p:nvPr/>
        </p:nvPicPr>
        <p:blipFill>
          <a:blip r:embed="rId2"/>
          <a:stretch>
            <a:fillRect/>
          </a:stretch>
        </p:blipFill>
        <p:spPr>
          <a:xfrm>
            <a:off x="7280554" y="2384213"/>
            <a:ext cx="4466359" cy="2470332"/>
          </a:xfrm>
          <a:prstGeom prst="rect">
            <a:avLst/>
          </a:prstGeom>
        </p:spPr>
      </p:pic>
      <p:pic>
        <p:nvPicPr>
          <p:cNvPr id="7" name="Picture 6"/>
          <p:cNvPicPr>
            <a:picLocks noChangeAspect="1"/>
          </p:cNvPicPr>
          <p:nvPr/>
        </p:nvPicPr>
        <p:blipFill>
          <a:blip r:embed="rId3"/>
          <a:stretch>
            <a:fillRect/>
          </a:stretch>
        </p:blipFill>
        <p:spPr>
          <a:xfrm>
            <a:off x="7228010" y="5239173"/>
            <a:ext cx="4002445" cy="1225974"/>
          </a:xfrm>
          <a:prstGeom prst="rect">
            <a:avLst/>
          </a:prstGeom>
        </p:spPr>
      </p:pic>
    </p:spTree>
    <p:extLst>
      <p:ext uri="{BB962C8B-B14F-4D97-AF65-F5344CB8AC3E}">
        <p14:creationId xmlns:p14="http://schemas.microsoft.com/office/powerpoint/2010/main" val="1204103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400" dirty="0"/>
              <a:t>What more could go on a form?</a:t>
            </a:r>
            <a:endParaRPr lang="en-US" sz="4400" dirty="0"/>
          </a:p>
        </p:txBody>
      </p:sp>
      <p:sp>
        <p:nvSpPr>
          <p:cNvPr id="3" name="Content Placeholder 2"/>
          <p:cNvSpPr>
            <a:spLocks noGrp="1"/>
          </p:cNvSpPr>
          <p:nvPr>
            <p:ph idx="1"/>
          </p:nvPr>
        </p:nvSpPr>
        <p:spPr/>
        <p:txBody>
          <a:bodyPr>
            <a:normAutofit fontScale="92500"/>
          </a:bodyPr>
          <a:lstStyle/>
          <a:p>
            <a:r>
              <a:rPr lang="en-IE" dirty="0"/>
              <a:t>We can also include a </a:t>
            </a:r>
            <a:r>
              <a:rPr lang="en-IE" b="1" dirty="0"/>
              <a:t>Pattern</a:t>
            </a:r>
            <a:r>
              <a:rPr lang="en-IE" dirty="0"/>
              <a:t>. </a:t>
            </a:r>
            <a:r>
              <a:rPr lang="en-IE" b="1" dirty="0"/>
              <a:t> </a:t>
            </a:r>
            <a:r>
              <a:rPr lang="en-IE" dirty="0"/>
              <a:t>This allows us to specify the type of data, and the format required.</a:t>
            </a:r>
          </a:p>
          <a:p>
            <a:pPr lvl="1"/>
            <a:r>
              <a:rPr lang="en-US" dirty="0"/>
              <a:t>pattern="[a-zA-Z0-9]": All alphanumeric characters.</a:t>
            </a:r>
          </a:p>
          <a:p>
            <a:pPr lvl="1"/>
            <a:r>
              <a:rPr lang="en-US" dirty="0"/>
              <a:t>pattern="[A-</a:t>
            </a:r>
            <a:r>
              <a:rPr lang="en-US" dirty="0" err="1"/>
              <a:t>Za</a:t>
            </a:r>
            <a:r>
              <a:rPr lang="en-US" dirty="0"/>
              <a:t>-z]{3}" : Three letter code.</a:t>
            </a:r>
          </a:p>
          <a:p>
            <a:pPr lvl="1"/>
            <a:r>
              <a:rPr lang="en-US" dirty="0"/>
              <a:t>pattern = "[A-Z][a-z]+( [A-Z][a-z]+)*": Name (with optional second name, and more names...).</a:t>
            </a:r>
          </a:p>
          <a:p>
            <a:pPr lvl="1"/>
            <a:r>
              <a:rPr lang="en-US" dirty="0"/>
              <a:t>pattern ="\S{6,}": At least 6 characters (excluding space, tab, newline, carriage return, form feed).</a:t>
            </a:r>
          </a:p>
          <a:p>
            <a:pPr lvl="1"/>
            <a:r>
              <a:rPr lang="en-US" dirty="0"/>
              <a:t>pattern="\d{4,8}": Matches at least 4 digits but no more than 8 digits.</a:t>
            </a:r>
          </a:p>
          <a:p>
            <a:r>
              <a:rPr lang="en-US" dirty="0"/>
              <a:t>Add a </a:t>
            </a:r>
            <a:r>
              <a:rPr lang="en-US" b="1" dirty="0"/>
              <a:t>title</a:t>
            </a:r>
            <a:r>
              <a:rPr lang="en-US" dirty="0"/>
              <a:t> attribute to add an error message and it is displayed when the cursor moves over </a:t>
            </a:r>
            <a:r>
              <a:rPr lang="en-IE" dirty="0"/>
              <a:t>the respective form element.</a:t>
            </a:r>
            <a:endParaRPr lang="en-US" dirty="0"/>
          </a:p>
          <a:p>
            <a:endParaRPr lang="en-IE" dirty="0"/>
          </a:p>
          <a:p>
            <a:endParaRPr lang="en-US" dirty="0"/>
          </a:p>
        </p:txBody>
      </p:sp>
    </p:spTree>
    <p:extLst>
      <p:ext uri="{BB962C8B-B14F-4D97-AF65-F5344CB8AC3E}">
        <p14:creationId xmlns:p14="http://schemas.microsoft.com/office/powerpoint/2010/main" val="522560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400" dirty="0"/>
              <a:t>What more could go on a form?</a:t>
            </a:r>
            <a:endParaRPr lang="en-US" sz="4400" dirty="0"/>
          </a:p>
        </p:txBody>
      </p:sp>
      <p:pic>
        <p:nvPicPr>
          <p:cNvPr id="4" name="Content Placeholder 3"/>
          <p:cNvPicPr>
            <a:picLocks noGrp="1" noChangeAspect="1"/>
          </p:cNvPicPr>
          <p:nvPr>
            <p:ph idx="1"/>
          </p:nvPr>
        </p:nvPicPr>
        <p:blipFill>
          <a:blip r:embed="rId2"/>
          <a:stretch>
            <a:fillRect/>
          </a:stretch>
        </p:blipFill>
        <p:spPr>
          <a:xfrm>
            <a:off x="1474698" y="2189992"/>
            <a:ext cx="7057813" cy="270933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5356133"/>
            <a:ext cx="6204373" cy="826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14400" y="7468533"/>
            <a:ext cx="10681547" cy="2347307"/>
          </a:xfrm>
          <a:prstGeom prst="rect">
            <a:avLst/>
          </a:prstGeom>
        </p:spPr>
        <p:txBody>
          <a:bodyPr wrap="square" lIns="130046" tIns="65023" rIns="130046" bIns="65023">
            <a:spAutoFit/>
          </a:bodyPr>
          <a:lstStyle/>
          <a:p>
            <a:pPr marL="571500" indent="-571500" algn="l">
              <a:buFont typeface="Arial" panose="020B0604020202020204" pitchFamily="34" charset="0"/>
              <a:buChar char="•"/>
            </a:pPr>
            <a:r>
              <a:rPr lang="en-US" dirty="0">
                <a:solidFill>
                  <a:schemeClr val="bg1">
                    <a:lumMod val="50000"/>
                  </a:schemeClr>
                </a:solidFill>
              </a:rPr>
              <a:t>The submit button will send the fields to the server script for processing, whereas the reset button will return all fields to their default values.</a:t>
            </a:r>
            <a:br>
              <a:rPr lang="en-US" dirty="0"/>
            </a:br>
            <a:endParaRPr lang="en-US" dirty="0"/>
          </a:p>
        </p:txBody>
      </p:sp>
    </p:spTree>
    <p:extLst>
      <p:ext uri="{BB962C8B-B14F-4D97-AF65-F5344CB8AC3E}">
        <p14:creationId xmlns:p14="http://schemas.microsoft.com/office/powerpoint/2010/main" val="252637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400" dirty="0"/>
              <a:t>Accessibility</a:t>
            </a:r>
          </a:p>
        </p:txBody>
      </p:sp>
      <p:sp>
        <p:nvSpPr>
          <p:cNvPr id="3" name="Content Placeholder 2"/>
          <p:cNvSpPr>
            <a:spLocks noGrp="1"/>
          </p:cNvSpPr>
          <p:nvPr>
            <p:ph idx="1"/>
          </p:nvPr>
        </p:nvSpPr>
        <p:spPr>
          <a:xfrm>
            <a:off x="531628" y="2192828"/>
            <a:ext cx="11733687" cy="3846465"/>
          </a:xfrm>
        </p:spPr>
        <p:txBody>
          <a:bodyPr>
            <a:normAutofit fontScale="92500" lnSpcReduction="20000"/>
          </a:bodyPr>
          <a:lstStyle/>
          <a:p>
            <a:pPr>
              <a:spcBef>
                <a:spcPts val="853"/>
              </a:spcBef>
            </a:pPr>
            <a:r>
              <a:rPr lang="en-IE" dirty="0"/>
              <a:t>So far we have been labelling our form using text. We should  really be using the </a:t>
            </a:r>
            <a:r>
              <a:rPr lang="en-IE" b="1" dirty="0"/>
              <a:t>&lt;label&gt; </a:t>
            </a:r>
            <a:r>
              <a:rPr lang="en-IE" dirty="0"/>
              <a:t>element to mark up these labels.</a:t>
            </a:r>
          </a:p>
          <a:p>
            <a:pPr>
              <a:spcBef>
                <a:spcPts val="853"/>
              </a:spcBef>
            </a:pPr>
            <a:r>
              <a:rPr lang="en-IE" dirty="0"/>
              <a:t>The </a:t>
            </a:r>
            <a:r>
              <a:rPr lang="en-IE" b="1" dirty="0"/>
              <a:t>&lt;label&gt; </a:t>
            </a:r>
            <a:r>
              <a:rPr lang="en-IE" dirty="0"/>
              <a:t>element provides further information about the structure of your page, allows you to style your labels using CSS more easily, and helps screen readers for the visually impaired to correctly identify form elements.</a:t>
            </a:r>
          </a:p>
          <a:p>
            <a:pPr>
              <a:spcBef>
                <a:spcPts val="853"/>
              </a:spcBef>
            </a:pPr>
            <a:r>
              <a:rPr lang="en-IE" dirty="0"/>
              <a:t>Labels don’t look any different from normal text. But they can make a big difference when it comes to accessibility.</a:t>
            </a:r>
          </a:p>
        </p:txBody>
      </p:sp>
      <p:pic>
        <p:nvPicPr>
          <p:cNvPr id="5" name="Picture 4"/>
          <p:cNvPicPr>
            <a:picLocks noChangeAspect="1"/>
          </p:cNvPicPr>
          <p:nvPr/>
        </p:nvPicPr>
        <p:blipFill>
          <a:blip r:embed="rId2"/>
          <a:stretch>
            <a:fillRect/>
          </a:stretch>
        </p:blipFill>
        <p:spPr>
          <a:xfrm>
            <a:off x="1625600" y="6575214"/>
            <a:ext cx="9683484" cy="31783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941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400" dirty="0"/>
              <a:t>Overview of forms</a:t>
            </a:r>
          </a:p>
        </p:txBody>
      </p:sp>
      <p:sp>
        <p:nvSpPr>
          <p:cNvPr id="3" name="Content Placeholder 2"/>
          <p:cNvSpPr>
            <a:spLocks noGrp="1"/>
          </p:cNvSpPr>
          <p:nvPr>
            <p:ph idx="1"/>
          </p:nvPr>
        </p:nvSpPr>
        <p:spPr/>
        <p:txBody>
          <a:bodyPr>
            <a:normAutofit/>
          </a:bodyPr>
          <a:lstStyle/>
          <a:p>
            <a:pPr defTabSz="975345">
              <a:lnSpc>
                <a:spcPct val="90000"/>
              </a:lnSpc>
              <a:spcBef>
                <a:spcPts val="1067"/>
              </a:spcBef>
              <a:buSzTx/>
            </a:pPr>
            <a:r>
              <a:rPr lang="en-US" kern="1200" dirty="0">
                <a:solidFill>
                  <a:schemeClr val="bg1">
                    <a:lumMod val="50000"/>
                  </a:schemeClr>
                </a:solidFill>
                <a:cs typeface="Times New Roman" panose="02020603050405020304" pitchFamily="18" charset="0"/>
              </a:rPr>
              <a:t>Forms are used all over the Web to </a:t>
            </a:r>
          </a:p>
          <a:p>
            <a:pPr marL="944873" lvl="1" defTabSz="975345">
              <a:lnSpc>
                <a:spcPct val="90000"/>
              </a:lnSpc>
              <a:spcBef>
                <a:spcPts val="533"/>
              </a:spcBef>
              <a:buSzTx/>
            </a:pPr>
            <a:r>
              <a:rPr lang="en-US" kern="1200" dirty="0">
                <a:solidFill>
                  <a:schemeClr val="bg1">
                    <a:lumMod val="50000"/>
                  </a:schemeClr>
                </a:solidFill>
                <a:cs typeface="Times New Roman" panose="02020603050405020304" pitchFamily="18" charset="0"/>
              </a:rPr>
              <a:t>Accept information.</a:t>
            </a:r>
          </a:p>
          <a:p>
            <a:pPr marL="944873" lvl="1" defTabSz="975345">
              <a:lnSpc>
                <a:spcPct val="90000"/>
              </a:lnSpc>
              <a:spcBef>
                <a:spcPts val="533"/>
              </a:spcBef>
              <a:buSzTx/>
            </a:pPr>
            <a:r>
              <a:rPr lang="en-US" kern="1200" dirty="0">
                <a:solidFill>
                  <a:schemeClr val="bg1">
                    <a:lumMod val="50000"/>
                  </a:schemeClr>
                </a:solidFill>
                <a:cs typeface="Times New Roman" panose="02020603050405020304" pitchFamily="18" charset="0"/>
              </a:rPr>
              <a:t>Provide interactivity.</a:t>
            </a:r>
            <a:br>
              <a:rPr lang="en-US" kern="1200" dirty="0">
                <a:solidFill>
                  <a:schemeClr val="bg1">
                    <a:lumMod val="50000"/>
                  </a:schemeClr>
                </a:solidFill>
                <a:cs typeface="Times New Roman" panose="02020603050405020304" pitchFamily="18" charset="0"/>
              </a:rPr>
            </a:br>
            <a:endParaRPr lang="en-US" kern="1200" dirty="0">
              <a:solidFill>
                <a:schemeClr val="bg1">
                  <a:lumMod val="50000"/>
                </a:schemeClr>
              </a:solidFill>
              <a:cs typeface="Times New Roman" panose="02020603050405020304" pitchFamily="18" charset="0"/>
            </a:endParaRPr>
          </a:p>
          <a:p>
            <a:pPr marL="944873" lvl="1" defTabSz="975345">
              <a:lnSpc>
                <a:spcPct val="90000"/>
              </a:lnSpc>
              <a:spcBef>
                <a:spcPts val="533"/>
              </a:spcBef>
              <a:buSzTx/>
            </a:pPr>
            <a:endParaRPr lang="en-US" kern="1200" dirty="0">
              <a:solidFill>
                <a:schemeClr val="bg1">
                  <a:lumMod val="50000"/>
                </a:schemeClr>
              </a:solidFill>
              <a:cs typeface="Times New Roman" panose="02020603050405020304" pitchFamily="18" charset="0"/>
            </a:endParaRPr>
          </a:p>
          <a:p>
            <a:pPr marL="944873" lvl="1" defTabSz="975345">
              <a:lnSpc>
                <a:spcPct val="90000"/>
              </a:lnSpc>
              <a:spcBef>
                <a:spcPts val="533"/>
              </a:spcBef>
              <a:buSzTx/>
            </a:pPr>
            <a:endParaRPr lang="en-US" kern="1200" dirty="0">
              <a:solidFill>
                <a:schemeClr val="bg1">
                  <a:lumMod val="50000"/>
                </a:schemeClr>
              </a:solidFill>
              <a:cs typeface="Times New Roman" panose="02020603050405020304" pitchFamily="18" charset="0"/>
            </a:endParaRPr>
          </a:p>
          <a:p>
            <a:pPr defTabSz="975345">
              <a:lnSpc>
                <a:spcPct val="90000"/>
              </a:lnSpc>
              <a:spcBef>
                <a:spcPts val="1067"/>
              </a:spcBef>
              <a:buSzTx/>
            </a:pPr>
            <a:endParaRPr lang="en-US" kern="1200" dirty="0">
              <a:solidFill>
                <a:schemeClr val="bg1">
                  <a:lumMod val="50000"/>
                </a:schemeClr>
              </a:solidFill>
              <a:cs typeface="Times New Roman" panose="02020603050405020304" pitchFamily="18" charset="0"/>
            </a:endParaRPr>
          </a:p>
          <a:p>
            <a:pPr defTabSz="975345">
              <a:lnSpc>
                <a:spcPct val="90000"/>
              </a:lnSpc>
              <a:spcBef>
                <a:spcPts val="1067"/>
              </a:spcBef>
              <a:buSzTx/>
            </a:pPr>
            <a:r>
              <a:rPr lang="en-US" kern="1200" dirty="0">
                <a:solidFill>
                  <a:schemeClr val="bg1">
                    <a:lumMod val="50000"/>
                  </a:schemeClr>
                </a:solidFill>
                <a:cs typeface="Times New Roman" panose="02020603050405020304" pitchFamily="18" charset="0"/>
              </a:rPr>
              <a:t>Types of forms:</a:t>
            </a:r>
          </a:p>
          <a:p>
            <a:pPr marL="944873" lvl="1" defTabSz="975345">
              <a:lnSpc>
                <a:spcPct val="90000"/>
              </a:lnSpc>
              <a:spcBef>
                <a:spcPts val="533"/>
              </a:spcBef>
              <a:buSzTx/>
            </a:pPr>
            <a:r>
              <a:rPr lang="en-US" kern="1200" dirty="0">
                <a:solidFill>
                  <a:schemeClr val="bg1">
                    <a:lumMod val="50000"/>
                  </a:schemeClr>
                </a:solidFill>
                <a:cs typeface="Times New Roman" panose="02020603050405020304" pitchFamily="18" charset="0"/>
              </a:rPr>
              <a:t>Search form, Order form, Newsletter sign-up form, Survey form,  Add to Cart form, and so on…</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586" y="4600314"/>
            <a:ext cx="7978987" cy="105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0888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Form layout</a:t>
            </a:r>
          </a:p>
        </p:txBody>
      </p:sp>
      <p:sp>
        <p:nvSpPr>
          <p:cNvPr id="3" name="Content Placeholder 2"/>
          <p:cNvSpPr>
            <a:spLocks noGrp="1"/>
          </p:cNvSpPr>
          <p:nvPr>
            <p:ph idx="1"/>
          </p:nvPr>
        </p:nvSpPr>
        <p:spPr/>
        <p:txBody>
          <a:bodyPr>
            <a:normAutofit/>
          </a:bodyPr>
          <a:lstStyle/>
          <a:p>
            <a:r>
              <a:rPr lang="en-US" dirty="0"/>
              <a:t>Add the </a:t>
            </a:r>
            <a:r>
              <a:rPr lang="en-US" b="1" dirty="0"/>
              <a:t>form</a:t>
            </a:r>
            <a:r>
              <a:rPr lang="en-US" dirty="0"/>
              <a:t> class to the &lt;form&gt; tag.</a:t>
            </a:r>
          </a:p>
          <a:p>
            <a:r>
              <a:rPr lang="en-US" dirty="0"/>
              <a:t>Enclose each combined/related label and text input with an element (such as a &lt;div&gt;) with the field class.</a:t>
            </a:r>
          </a:p>
          <a:p>
            <a:pPr marL="320599" indent="0">
              <a:buNone/>
            </a:pPr>
            <a:r>
              <a:rPr lang="en-US" dirty="0"/>
              <a:t>&lt;div class="field"&gt;</a:t>
            </a:r>
          </a:p>
          <a:p>
            <a:pPr marL="320599" indent="0">
              <a:buNone/>
            </a:pPr>
            <a:r>
              <a:rPr lang="en-US" dirty="0"/>
              <a:t>   &lt;label for="</a:t>
            </a:r>
            <a:r>
              <a:rPr lang="en-US" dirty="0" err="1"/>
              <a:t>firstname</a:t>
            </a:r>
            <a:r>
              <a:rPr lang="en-US" dirty="0"/>
              <a:t>"&gt;First Name&lt;/label&gt;</a:t>
            </a:r>
          </a:p>
          <a:p>
            <a:pPr marL="320599" indent="0">
              <a:buNone/>
            </a:pPr>
            <a:r>
              <a:rPr lang="en-US" dirty="0"/>
              <a:t>   &lt;input type="text" id="</a:t>
            </a:r>
            <a:r>
              <a:rPr lang="en-US" dirty="0" err="1"/>
              <a:t>firstname</a:t>
            </a:r>
            <a:r>
              <a:rPr lang="en-US" dirty="0"/>
              <a:t>"     </a:t>
            </a:r>
          </a:p>
          <a:p>
            <a:pPr marL="320599" indent="0">
              <a:buNone/>
            </a:pPr>
            <a:r>
              <a:rPr lang="en-US" dirty="0"/>
              <a:t>     name="</a:t>
            </a:r>
            <a:r>
              <a:rPr lang="en-US" dirty="0" err="1"/>
              <a:t>firstname</a:t>
            </a:r>
            <a:r>
              <a:rPr lang="en-US" dirty="0"/>
              <a:t>"&gt;</a:t>
            </a:r>
          </a:p>
          <a:p>
            <a:pPr marL="320599" indent="0">
              <a:buNone/>
            </a:pPr>
            <a:r>
              <a:rPr lang="en-US" dirty="0"/>
              <a:t> &lt;/div&gt;</a:t>
            </a:r>
          </a:p>
          <a:p>
            <a:pPr marL="320599" indent="0">
              <a:buNone/>
            </a:pPr>
            <a:endParaRPr lang="en-US" dirty="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394" y="7856021"/>
            <a:ext cx="109156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6167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Form layout</a:t>
            </a:r>
          </a:p>
        </p:txBody>
      </p:sp>
      <p:sp>
        <p:nvSpPr>
          <p:cNvPr id="3" name="Content Placeholder 2"/>
          <p:cNvSpPr>
            <a:spLocks noGrp="1"/>
          </p:cNvSpPr>
          <p:nvPr>
            <p:ph idx="1"/>
          </p:nvPr>
        </p:nvSpPr>
        <p:spPr/>
        <p:txBody>
          <a:bodyPr>
            <a:normAutofit/>
          </a:bodyPr>
          <a:lstStyle/>
          <a:p>
            <a:r>
              <a:rPr lang="en-US" dirty="0"/>
              <a:t>Fields can be grouped together by enclosing the fields inside an element (such as a &lt;div&gt;) with the class </a:t>
            </a:r>
            <a:r>
              <a:rPr lang="en-US" b="1" dirty="0"/>
              <a:t>fields</a:t>
            </a:r>
            <a:r>
              <a:rPr lang="en-US" dirty="0"/>
              <a:t>.</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370" y="8591078"/>
            <a:ext cx="58197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37145A4C-9E83-4580-A6ED-AF0A520CA445}"/>
              </a:ext>
            </a:extLst>
          </p:cNvPr>
          <p:cNvPicPr>
            <a:picLocks noChangeAspect="1"/>
          </p:cNvPicPr>
          <p:nvPr/>
        </p:nvPicPr>
        <p:blipFill>
          <a:blip r:embed="rId3"/>
          <a:stretch>
            <a:fillRect/>
          </a:stretch>
        </p:blipFill>
        <p:spPr>
          <a:xfrm>
            <a:off x="1441921" y="3617568"/>
            <a:ext cx="9972675" cy="4676775"/>
          </a:xfrm>
          <a:prstGeom prst="rect">
            <a:avLst/>
          </a:prstGeom>
        </p:spPr>
      </p:pic>
    </p:spTree>
    <p:extLst>
      <p:ext uri="{BB962C8B-B14F-4D97-AF65-F5344CB8AC3E}">
        <p14:creationId xmlns:p14="http://schemas.microsoft.com/office/powerpoint/2010/main" val="3630182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Form layout</a:t>
            </a:r>
          </a:p>
        </p:txBody>
      </p:sp>
      <p:sp>
        <p:nvSpPr>
          <p:cNvPr id="3" name="Content Placeholder 2"/>
          <p:cNvSpPr>
            <a:spLocks noGrp="1"/>
          </p:cNvSpPr>
          <p:nvPr>
            <p:ph idx="1"/>
          </p:nvPr>
        </p:nvSpPr>
        <p:spPr/>
        <p:txBody>
          <a:bodyPr/>
          <a:lstStyle/>
          <a:p>
            <a:r>
              <a:rPr lang="en-US" dirty="0"/>
              <a:t>A horizontal form is a form with the label and input element on the same row/line. </a:t>
            </a:r>
          </a:p>
          <a:p>
            <a:r>
              <a:rPr lang="en-US" dirty="0"/>
              <a:t>You can use the </a:t>
            </a:r>
            <a:r>
              <a:rPr lang="en-US" b="1" dirty="0"/>
              <a:t>inline fields</a:t>
            </a:r>
            <a:r>
              <a:rPr lang="en-US" dirty="0"/>
              <a:t> or </a:t>
            </a:r>
            <a:r>
              <a:rPr lang="en-US" b="1" dirty="0"/>
              <a:t>inline field</a:t>
            </a:r>
            <a:r>
              <a:rPr lang="en-US" dirty="0"/>
              <a:t> classes to create horizontal forms.</a:t>
            </a:r>
          </a:p>
          <a:p>
            <a:endParaRPr lang="en-US" dirty="0"/>
          </a:p>
        </p:txBody>
      </p:sp>
    </p:spTree>
    <p:extLst>
      <p:ext uri="{BB962C8B-B14F-4D97-AF65-F5344CB8AC3E}">
        <p14:creationId xmlns:p14="http://schemas.microsoft.com/office/powerpoint/2010/main" val="1485408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Form layout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0816" y="6869741"/>
            <a:ext cx="451485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a:extLst>
              <a:ext uri="{FF2B5EF4-FFF2-40B4-BE49-F238E27FC236}">
                <a16:creationId xmlns:a16="http://schemas.microsoft.com/office/drawing/2014/main" id="{01F4AC39-C293-4A40-AAE2-460431FA24CE}"/>
              </a:ext>
            </a:extLst>
          </p:cNvPr>
          <p:cNvSpPr>
            <a:spLocks noGrp="1"/>
          </p:cNvSpPr>
          <p:nvPr>
            <p:ph idx="1"/>
          </p:nvPr>
        </p:nvSpPr>
        <p:spPr/>
        <p:txBody>
          <a:bodyPr/>
          <a:lstStyle/>
          <a:p>
            <a:pPr marL="0" indent="0">
              <a:buNone/>
            </a:pPr>
            <a:endParaRPr lang="en-GB" dirty="0"/>
          </a:p>
        </p:txBody>
      </p:sp>
      <p:pic>
        <p:nvPicPr>
          <p:cNvPr id="4" name="Picture 3">
            <a:extLst>
              <a:ext uri="{FF2B5EF4-FFF2-40B4-BE49-F238E27FC236}">
                <a16:creationId xmlns:a16="http://schemas.microsoft.com/office/drawing/2014/main" id="{D609276E-9187-41EF-B5BA-3187C844EBF3}"/>
              </a:ext>
            </a:extLst>
          </p:cNvPr>
          <p:cNvPicPr>
            <a:picLocks noChangeAspect="1"/>
          </p:cNvPicPr>
          <p:nvPr/>
        </p:nvPicPr>
        <p:blipFill>
          <a:blip r:embed="rId4"/>
          <a:stretch>
            <a:fillRect/>
          </a:stretch>
        </p:blipFill>
        <p:spPr>
          <a:xfrm>
            <a:off x="875472" y="2700237"/>
            <a:ext cx="11253856" cy="3674204"/>
          </a:xfrm>
          <a:prstGeom prst="rect">
            <a:avLst/>
          </a:prstGeom>
        </p:spPr>
      </p:pic>
    </p:spTree>
    <p:extLst>
      <p:ext uri="{BB962C8B-B14F-4D97-AF65-F5344CB8AC3E}">
        <p14:creationId xmlns:p14="http://schemas.microsoft.com/office/powerpoint/2010/main" val="3446827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Form layout</a:t>
            </a:r>
          </a:p>
        </p:txBody>
      </p:sp>
      <p:sp>
        <p:nvSpPr>
          <p:cNvPr id="3" name="Content Placeholder 2"/>
          <p:cNvSpPr>
            <a:spLocks noGrp="1"/>
          </p:cNvSpPr>
          <p:nvPr>
            <p:ph idx="1"/>
          </p:nvPr>
        </p:nvSpPr>
        <p:spPr/>
        <p:txBody>
          <a:bodyPr>
            <a:normAutofit fontScale="92500" lnSpcReduction="10000"/>
          </a:bodyPr>
          <a:lstStyle/>
          <a:p>
            <a:r>
              <a:rPr lang="en-US" dirty="0"/>
              <a:t>To output checkboxes and radio buttons in a readable manner you can use the </a:t>
            </a:r>
            <a:r>
              <a:rPr lang="en-US" b="1" dirty="0"/>
              <a:t>checkbox </a:t>
            </a:r>
            <a:r>
              <a:rPr lang="en-US" dirty="0"/>
              <a:t>class, and add other classes to it as necessary.</a:t>
            </a:r>
          </a:p>
          <a:p>
            <a:endParaRPr lang="en-US" dirty="0"/>
          </a:p>
          <a:p>
            <a:endParaRPr lang="en-US" dirty="0"/>
          </a:p>
          <a:p>
            <a:endParaRPr lang="en-US" dirty="0"/>
          </a:p>
          <a:p>
            <a:endParaRPr lang="en-US" dirty="0"/>
          </a:p>
          <a:p>
            <a:endParaRPr lang="en-US" dirty="0"/>
          </a:p>
          <a:p>
            <a:endParaRPr lang="en-US" dirty="0"/>
          </a:p>
          <a:p>
            <a:r>
              <a:rPr lang="en-US" dirty="0"/>
              <a:t>Toggle</a:t>
            </a:r>
          </a:p>
          <a:p>
            <a:endParaRPr lang="en-US" dirty="0"/>
          </a:p>
          <a:p>
            <a:r>
              <a:rPr lang="en-US" dirty="0"/>
              <a:t>Slider </a:t>
            </a:r>
          </a:p>
          <a:p>
            <a:endParaRPr lang="en-US" dirty="0"/>
          </a:p>
          <a:p>
            <a:pPr lvl="1"/>
            <a:endParaRPr lang="en-US" b="1" dirty="0"/>
          </a:p>
          <a:p>
            <a:pPr lvl="1"/>
            <a:endParaRPr lang="en-US" b="1" dirty="0"/>
          </a:p>
        </p:txBody>
      </p:sp>
      <p:pic>
        <p:nvPicPr>
          <p:cNvPr id="5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695" y="5825285"/>
            <a:ext cx="5320672" cy="80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138A2585-8E31-446E-B150-435A43B27657}"/>
              </a:ext>
            </a:extLst>
          </p:cNvPr>
          <p:cNvPicPr>
            <a:picLocks noChangeAspect="1"/>
          </p:cNvPicPr>
          <p:nvPr/>
        </p:nvPicPr>
        <p:blipFill>
          <a:blip r:embed="rId3"/>
          <a:stretch>
            <a:fillRect/>
          </a:stretch>
        </p:blipFill>
        <p:spPr>
          <a:xfrm>
            <a:off x="1592262" y="4301286"/>
            <a:ext cx="7991475" cy="1428750"/>
          </a:xfrm>
          <a:prstGeom prst="rect">
            <a:avLst/>
          </a:prstGeom>
        </p:spPr>
      </p:pic>
      <p:pic>
        <p:nvPicPr>
          <p:cNvPr id="9" name="Picture 2">
            <a:extLst>
              <a:ext uri="{FF2B5EF4-FFF2-40B4-BE49-F238E27FC236}">
                <a16:creationId xmlns:a16="http://schemas.microsoft.com/office/drawing/2014/main" id="{B854E78D-1A7C-4499-B897-2E3E1C340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2" y="6804589"/>
            <a:ext cx="5356088" cy="632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a:extLst>
              <a:ext uri="{FF2B5EF4-FFF2-40B4-BE49-F238E27FC236}">
                <a16:creationId xmlns:a16="http://schemas.microsoft.com/office/drawing/2014/main" id="{946738AB-3FB7-4BB1-8DE5-1EA5C6D6B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9678" y="7808822"/>
            <a:ext cx="4516689" cy="564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5172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Form layout</a:t>
            </a:r>
          </a:p>
        </p:txBody>
      </p:sp>
      <p:sp>
        <p:nvSpPr>
          <p:cNvPr id="3" name="Content Placeholder 2"/>
          <p:cNvSpPr>
            <a:spLocks noGrp="1"/>
          </p:cNvSpPr>
          <p:nvPr>
            <p:ph idx="1"/>
          </p:nvPr>
        </p:nvSpPr>
        <p:spPr/>
        <p:txBody>
          <a:bodyPr>
            <a:normAutofit/>
          </a:bodyPr>
          <a:lstStyle/>
          <a:p>
            <a:r>
              <a:rPr lang="en-US" dirty="0"/>
              <a:t>Radio</a:t>
            </a:r>
          </a:p>
          <a:p>
            <a:pPr lvl="1"/>
            <a:endParaRPr lang="en-US" b="1" dirty="0"/>
          </a:p>
          <a:p>
            <a:pPr lvl="1"/>
            <a:endParaRPr lang="en-US" b="1" dirty="0"/>
          </a:p>
        </p:txBody>
      </p:sp>
      <p:pic>
        <p:nvPicPr>
          <p:cNvPr id="11" name="Picture 5">
            <a:extLst>
              <a:ext uri="{FF2B5EF4-FFF2-40B4-BE49-F238E27FC236}">
                <a16:creationId xmlns:a16="http://schemas.microsoft.com/office/drawing/2014/main" id="{2F996FCB-D8E6-4B97-93A6-89194AF68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853" y="3890150"/>
            <a:ext cx="2176875" cy="166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BD431FB0-73F2-4B27-8CAD-1F0A89DA9E63}"/>
              </a:ext>
            </a:extLst>
          </p:cNvPr>
          <p:cNvPicPr>
            <a:picLocks noChangeAspect="1"/>
          </p:cNvPicPr>
          <p:nvPr/>
        </p:nvPicPr>
        <p:blipFill>
          <a:blip r:embed="rId3"/>
          <a:stretch>
            <a:fillRect/>
          </a:stretch>
        </p:blipFill>
        <p:spPr>
          <a:xfrm>
            <a:off x="192072" y="3069260"/>
            <a:ext cx="9867900" cy="5324475"/>
          </a:xfrm>
          <a:prstGeom prst="rect">
            <a:avLst/>
          </a:prstGeom>
        </p:spPr>
      </p:pic>
    </p:spTree>
    <p:extLst>
      <p:ext uri="{BB962C8B-B14F-4D97-AF65-F5344CB8AC3E}">
        <p14:creationId xmlns:p14="http://schemas.microsoft.com/office/powerpoint/2010/main" val="3667464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normAutofit/>
          </a:bodyPr>
          <a:lstStyle/>
          <a:p>
            <a:pPr eaLnBrk="1" hangingPunct="1">
              <a:defRPr/>
            </a:pPr>
            <a:r>
              <a:rPr lang="en-US" altLang="en-US" sz="4400" dirty="0"/>
              <a:t>More on how the &lt;form&gt; element works</a:t>
            </a:r>
          </a:p>
        </p:txBody>
      </p:sp>
      <p:sp>
        <p:nvSpPr>
          <p:cNvPr id="22532" name="Rectangle 2"/>
          <p:cNvSpPr>
            <a:spLocks noGrp="1" noChangeArrowheads="1"/>
          </p:cNvSpPr>
          <p:nvPr>
            <p:ph type="body" idx="1"/>
          </p:nvPr>
        </p:nvSpPr>
        <p:spPr>
          <a:xfrm>
            <a:off x="558800" y="2362200"/>
            <a:ext cx="11696700" cy="1290638"/>
          </a:xfrm>
        </p:spPr>
        <p:txBody>
          <a:bodyPr/>
          <a:lstStyle/>
          <a:p>
            <a:pPr marL="0" indent="0">
              <a:buNone/>
              <a:defRPr/>
            </a:pPr>
            <a:endParaRPr lang="en-US"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733" y="2709334"/>
            <a:ext cx="11595947" cy="4727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0429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400" dirty="0"/>
              <a:t>Sending the data to the server</a:t>
            </a:r>
          </a:p>
        </p:txBody>
      </p:sp>
      <p:pic>
        <p:nvPicPr>
          <p:cNvPr id="5" name="Picture 4"/>
          <p:cNvPicPr>
            <a:picLocks noChangeAspect="1"/>
          </p:cNvPicPr>
          <p:nvPr/>
        </p:nvPicPr>
        <p:blipFill>
          <a:blip r:embed="rId2"/>
          <a:stretch>
            <a:fillRect/>
          </a:stretch>
        </p:blipFill>
        <p:spPr>
          <a:xfrm>
            <a:off x="1484935" y="2479511"/>
            <a:ext cx="9931108" cy="5239726"/>
          </a:xfrm>
          <a:prstGeom prst="rect">
            <a:avLst/>
          </a:prstGeom>
        </p:spPr>
      </p:pic>
    </p:spTree>
    <p:extLst>
      <p:ext uri="{BB962C8B-B14F-4D97-AF65-F5344CB8AC3E}">
        <p14:creationId xmlns:p14="http://schemas.microsoft.com/office/powerpoint/2010/main" val="318518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400" dirty="0"/>
              <a:t>Sending the data to the server</a:t>
            </a:r>
          </a:p>
        </p:txBody>
      </p:sp>
      <p:pic>
        <p:nvPicPr>
          <p:cNvPr id="5" name="Content Placeholder 4"/>
          <p:cNvPicPr>
            <a:picLocks noGrp="1" noChangeAspect="1"/>
          </p:cNvPicPr>
          <p:nvPr>
            <p:ph idx="1"/>
          </p:nvPr>
        </p:nvPicPr>
        <p:blipFill>
          <a:blip r:embed="rId2"/>
          <a:stretch>
            <a:fillRect/>
          </a:stretch>
        </p:blipFill>
        <p:spPr>
          <a:xfrm>
            <a:off x="1200298" y="2579695"/>
            <a:ext cx="10577183" cy="6394027"/>
          </a:xfrm>
          <a:prstGeom prst="rect">
            <a:avLst/>
          </a:prstGeom>
        </p:spPr>
      </p:pic>
    </p:spTree>
    <p:extLst>
      <p:ext uri="{BB962C8B-B14F-4D97-AF65-F5344CB8AC3E}">
        <p14:creationId xmlns:p14="http://schemas.microsoft.com/office/powerpoint/2010/main" val="241402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normAutofit/>
          </a:bodyPr>
          <a:lstStyle/>
          <a:p>
            <a:pPr eaLnBrk="1" hangingPunct="1">
              <a:defRPr/>
            </a:pPr>
            <a:r>
              <a:rPr lang="en-US" altLang="en-US" sz="4400" dirty="0"/>
              <a:t>Server side</a:t>
            </a:r>
          </a:p>
        </p:txBody>
      </p:sp>
      <p:pic>
        <p:nvPicPr>
          <p:cNvPr id="2" name="Picture 1"/>
          <p:cNvPicPr>
            <a:picLocks noChangeAspect="1"/>
          </p:cNvPicPr>
          <p:nvPr/>
        </p:nvPicPr>
        <p:blipFill>
          <a:blip r:embed="rId2"/>
          <a:stretch>
            <a:fillRect/>
          </a:stretch>
        </p:blipFill>
        <p:spPr>
          <a:xfrm>
            <a:off x="2227722" y="2080588"/>
            <a:ext cx="8069576" cy="7566761"/>
          </a:xfrm>
          <a:prstGeom prst="rect">
            <a:avLst/>
          </a:prstGeom>
        </p:spPr>
      </p:pic>
      <p:sp>
        <p:nvSpPr>
          <p:cNvPr id="3" name="Content Placeholder 2"/>
          <p:cNvSpPr>
            <a:spLocks noGrp="1"/>
          </p:cNvSpPr>
          <p:nvPr>
            <p:ph idx="1"/>
          </p:nvPr>
        </p:nvSpPr>
        <p:spPr>
          <a:xfrm>
            <a:off x="507705" y="1815884"/>
            <a:ext cx="11861800" cy="6667500"/>
          </a:xfrm>
        </p:spPr>
        <p:txBody>
          <a:bodyPr/>
          <a:lstStyle/>
          <a:p>
            <a:endParaRPr lang="en-IE" dirty="0"/>
          </a:p>
        </p:txBody>
      </p:sp>
    </p:spTree>
    <p:extLst>
      <p:ext uri="{BB962C8B-B14F-4D97-AF65-F5344CB8AC3E}">
        <p14:creationId xmlns:p14="http://schemas.microsoft.com/office/powerpoint/2010/main" val="2977282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normAutofit/>
          </a:bodyPr>
          <a:lstStyle/>
          <a:p>
            <a:pPr eaLnBrk="1" hangingPunct="1">
              <a:defRPr/>
            </a:pPr>
            <a:r>
              <a:rPr lang="en-US" altLang="en-US" sz="4400" dirty="0"/>
              <a:t>How forms work in the browser</a:t>
            </a:r>
          </a:p>
        </p:txBody>
      </p:sp>
      <p:sp>
        <p:nvSpPr>
          <p:cNvPr id="22532" name="Rectangle 2"/>
          <p:cNvSpPr>
            <a:spLocks noGrp="1" noChangeArrowheads="1"/>
          </p:cNvSpPr>
          <p:nvPr>
            <p:ph type="body" idx="1"/>
          </p:nvPr>
        </p:nvSpPr>
        <p:spPr>
          <a:xfrm>
            <a:off x="766805" y="2286079"/>
            <a:ext cx="6420804" cy="6390088"/>
          </a:xfrm>
        </p:spPr>
        <p:txBody>
          <a:bodyPr>
            <a:normAutofit fontScale="92500" lnSpcReduction="10000"/>
          </a:bodyPr>
          <a:lstStyle/>
          <a:p>
            <a:pPr>
              <a:defRPr/>
            </a:pPr>
            <a:r>
              <a:rPr lang="en-US" altLang="en-US" dirty="0">
                <a:solidFill>
                  <a:schemeClr val="bg1">
                    <a:lumMod val="50000"/>
                  </a:schemeClr>
                </a:solidFill>
              </a:rPr>
              <a:t>The browser loads the page, it creates controls on the page that allow you to input various kinds of data.</a:t>
            </a:r>
          </a:p>
          <a:p>
            <a:pPr>
              <a:defRPr/>
            </a:pPr>
            <a:r>
              <a:rPr lang="en-US" altLang="en-US" dirty="0">
                <a:solidFill>
                  <a:schemeClr val="bg1">
                    <a:lumMod val="50000"/>
                  </a:schemeClr>
                </a:solidFill>
              </a:rPr>
              <a:t>You enter data, type a single line of text, click an option, checkbox control etc.</a:t>
            </a:r>
          </a:p>
          <a:p>
            <a:pPr>
              <a:defRPr/>
            </a:pPr>
            <a:r>
              <a:rPr lang="en-US" altLang="en-US" dirty="0">
                <a:solidFill>
                  <a:schemeClr val="bg1">
                    <a:lumMod val="50000"/>
                  </a:schemeClr>
                </a:solidFill>
              </a:rPr>
              <a:t>You submit the form by clicking a submit button.</a:t>
            </a:r>
          </a:p>
          <a:p>
            <a:pPr>
              <a:defRPr/>
            </a:pPr>
            <a:r>
              <a:rPr lang="en-US" altLang="en-US" dirty="0">
                <a:solidFill>
                  <a:schemeClr val="bg1">
                    <a:lumMod val="50000"/>
                  </a:schemeClr>
                </a:solidFill>
              </a:rPr>
              <a:t>The server responds by receiving the data and processing it and presenting a new html page.</a:t>
            </a:r>
          </a:p>
        </p:txBody>
      </p:sp>
      <p:pic>
        <p:nvPicPr>
          <p:cNvPr id="2" name="Picture 1"/>
          <p:cNvPicPr>
            <a:picLocks noChangeAspect="1"/>
          </p:cNvPicPr>
          <p:nvPr/>
        </p:nvPicPr>
        <p:blipFill>
          <a:blip r:embed="rId2"/>
          <a:stretch>
            <a:fillRect/>
          </a:stretch>
        </p:blipFill>
        <p:spPr>
          <a:xfrm>
            <a:off x="8157411" y="2013513"/>
            <a:ext cx="3793067" cy="2763520"/>
          </a:xfrm>
          <a:prstGeom prst="rect">
            <a:avLst/>
          </a:prstGeom>
        </p:spPr>
      </p:pic>
      <p:pic>
        <p:nvPicPr>
          <p:cNvPr id="3" name="Picture 2"/>
          <p:cNvPicPr>
            <a:picLocks noChangeAspect="1"/>
          </p:cNvPicPr>
          <p:nvPr/>
        </p:nvPicPr>
        <p:blipFill>
          <a:blip r:embed="rId3"/>
          <a:stretch>
            <a:fillRect/>
          </a:stretch>
        </p:blipFill>
        <p:spPr>
          <a:xfrm>
            <a:off x="8336398" y="4777033"/>
            <a:ext cx="3765973" cy="2736427"/>
          </a:xfrm>
          <a:prstGeom prst="rect">
            <a:avLst/>
          </a:prstGeom>
        </p:spPr>
      </p:pic>
      <p:pic>
        <p:nvPicPr>
          <p:cNvPr id="4" name="Picture 3"/>
          <p:cNvPicPr>
            <a:picLocks noChangeAspect="1"/>
          </p:cNvPicPr>
          <p:nvPr/>
        </p:nvPicPr>
        <p:blipFill>
          <a:blip r:embed="rId4"/>
          <a:stretch>
            <a:fillRect/>
          </a:stretch>
        </p:blipFill>
        <p:spPr>
          <a:xfrm>
            <a:off x="7916250" y="7513460"/>
            <a:ext cx="4700693" cy="2560320"/>
          </a:xfrm>
          <a:prstGeom prst="rect">
            <a:avLst/>
          </a:prstGeom>
        </p:spPr>
      </p:pic>
    </p:spTree>
    <p:extLst>
      <p:ext uri="{BB962C8B-B14F-4D97-AF65-F5344CB8AC3E}">
        <p14:creationId xmlns:p14="http://schemas.microsoft.com/office/powerpoint/2010/main" val="179130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normAutofit/>
          </a:bodyPr>
          <a:lstStyle/>
          <a:p>
            <a:pPr eaLnBrk="1" hangingPunct="1">
              <a:defRPr/>
            </a:pPr>
            <a:r>
              <a:rPr lang="en-US" altLang="en-US" sz="4400" dirty="0"/>
              <a:t>Form elements</a:t>
            </a:r>
          </a:p>
        </p:txBody>
      </p:sp>
      <p:pic>
        <p:nvPicPr>
          <p:cNvPr id="2" name="Picture 1"/>
          <p:cNvPicPr>
            <a:picLocks noChangeAspect="1"/>
          </p:cNvPicPr>
          <p:nvPr/>
        </p:nvPicPr>
        <p:blipFill>
          <a:blip r:embed="rId2"/>
          <a:stretch>
            <a:fillRect/>
          </a:stretch>
        </p:blipFill>
        <p:spPr>
          <a:xfrm>
            <a:off x="764757" y="2275840"/>
            <a:ext cx="11629663" cy="5201920"/>
          </a:xfrm>
          <a:prstGeom prst="rect">
            <a:avLst/>
          </a:prstGeom>
        </p:spPr>
      </p:pic>
    </p:spTree>
    <p:extLst>
      <p:ext uri="{BB962C8B-B14F-4D97-AF65-F5344CB8AC3E}">
        <p14:creationId xmlns:p14="http://schemas.microsoft.com/office/powerpoint/2010/main" val="424698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normAutofit/>
          </a:bodyPr>
          <a:lstStyle/>
          <a:p>
            <a:pPr eaLnBrk="1" hangingPunct="1">
              <a:defRPr/>
            </a:pPr>
            <a:r>
              <a:rPr lang="en-US" altLang="en-US" sz="4400" dirty="0"/>
              <a:t>Form elements</a:t>
            </a:r>
          </a:p>
        </p:txBody>
      </p:sp>
      <p:pic>
        <p:nvPicPr>
          <p:cNvPr id="3" name="Picture 2"/>
          <p:cNvPicPr>
            <a:picLocks noChangeAspect="1"/>
          </p:cNvPicPr>
          <p:nvPr/>
        </p:nvPicPr>
        <p:blipFill>
          <a:blip r:embed="rId2"/>
          <a:stretch>
            <a:fillRect/>
          </a:stretch>
        </p:blipFill>
        <p:spPr>
          <a:xfrm>
            <a:off x="777042" y="2401383"/>
            <a:ext cx="10585199" cy="6068907"/>
          </a:xfrm>
          <a:prstGeom prst="rect">
            <a:avLst/>
          </a:prstGeom>
        </p:spPr>
      </p:pic>
    </p:spTree>
    <p:extLst>
      <p:ext uri="{BB962C8B-B14F-4D97-AF65-F5344CB8AC3E}">
        <p14:creationId xmlns:p14="http://schemas.microsoft.com/office/powerpoint/2010/main" val="345598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normAutofit/>
          </a:bodyPr>
          <a:lstStyle/>
          <a:p>
            <a:pPr eaLnBrk="1" hangingPunct="1">
              <a:defRPr/>
            </a:pPr>
            <a:r>
              <a:rPr lang="en-US" altLang="en-US" sz="4400" dirty="0"/>
              <a:t>What can go on a form?</a:t>
            </a:r>
          </a:p>
        </p:txBody>
      </p:sp>
      <p:sp>
        <p:nvSpPr>
          <p:cNvPr id="22532" name="Rectangle 2"/>
          <p:cNvSpPr>
            <a:spLocks noGrp="1" noChangeArrowheads="1"/>
          </p:cNvSpPr>
          <p:nvPr>
            <p:ph type="body" idx="1"/>
          </p:nvPr>
        </p:nvSpPr>
        <p:spPr>
          <a:xfrm>
            <a:off x="558800" y="2362200"/>
            <a:ext cx="11696700" cy="1290638"/>
          </a:xfrm>
        </p:spPr>
        <p:txBody>
          <a:bodyPr/>
          <a:lstStyle/>
          <a:p>
            <a:pPr marL="0" indent="0">
              <a:buNone/>
              <a:defRPr/>
            </a:pPr>
            <a:r>
              <a:rPr lang="en-US" altLang="en-US" dirty="0"/>
              <a:t> </a:t>
            </a:r>
          </a:p>
        </p:txBody>
      </p:sp>
      <p:pic>
        <p:nvPicPr>
          <p:cNvPr id="2" name="Picture 1"/>
          <p:cNvPicPr>
            <a:picLocks noChangeAspect="1"/>
          </p:cNvPicPr>
          <p:nvPr/>
        </p:nvPicPr>
        <p:blipFill>
          <a:blip r:embed="rId2"/>
          <a:stretch>
            <a:fillRect/>
          </a:stretch>
        </p:blipFill>
        <p:spPr>
          <a:xfrm>
            <a:off x="1270278" y="2045790"/>
            <a:ext cx="3438313" cy="2590956"/>
          </a:xfrm>
          <a:prstGeom prst="rect">
            <a:avLst/>
          </a:prstGeom>
        </p:spPr>
      </p:pic>
      <p:pic>
        <p:nvPicPr>
          <p:cNvPr id="3" name="Picture 2"/>
          <p:cNvPicPr>
            <a:picLocks noChangeAspect="1"/>
          </p:cNvPicPr>
          <p:nvPr/>
        </p:nvPicPr>
        <p:blipFill>
          <a:blip r:embed="rId3"/>
          <a:stretch>
            <a:fillRect/>
          </a:stretch>
        </p:blipFill>
        <p:spPr>
          <a:xfrm>
            <a:off x="1625600" y="4921543"/>
            <a:ext cx="8977823" cy="688395"/>
          </a:xfrm>
          <a:prstGeom prst="rect">
            <a:avLst/>
          </a:prstGeom>
        </p:spPr>
      </p:pic>
      <p:pic>
        <p:nvPicPr>
          <p:cNvPr id="4" name="Picture 3"/>
          <p:cNvPicPr>
            <a:picLocks noChangeAspect="1"/>
          </p:cNvPicPr>
          <p:nvPr/>
        </p:nvPicPr>
        <p:blipFill>
          <a:blip r:embed="rId4"/>
          <a:stretch>
            <a:fillRect/>
          </a:stretch>
        </p:blipFill>
        <p:spPr>
          <a:xfrm>
            <a:off x="7152640" y="2138175"/>
            <a:ext cx="4551680" cy="2040408"/>
          </a:xfrm>
          <a:prstGeom prst="rect">
            <a:avLst/>
          </a:prstGeom>
        </p:spPr>
      </p:pic>
      <p:sp>
        <p:nvSpPr>
          <p:cNvPr id="6" name="Rectangle 5"/>
          <p:cNvSpPr/>
          <p:nvPr/>
        </p:nvSpPr>
        <p:spPr>
          <a:xfrm>
            <a:off x="404037" y="6177280"/>
            <a:ext cx="7832336" cy="2347307"/>
          </a:xfrm>
          <a:prstGeom prst="rect">
            <a:avLst/>
          </a:prstGeom>
        </p:spPr>
        <p:txBody>
          <a:bodyPr wrap="square" lIns="130046" tIns="65023" rIns="130046" bIns="65023">
            <a:spAutoFit/>
          </a:bodyPr>
          <a:lstStyle/>
          <a:p>
            <a:pPr marL="571500" indent="-571500" algn="l">
              <a:buFont typeface="Arial" panose="020B0604020202020204" pitchFamily="34" charset="0"/>
              <a:buChar char="•"/>
            </a:pPr>
            <a:r>
              <a:rPr lang="en-IE" dirty="0">
                <a:solidFill>
                  <a:schemeClr val="bg1">
                    <a:lumMod val="50000"/>
                  </a:schemeClr>
                </a:solidFill>
              </a:rPr>
              <a:t>The password &lt;input&gt; element works just like the text &lt;input&gt; element except that the text is masked.</a:t>
            </a:r>
          </a:p>
        </p:txBody>
      </p:sp>
      <p:pic>
        <p:nvPicPr>
          <p:cNvPr id="10" name="Picture 9"/>
          <p:cNvPicPr>
            <a:picLocks noChangeAspect="1"/>
          </p:cNvPicPr>
          <p:nvPr/>
        </p:nvPicPr>
        <p:blipFill>
          <a:blip r:embed="rId5"/>
          <a:stretch>
            <a:fillRect/>
          </a:stretch>
        </p:blipFill>
        <p:spPr>
          <a:xfrm>
            <a:off x="8669866" y="6317897"/>
            <a:ext cx="2831253" cy="650240"/>
          </a:xfrm>
          <a:prstGeom prst="rect">
            <a:avLst/>
          </a:prstGeom>
        </p:spPr>
      </p:pic>
    </p:spTree>
    <p:extLst>
      <p:ext uri="{BB962C8B-B14F-4D97-AF65-F5344CB8AC3E}">
        <p14:creationId xmlns:p14="http://schemas.microsoft.com/office/powerpoint/2010/main" val="112975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normAutofit/>
          </a:bodyPr>
          <a:lstStyle/>
          <a:p>
            <a:pPr eaLnBrk="1" hangingPunct="1">
              <a:defRPr/>
            </a:pPr>
            <a:r>
              <a:rPr lang="en-US" altLang="en-US" sz="4400" dirty="0"/>
              <a:t>What can go on a form?</a:t>
            </a:r>
          </a:p>
        </p:txBody>
      </p:sp>
      <p:sp>
        <p:nvSpPr>
          <p:cNvPr id="2" name="Content Placeholder 1"/>
          <p:cNvSpPr>
            <a:spLocks noGrp="1"/>
          </p:cNvSpPr>
          <p:nvPr>
            <p:ph idx="1"/>
          </p:nvPr>
        </p:nvSpPr>
        <p:spPr>
          <a:xfrm>
            <a:off x="571500" y="2324100"/>
            <a:ext cx="4303570" cy="6565899"/>
          </a:xfrm>
        </p:spPr>
        <p:txBody>
          <a:bodyPr/>
          <a:lstStyle/>
          <a:p>
            <a:r>
              <a:rPr lang="en-IE" sz="3400" dirty="0"/>
              <a:t>Radio buttons create a single control of several buttons of which only one can be chosen.</a:t>
            </a:r>
          </a:p>
        </p:txBody>
      </p:sp>
      <p:pic>
        <p:nvPicPr>
          <p:cNvPr id="3" name="Picture 2"/>
          <p:cNvPicPr>
            <a:picLocks noChangeAspect="1"/>
          </p:cNvPicPr>
          <p:nvPr/>
        </p:nvPicPr>
        <p:blipFill>
          <a:blip r:embed="rId2"/>
          <a:stretch>
            <a:fillRect/>
          </a:stretch>
        </p:blipFill>
        <p:spPr>
          <a:xfrm>
            <a:off x="4875071" y="2709333"/>
            <a:ext cx="7388706" cy="4591767"/>
          </a:xfrm>
          <a:prstGeom prst="rect">
            <a:avLst/>
          </a:prstGeom>
        </p:spPr>
      </p:pic>
    </p:spTree>
    <p:extLst>
      <p:ext uri="{BB962C8B-B14F-4D97-AF65-F5344CB8AC3E}">
        <p14:creationId xmlns:p14="http://schemas.microsoft.com/office/powerpoint/2010/main" val="263482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normAutofit/>
          </a:bodyPr>
          <a:lstStyle/>
          <a:p>
            <a:pPr eaLnBrk="1" hangingPunct="1">
              <a:defRPr/>
            </a:pPr>
            <a:r>
              <a:rPr lang="en-US" altLang="en-US" sz="4400" dirty="0"/>
              <a:t>What can go on a form?</a:t>
            </a:r>
          </a:p>
        </p:txBody>
      </p:sp>
      <p:pic>
        <p:nvPicPr>
          <p:cNvPr id="2" name="Picture 1"/>
          <p:cNvPicPr>
            <a:picLocks noChangeAspect="1"/>
          </p:cNvPicPr>
          <p:nvPr/>
        </p:nvPicPr>
        <p:blipFill>
          <a:blip r:embed="rId2"/>
          <a:stretch>
            <a:fillRect/>
          </a:stretch>
        </p:blipFill>
        <p:spPr>
          <a:xfrm>
            <a:off x="1093973" y="2362200"/>
            <a:ext cx="10953749" cy="5874173"/>
          </a:xfrm>
          <a:prstGeom prst="rect">
            <a:avLst/>
          </a:prstGeom>
        </p:spPr>
      </p:pic>
    </p:spTree>
    <p:extLst>
      <p:ext uri="{BB962C8B-B14F-4D97-AF65-F5344CB8AC3E}">
        <p14:creationId xmlns:p14="http://schemas.microsoft.com/office/powerpoint/2010/main" val="16005119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426</TotalTime>
  <Words>782</Words>
  <Application>Microsoft Office PowerPoint</Application>
  <PresentationFormat>Custom</PresentationFormat>
  <Paragraphs>90</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Helvetica</vt:lpstr>
      <vt:lpstr>Helvetica Neue</vt:lpstr>
      <vt:lpstr>Helvetica Neue Light</vt:lpstr>
      <vt:lpstr>Helvetica Neue Medium</vt:lpstr>
      <vt:lpstr>ModernPortfolio</vt:lpstr>
      <vt:lpstr>Forms</vt:lpstr>
      <vt:lpstr>Overview of forms</vt:lpstr>
      <vt:lpstr>Server side</vt:lpstr>
      <vt:lpstr>How forms work in the browser</vt:lpstr>
      <vt:lpstr>Form elements</vt:lpstr>
      <vt:lpstr>Form elements</vt:lpstr>
      <vt:lpstr>What can go on a form?</vt:lpstr>
      <vt:lpstr>What can go on a form?</vt:lpstr>
      <vt:lpstr>What can go on a form?</vt:lpstr>
      <vt:lpstr>What can go on a form?</vt:lpstr>
      <vt:lpstr>What can go on a form?</vt:lpstr>
      <vt:lpstr>What can go on a form?</vt:lpstr>
      <vt:lpstr>What can go on a form?</vt:lpstr>
      <vt:lpstr>What can go on a form?</vt:lpstr>
      <vt:lpstr>What more could go into a form?</vt:lpstr>
      <vt:lpstr>What more could go on a form?</vt:lpstr>
      <vt:lpstr>What more could go on a form?</vt:lpstr>
      <vt:lpstr>What more could go on a form?</vt:lpstr>
      <vt:lpstr>Accessibility</vt:lpstr>
      <vt:lpstr>Form layout</vt:lpstr>
      <vt:lpstr>Form layout</vt:lpstr>
      <vt:lpstr>Form layout</vt:lpstr>
      <vt:lpstr>Form layout</vt:lpstr>
      <vt:lpstr>Form layout</vt:lpstr>
      <vt:lpstr>Form layout</vt:lpstr>
      <vt:lpstr>More on how the &lt;form&gt; element works</vt:lpstr>
      <vt:lpstr>Sending the data to the server</vt:lpstr>
      <vt:lpstr>Sending the data to the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dc:title>
  <dc:creator>Mary Lyng</dc:creator>
  <cp:lastModifiedBy>Tom O CALLAGHAN</cp:lastModifiedBy>
  <cp:revision>67</cp:revision>
  <dcterms:modified xsi:type="dcterms:W3CDTF">2019-11-19T12:47:08Z</dcterms:modified>
</cp:coreProperties>
</file>