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  <p:sldMasterId id="2147483652" r:id="rId4"/>
  </p:sldMasterIdLst>
  <p:notesMasterIdLst>
    <p:notesMasterId r:id="rId35"/>
  </p:notesMasterIdLst>
  <p:sldIdLst>
    <p:sldId id="256" r:id="rId5"/>
    <p:sldId id="280" r:id="rId6"/>
    <p:sldId id="281" r:id="rId7"/>
    <p:sldId id="299" r:id="rId8"/>
    <p:sldId id="305" r:id="rId9"/>
    <p:sldId id="306" r:id="rId10"/>
    <p:sldId id="319" r:id="rId11"/>
    <p:sldId id="322" r:id="rId12"/>
    <p:sldId id="324" r:id="rId13"/>
    <p:sldId id="330" r:id="rId14"/>
    <p:sldId id="361" r:id="rId15"/>
    <p:sldId id="362" r:id="rId16"/>
    <p:sldId id="363" r:id="rId17"/>
    <p:sldId id="364" r:id="rId18"/>
    <p:sldId id="331" r:id="rId19"/>
    <p:sldId id="334" r:id="rId20"/>
    <p:sldId id="335" r:id="rId21"/>
    <p:sldId id="336" r:id="rId22"/>
    <p:sldId id="337" r:id="rId23"/>
    <p:sldId id="339" r:id="rId24"/>
    <p:sldId id="340" r:id="rId25"/>
    <p:sldId id="365" r:id="rId26"/>
    <p:sldId id="366" r:id="rId27"/>
    <p:sldId id="367" r:id="rId28"/>
    <p:sldId id="348" r:id="rId29"/>
    <p:sldId id="349" r:id="rId30"/>
    <p:sldId id="350" r:id="rId31"/>
    <p:sldId id="351" r:id="rId32"/>
    <p:sldId id="352" r:id="rId33"/>
    <p:sldId id="354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86CC38"/>
    <a:srgbClr val="5F44FE"/>
    <a:srgbClr val="7DE1DF"/>
    <a:srgbClr val="4370FF"/>
    <a:srgbClr val="97D668"/>
    <a:srgbClr val="82E6E1"/>
    <a:srgbClr val="7FE5E0"/>
    <a:srgbClr val="B5DE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59" autoAdjust="0"/>
    <p:restoredTop sz="99453" autoAdjust="0"/>
  </p:normalViewPr>
  <p:slideViewPr>
    <p:cSldViewPr>
      <p:cViewPr varScale="1">
        <p:scale>
          <a:sx n="70" d="100"/>
          <a:sy n="70" d="100"/>
        </p:scale>
        <p:origin x="-118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B61997C-9FFE-4F33-8818-1BEC20405B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65664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61997C-9FFE-4F33-8818-1BEC20405B1B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760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61997C-9FFE-4F33-8818-1BEC20405B1B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760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61997C-9FFE-4F33-8818-1BEC20405B1B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760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61997C-9FFE-4F33-8818-1BEC20405B1B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760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61997C-9FFE-4F33-8818-1BEC20405B1B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760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61997C-9FFE-4F33-8818-1BEC20405B1B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760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61997C-9FFE-4F33-8818-1BEC20405B1B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760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61997C-9FFE-4F33-8818-1BEC20405B1B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760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61997C-9FFE-4F33-8818-1BEC20405B1B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7601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61997C-9FFE-4F33-8818-1BEC20405B1B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760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61997C-9FFE-4F33-8818-1BEC20405B1B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760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61997C-9FFE-4F33-8818-1BEC20405B1B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7601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61997C-9FFE-4F33-8818-1BEC20405B1B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7601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61997C-9FFE-4F33-8818-1BEC20405B1B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7601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61997C-9FFE-4F33-8818-1BEC20405B1B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7601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61997C-9FFE-4F33-8818-1BEC20405B1B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7601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61997C-9FFE-4F33-8818-1BEC20405B1B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7601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61997C-9FFE-4F33-8818-1BEC20405B1B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760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61997C-9FFE-4F33-8818-1BEC20405B1B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760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61997C-9FFE-4F33-8818-1BEC20405B1B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760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61997C-9FFE-4F33-8818-1BEC20405B1B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760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61997C-9FFE-4F33-8818-1BEC20405B1B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760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61997C-9FFE-4F33-8818-1BEC20405B1B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760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61997C-9FFE-4F33-8818-1BEC20405B1B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760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61997C-9FFE-4F33-8818-1BEC20405B1B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76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3513" y="33338"/>
            <a:ext cx="8902700" cy="11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9" descr="1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13675" y="6126163"/>
            <a:ext cx="1120775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7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0" descr="lll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86575" y="381000"/>
            <a:ext cx="165100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封面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15875"/>
            <a:ext cx="9183688" cy="693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1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7938" y="-14288"/>
            <a:ext cx="9151938" cy="701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10.255.255.159:8080/notifications/v2?appId=demo&amp;cluster=default&amp;notifications=%5b%7b%22namespaceName%22:%20%22application%22,%20%22notificationId%22:%20100%7d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tripcorp/apollo/wiki/%E5%BA%94%E7%94%A8%E6%8E%A5%E5%85%A5%E6%8C%87%E5%8D%97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1905000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统一配置中心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2800" y="4267200"/>
            <a:ext cx="1896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2017/10/25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1" y="1524000"/>
            <a:ext cx="86106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3.1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400" b="1" dirty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zh-CN" sz="2400" b="1" dirty="0" smtClean="0">
                <a:latin typeface="微软雅黑" pitchFamily="34" charset="-122"/>
                <a:ea typeface="微软雅黑" pitchFamily="34" charset="-122"/>
              </a:rPr>
              <a:t>项目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主页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点击“创建项目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”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-- &gt; 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信息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部门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AppId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名称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负责人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项目管理员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 -- &gt;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提交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3.1.1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项目权限分配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项目管理员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管理项目的权限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分配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集群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Namespace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项目主页：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管理项目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”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--&gt; 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搜索需要添加的成员并点击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添加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3.1.2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配置编辑、发布权限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编辑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权限允许用户在界面上创建、修改、删除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；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发布权限允许用户在界面上发布、回滚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58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685800"/>
          </a:xfrm>
        </p:spPr>
        <p:txBody>
          <a:bodyPr/>
          <a:lstStyle/>
          <a:p>
            <a:pPr algn="l"/>
            <a:r>
              <a:rPr lang="zh-CN" altLang="en-US" sz="3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3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、界面操作指南</a:t>
            </a:r>
          </a:p>
        </p:txBody>
      </p:sp>
    </p:spTree>
    <p:extLst>
      <p:ext uri="{BB962C8B-B14F-4D97-AF65-F5344CB8AC3E}">
        <p14:creationId xmlns:p14="http://schemas.microsoft.com/office/powerpoint/2010/main" val="411820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8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685800"/>
          </a:xfrm>
        </p:spPr>
        <p:txBody>
          <a:bodyPr/>
          <a:lstStyle/>
          <a:p>
            <a:pPr algn="l"/>
            <a:r>
              <a:rPr lang="zh-CN" altLang="en-US" sz="3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三、界面操作</a:t>
            </a:r>
            <a:r>
              <a:rPr lang="zh-CN" altLang="en-US" sz="3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指南</a:t>
            </a:r>
          </a:p>
        </p:txBody>
      </p:sp>
      <p:sp>
        <p:nvSpPr>
          <p:cNvPr id="3" name="矩形 2"/>
          <p:cNvSpPr/>
          <p:nvPr/>
        </p:nvSpPr>
        <p:spPr>
          <a:xfrm>
            <a:off x="228600" y="1371600"/>
            <a:ext cx="8686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3.1.3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配置项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通过表格模式、文本模式添加配置项。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操作步骤：新增配置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输入配置项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=&gt;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提交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3.1.4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、发布配置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  <a:p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只有在发布后才会真的被应用使用到，所以在编辑完配置后，需要发布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，并且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需要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拥有这个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Namespace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的发布权限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操作步骤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：发布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=&gt;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填写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release Name =&gt;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发布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173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8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685800"/>
          </a:xfrm>
        </p:spPr>
        <p:txBody>
          <a:bodyPr/>
          <a:lstStyle/>
          <a:p>
            <a:pPr algn="l"/>
            <a:r>
              <a:rPr lang="zh-CN" altLang="en-US" sz="3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三、界面操作</a:t>
            </a:r>
            <a:r>
              <a:rPr lang="zh-CN" altLang="en-US" sz="3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指南</a:t>
            </a:r>
          </a:p>
        </p:txBody>
      </p:sp>
      <p:sp>
        <p:nvSpPr>
          <p:cNvPr id="3" name="矩形 2"/>
          <p:cNvSpPr/>
          <p:nvPr/>
        </p:nvSpPr>
        <p:spPr>
          <a:xfrm>
            <a:off x="228600" y="1371600"/>
            <a:ext cx="868680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创建集群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集群需要项目管理员权限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操作步骤：项目主页， 添加集群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=&gt;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输入集群名称，选择环境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=&gt;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提交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在项目主页左侧 环境列表 出现新创建的集群。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灰度发布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灰度功能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可以实现对不同的实例的连接应用不同的配置来进行灰度测试，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应用连接到配置中心的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集群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使部分机器使用灰度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配置。只要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连接到配置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中心，就可以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规则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部分实例用灰度，接入端可以用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控制灰度转到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灰度实例上面。</a:t>
            </a:r>
            <a:r>
              <a:rPr lang="zh-CN" altLang="en-US" dirty="0"/>
              <a:t>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3.3.1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创建灰度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配置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操作步骤：灰度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=&gt;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在主版本的配置表格下，点击操作（对此配置灰度）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　输入灰度的值　＝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提交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=&gt;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灰度的配置表格下出现修改的值，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主版本的配置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表格则不再出现改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8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685800"/>
          </a:xfrm>
        </p:spPr>
        <p:txBody>
          <a:bodyPr/>
          <a:lstStyle/>
          <a:p>
            <a:pPr algn="l"/>
            <a:r>
              <a:rPr lang="zh-CN" altLang="en-US" sz="3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三、界面操作</a:t>
            </a:r>
            <a:r>
              <a:rPr lang="zh-CN" altLang="en-US" sz="3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指南</a:t>
            </a:r>
          </a:p>
        </p:txBody>
      </p:sp>
      <p:sp>
        <p:nvSpPr>
          <p:cNvPr id="3" name="矩形 2"/>
          <p:cNvSpPr/>
          <p:nvPr/>
        </p:nvSpPr>
        <p:spPr>
          <a:xfrm>
            <a:off x="228600" y="1371600"/>
            <a:ext cx="8686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3.3.2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、配置灰度规则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灰度规则可以指定对那些连接的实例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生效。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操作步骤：灰度版本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页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=&gt;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灰度规则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页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=&gt;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新增规则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=&gt;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灰度的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IP,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选择需要灰度的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IP =&gt;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完成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=&gt;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灰度规则出现灰度的实例列表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3.3.3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、灰度发布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配置规则已经生效，不过灰度配置还没有发布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操作步骤：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切换到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=&gt;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灰度发布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=&gt;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确认主版本和灰度版本的值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=&gt;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发布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切换到灰度实例列表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，看到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配置的灰度规则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了灰度发布的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=&gt;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切换到主版本，该灰度规则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的实例没有在使用了。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3.3.4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、全量发布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如果灰度配置测试通过，则可以操作全量发布。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全量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发布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会把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灰度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版本的配置会合并回主版本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，主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版本的配置会自动进行一次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发布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操作步骤：全量发布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=&gt; 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选择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是否保留当前灰度版本，默认为不保留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选择不保留灰度版本，发布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后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主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版本的配置更新、灰度版本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=&gt;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切换到主版本实例列表，可以看到实例列表中实例列表多出原来灰度实例的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193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8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685800"/>
          </a:xfrm>
        </p:spPr>
        <p:txBody>
          <a:bodyPr/>
          <a:lstStyle/>
          <a:p>
            <a:pPr algn="l"/>
            <a:r>
              <a:rPr lang="zh-CN" altLang="en-US" sz="3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三、界面操作</a:t>
            </a:r>
            <a:r>
              <a:rPr lang="zh-CN" altLang="en-US" sz="3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指南</a:t>
            </a:r>
          </a:p>
        </p:txBody>
      </p:sp>
      <p:sp>
        <p:nvSpPr>
          <p:cNvPr id="3" name="矩形 2"/>
          <p:cNvSpPr/>
          <p:nvPr/>
        </p:nvSpPr>
        <p:spPr>
          <a:xfrm>
            <a:off x="228600" y="1371600"/>
            <a:ext cx="86868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3.3.5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、放弃灰度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灰度版本不理想或者不需要了，可以点击放弃灰度。</a:t>
            </a: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3.4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发布历史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点击主版本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发布历史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可以看到当前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namespace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的主版本以及灰度版本的发布历史。</a:t>
            </a: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193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1" y="1524000"/>
            <a:ext cx="8610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4.1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客户端使用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4.1.1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环境、</a:t>
            </a:r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集群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新建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/opt/settings/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server.properties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Mac/Linux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） 或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C:\opt\settings\server.properties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0" indent="-285750">
              <a:buFont typeface="Wingdings" pitchFamily="2" charset="2"/>
              <a:buChar char="Ø"/>
            </a:pP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env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属性键值为需要连接的环境：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LOCAL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（本地），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DEV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（开发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），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TEST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（测试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BETA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预上线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PROD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生产）例如：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env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=LOCAL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r>
              <a:rPr lang="zh-CN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：请确保启动程序有改目录的读写</a:t>
            </a:r>
            <a:r>
              <a:rPr lang="zh-CN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权限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在项目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resources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下创建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META-INF/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app.properties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指定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appId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dirty="0"/>
              <a:t>app.id=unify-demo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58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685800"/>
          </a:xfrm>
        </p:spPr>
        <p:txBody>
          <a:bodyPr/>
          <a:lstStyle/>
          <a:p>
            <a:pPr algn="l"/>
            <a:r>
              <a:rPr lang="zh-CN" altLang="en-US" sz="3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3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、客户端接入</a:t>
            </a:r>
          </a:p>
        </p:txBody>
      </p:sp>
    </p:spTree>
    <p:extLst>
      <p:ext uri="{BB962C8B-B14F-4D97-AF65-F5344CB8AC3E}">
        <p14:creationId xmlns:p14="http://schemas.microsoft.com/office/powerpoint/2010/main" val="411820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1" y="1524000"/>
            <a:ext cx="861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4.1.2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Spring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整合方式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的配置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beans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xmlns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="http://www.springframework.org/schema/beans"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xmlns:xsi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="http://www.w3.org/2001/XMLSchema-instance"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xmlns:unify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="http://www.quanshi.com/schema/unify"</a:t>
            </a:r>
            <a:endParaRPr lang="zh-CN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xsi:schemaLocation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="http://www.springframework.org/schema/beans http://www.springframework.org/schema/beans/spring-beans.xsd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http://www.quanshi.com/schema/unify http://www.quanshi.com/schema/unify.xsd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"&gt;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58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685800"/>
          </a:xfrm>
        </p:spPr>
        <p:txBody>
          <a:bodyPr/>
          <a:lstStyle/>
          <a:p>
            <a:pPr algn="l"/>
            <a:r>
              <a:rPr lang="zh-CN" altLang="en-US" sz="3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3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、客户端接入</a:t>
            </a:r>
          </a:p>
        </p:txBody>
      </p:sp>
    </p:spTree>
    <p:extLst>
      <p:ext uri="{BB962C8B-B14F-4D97-AF65-F5344CB8AC3E}">
        <p14:creationId xmlns:p14="http://schemas.microsoft.com/office/powerpoint/2010/main" val="139321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992" y="1524000"/>
            <a:ext cx="8610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注入默认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namespace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的配置到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中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&lt;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unify:config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/&gt;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&lt;bean class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i="1" dirty="0"/>
              <a:t> </a:t>
            </a:r>
            <a:r>
              <a:rPr lang="en-US" altLang="zh-CN" i="1" dirty="0" err="1" smtClean="0"/>
              <a:t>com.quanshi.unify.spring.xml.XmlBean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&gt;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&lt;property name=</a:t>
            </a:r>
            <a:r>
              <a:rPr lang="en-US" altLang="zh-CN" i="1" dirty="0">
                <a:latin typeface="微软雅黑" pitchFamily="34" charset="-122"/>
                <a:ea typeface="微软雅黑" pitchFamily="34" charset="-122"/>
              </a:rPr>
              <a:t>"timeout"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value=</a:t>
            </a:r>
            <a:r>
              <a:rPr lang="en-US" altLang="zh-CN" i="1" dirty="0">
                <a:latin typeface="微软雅黑" pitchFamily="34" charset="-122"/>
                <a:ea typeface="微软雅黑" pitchFamily="34" charset="-122"/>
              </a:rPr>
              <a:t>"${timeout:200}"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/&gt;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&lt;property name=</a:t>
            </a:r>
            <a:r>
              <a:rPr lang="en-US" altLang="zh-CN" i="1" dirty="0">
                <a:latin typeface="微软雅黑" pitchFamily="34" charset="-122"/>
                <a:ea typeface="微软雅黑" pitchFamily="34" charset="-122"/>
              </a:rPr>
              <a:t>"batch"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value=</a:t>
            </a:r>
            <a:r>
              <a:rPr lang="en-US" altLang="zh-CN" i="1" dirty="0">
                <a:latin typeface="微软雅黑" pitchFamily="34" charset="-122"/>
                <a:ea typeface="微软雅黑" pitchFamily="34" charset="-122"/>
              </a:rPr>
              <a:t>"${batch:100}"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/&gt;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&lt;/bean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注入多个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namespace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的配置到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中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&lt;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unify:config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/&gt;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&lt;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unify:config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namespaces=</a:t>
            </a:r>
            <a:r>
              <a:rPr lang="en-US" altLang="zh-CN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i="1" dirty="0" err="1" smtClean="0">
                <a:latin typeface="微软雅黑" pitchFamily="34" charset="-122"/>
                <a:ea typeface="微软雅黑" pitchFamily="34" charset="-122"/>
              </a:rPr>
              <a:t>TOC.unify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-public"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/&gt;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&lt;bean class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i="1" dirty="0"/>
              <a:t> </a:t>
            </a:r>
            <a:r>
              <a:rPr lang="en-US" altLang="zh-CN" i="1" dirty="0" err="1" smtClean="0"/>
              <a:t>com.quanshi.unify.spring.xml.XmlBean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&gt;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&lt;property name=</a:t>
            </a:r>
            <a:r>
              <a:rPr lang="en-US" altLang="zh-CN" i="1" dirty="0">
                <a:latin typeface="微软雅黑" pitchFamily="34" charset="-122"/>
                <a:ea typeface="微软雅黑" pitchFamily="34" charset="-122"/>
              </a:rPr>
              <a:t>"timeout"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value=</a:t>
            </a:r>
            <a:r>
              <a:rPr lang="en-US" altLang="zh-CN" i="1" dirty="0">
                <a:latin typeface="微软雅黑" pitchFamily="34" charset="-122"/>
                <a:ea typeface="微软雅黑" pitchFamily="34" charset="-122"/>
              </a:rPr>
              <a:t>"${timeout:200}"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/&gt;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&lt;property name=</a:t>
            </a:r>
            <a:r>
              <a:rPr lang="en-US" altLang="zh-CN" i="1" dirty="0">
                <a:latin typeface="微软雅黑" pitchFamily="34" charset="-122"/>
                <a:ea typeface="微软雅黑" pitchFamily="34" charset="-122"/>
              </a:rPr>
              <a:t>"batch"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value=</a:t>
            </a:r>
            <a:r>
              <a:rPr lang="en-US" altLang="zh-CN" i="1" dirty="0">
                <a:latin typeface="微软雅黑" pitchFamily="34" charset="-122"/>
                <a:ea typeface="微软雅黑" pitchFamily="34" charset="-122"/>
              </a:rPr>
              <a:t>"${batch:100}"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/&gt;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&lt;/bean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58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685800"/>
          </a:xfrm>
        </p:spPr>
        <p:txBody>
          <a:bodyPr/>
          <a:lstStyle/>
          <a:p>
            <a:pPr algn="l"/>
            <a:r>
              <a:rPr lang="zh-CN" altLang="en-US" sz="3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3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、客户端接入</a:t>
            </a:r>
          </a:p>
        </p:txBody>
      </p:sp>
    </p:spTree>
    <p:extLst>
      <p:ext uri="{BB962C8B-B14F-4D97-AF65-F5344CB8AC3E}">
        <p14:creationId xmlns:p14="http://schemas.microsoft.com/office/powerpoint/2010/main" val="139321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1" y="1524000"/>
            <a:ext cx="861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Ø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注入多个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namespace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的配置到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中并且指定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顺序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的配置是有顺序的，如果多个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property source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都有同一个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，那么最终是顺序在前的配置生效。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unify:config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如果不指定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order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，那么</a:t>
            </a:r>
            <a:r>
              <a:rPr lang="zh-CN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默认是最低优先级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&lt;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unify:config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i="1" dirty="0">
                <a:latin typeface="微软雅黑" pitchFamily="34" charset="-122"/>
                <a:ea typeface="微软雅黑" pitchFamily="34" charset="-122"/>
              </a:rPr>
              <a:t>order="2"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/&gt;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unify:config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namespaces=</a:t>
            </a:r>
            <a:r>
              <a:rPr lang="en-US" altLang="zh-CN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i="1" dirty="0" err="1">
                <a:latin typeface="微软雅黑" pitchFamily="34" charset="-122"/>
                <a:ea typeface="微软雅黑" pitchFamily="34" charset="-122"/>
              </a:rPr>
              <a:t>TOC.unify</a:t>
            </a:r>
            <a:r>
              <a:rPr lang="en-US" altLang="zh-CN" i="1" dirty="0">
                <a:latin typeface="微软雅黑" pitchFamily="34" charset="-122"/>
                <a:ea typeface="微软雅黑" pitchFamily="34" charset="-122"/>
              </a:rPr>
              <a:t>-public" order="1"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/&gt;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&lt;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bean class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i="1" dirty="0"/>
              <a:t> </a:t>
            </a:r>
            <a:r>
              <a:rPr lang="en-US" altLang="zh-CN" i="1" dirty="0" err="1" smtClean="0"/>
              <a:t>com.quanshi.unify.spring.xml.XmlBean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&gt;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&lt;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property name=</a:t>
            </a:r>
            <a:r>
              <a:rPr lang="en-US" altLang="zh-CN" i="1" dirty="0">
                <a:latin typeface="微软雅黑" pitchFamily="34" charset="-122"/>
                <a:ea typeface="微软雅黑" pitchFamily="34" charset="-122"/>
              </a:rPr>
              <a:t>"timeout"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value=</a:t>
            </a:r>
            <a:r>
              <a:rPr lang="en-US" altLang="zh-CN" i="1" dirty="0">
                <a:latin typeface="微软雅黑" pitchFamily="34" charset="-122"/>
                <a:ea typeface="微软雅黑" pitchFamily="34" charset="-122"/>
              </a:rPr>
              <a:t>"${timeout:200}"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/&gt;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&lt;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property name=</a:t>
            </a:r>
            <a:r>
              <a:rPr lang="en-US" altLang="zh-CN" i="1" dirty="0">
                <a:latin typeface="微软雅黑" pitchFamily="34" charset="-122"/>
                <a:ea typeface="微软雅黑" pitchFamily="34" charset="-122"/>
              </a:rPr>
              <a:t>"batch"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value=</a:t>
            </a:r>
            <a:r>
              <a:rPr lang="en-US" altLang="zh-CN" i="1" dirty="0">
                <a:latin typeface="微软雅黑" pitchFamily="34" charset="-122"/>
                <a:ea typeface="微软雅黑" pitchFamily="34" charset="-122"/>
              </a:rPr>
              <a:t>"${batch:100}"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/&gt;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bean&gt;</a:t>
            </a:r>
          </a:p>
          <a:p>
            <a:pPr marL="285750" lvl="0" indent="-285750">
              <a:buFont typeface="Wingdings" pitchFamily="2" charset="2"/>
              <a:buChar char="Ø"/>
            </a:pP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58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685800"/>
          </a:xfrm>
        </p:spPr>
        <p:txBody>
          <a:bodyPr/>
          <a:lstStyle/>
          <a:p>
            <a:pPr algn="l"/>
            <a:r>
              <a:rPr lang="zh-CN" altLang="en-US" sz="3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3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、客户端接入</a:t>
            </a:r>
          </a:p>
        </p:txBody>
      </p:sp>
    </p:spTree>
    <p:extLst>
      <p:ext uri="{BB962C8B-B14F-4D97-AF65-F5344CB8AC3E}">
        <p14:creationId xmlns:p14="http://schemas.microsoft.com/office/powerpoint/2010/main" val="139321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1" y="1524000"/>
            <a:ext cx="8610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4.1.3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Java 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Config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方式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创建一个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JavaConfigBean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，通过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Config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的方式使用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@Value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的方式注入：</a:t>
            </a: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public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class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JavaConfigBean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{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@Value("${timeout:100}")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private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timeout;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private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batch;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@Value("${batch:200}")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public void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setBatch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batch)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{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this.batch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batch; }</a:t>
            </a:r>
          </a:p>
          <a:p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public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getTimeout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{ return timeout; }</a:t>
            </a:r>
          </a:p>
          <a:p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public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getBatch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{ return batch; }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58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685800"/>
          </a:xfrm>
        </p:spPr>
        <p:txBody>
          <a:bodyPr/>
          <a:lstStyle/>
          <a:p>
            <a:pPr algn="l"/>
            <a:r>
              <a:rPr lang="zh-CN" altLang="en-US" sz="3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3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、客户端接入</a:t>
            </a:r>
          </a:p>
        </p:txBody>
      </p:sp>
    </p:spTree>
    <p:extLst>
      <p:ext uri="{BB962C8B-B14F-4D97-AF65-F5344CB8AC3E}">
        <p14:creationId xmlns:p14="http://schemas.microsoft.com/office/powerpoint/2010/main" val="71150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00100" y="1676400"/>
            <a:ext cx="6715172" cy="609600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  第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一部分  统一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配置的背景</a:t>
            </a:r>
          </a:p>
        </p:txBody>
      </p:sp>
      <p:sp>
        <p:nvSpPr>
          <p:cNvPr id="5" name="矩形 4"/>
          <p:cNvSpPr/>
          <p:nvPr/>
        </p:nvSpPr>
        <p:spPr>
          <a:xfrm>
            <a:off x="1000100" y="2600332"/>
            <a:ext cx="6715172" cy="600068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  第二部分  架构设计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9448" y="3448064"/>
            <a:ext cx="6735824" cy="666736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  第三部分 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界面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操作指南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60376" y="4438664"/>
            <a:ext cx="6735824" cy="666736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第四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部分  客户端接入</a:t>
            </a:r>
            <a:endParaRPr lang="en-US" altLang="zh-CN" sz="2000" dirty="0"/>
          </a:p>
        </p:txBody>
      </p:sp>
      <p:sp>
        <p:nvSpPr>
          <p:cNvPr id="2" name="矩形 1"/>
          <p:cNvSpPr/>
          <p:nvPr/>
        </p:nvSpPr>
        <p:spPr>
          <a:xfrm>
            <a:off x="228600" y="304800"/>
            <a:ext cx="8229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统一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中心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1" y="1295400"/>
            <a:ext cx="8610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Spring Annotation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支持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Annotation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来简化在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环境中的使用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UnifyConfig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: 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用来自动注入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Config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对象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UnifyConfigChangeListener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: 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用来自动注册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ConfigChangeListener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使用样例如下：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public class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UnifyAnnotationBean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{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/* 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默认读取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"application" 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命名空间的值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*/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@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UnifyConfig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private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Config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config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 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@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UnifyConfig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TOC.unify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")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private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Config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unifyConfig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 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@Value("${batch:100}")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private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batch;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@Value("${timeout:100}")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private String timeout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</p:txBody>
      </p:sp>
      <p:sp>
        <p:nvSpPr>
          <p:cNvPr id="5" name="Rectangle 58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685800"/>
          </a:xfrm>
        </p:spPr>
        <p:txBody>
          <a:bodyPr/>
          <a:lstStyle/>
          <a:p>
            <a:pPr algn="l"/>
            <a:r>
              <a:rPr lang="zh-CN" altLang="en-US" sz="3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3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、客户端接入</a:t>
            </a:r>
          </a:p>
        </p:txBody>
      </p:sp>
    </p:spTree>
    <p:extLst>
      <p:ext uri="{BB962C8B-B14F-4D97-AF65-F5344CB8AC3E}">
        <p14:creationId xmlns:p14="http://schemas.microsoft.com/office/powerpoint/2010/main" val="71150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8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685800"/>
          </a:xfrm>
        </p:spPr>
        <p:txBody>
          <a:bodyPr/>
          <a:lstStyle/>
          <a:p>
            <a:pPr algn="l"/>
            <a:r>
              <a:rPr lang="zh-CN" altLang="en-US" sz="3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3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、客户端接入</a:t>
            </a:r>
          </a:p>
        </p:txBody>
      </p:sp>
      <p:sp>
        <p:nvSpPr>
          <p:cNvPr id="2" name="矩形 1"/>
          <p:cNvSpPr/>
          <p:nvPr/>
        </p:nvSpPr>
        <p:spPr>
          <a:xfrm>
            <a:off x="533400" y="1676400"/>
            <a:ext cx="7696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@</a:t>
            </a:r>
            <a:r>
              <a:rPr lang="en-US" altLang="zh-CN" dirty="0" err="1"/>
              <a:t>UnifyConfigChangeListener</a:t>
            </a:r>
            <a:endParaRPr lang="en-US" altLang="zh-CN" dirty="0"/>
          </a:p>
          <a:p>
            <a:r>
              <a:rPr lang="en-US" altLang="zh-CN" dirty="0"/>
              <a:t>    private void </a:t>
            </a:r>
            <a:r>
              <a:rPr lang="en-US" altLang="zh-CN" dirty="0" err="1"/>
              <a:t>batchOnChange</a:t>
            </a:r>
            <a:r>
              <a:rPr lang="en-US" altLang="zh-CN" dirty="0"/>
              <a:t>(</a:t>
            </a:r>
            <a:r>
              <a:rPr lang="en-US" altLang="zh-CN" dirty="0" err="1"/>
              <a:t>ConfigChangeEvent</a:t>
            </a:r>
            <a:r>
              <a:rPr lang="en-US" altLang="zh-CN" dirty="0"/>
              <a:t> </a:t>
            </a:r>
            <a:r>
              <a:rPr lang="en-US" altLang="zh-CN" dirty="0" err="1"/>
              <a:t>changeEvent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if (</a:t>
            </a:r>
            <a:r>
              <a:rPr lang="en-US" altLang="zh-CN" dirty="0" err="1"/>
              <a:t>changeEvent.isChanged</a:t>
            </a:r>
            <a:r>
              <a:rPr lang="en-US" altLang="zh-CN" dirty="0"/>
              <a:t>("batch")) {</a:t>
            </a:r>
          </a:p>
          <a:p>
            <a:r>
              <a:rPr lang="en-US" altLang="zh-CN" dirty="0"/>
              <a:t>            batch = </a:t>
            </a:r>
            <a:r>
              <a:rPr lang="en-US" altLang="zh-CN" dirty="0" err="1"/>
              <a:t>config.getIntProperty</a:t>
            </a:r>
            <a:r>
              <a:rPr lang="en-US" altLang="zh-CN" dirty="0"/>
              <a:t>("batch", 100);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@</a:t>
            </a:r>
            <a:r>
              <a:rPr lang="en-US" altLang="zh-CN" dirty="0" err="1"/>
              <a:t>UnifyConfigChangeListener</a:t>
            </a:r>
            <a:r>
              <a:rPr lang="en-US" altLang="zh-CN" dirty="0"/>
              <a:t>("</a:t>
            </a:r>
            <a:r>
              <a:rPr lang="en-US" altLang="zh-CN" dirty="0" err="1"/>
              <a:t>TOC.unify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    private void </a:t>
            </a:r>
            <a:r>
              <a:rPr lang="en-US" altLang="zh-CN" dirty="0" err="1"/>
              <a:t>anotherOnChange</a:t>
            </a:r>
            <a:r>
              <a:rPr lang="en-US" altLang="zh-CN" dirty="0"/>
              <a:t>(</a:t>
            </a:r>
            <a:r>
              <a:rPr lang="en-US" altLang="zh-CN" dirty="0" err="1"/>
              <a:t>ConfigChangeEvent</a:t>
            </a:r>
            <a:r>
              <a:rPr lang="en-US" altLang="zh-CN" dirty="0"/>
              <a:t> </a:t>
            </a:r>
            <a:r>
              <a:rPr lang="en-US" altLang="zh-CN" dirty="0" err="1"/>
              <a:t>changeEvent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if (</a:t>
            </a:r>
            <a:r>
              <a:rPr lang="en-US" altLang="zh-CN" dirty="0" err="1"/>
              <a:t>changeEvent.isChanged</a:t>
            </a:r>
            <a:r>
              <a:rPr lang="en-US" altLang="zh-CN" dirty="0"/>
              <a:t>("timeout")) {</a:t>
            </a:r>
          </a:p>
          <a:p>
            <a:r>
              <a:rPr lang="en-US" altLang="zh-CN" dirty="0"/>
              <a:t>            timeout = </a:t>
            </a:r>
            <a:r>
              <a:rPr lang="en-US" altLang="zh-CN" dirty="0" err="1"/>
              <a:t>unifyConfig.getProperty</a:t>
            </a:r>
            <a:r>
              <a:rPr lang="en-US" altLang="zh-CN" dirty="0"/>
              <a:t>("timeout", "100");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823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8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685800"/>
          </a:xfrm>
        </p:spPr>
        <p:txBody>
          <a:bodyPr/>
          <a:lstStyle/>
          <a:p>
            <a:pPr algn="l"/>
            <a:r>
              <a:rPr lang="zh-CN" altLang="en-US" sz="3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3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、客户端接入</a:t>
            </a:r>
          </a:p>
        </p:txBody>
      </p:sp>
      <p:sp>
        <p:nvSpPr>
          <p:cNvPr id="2" name="矩形 1"/>
          <p:cNvSpPr/>
          <p:nvPr/>
        </p:nvSpPr>
        <p:spPr>
          <a:xfrm>
            <a:off x="304800" y="1447800"/>
            <a:ext cx="8534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4.1.4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、本地开发模式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模式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只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会从本地文件读取配置信息，不会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从配置服务器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读取配置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修改环境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/opt/settings/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server.properties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Mac/Linux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）或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C:\opt\settings\server.properties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）文件，设置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env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Local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env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=Local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本地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本地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配置目录位于：</a:t>
            </a:r>
          </a:p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Mac/Linux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 /opt/data/{</a:t>
            </a:r>
            <a:r>
              <a:rPr lang="en-US" altLang="zh-CN" i="1" dirty="0" err="1">
                <a:latin typeface="微软雅黑" pitchFamily="34" charset="-122"/>
                <a:ea typeface="微软雅黑" pitchFamily="34" charset="-122"/>
              </a:rPr>
              <a:t>appId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}/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config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-cache</a:t>
            </a:r>
          </a:p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 C:\opt\data\{</a:t>
            </a:r>
            <a:r>
              <a:rPr lang="en-US" altLang="zh-CN" i="1" dirty="0">
                <a:latin typeface="微软雅黑" pitchFamily="34" charset="-122"/>
                <a:ea typeface="微软雅黑" pitchFamily="34" charset="-122"/>
              </a:rPr>
              <a:t>appId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}\config-cache</a:t>
            </a: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appId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就是应用的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appId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unify-demo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请确保该目录存在，且应用程序对该目录有读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权限。推荐先使用其他环境连接配置中心，这样会自动生成缓存目录。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484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8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685800"/>
          </a:xfrm>
        </p:spPr>
        <p:txBody>
          <a:bodyPr/>
          <a:lstStyle/>
          <a:p>
            <a:pPr algn="l"/>
            <a:r>
              <a:rPr lang="zh-CN" altLang="en-US" sz="3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3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、客户端接入</a:t>
            </a:r>
          </a:p>
        </p:txBody>
      </p:sp>
      <p:sp>
        <p:nvSpPr>
          <p:cNvPr id="2" name="矩形 1"/>
          <p:cNvSpPr/>
          <p:nvPr/>
        </p:nvSpPr>
        <p:spPr>
          <a:xfrm>
            <a:off x="304800" y="1447800"/>
            <a:ext cx="8534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本地配置文件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本地配置文件需要按照一定的文件名格式放置于本地配置目录下，文件名格式如下：</a:t>
            </a:r>
          </a:p>
          <a:p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b="1" i="1" dirty="0" err="1">
                <a:latin typeface="微软雅黑" pitchFamily="34" charset="-122"/>
                <a:ea typeface="微软雅黑" pitchFamily="34" charset="-122"/>
              </a:rPr>
              <a:t>appId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}+{cluster}+{namespace}.properties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appId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就是应用自己的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appId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unify-demo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cluster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就是应用使用的集群，一般在本地模式下没有做过配置的话，就是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default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namespace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就是应用使用配置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namespace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，一般是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application 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例如：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unify-demo+default+application.properties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，文件内容为：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company=oracle-5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version=1.9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name=name-3</a:t>
            </a:r>
          </a:p>
        </p:txBody>
      </p:sp>
    </p:spTree>
    <p:extLst>
      <p:ext uri="{BB962C8B-B14F-4D97-AF65-F5344CB8AC3E}">
        <p14:creationId xmlns:p14="http://schemas.microsoft.com/office/powerpoint/2010/main" val="317169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8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685800"/>
          </a:xfrm>
        </p:spPr>
        <p:txBody>
          <a:bodyPr/>
          <a:lstStyle/>
          <a:p>
            <a:pPr algn="l"/>
            <a:r>
              <a:rPr lang="zh-CN" altLang="en-US" sz="3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3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、客户端接入</a:t>
            </a:r>
          </a:p>
        </p:txBody>
      </p:sp>
      <p:sp>
        <p:nvSpPr>
          <p:cNvPr id="2" name="矩形 1"/>
          <p:cNvSpPr/>
          <p:nvPr/>
        </p:nvSpPr>
        <p:spPr>
          <a:xfrm>
            <a:off x="304800" y="1447800"/>
            <a:ext cx="8534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结合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@Value(“${}”)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如果本地配置文件有缓存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key-value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，则使用本地缓存文件里的配置，否则使用应用的属性文件内配置。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属性替换配置：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/>
              <a:t>&lt;</a:t>
            </a:r>
            <a:r>
              <a:rPr lang="en-US" altLang="zh-CN" dirty="0" err="1"/>
              <a:t>util:properties</a:t>
            </a:r>
            <a:r>
              <a:rPr lang="en-US" altLang="zh-CN" dirty="0"/>
              <a:t> id=</a:t>
            </a:r>
            <a:r>
              <a:rPr lang="en-US" altLang="zh-CN" i="1" dirty="0"/>
              <a:t>"</a:t>
            </a:r>
            <a:r>
              <a:rPr lang="en-US" altLang="zh-CN" i="1" dirty="0" err="1"/>
              <a:t>configProperties</a:t>
            </a:r>
            <a:r>
              <a:rPr lang="en-US" altLang="zh-CN" i="1" dirty="0"/>
              <a:t>" location="</a:t>
            </a:r>
            <a:r>
              <a:rPr lang="en-US" altLang="zh-CN" i="1" dirty="0" err="1"/>
              <a:t>classpath</a:t>
            </a:r>
            <a:r>
              <a:rPr lang="en-US" altLang="zh-CN" i="1" dirty="0"/>
              <a:t>:*.properties" /&gt;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context:property-placeholder</a:t>
            </a:r>
            <a:endParaRPr lang="en-US" altLang="zh-CN" dirty="0"/>
          </a:p>
          <a:p>
            <a:r>
              <a:rPr lang="en-US" altLang="zh-CN" dirty="0"/>
              <a:t>properties-ref=</a:t>
            </a:r>
            <a:r>
              <a:rPr lang="en-US" altLang="zh-CN" i="1" dirty="0"/>
              <a:t>"</a:t>
            </a:r>
            <a:r>
              <a:rPr lang="en-US" altLang="zh-CN" i="1" dirty="0" err="1"/>
              <a:t>configProperties</a:t>
            </a:r>
            <a:r>
              <a:rPr lang="en-US" altLang="zh-CN" i="1" dirty="0"/>
              <a:t>" ignore-unresolvable="true" /&gt;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703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1" y="1295400"/>
            <a:ext cx="8610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4.2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接口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4.2.1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接口读取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配置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该接口会直接从数据库中获取配置，可以配合配置推送通知实现实时更新配置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全量接口说明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URL: {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config_server_url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}/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configs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/{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appId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}/{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clusterName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}/{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namespaceName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}?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releaseKey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={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releaseKey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}&amp;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={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clientIp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Method: GET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接口返回格式</a:t>
            </a:r>
          </a:p>
          <a:p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接口返回的是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格式、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UTF-8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编码。</a:t>
            </a:r>
          </a:p>
          <a:p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如果配置没有变化（传入的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releaseKey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和服务端的相等），则返回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HttpStatus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304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response body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为空。</a:t>
            </a:r>
          </a:p>
          <a:p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如果配置有变化，则会返回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HttpStatus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200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response body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为对应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namespace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meta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信息以及其中所有的配置项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例如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http://10.255.255.159:8080/configs/unify-demo/default/application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返回值：</a:t>
            </a:r>
            <a:r>
              <a:rPr lang="en-US" altLang="zh-CN" dirty="0"/>
              <a:t>{"appId":"unify-demo","cluster":"default","namespaceName":"application","configurations":{"name":"name-7","batch":"80","company":"oracle-5","version":"1.9","timeout":"800"},"releaseKey":"20171025133248-1ffb83961f83bc67"}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58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685800"/>
          </a:xfrm>
        </p:spPr>
        <p:txBody>
          <a:bodyPr/>
          <a:lstStyle/>
          <a:p>
            <a:pPr algn="l"/>
            <a:r>
              <a:rPr lang="zh-CN" altLang="en-US" sz="3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3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、客户端接入</a:t>
            </a:r>
          </a:p>
        </p:txBody>
      </p:sp>
    </p:spTree>
    <p:extLst>
      <p:ext uri="{BB962C8B-B14F-4D97-AF65-F5344CB8AC3E}">
        <p14:creationId xmlns:p14="http://schemas.microsoft.com/office/powerpoint/2010/main" val="398945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1" y="1295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zh-CN" dirty="0"/>
              <a:t>参数说明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58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685800"/>
          </a:xfrm>
        </p:spPr>
        <p:txBody>
          <a:bodyPr/>
          <a:lstStyle/>
          <a:p>
            <a:pPr algn="l"/>
            <a:r>
              <a:rPr lang="zh-CN" altLang="en-US" sz="3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3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、客户端接入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436644"/>
              </p:ext>
            </p:extLst>
          </p:nvPr>
        </p:nvGraphicFramePr>
        <p:xfrm>
          <a:off x="533400" y="1828800"/>
          <a:ext cx="8229600" cy="411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8162"/>
                <a:gridCol w="1507536"/>
                <a:gridCol w="1637996"/>
                <a:gridCol w="3335906"/>
              </a:tblGrid>
              <a:tr h="288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参数名</a:t>
                      </a:r>
                      <a:endParaRPr lang="zh-CN" sz="1050" kern="100" dirty="0">
                        <a:effectLst/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是否必须</a:t>
                      </a:r>
                      <a:endParaRPr lang="zh-CN" sz="1050" kern="100">
                        <a:effectLst/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参数值</a:t>
                      </a:r>
                      <a:endParaRPr lang="zh-CN" sz="1050" kern="100">
                        <a:effectLst/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备注</a:t>
                      </a:r>
                      <a:endParaRPr lang="zh-CN" sz="1050" kern="100">
                        <a:effectLst/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9184">
                <a:tc>
                  <a:txBody>
                    <a:bodyPr/>
                    <a:lstStyle/>
                    <a:p>
                      <a:pPr algn="just" latinLnBrk="1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050" kern="100">
                          <a:effectLst/>
                        </a:rPr>
                        <a:t>config_server_url</a:t>
                      </a:r>
                      <a:endParaRPr lang="zh-CN" sz="1050" kern="100">
                        <a:effectLst/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zh-CN" sz="1050" kern="100">
                          <a:effectLst/>
                        </a:rPr>
                        <a:t>配置服务的地址</a:t>
                      </a:r>
                      <a:endParaRPr lang="zh-CN" sz="1050" kern="100">
                        <a:effectLst/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9184">
                <a:tc>
                  <a:txBody>
                    <a:bodyPr/>
                    <a:lstStyle/>
                    <a:p>
                      <a:pPr algn="just" latinLnBrk="1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050" kern="100">
                          <a:effectLst/>
                        </a:rPr>
                        <a:t>appId</a:t>
                      </a:r>
                      <a:endParaRPr lang="zh-CN" sz="1050" kern="100">
                        <a:effectLst/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zh-CN" sz="1050" kern="100">
                          <a:effectLst/>
                        </a:rPr>
                        <a:t>应用的</a:t>
                      </a:r>
                      <a:r>
                        <a:rPr lang="en-US" sz="1050" kern="100">
                          <a:effectLst/>
                        </a:rPr>
                        <a:t>appId</a:t>
                      </a:r>
                      <a:endParaRPr lang="zh-CN" sz="1050" kern="100">
                        <a:effectLst/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76072">
                <a:tc>
                  <a:txBody>
                    <a:bodyPr/>
                    <a:lstStyle/>
                    <a:p>
                      <a:pPr algn="just" latinLnBrk="1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clusterName</a:t>
                      </a:r>
                      <a:endParaRPr lang="zh-CN" sz="1050" kern="100" dirty="0">
                        <a:effectLst/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zh-CN" sz="1050" kern="100">
                          <a:effectLst/>
                        </a:rPr>
                        <a:t>集群名</a:t>
                      </a:r>
                      <a:endParaRPr lang="zh-CN" sz="1050" kern="100">
                        <a:effectLst/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zh-CN" sz="1050" kern="100">
                          <a:effectLst/>
                        </a:rPr>
                        <a:t>一般情况下传入</a:t>
                      </a:r>
                      <a:r>
                        <a:rPr lang="en-US" sz="1050" kern="100">
                          <a:effectLst/>
                        </a:rPr>
                        <a:t> default </a:t>
                      </a:r>
                      <a:r>
                        <a:rPr lang="zh-CN" sz="1050" kern="100">
                          <a:effectLst/>
                        </a:rPr>
                        <a:t>即可。 如果希望配置按集群划分，可以做相关配置，然后在这里填入对应的集群名。</a:t>
                      </a:r>
                      <a:endParaRPr lang="zh-CN" sz="1050" kern="100">
                        <a:effectLst/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16252">
                <a:tc>
                  <a:txBody>
                    <a:bodyPr/>
                    <a:lstStyle/>
                    <a:p>
                      <a:pPr algn="just" latinLnBrk="1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namespaceName</a:t>
                      </a:r>
                      <a:endParaRPr lang="zh-CN" sz="1050" kern="100" dirty="0">
                        <a:effectLst/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050" kern="100">
                          <a:effectLst/>
                        </a:rPr>
                        <a:t>Namespace</a:t>
                      </a:r>
                      <a:r>
                        <a:rPr lang="zh-CN" sz="1050" kern="100">
                          <a:effectLst/>
                        </a:rPr>
                        <a:t>的名字</a:t>
                      </a:r>
                      <a:endParaRPr lang="zh-CN" sz="1050" kern="100">
                        <a:effectLst/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zh-CN" sz="1050" kern="100">
                          <a:effectLst/>
                        </a:rPr>
                        <a:t>如果没有新建过</a:t>
                      </a:r>
                      <a:r>
                        <a:rPr lang="en-US" sz="1050" kern="100">
                          <a:effectLst/>
                        </a:rPr>
                        <a:t>Namespace</a:t>
                      </a:r>
                      <a:r>
                        <a:rPr lang="zh-CN" sz="1050" kern="100">
                          <a:effectLst/>
                        </a:rPr>
                        <a:t>的话，传入</a:t>
                      </a:r>
                      <a:r>
                        <a:rPr lang="en-US" sz="1050" kern="100">
                          <a:effectLst/>
                        </a:rPr>
                        <a:t>application</a:t>
                      </a:r>
                      <a:r>
                        <a:rPr lang="zh-CN" sz="1050" kern="100">
                          <a:effectLst/>
                        </a:rPr>
                        <a:t>即可。 如果创建了</a:t>
                      </a:r>
                      <a:r>
                        <a:rPr lang="en-US" sz="1050" kern="100">
                          <a:effectLst/>
                        </a:rPr>
                        <a:t>Namespace</a:t>
                      </a:r>
                      <a:r>
                        <a:rPr lang="zh-CN" sz="1050" kern="100">
                          <a:effectLst/>
                        </a:rPr>
                        <a:t>，并且需要使用该</a:t>
                      </a:r>
                      <a:r>
                        <a:rPr lang="en-US" sz="1050" kern="100">
                          <a:effectLst/>
                        </a:rPr>
                        <a:t>Namespace</a:t>
                      </a:r>
                      <a:r>
                        <a:rPr lang="zh-CN" sz="1050" kern="100">
                          <a:effectLst/>
                        </a:rPr>
                        <a:t>的配置，则传入对应的</a:t>
                      </a:r>
                      <a:r>
                        <a:rPr lang="en-US" sz="1050" kern="100">
                          <a:effectLst/>
                        </a:rPr>
                        <a:t>Namespace</a:t>
                      </a:r>
                      <a:r>
                        <a:rPr lang="zh-CN" sz="1050" kern="100">
                          <a:effectLst/>
                        </a:rPr>
                        <a:t>名字。需要注意的是对于</a:t>
                      </a:r>
                      <a:r>
                        <a:rPr lang="en-US" sz="1050" kern="100">
                          <a:effectLst/>
                        </a:rPr>
                        <a:t>properties</a:t>
                      </a:r>
                      <a:r>
                        <a:rPr lang="zh-CN" sz="1050" kern="100">
                          <a:effectLst/>
                        </a:rPr>
                        <a:t>类型的</a:t>
                      </a:r>
                      <a:r>
                        <a:rPr lang="en-US" sz="1050" kern="100">
                          <a:effectLst/>
                        </a:rPr>
                        <a:t>namespace</a:t>
                      </a:r>
                      <a:r>
                        <a:rPr lang="zh-CN" sz="1050" kern="100">
                          <a:effectLst/>
                        </a:rPr>
                        <a:t>，只需要传入</a:t>
                      </a:r>
                      <a:r>
                        <a:rPr lang="en-US" sz="1050" kern="100">
                          <a:effectLst/>
                        </a:rPr>
                        <a:t>namespace</a:t>
                      </a:r>
                      <a:r>
                        <a:rPr lang="zh-CN" sz="1050" kern="100">
                          <a:effectLst/>
                        </a:rPr>
                        <a:t>的名字即可，如</a:t>
                      </a:r>
                      <a:r>
                        <a:rPr lang="en-US" sz="1050" kern="100">
                          <a:effectLst/>
                        </a:rPr>
                        <a:t>application</a:t>
                      </a:r>
                      <a:r>
                        <a:rPr lang="zh-CN" sz="1050" kern="100">
                          <a:effectLst/>
                        </a:rPr>
                        <a:t>。对于其它类型的</a:t>
                      </a:r>
                      <a:r>
                        <a:rPr lang="en-US" sz="1050" kern="100">
                          <a:effectLst/>
                        </a:rPr>
                        <a:t>namespace</a:t>
                      </a:r>
                      <a:r>
                        <a:rPr lang="zh-CN" sz="1050" kern="100">
                          <a:effectLst/>
                        </a:rPr>
                        <a:t>，需要传入</a:t>
                      </a:r>
                      <a:r>
                        <a:rPr lang="en-US" sz="1050" kern="100">
                          <a:effectLst/>
                        </a:rPr>
                        <a:t>namespace</a:t>
                      </a:r>
                      <a:r>
                        <a:rPr lang="zh-CN" sz="1050" kern="100">
                          <a:effectLst/>
                        </a:rPr>
                        <a:t>的名字加上后缀名，如</a:t>
                      </a:r>
                      <a:r>
                        <a:rPr lang="en-US" sz="1050" kern="100">
                          <a:effectLst/>
                        </a:rPr>
                        <a:t>datasources.json</a:t>
                      </a:r>
                      <a:endParaRPr lang="zh-CN" sz="1050" kern="100">
                        <a:effectLst/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76072">
                <a:tc>
                  <a:txBody>
                    <a:bodyPr/>
                    <a:lstStyle/>
                    <a:p>
                      <a:pPr algn="just" latinLnBrk="1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050" kern="100">
                          <a:effectLst/>
                        </a:rPr>
                        <a:t>releaseKey</a:t>
                      </a:r>
                      <a:endParaRPr lang="zh-CN" sz="1050" kern="100">
                        <a:effectLst/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zh-CN" sz="105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zh-CN" sz="1050" kern="100">
                          <a:effectLst/>
                        </a:rPr>
                        <a:t>上一次的</a:t>
                      </a:r>
                      <a:r>
                        <a:rPr lang="en-US" sz="1050" kern="100">
                          <a:effectLst/>
                        </a:rPr>
                        <a:t>releaseKey</a:t>
                      </a:r>
                      <a:endParaRPr lang="zh-CN" sz="1050" kern="100">
                        <a:effectLst/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将上一次返回对象中的</a:t>
                      </a:r>
                      <a:r>
                        <a:rPr lang="en-US" sz="1050" kern="100" dirty="0" err="1">
                          <a:effectLst/>
                        </a:rPr>
                        <a:t>releaseKey</a:t>
                      </a:r>
                      <a:r>
                        <a:rPr lang="zh-CN" sz="1050" kern="100" dirty="0">
                          <a:effectLst/>
                        </a:rPr>
                        <a:t>传入即可，用来给服务端比较版本</a:t>
                      </a:r>
                      <a:endParaRPr lang="zh-CN" sz="1050" kern="100" dirty="0">
                        <a:effectLst/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45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1" y="1295400"/>
            <a:ext cx="8610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4.2.2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通知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接口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URL: {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config_server_url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}/notifications/v2?appId={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appId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}&amp;cluster={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clusterName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}&amp;notifications={notifications}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Method: GET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接口返回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格式</a:t>
            </a:r>
          </a:p>
          <a:p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接口返回的是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格式、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UTF-8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编码，包含了有变化的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namespace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和最新的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notificationId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返回内容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Sample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如下：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[{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"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namespaceName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": "application",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notificationId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": 101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，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"messages":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信息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}]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r>
              <a:rPr lang="en-US" altLang="zh-CN" u="sng" dirty="0">
                <a:latin typeface="微软雅黑" pitchFamily="34" charset="-122"/>
                <a:ea typeface="微软雅黑" pitchFamily="34" charset="-122"/>
                <a:hlinkClick r:id="rId3"/>
              </a:rPr>
              <a:t>http://10.255.255.159:8080/notifications/v2?appId=demo&amp;cluster=default&amp;notifications=[{%22namespaceName%22:%20%22application%22,%20%22notificationId%22:%20100}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[{"namespaceName":"application","notificationId":238,"messages":{"details":{"demo+default+application":238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}}}]</a:t>
            </a:r>
          </a:p>
        </p:txBody>
      </p:sp>
      <p:sp>
        <p:nvSpPr>
          <p:cNvPr id="5" name="Rectangle 58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685800"/>
          </a:xfrm>
        </p:spPr>
        <p:txBody>
          <a:bodyPr/>
          <a:lstStyle/>
          <a:p>
            <a:pPr algn="l"/>
            <a:r>
              <a:rPr lang="zh-CN" altLang="en-US" sz="3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3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、客户端接入</a:t>
            </a:r>
          </a:p>
        </p:txBody>
      </p:sp>
    </p:spTree>
    <p:extLst>
      <p:ext uri="{BB962C8B-B14F-4D97-AF65-F5344CB8AC3E}">
        <p14:creationId xmlns:p14="http://schemas.microsoft.com/office/powerpoint/2010/main" val="398945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1" y="1295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zh-CN" dirty="0"/>
              <a:t>参数</a:t>
            </a:r>
            <a:r>
              <a:rPr lang="zh-CN" altLang="zh-CN" dirty="0" smtClean="0"/>
              <a:t>说明</a:t>
            </a:r>
            <a:endParaRPr lang="en-US" altLang="zh-CN" dirty="0" smtClean="0"/>
          </a:p>
        </p:txBody>
      </p:sp>
      <p:sp>
        <p:nvSpPr>
          <p:cNvPr id="5" name="Rectangle 58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685800"/>
          </a:xfrm>
        </p:spPr>
        <p:txBody>
          <a:bodyPr/>
          <a:lstStyle/>
          <a:p>
            <a:pPr algn="l"/>
            <a:r>
              <a:rPr lang="zh-CN" altLang="en-US" sz="3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3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、客户端接入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269581"/>
              </p:ext>
            </p:extLst>
          </p:nvPr>
        </p:nvGraphicFramePr>
        <p:xfrm>
          <a:off x="457200" y="1828800"/>
          <a:ext cx="8305799" cy="4191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7425"/>
                <a:gridCol w="1069923"/>
                <a:gridCol w="1653162"/>
                <a:gridCol w="3505289"/>
              </a:tblGrid>
              <a:tr h="407458">
                <a:tc>
                  <a:txBody>
                    <a:bodyPr/>
                    <a:lstStyle/>
                    <a:p>
                      <a:pPr algn="ctr" latinLnBrk="1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zh-CN" sz="1050" kern="100">
                          <a:effectLst/>
                        </a:rPr>
                        <a:t>参数名</a:t>
                      </a:r>
                      <a:endParaRPr lang="zh-CN" sz="1050" kern="100">
                        <a:effectLst/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zh-CN" sz="1050" kern="100">
                          <a:effectLst/>
                        </a:rPr>
                        <a:t>是否必须</a:t>
                      </a:r>
                      <a:endParaRPr lang="zh-CN" sz="1050" kern="100">
                        <a:effectLst/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zh-CN" sz="1050" kern="100">
                          <a:effectLst/>
                        </a:rPr>
                        <a:t>参数值</a:t>
                      </a:r>
                      <a:endParaRPr lang="zh-CN" sz="1050" kern="100">
                        <a:effectLst/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zh-CN" sz="1050" kern="100">
                          <a:effectLst/>
                        </a:rPr>
                        <a:t>备注</a:t>
                      </a:r>
                      <a:endParaRPr lang="zh-CN" sz="1050" kern="100">
                        <a:effectLst/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65667">
                <a:tc>
                  <a:txBody>
                    <a:bodyPr/>
                    <a:lstStyle/>
                    <a:p>
                      <a:pPr algn="just" latinLnBrk="1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050" kern="100">
                          <a:effectLst/>
                        </a:rPr>
                        <a:t>config_server_url</a:t>
                      </a:r>
                      <a:endParaRPr lang="zh-CN" sz="1050" kern="100">
                        <a:effectLst/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zh-CN" sz="1050" kern="100">
                          <a:effectLst/>
                        </a:rPr>
                        <a:t>配置服务的地址</a:t>
                      </a:r>
                      <a:endParaRPr lang="zh-CN" sz="1050" kern="100">
                        <a:effectLst/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65667">
                <a:tc>
                  <a:txBody>
                    <a:bodyPr/>
                    <a:lstStyle/>
                    <a:p>
                      <a:pPr algn="just" latinLnBrk="1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050" kern="100">
                          <a:effectLst/>
                        </a:rPr>
                        <a:t>appId</a:t>
                      </a:r>
                      <a:endParaRPr lang="zh-CN" sz="1050" kern="100">
                        <a:effectLst/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zh-CN" sz="1050" kern="100">
                          <a:effectLst/>
                        </a:rPr>
                        <a:t>应用的</a:t>
                      </a:r>
                      <a:r>
                        <a:rPr lang="en-US" sz="1050" kern="100">
                          <a:effectLst/>
                        </a:rPr>
                        <a:t>appId</a:t>
                      </a:r>
                      <a:endParaRPr lang="zh-CN" sz="1050" kern="100">
                        <a:effectLst/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222375">
                <a:tc>
                  <a:txBody>
                    <a:bodyPr/>
                    <a:lstStyle/>
                    <a:p>
                      <a:pPr algn="just" latinLnBrk="1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050" kern="100">
                          <a:effectLst/>
                        </a:rPr>
                        <a:t>clusterName</a:t>
                      </a:r>
                      <a:endParaRPr lang="zh-CN" sz="1050" kern="100">
                        <a:effectLst/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zh-CN" sz="1050" kern="100">
                          <a:effectLst/>
                        </a:rPr>
                        <a:t>集群名</a:t>
                      </a:r>
                      <a:endParaRPr lang="zh-CN" sz="1050" kern="100">
                        <a:effectLst/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zh-CN" sz="1050" kern="100">
                          <a:effectLst/>
                        </a:rPr>
                        <a:t>一般情况下传入</a:t>
                      </a:r>
                      <a:r>
                        <a:rPr lang="en-US" sz="1050" kern="100">
                          <a:effectLst/>
                        </a:rPr>
                        <a:t> default </a:t>
                      </a:r>
                      <a:r>
                        <a:rPr lang="zh-CN" sz="1050" kern="100">
                          <a:effectLst/>
                        </a:rPr>
                        <a:t>即可。 如果希望配置按集群划分，可以参考</a:t>
                      </a:r>
                      <a:r>
                        <a:rPr lang="en-US" sz="1050" u="sng" kern="100">
                          <a:effectLst/>
                          <a:hlinkClick r:id="rId3"/>
                        </a:rPr>
                        <a:t>集群独立配置说明</a:t>
                      </a:r>
                      <a:r>
                        <a:rPr lang="zh-CN" sz="1050" kern="100">
                          <a:effectLst/>
                        </a:rPr>
                        <a:t>做相关配置，然后在这里填入对应的集群名。</a:t>
                      </a:r>
                      <a:endParaRPr lang="zh-CN" sz="1050" kern="100">
                        <a:effectLst/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629833">
                <a:tc>
                  <a:txBody>
                    <a:bodyPr/>
                    <a:lstStyle/>
                    <a:p>
                      <a:pPr algn="just" latinLnBrk="1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050" kern="100">
                          <a:effectLst/>
                        </a:rPr>
                        <a:t>notifications</a:t>
                      </a:r>
                      <a:endParaRPr lang="zh-CN" sz="1050" kern="100">
                        <a:effectLst/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zh-CN" sz="105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050" kern="100">
                          <a:effectLst/>
                        </a:rPr>
                        <a:t>notifications</a:t>
                      </a:r>
                      <a:r>
                        <a:rPr lang="zh-CN" sz="1050" kern="100">
                          <a:effectLst/>
                        </a:rPr>
                        <a:t>信息</a:t>
                      </a:r>
                      <a:endParaRPr lang="zh-CN" sz="1050" kern="100">
                        <a:effectLst/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传入本地的</a:t>
                      </a:r>
                      <a:r>
                        <a:rPr lang="en-US" sz="1050" kern="100" dirty="0">
                          <a:effectLst/>
                        </a:rPr>
                        <a:t>notifications</a:t>
                      </a:r>
                      <a:r>
                        <a:rPr lang="zh-CN" sz="1050" kern="100" dirty="0">
                          <a:effectLst/>
                        </a:rPr>
                        <a:t>信息，注意这里需要以</a:t>
                      </a:r>
                      <a:r>
                        <a:rPr lang="en-US" sz="1050" kern="100" dirty="0">
                          <a:effectLst/>
                        </a:rPr>
                        <a:t>array</a:t>
                      </a:r>
                      <a:r>
                        <a:rPr lang="zh-CN" sz="1050" kern="100" dirty="0">
                          <a:effectLst/>
                        </a:rPr>
                        <a:t>形式转为</a:t>
                      </a:r>
                      <a:r>
                        <a:rPr lang="en-US" sz="1050" kern="100" dirty="0" err="1">
                          <a:effectLst/>
                        </a:rPr>
                        <a:t>json</a:t>
                      </a:r>
                      <a:r>
                        <a:rPr lang="zh-CN" sz="1050" kern="100" dirty="0">
                          <a:effectLst/>
                        </a:rPr>
                        <a:t>传入，如：</a:t>
                      </a:r>
                      <a:r>
                        <a:rPr lang="en-US" sz="1050" kern="100" dirty="0">
                          <a:effectLst/>
                        </a:rPr>
                        <a:t>[{"</a:t>
                      </a:r>
                      <a:r>
                        <a:rPr lang="en-US" sz="1050" kern="100" dirty="0" err="1">
                          <a:effectLst/>
                        </a:rPr>
                        <a:t>namespaceName</a:t>
                      </a:r>
                      <a:r>
                        <a:rPr lang="en-US" sz="1050" kern="100" dirty="0">
                          <a:effectLst/>
                        </a:rPr>
                        <a:t>": "application", "</a:t>
                      </a:r>
                      <a:r>
                        <a:rPr lang="en-US" sz="1050" kern="100" dirty="0" err="1">
                          <a:effectLst/>
                        </a:rPr>
                        <a:t>notificationId</a:t>
                      </a:r>
                      <a:r>
                        <a:rPr lang="en-US" sz="1050" kern="100" dirty="0">
                          <a:effectLst/>
                        </a:rPr>
                        <a:t>": 100}, {"</a:t>
                      </a:r>
                      <a:r>
                        <a:rPr lang="en-US" sz="1050" kern="100" dirty="0" err="1">
                          <a:effectLst/>
                        </a:rPr>
                        <a:t>namespaceName</a:t>
                      </a:r>
                      <a:r>
                        <a:rPr lang="en-US" sz="1050" kern="100" dirty="0">
                          <a:effectLst/>
                        </a:rPr>
                        <a:t>": "</a:t>
                      </a:r>
                      <a:r>
                        <a:rPr lang="en-US" sz="1050" kern="100" dirty="0" err="1">
                          <a:effectLst/>
                        </a:rPr>
                        <a:t>TOC.unify</a:t>
                      </a:r>
                      <a:r>
                        <a:rPr lang="en-US" sz="1050" kern="100" dirty="0">
                          <a:effectLst/>
                        </a:rPr>
                        <a:t>", "</a:t>
                      </a:r>
                      <a:r>
                        <a:rPr lang="en-US" sz="1050" kern="100" dirty="0" err="1">
                          <a:effectLst/>
                        </a:rPr>
                        <a:t>notificationId</a:t>
                      </a:r>
                      <a:r>
                        <a:rPr lang="en-US" sz="1050" kern="100" dirty="0">
                          <a:effectLst/>
                        </a:rPr>
                        <a:t>": 200}]</a:t>
                      </a:r>
                      <a:r>
                        <a:rPr lang="zh-CN" sz="1050" kern="100" dirty="0">
                          <a:effectLst/>
                        </a:rPr>
                        <a:t>。</a:t>
                      </a:r>
                      <a:endParaRPr lang="zh-CN" sz="1050" kern="100" dirty="0">
                        <a:effectLst/>
                        <a:latin typeface="Calibri"/>
                        <a:ea typeface="微软雅黑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45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1" y="1295400"/>
            <a:ext cx="861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4.2.3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错误码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说明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正常情况下，接口返回的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状态码是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，下面列举了会返回的非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错误码说明。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400 - Bad Request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客户端传入参数的错误，如必选参数没有传入等，客户端需要根据提示信息检查对应的参数是否正确。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404 - Not Found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接口要访问的资源不存在，一般是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的参数错误，或者是对应的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namespace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还没有发布过配置。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405 - Method Not Allowed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接口访问的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Method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不正确，比如应该使用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的接口使用了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访问等，客户端需要检查接口访问方式是否正确。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500 - Internal Server Error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其它类型的错误默认都会返回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500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，对这类错误如果应用无法根据提示信息找到原因的话，可以尝试查看服务端日志来排查问题</a:t>
            </a: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58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685800"/>
          </a:xfrm>
        </p:spPr>
        <p:txBody>
          <a:bodyPr/>
          <a:lstStyle/>
          <a:p>
            <a:pPr algn="l"/>
            <a:r>
              <a:rPr lang="zh-CN" altLang="en-US" sz="3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3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、客户端接入</a:t>
            </a:r>
          </a:p>
        </p:txBody>
      </p:sp>
    </p:spTree>
    <p:extLst>
      <p:ext uri="{BB962C8B-B14F-4D97-AF65-F5344CB8AC3E}">
        <p14:creationId xmlns:p14="http://schemas.microsoft.com/office/powerpoint/2010/main" val="398945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1" y="1524000"/>
            <a:ext cx="861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 </a:t>
            </a:r>
            <a:r>
              <a:rPr lang="en-US" altLang="zh-CN" sz="2000" dirty="0"/>
              <a:t>) </a:t>
            </a:r>
            <a:r>
              <a:rPr lang="zh-CN" altLang="en-US" sz="2000" dirty="0"/>
              <a:t>随着程序功能的日益复杂，程序的配置日益增多：各种功能的开关、参数的配置、服务器的地址</a:t>
            </a:r>
            <a:r>
              <a:rPr lang="en-US" altLang="zh-CN" sz="2000" dirty="0" smtClean="0"/>
              <a:t>……</a:t>
            </a:r>
          </a:p>
          <a:p>
            <a:pPr>
              <a:defRPr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58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685800"/>
          </a:xfrm>
        </p:spPr>
        <p:txBody>
          <a:bodyPr/>
          <a:lstStyle/>
          <a:p>
            <a:pPr algn="l"/>
            <a:r>
              <a:rPr lang="zh-CN" altLang="en-US" sz="3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一、统一配置的背景</a:t>
            </a:r>
          </a:p>
        </p:txBody>
      </p:sp>
      <p:pic>
        <p:nvPicPr>
          <p:cNvPr id="7" name="Picture 2" descr="http://images2015.cnblogs.com/blog/17071/201601/17071-20160128164812895-17392227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7552151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1" y="1295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4.2.5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实现案例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58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685800"/>
          </a:xfrm>
        </p:spPr>
        <p:txBody>
          <a:bodyPr/>
          <a:lstStyle/>
          <a:p>
            <a:pPr algn="l"/>
            <a:r>
              <a:rPr lang="zh-CN" altLang="en-US" sz="3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3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、客户端接入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452416"/>
              </p:ext>
            </p:extLst>
          </p:nvPr>
        </p:nvGraphicFramePr>
        <p:xfrm>
          <a:off x="990600" y="2133600"/>
          <a:ext cx="1270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" name="包装程序外壳对象" showAsIcon="1" r:id="rId4" imgW="1270440" imgH="711360" progId="Package">
                  <p:embed/>
                </p:oleObj>
              </mc:Choice>
              <mc:Fallback>
                <p:oleObj name="包装程序外壳对象" showAsIcon="1" r:id="rId4" imgW="127044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2133600"/>
                        <a:ext cx="12700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595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8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685800"/>
          </a:xfrm>
        </p:spPr>
        <p:txBody>
          <a:bodyPr/>
          <a:lstStyle/>
          <a:p>
            <a:pPr algn="l"/>
            <a:r>
              <a:rPr lang="zh-CN" altLang="en-US" sz="3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3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、统一配置的背景</a:t>
            </a:r>
            <a:endParaRPr lang="zh-CN" altLang="en-US" sz="3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3400" y="1524000"/>
            <a:ext cx="7848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2 ) </a:t>
            </a:r>
            <a:r>
              <a:rPr lang="zh-CN" altLang="en-US" sz="2000" dirty="0"/>
              <a:t>对程序配置的期望值也越来越高：配置修改后实时生效，灰度发布，分环境、分集群管理配置，完善的权限、审核机制</a:t>
            </a:r>
            <a:r>
              <a:rPr lang="en-US" altLang="zh-CN" sz="2000" dirty="0" smtClean="0"/>
              <a:t>……</a:t>
            </a:r>
          </a:p>
          <a:p>
            <a:endParaRPr lang="en-US" altLang="zh-CN" sz="2000" dirty="0"/>
          </a:p>
          <a:p>
            <a:r>
              <a:rPr lang="en-US" altLang="zh-CN" sz="2000" dirty="0"/>
              <a:t>3 ) </a:t>
            </a:r>
            <a:r>
              <a:rPr lang="zh-CN" altLang="en-US" sz="2000" dirty="0"/>
              <a:t>在这样越来越频繁迭代的环境下，传统的通过配置文件、数据库等方式已经越来越无法满足开发人员对配置管理的需求。</a:t>
            </a:r>
            <a:endParaRPr lang="en-US" altLang="zh-CN" sz="2000" dirty="0"/>
          </a:p>
        </p:txBody>
      </p:sp>
      <p:pic>
        <p:nvPicPr>
          <p:cNvPr id="2050" name="Picture 2" descr="http://images2015.cnblogs.com/blog/17071/201601/17071-20160128172143676-13737964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81069"/>
            <a:ext cx="7239000" cy="263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5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1" y="1524000"/>
            <a:ext cx="86106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2.1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、配置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的基本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概念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是独立于程序的只读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变量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1200150" lvl="2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首先是独立于程序的，同一份程序在不同的配置下会有不同的行为。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1200150" lvl="2" indent="-285750">
              <a:buFont typeface="Arial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其次，配置对于程序是只读的，程序通过读取配置来改变自己的行为，但是程序不应该去改变配置。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1200150" lvl="2" indent="-285750">
              <a:buFont typeface="Arial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常见的配置有：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DB Connection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Str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Thread Pool Size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Buffer Size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Request Timeout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Feature Switch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Server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Urls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等。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配置伴随应用的整个生命周期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1200150" lvl="2" indent="-285750">
              <a:buFont typeface="Arial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配置贯穿于应用的整个生命周期，应用在启动时通过读取配置来初始化，在运行时根据配置调整行为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配置可以有多种加载方式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1200150" lvl="2" indent="-285750">
              <a:buFont typeface="Arial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配置也有很多种加载方式，常见的有程序内部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hard code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，配置文件，环境变量，启动参数，基于数据库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58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685800"/>
          </a:xfrm>
        </p:spPr>
        <p:txBody>
          <a:bodyPr/>
          <a:lstStyle/>
          <a:p>
            <a:pPr algn="l"/>
            <a:r>
              <a:rPr lang="zh-CN" altLang="en-US" sz="3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二、架构</a:t>
            </a:r>
            <a:r>
              <a:rPr lang="zh-CN" altLang="en-US" sz="3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br>
              <a:rPr lang="zh-CN" altLang="en-US" sz="3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sz="3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251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451550"/>
            <a:ext cx="861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需要治理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1200150" lvl="2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权限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控制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1657350" lvl="3" indent="-285750">
              <a:buFont typeface="Arial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由于配置能改变程序的行为，不正确的配置甚至能引起灾难，所以对配置的修改必须有比较完善的权限控制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1200150" lvl="2" indent="-285750">
              <a:buFont typeface="Arial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不同环境、集群配置管理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1657350" lvl="3" indent="-285750">
              <a:buFont typeface="Arial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同一份程序在不同的环境（开发，测试，生产）、不同的集群（如不同的数据中心）经常需要有不同的配置，所以需要有完善的环境、集群配置管理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1200150" lvl="2" indent="-285750">
              <a:buFont typeface="Arial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框架类组件配置管理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1657350" lvl="3" indent="-285750">
              <a:buFont typeface="Arial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还有一类比较特殊的配置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框架类组件配置，比如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客户端的配置。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1657350" lvl="3" indent="-285750">
              <a:buFont typeface="Arial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虽然这类框架类组件是由其他团队开发、维护，但是运行时是在业务实际应用内的，所以本质上可以认为框架类组件也是应用的一部分。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1657350" lvl="3" indent="-285750">
              <a:buFont typeface="Arial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这类组件对应的配置也需要有比较完善的管理方式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58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685800"/>
          </a:xfrm>
        </p:spPr>
        <p:txBody>
          <a:bodyPr/>
          <a:lstStyle/>
          <a:p>
            <a:pPr algn="l"/>
            <a:r>
              <a:rPr lang="zh-CN" altLang="en-US" sz="3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、架构设计</a:t>
            </a:r>
            <a:endParaRPr lang="zh-CN" altLang="en-US" sz="3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133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1" y="1524000"/>
            <a:ext cx="8610600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2.2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、名词解释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2.2.1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application (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zh-CN" b="1" dirty="0"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实际使用配置的应用，客户端在运行时需要知道当前应用是谁，从而可以去获取对应的配置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，因此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每个应用都需要有唯一的身份标识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-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appId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，需要在代码中配置，例如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META-INF/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app.properties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app.id=unify-demo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2.2.2 </a:t>
            </a:r>
            <a:r>
              <a:rPr lang="en-US" altLang="zh-CN" b="1" dirty="0"/>
              <a:t>environment (</a:t>
            </a:r>
            <a:r>
              <a:rPr lang="zh-CN" altLang="zh-CN" b="1" dirty="0"/>
              <a:t>环境</a:t>
            </a:r>
            <a:r>
              <a:rPr lang="en-US" altLang="zh-CN" b="1" dirty="0"/>
              <a:t>)</a:t>
            </a:r>
            <a:endParaRPr lang="zh-CN" altLang="zh-CN" b="1" dirty="0"/>
          </a:p>
          <a:p>
            <a:pPr lvl="0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配置对应的环境，客户端在运行时需要知道当前应用处于哪个环境，从而可以去获取应用的配置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；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环境和代码无关，同一份代码部署在不同的环境就应该能够获取到不同环境的配置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；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环境默认是通过读取机器上的配置（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/opt/settings/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server.properties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env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属性）指定的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58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685800"/>
          </a:xfrm>
        </p:spPr>
        <p:txBody>
          <a:bodyPr/>
          <a:lstStyle/>
          <a:p>
            <a:pPr algn="l"/>
            <a:r>
              <a:rPr lang="zh-CN" altLang="en-US" sz="3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、架构设计</a:t>
            </a:r>
            <a:endParaRPr lang="zh-CN" altLang="en-US" sz="3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818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1" y="15240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58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685800"/>
          </a:xfrm>
        </p:spPr>
        <p:txBody>
          <a:bodyPr/>
          <a:lstStyle/>
          <a:p>
            <a:pPr algn="l"/>
            <a:r>
              <a:rPr lang="zh-CN" altLang="en-US" sz="3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、架构设计</a:t>
            </a:r>
            <a:endParaRPr lang="zh-CN" altLang="en-US" sz="3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8600" y="1371600"/>
            <a:ext cx="868680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2.2.3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Namespace(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命名空间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Namespace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是配置项的集合，类似于一个配置文件的概念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在创建项目的时候，都会默认创建一个“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application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”的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Namespace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Namespace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类型有三种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私有类型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公共类型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关联类型（继承类型）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公共的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Namespace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的名称必须全局唯一。关联类型为继承类型，具有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private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权限。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717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1" y="1524000"/>
            <a:ext cx="85343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2.2.4 cluster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集群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zh-CN" b="1" dirty="0"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个应用下不同实例的分组，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比如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云会议和蜜蜂有多套部署环境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对不同的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cluster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，同一个配置可以有不一样的值，如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zookeeper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地址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集群默认是通过读取机器上的配置（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/opt/settings/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server.properties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idc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属性）指定的</a:t>
            </a:r>
          </a:p>
        </p:txBody>
      </p:sp>
      <p:sp>
        <p:nvSpPr>
          <p:cNvPr id="5" name="Rectangle 58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685800"/>
          </a:xfrm>
        </p:spPr>
        <p:txBody>
          <a:bodyPr/>
          <a:lstStyle/>
          <a:p>
            <a:pPr algn="l"/>
            <a:r>
              <a:rPr lang="zh-CN" altLang="en-US" sz="3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、架构设计</a:t>
            </a:r>
            <a:endParaRPr lang="zh-CN" altLang="en-US" sz="3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65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8875</TotalTime>
  <Words>2845</Words>
  <Application>Microsoft Office PowerPoint</Application>
  <PresentationFormat>全屏显示(4:3)</PresentationFormat>
  <Paragraphs>371</Paragraphs>
  <Slides>30</Slides>
  <Notes>25</Notes>
  <HiddenSlides>0</HiddenSlides>
  <MMClips>0</MMClips>
  <ScaleCrop>false</ScaleCrop>
  <HeadingPairs>
    <vt:vector size="6" baseType="variant"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自定义设计方案</vt:lpstr>
      <vt:lpstr>1_自定义设计方案</vt:lpstr>
      <vt:lpstr>默认设计模板</vt:lpstr>
      <vt:lpstr>2_自定义设计方案</vt:lpstr>
      <vt:lpstr>包装程序外壳对象</vt:lpstr>
      <vt:lpstr>PowerPoint 演示文稿</vt:lpstr>
      <vt:lpstr>PowerPoint 演示文稿</vt:lpstr>
      <vt:lpstr>一、统一配置的背景</vt:lpstr>
      <vt:lpstr>一、统一配置的背景</vt:lpstr>
      <vt:lpstr>二、架构设计 </vt:lpstr>
      <vt:lpstr>二、架构设计</vt:lpstr>
      <vt:lpstr>二、架构设计</vt:lpstr>
      <vt:lpstr>二、架构设计</vt:lpstr>
      <vt:lpstr>二、架构设计</vt:lpstr>
      <vt:lpstr>三、界面操作指南</vt:lpstr>
      <vt:lpstr>三、界面操作指南</vt:lpstr>
      <vt:lpstr>三、界面操作指南</vt:lpstr>
      <vt:lpstr>三、界面操作指南</vt:lpstr>
      <vt:lpstr>三、界面操作指南</vt:lpstr>
      <vt:lpstr>四、客户端接入</vt:lpstr>
      <vt:lpstr>四、客户端接入</vt:lpstr>
      <vt:lpstr>四、客户端接入</vt:lpstr>
      <vt:lpstr>四、客户端接入</vt:lpstr>
      <vt:lpstr>四、客户端接入</vt:lpstr>
      <vt:lpstr>四、客户端接入</vt:lpstr>
      <vt:lpstr>四、客户端接入</vt:lpstr>
      <vt:lpstr>四、客户端接入</vt:lpstr>
      <vt:lpstr>四、客户端接入</vt:lpstr>
      <vt:lpstr>四、客户端接入</vt:lpstr>
      <vt:lpstr>四、客户端接入</vt:lpstr>
      <vt:lpstr>四、客户端接入</vt:lpstr>
      <vt:lpstr>四、客户端接入</vt:lpstr>
      <vt:lpstr>四、客户端接入</vt:lpstr>
      <vt:lpstr>四、客户端接入</vt:lpstr>
      <vt:lpstr>四、客户端接入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xubin</dc:creator>
  <cp:lastModifiedBy>enthan</cp:lastModifiedBy>
  <cp:revision>1522</cp:revision>
  <cp:lastPrinted>1601-01-01T00:00:00Z</cp:lastPrinted>
  <dcterms:created xsi:type="dcterms:W3CDTF">1601-01-01T00:00:00Z</dcterms:created>
  <dcterms:modified xsi:type="dcterms:W3CDTF">2017-10-25T07:23:26Z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