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63" r:id="rId4"/>
    <p:sldId id="261" r:id="rId5"/>
    <p:sldId id="260" r:id="rId6"/>
    <p:sldId id="264" r:id="rId7"/>
    <p:sldId id="265" r:id="rId8"/>
    <p:sldId id="262" r:id="rId9"/>
    <p:sldId id="259" r:id="rId10"/>
    <p:sldId id="277" r:id="rId11"/>
    <p:sldId id="278" r:id="rId12"/>
    <p:sldId id="270" r:id="rId13"/>
    <p:sldId id="258" r:id="rId14"/>
    <p:sldId id="275" r:id="rId15"/>
    <p:sldId id="276" r:id="rId16"/>
    <p:sldId id="279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78205" autoAdjust="0"/>
  </p:normalViewPr>
  <p:slideViewPr>
    <p:cSldViewPr snapToGrid="0">
      <p:cViewPr varScale="1">
        <p:scale>
          <a:sx n="57" d="100"/>
          <a:sy n="57" d="100"/>
        </p:scale>
        <p:origin x="12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F3789-B636-49DD-8EC9-C2AE6B8FFFFA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78166-4E92-4224-93A0-2442D3DF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77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78166-4E92-4224-93A0-2442D3DF21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1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China Daily</a:t>
            </a:r>
            <a:r>
              <a:rPr lang="en-US" dirty="0" smtClean="0"/>
              <a:t> was established in June 1981 and has the widest print circulation of any English-language newspaper in China (over 200,000 copies per issue, of which a third are abroad)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78166-4E92-4224-93A0-2442D3DF21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59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78166-4E92-4224-93A0-2442D3DF21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08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78166-4E92-4224-93A0-2442D3DF21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22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78166-4E92-4224-93A0-2442D3DF21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66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78166-4E92-4224-93A0-2442D3DF21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18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78166-4E92-4224-93A0-2442D3DF21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82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cap="none" dirty="0" smtClean="0"/>
              <a:t>Applying Data Mining to Reveal Media Bias</a:t>
            </a:r>
            <a:br>
              <a:rPr lang="en-US" sz="3600" cap="none" dirty="0" smtClean="0"/>
            </a:br>
            <a:endParaRPr lang="en-US" sz="3600" cap="none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7779" y="3531204"/>
            <a:ext cx="8637073" cy="1824567"/>
          </a:xfrm>
        </p:spPr>
        <p:txBody>
          <a:bodyPr>
            <a:normAutofit fontScale="92500"/>
          </a:bodyPr>
          <a:lstStyle/>
          <a:p>
            <a:pPr algn="r"/>
            <a:r>
              <a:rPr lang="en-US" sz="2300" cap="none" dirty="0" smtClean="0"/>
              <a:t>A </a:t>
            </a:r>
            <a:r>
              <a:rPr lang="en-US" sz="2300" cap="none" dirty="0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en-US" sz="2300" cap="none" dirty="0"/>
              <a:t> Between China Daily and </a:t>
            </a:r>
            <a:r>
              <a:rPr lang="en-US" sz="2300" cap="none" dirty="0" smtClean="0"/>
              <a:t>The New </a:t>
            </a:r>
            <a:r>
              <a:rPr lang="en-US" sz="2300" cap="none" dirty="0"/>
              <a:t>York </a:t>
            </a:r>
            <a:r>
              <a:rPr lang="en-US" sz="2300" cap="none" dirty="0" smtClean="0"/>
              <a:t>Times (2013-2015)</a:t>
            </a:r>
          </a:p>
          <a:p>
            <a:pPr algn="r"/>
            <a:endParaRPr lang="en-US" sz="2000" cap="none" dirty="0" smtClean="0"/>
          </a:p>
          <a:p>
            <a:pPr algn="r"/>
            <a:r>
              <a:rPr lang="en-US" sz="2000" cap="none" dirty="0" smtClean="0"/>
              <a:t>Sam </a:t>
            </a:r>
            <a:r>
              <a:rPr lang="en-US" sz="2000" cap="none" dirty="0" err="1" smtClean="0"/>
              <a:t>Yuxiao</a:t>
            </a:r>
            <a:r>
              <a:rPr lang="en-US" sz="2000" cap="none" dirty="0" smtClean="0"/>
              <a:t> Sun</a:t>
            </a:r>
            <a:endParaRPr lang="en-US" sz="2000" cap="none" dirty="0"/>
          </a:p>
        </p:txBody>
      </p:sp>
    </p:spTree>
    <p:extLst>
      <p:ext uri="{BB962C8B-B14F-4D97-AF65-F5344CB8AC3E}">
        <p14:creationId xmlns:p14="http://schemas.microsoft.com/office/powerpoint/2010/main" val="92280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547" y="6238667"/>
            <a:ext cx="9603275" cy="104923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38" y="2111838"/>
            <a:ext cx="5130935" cy="4194538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850" y="2167006"/>
            <a:ext cx="5133833" cy="40716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242839" y="2403566"/>
            <a:ext cx="12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China Daily</a:t>
            </a:r>
            <a:endParaRPr 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989631" y="2403566"/>
            <a:ext cx="213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New York Times</a:t>
            </a:r>
            <a:endParaRPr lang="en-US" dirty="0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CoVERAGE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-frequency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51579" y="1825714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Non-Stop words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873067" y="1134533"/>
            <a:ext cx="1744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Similarity:  shape</a:t>
            </a:r>
          </a:p>
          <a:p>
            <a:r>
              <a:rPr lang="en-US" dirty="0" smtClean="0"/>
              <a:t>Difference: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3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COVErage</a:t>
            </a:r>
            <a:r>
              <a:rPr lang="en-US" dirty="0" smtClean="0"/>
              <a:t> ii-</a:t>
            </a:r>
            <a:r>
              <a:rPr lang="en-US" dirty="0" err="1" smtClean="0"/>
              <a:t>tfidf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8" y="1853754"/>
            <a:ext cx="9603275" cy="4249601"/>
          </a:xfrm>
        </p:spPr>
        <p:txBody>
          <a:bodyPr>
            <a:normAutofit/>
          </a:bodyPr>
          <a:lstStyle/>
          <a:p>
            <a:r>
              <a:rPr lang="en-US" dirty="0" smtClean="0"/>
              <a:t>Training: Reuters News Corpus (1000)</a:t>
            </a:r>
          </a:p>
          <a:p>
            <a:r>
              <a:rPr lang="en-US" dirty="0" smtClean="0"/>
              <a:t>Testing: China Daily, </a:t>
            </a:r>
            <a:r>
              <a:rPr lang="en-US" dirty="0" err="1" smtClean="0"/>
              <a:t>Nytimes</a:t>
            </a:r>
            <a:r>
              <a:rPr lang="en-US" dirty="0" smtClean="0"/>
              <a:t> (100)</a:t>
            </a:r>
          </a:p>
          <a:p>
            <a:r>
              <a:rPr lang="en-US" dirty="0" smtClean="0"/>
              <a:t>Top 25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US" dirty="0" smtClean="0"/>
              <a:t>Similarity: government, political</a:t>
            </a:r>
          </a:p>
          <a:p>
            <a:pPr lvl="1"/>
            <a:r>
              <a:rPr lang="en-US" dirty="0" smtClean="0"/>
              <a:t>Difference:</a:t>
            </a:r>
          </a:p>
          <a:p>
            <a:pPr lvl="2"/>
            <a:r>
              <a:rPr lang="en-US" dirty="0" smtClean="0"/>
              <a:t>China Daily higher TFIDF</a:t>
            </a:r>
          </a:p>
          <a:p>
            <a:pPr lvl="2"/>
            <a:r>
              <a:rPr lang="en-US" dirty="0" smtClean="0"/>
              <a:t>Law, development, central 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817864"/>
              </p:ext>
            </p:extLst>
          </p:nvPr>
        </p:nvGraphicFramePr>
        <p:xfrm>
          <a:off x="6129866" y="-1"/>
          <a:ext cx="6062134" cy="61033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9237">
                  <a:extLst>
                    <a:ext uri="{9D8B030D-6E8A-4147-A177-3AD203B41FA5}">
                      <a16:colId xmlns:a16="http://schemas.microsoft.com/office/drawing/2014/main" val="2940720532"/>
                    </a:ext>
                  </a:extLst>
                </a:gridCol>
                <a:gridCol w="3022897">
                  <a:extLst>
                    <a:ext uri="{9D8B030D-6E8A-4147-A177-3AD203B41FA5}">
                      <a16:colId xmlns:a16="http://schemas.microsoft.com/office/drawing/2014/main" val="2449213753"/>
                    </a:ext>
                  </a:extLst>
                </a:gridCol>
              </a:tblGrid>
              <a:tr h="3042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Nytimes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China Daily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/>
                </a:tc>
                <a:extLst>
                  <a:ext uri="{0D108BD9-81ED-4DB2-BD59-A6C34878D82A}">
                    <a16:rowId xmlns:a16="http://schemas.microsoft.com/office/drawing/2014/main" val="3722187719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        Word</a:t>
                      </a:r>
                      <a:r>
                        <a:rPr lang="en-US" sz="1400" u="none" strike="noStrike" dirty="0">
                          <a:effectLst/>
                        </a:rPr>
                        <a:t>: said, TF-IDF: 0.05228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Hong, TF-IDF: 0.05461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374209906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Mr, TF-IDF: 0.04713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Kong, TF-IDF: 0.05449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44201973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would, TF-IDF: 0.01861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China, TF-IDF: 0.03968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483590203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government, TF-IDF: 0.01696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       Word: people, TF-IDF: 0.03291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4239053653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one, TF-IDF: 0.01513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government, TF-IDF: 0.0269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2163912432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new, TF-IDF: 0.01454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democracy, TF-IDF: 0.02181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2870363851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people, TF-IDF: 0.01351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political, TF-IDF: 0.02177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2020188008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political, TF-IDF: 0.0123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said, TF-IDF: 0.02007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1018921564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also, TF-IDF: 0.01142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       Word: </a:t>
                      </a:r>
                      <a:r>
                        <a:rPr lang="en-US" sz="1400" i="0" u="none" strike="noStrike" dirty="0">
                          <a:effectLst/>
                        </a:rPr>
                        <a:t>law, TF-IDF: 0.01847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2655490827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president, TF-IDF: 0.01104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       Word: US, TF-IDF: 0.01815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2956313139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like, TF-IDF: 0.01031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one, TF-IDF: 0.01793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1572460754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party, TF-IDF: 0.01016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Chinese, TF-IDF: 0.01759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1653839526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many, TF-IDF: 0.00969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central, TF-IDF: 0.01693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1929498311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last, TF-IDF: 0.00914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also, TF-IDF: 0.01591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2987603776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United, TF-IDF: 0.0091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would, TF-IDF: 0.0132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1312202284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years, TF-IDF: 0.00903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public, TF-IDF: 0.01278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3955454809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two, TF-IDF: 0.00893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country, TF-IDF: 0.01269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3731006770"/>
                  </a:ext>
                </a:extLst>
              </a:tr>
              <a:tr h="323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state, TF-IDF: 0.00886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development, TF-IDF: 0.01244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1876045377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could, TF-IDF: 0.0085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       Word: two, TF-IDF: 0.01162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780883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6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5251" t="48169" r="40109" b="13247"/>
          <a:stretch/>
        </p:blipFill>
        <p:spPr>
          <a:xfrm>
            <a:off x="4856374" y="2931903"/>
            <a:ext cx="6198480" cy="285527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I-sentiment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Training: Ideally should train with my Corpus; use </a:t>
            </a:r>
            <a:r>
              <a:rPr lang="en-US" dirty="0" err="1" smtClean="0"/>
              <a:t>movie_review</a:t>
            </a:r>
            <a:r>
              <a:rPr lang="en-US" dirty="0" smtClean="0"/>
              <a:t> corpus from NLTK</a:t>
            </a:r>
          </a:p>
          <a:p>
            <a:r>
              <a:rPr lang="en-US" dirty="0" smtClean="0"/>
              <a:t>Naïve Bayes: P(sentiment)--P(words)</a:t>
            </a:r>
          </a:p>
          <a:p>
            <a:r>
              <a:rPr lang="en-US" dirty="0" smtClean="0"/>
              <a:t>Accuracy: 80.9%</a:t>
            </a:r>
            <a:r>
              <a:rPr lang="en-US" dirty="0"/>
              <a:t> </a:t>
            </a:r>
            <a:r>
              <a:rPr lang="en-US" dirty="0" smtClean="0"/>
              <a:t>(out-of-sample)</a:t>
            </a:r>
          </a:p>
        </p:txBody>
      </p:sp>
    </p:spTree>
    <p:extLst>
      <p:ext uri="{BB962C8B-B14F-4D97-AF65-F5344CB8AC3E}">
        <p14:creationId xmlns:p14="http://schemas.microsoft.com/office/powerpoint/2010/main" val="3109854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594" y="1039504"/>
            <a:ext cx="3440226" cy="2537280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659" y="1016347"/>
            <a:ext cx="3503024" cy="25835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83" y="1039504"/>
            <a:ext cx="3444291" cy="25604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89" y="3623099"/>
            <a:ext cx="3373970" cy="24884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659" y="3623099"/>
            <a:ext cx="3362603" cy="24800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83" y="3599942"/>
            <a:ext cx="3478197" cy="256528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06671" y="457875"/>
            <a:ext cx="1070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           Articles contain(‘China’)                  contain(‘US’/’States’)                            contain(‘Europe)-baseline                                   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47389" y="1363003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Negative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33949" y="2693773"/>
            <a:ext cx="89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Positive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17280" y="4135738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Negative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32225" y="4076144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Negative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51081" y="1393934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Negative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53897" y="1363003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Negative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47389" y="4076144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Negative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32225" y="2699288"/>
            <a:ext cx="89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Positive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856196" y="2685710"/>
            <a:ext cx="89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Positive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788548" y="5242489"/>
            <a:ext cx="89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Positive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52072" y="5242489"/>
            <a:ext cx="89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Positive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99124" y="5254685"/>
            <a:ext cx="89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Positive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9333" y="2040487"/>
            <a:ext cx="12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China Daily</a:t>
            </a:r>
            <a:endParaRPr 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17341" y="451325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Nytimes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-14789" y="19274"/>
            <a:ext cx="2791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Similarity: EU</a:t>
            </a:r>
          </a:p>
          <a:p>
            <a:r>
              <a:rPr lang="en-US" dirty="0" smtClean="0"/>
              <a:t>Difference: CN-CN, CN-US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5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ii-network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Reveal how words (Nouns/</a:t>
            </a:r>
            <a:r>
              <a:rPr lang="en-US" dirty="0" err="1" smtClean="0"/>
              <a:t>Adjs</a:t>
            </a:r>
            <a:r>
              <a:rPr lang="en-US" dirty="0" smtClean="0"/>
              <a:t>) are connected in sentences from c</a:t>
            </a:r>
          </a:p>
          <a:p>
            <a:pPr lvl="1"/>
            <a:r>
              <a:rPr lang="en-US" dirty="0" smtClean="0"/>
              <a:t>Case Studies: 2014 Hong Kong protest/umbrella movement</a:t>
            </a:r>
          </a:p>
          <a:p>
            <a:pPr lvl="2"/>
            <a:r>
              <a:rPr lang="en-US" dirty="0" smtClean="0"/>
              <a:t>Sit-in street protests from 26 Sep to </a:t>
            </a:r>
            <a:r>
              <a:rPr lang="en-US" dirty="0"/>
              <a:t>15 </a:t>
            </a:r>
            <a:r>
              <a:rPr lang="en-US" dirty="0" smtClean="0"/>
              <a:t>Dec 2014</a:t>
            </a:r>
          </a:p>
          <a:p>
            <a:pPr lvl="1"/>
            <a:r>
              <a:rPr lang="en-US" dirty="0" smtClean="0"/>
              <a:t>Data: related news in Oct 2014, China Daily (67), </a:t>
            </a:r>
            <a:r>
              <a:rPr lang="en-US" dirty="0" err="1" smtClean="0"/>
              <a:t>Nytimes</a:t>
            </a:r>
            <a:r>
              <a:rPr lang="en-US" dirty="0" smtClean="0"/>
              <a:t> (53)</a:t>
            </a:r>
          </a:p>
          <a:p>
            <a:pPr lvl="1"/>
            <a:r>
              <a:rPr lang="en-US" dirty="0" smtClean="0"/>
              <a:t>Steps:</a:t>
            </a:r>
          </a:p>
          <a:p>
            <a:pPr lvl="2"/>
            <a:r>
              <a:rPr lang="en-US" dirty="0" smtClean="0"/>
              <a:t>Filter words from sentences</a:t>
            </a:r>
          </a:p>
          <a:p>
            <a:pPr lvl="2"/>
            <a:r>
              <a:rPr lang="en-US" dirty="0" smtClean="0"/>
              <a:t>Named Entity Recognition</a:t>
            </a:r>
          </a:p>
          <a:p>
            <a:pPr lvl="2"/>
            <a:r>
              <a:rPr lang="en-US" dirty="0" smtClean="0"/>
              <a:t>Noun/</a:t>
            </a:r>
            <a:r>
              <a:rPr lang="en-US" dirty="0" err="1" smtClean="0"/>
              <a:t>Adjs</a:t>
            </a:r>
            <a:r>
              <a:rPr lang="en-US" dirty="0" smtClean="0"/>
              <a:t> relation within each sentence</a:t>
            </a:r>
          </a:p>
          <a:p>
            <a:pPr lvl="2"/>
            <a:r>
              <a:rPr lang="en-US" dirty="0" err="1" smtClean="0"/>
              <a:t>NetworkX</a:t>
            </a:r>
            <a:endParaRPr lang="en-US" dirty="0" smtClean="0"/>
          </a:p>
          <a:p>
            <a:pPr lvl="2"/>
            <a:r>
              <a:rPr lang="en-US" dirty="0" smtClean="0"/>
              <a:t>Centrality Score</a:t>
            </a:r>
          </a:p>
          <a:p>
            <a:r>
              <a:rPr lang="en-US" dirty="0" smtClean="0"/>
              <a:t>Computationally expensive!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ii-network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9882" t="17118" r="9620" b="9215"/>
          <a:stretch/>
        </p:blipFill>
        <p:spPr>
          <a:xfrm>
            <a:off x="0" y="0"/>
            <a:ext cx="12168176" cy="6282267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8060268" y="5760534"/>
            <a:ext cx="413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China Daily,  Nouns, 100 words 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0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10276" t="17350" r="9751" b="9216"/>
          <a:stretch/>
        </p:blipFill>
        <p:spPr>
          <a:xfrm>
            <a:off x="1" y="0"/>
            <a:ext cx="12192000" cy="63158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8298351" y="5466345"/>
            <a:ext cx="367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Nytimes</a:t>
            </a:r>
            <a:r>
              <a:rPr lang="en-US" dirty="0" smtClean="0"/>
              <a:t>, Nouns, 80 words 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76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bias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Media bias</a:t>
            </a:r>
            <a:r>
              <a:rPr lang="en-US" dirty="0"/>
              <a:t> is the bias </a:t>
            </a:r>
            <a:r>
              <a:rPr lang="en-US" dirty="0" smtClean="0"/>
              <a:t>of </a:t>
            </a:r>
            <a:r>
              <a:rPr lang="en-US" dirty="0"/>
              <a:t>journalists and news producers within the mass media in the selection of events and stories that are reported and how they are covered</a:t>
            </a:r>
            <a:r>
              <a:rPr lang="en-US" dirty="0" smtClean="0"/>
              <a:t>.</a:t>
            </a:r>
          </a:p>
          <a:p>
            <a:r>
              <a:rPr lang="en-US" dirty="0"/>
              <a:t>Stefano Mario </a:t>
            </a:r>
            <a:r>
              <a:rPr lang="en-US" dirty="0" err="1" smtClean="0"/>
              <a:t>Rivolta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gate keeping </a:t>
            </a:r>
            <a:r>
              <a:rPr lang="en-US" dirty="0" smtClean="0"/>
              <a:t>bias</a:t>
            </a:r>
            <a:endParaRPr lang="en-US" dirty="0"/>
          </a:p>
          <a:p>
            <a:pPr lvl="1"/>
            <a:r>
              <a:rPr lang="en-US" dirty="0"/>
              <a:t>coverage bias</a:t>
            </a:r>
          </a:p>
          <a:p>
            <a:pPr lvl="1"/>
            <a:r>
              <a:rPr lang="en-US" dirty="0"/>
              <a:t>statement bias</a:t>
            </a:r>
          </a:p>
          <a:p>
            <a:r>
              <a:rPr lang="en-US" dirty="0" smtClean="0"/>
              <a:t>A Comparative Approach</a:t>
            </a:r>
            <a:endParaRPr lang="en-US" dirty="0"/>
          </a:p>
        </p:txBody>
      </p:sp>
      <p:pic>
        <p:nvPicPr>
          <p:cNvPr id="1026" name="Picture 2" descr="https://i.embed.ly/1/display/resize?key=1e6a1a1efdb011df84894040444cdc60&amp;url=http%3A%2F%2Fpbs.twimg.com%2Fmedia%2FCQUldGdWgAAvwb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879" y="2880783"/>
            <a:ext cx="358094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83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22297" t="4457" r="33958" b="-669"/>
          <a:stretch/>
        </p:blipFill>
        <p:spPr>
          <a:xfrm>
            <a:off x="270931" y="-23284"/>
            <a:ext cx="5706533" cy="66886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22243" t="4213" r="33766"/>
          <a:stretch/>
        </p:blipFill>
        <p:spPr>
          <a:xfrm>
            <a:off x="6231462" y="23283"/>
            <a:ext cx="5723468" cy="66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1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Scraping 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http://searchen.chinadaily.com.cn/search?</a:t>
            </a:r>
            <a:r>
              <a:rPr lang="en-US" sz="2400" dirty="0">
                <a:solidFill>
                  <a:srgbClr val="FF0000"/>
                </a:solidFill>
              </a:rPr>
              <a:t>sortBy</a:t>
            </a:r>
            <a:r>
              <a:rPr lang="en-US" sz="2400" dirty="0"/>
              <a:t>=-publishtime&amp;</a:t>
            </a:r>
            <a:r>
              <a:rPr lang="en-US" sz="2400" dirty="0">
                <a:solidFill>
                  <a:srgbClr val="FF0000"/>
                </a:solidFill>
              </a:rPr>
              <a:t>view</a:t>
            </a:r>
            <a:r>
              <a:rPr lang="en-US" sz="2400" dirty="0"/>
              <a:t>=allsitesppublished&amp;</a:t>
            </a:r>
            <a:r>
              <a:rPr lang="en-US" sz="2400" dirty="0">
                <a:solidFill>
                  <a:srgbClr val="FF0000"/>
                </a:solidFill>
              </a:rPr>
              <a:t>classify</a:t>
            </a:r>
            <a:r>
              <a:rPr lang="en-US" sz="2400" dirty="0"/>
              <a:t>=en&amp;</a:t>
            </a:r>
            <a:r>
              <a:rPr lang="en-US" sz="2400" dirty="0">
                <a:solidFill>
                  <a:srgbClr val="FF0000"/>
                </a:solidFill>
              </a:rPr>
              <a:t>navigation</a:t>
            </a:r>
            <a:r>
              <a:rPr lang="en-US" sz="2400" dirty="0"/>
              <a:t>=+&amp;drillDown=&amp;drillUp=&amp;</a:t>
            </a:r>
            <a:r>
              <a:rPr lang="en-US" sz="2400" dirty="0">
                <a:solidFill>
                  <a:srgbClr val="7030A0"/>
                </a:solidFill>
              </a:rPr>
              <a:t>offset</a:t>
            </a:r>
            <a:r>
              <a:rPr lang="en-US" sz="2400" dirty="0"/>
              <a:t>=2&amp;</a:t>
            </a:r>
            <a:r>
              <a:rPr lang="en-US" sz="2400" dirty="0">
                <a:solidFill>
                  <a:srgbClr val="FF0000"/>
                </a:solidFill>
              </a:rPr>
              <a:t>query</a:t>
            </a:r>
            <a:r>
              <a:rPr lang="en-US" sz="2400" dirty="0"/>
              <a:t>=democracy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29046" t="41819" r="19221" b="46947"/>
          <a:stretch/>
        </p:blipFill>
        <p:spPr>
          <a:xfrm>
            <a:off x="1451580" y="3741037"/>
            <a:ext cx="9960836" cy="115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0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l="7548" t="26551" r="8490"/>
          <a:stretch/>
        </p:blipFill>
        <p:spPr bwMode="auto">
          <a:xfrm>
            <a:off x="0" y="0"/>
            <a:ext cx="12192000" cy="61298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6011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Scraping II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3688" t="30474" r="10085" b="5188"/>
          <a:stretch/>
        </p:blipFill>
        <p:spPr>
          <a:xfrm>
            <a:off x="575990" y="1583919"/>
            <a:ext cx="11218985" cy="446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China Daily: 1472</a:t>
            </a:r>
          </a:p>
          <a:p>
            <a:r>
              <a:rPr lang="en-US" dirty="0" smtClean="0"/>
              <a:t>New York Times: 2534</a:t>
            </a:r>
            <a:endParaRPr lang="en-US" dirty="0"/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l="10821" t="10268" r="53435" b="41650"/>
          <a:stretch/>
        </p:blipFill>
        <p:spPr bwMode="auto">
          <a:xfrm>
            <a:off x="4334933" y="1853754"/>
            <a:ext cx="5991787" cy="42678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438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Keeping I-general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1824"/>
            <a:ext cx="6163733" cy="4607243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267" y="1471824"/>
            <a:ext cx="6163732" cy="460724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15312" y="201573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Nytimes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33046" y="2015732"/>
            <a:ext cx="12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China Daily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821333" y="804519"/>
            <a:ext cx="2113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Similarity: trend</a:t>
            </a:r>
          </a:p>
          <a:p>
            <a:r>
              <a:rPr lang="en-US" dirty="0" smtClean="0"/>
              <a:t>Difference: two peak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3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keeping II-by country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665" y="1544319"/>
            <a:ext cx="6324881" cy="48888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326" y="1544319"/>
            <a:ext cx="6374674" cy="49273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33046" y="2015732"/>
            <a:ext cx="12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China Daily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15312" y="201573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Nytimes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8100380" y="804519"/>
            <a:ext cx="3814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Similarity:  us-china target</a:t>
            </a:r>
          </a:p>
          <a:p>
            <a:r>
              <a:rPr lang="en-US" dirty="0" smtClean="0"/>
              <a:t>Difference: China more domestic news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4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TM10001114[[fn=库]]</Template>
  <TotalTime>926</TotalTime>
  <Words>685</Words>
  <Application>Microsoft Office PowerPoint</Application>
  <PresentationFormat>宽屏</PresentationFormat>
  <Paragraphs>126</Paragraphs>
  <Slides>17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 Unicode MS</vt:lpstr>
      <vt:lpstr>等线</vt:lpstr>
      <vt:lpstr>等线 Light</vt:lpstr>
      <vt:lpstr>Arial</vt:lpstr>
      <vt:lpstr>Calibri</vt:lpstr>
      <vt:lpstr>Gill Sans MT</vt:lpstr>
      <vt:lpstr>Gallery</vt:lpstr>
      <vt:lpstr>Applying Data Mining to Reveal Media Bias </vt:lpstr>
      <vt:lpstr>Media bias</vt:lpstr>
      <vt:lpstr>PowerPoint 演示文稿</vt:lpstr>
      <vt:lpstr>Web Scraping 1</vt:lpstr>
      <vt:lpstr>PowerPoint 演示文稿</vt:lpstr>
      <vt:lpstr>Web Scraping II</vt:lpstr>
      <vt:lpstr>Corpus</vt:lpstr>
      <vt:lpstr>Gate Keeping I-general</vt:lpstr>
      <vt:lpstr>Gate keeping II-by country</vt:lpstr>
      <vt:lpstr>PowerPoint 演示文稿</vt:lpstr>
      <vt:lpstr>COVErage ii-tfidf</vt:lpstr>
      <vt:lpstr>statement I-sentiment</vt:lpstr>
      <vt:lpstr>PowerPoint 演示文稿</vt:lpstr>
      <vt:lpstr>Statement ii-network </vt:lpstr>
      <vt:lpstr>statement ii-network</vt:lpstr>
      <vt:lpstr>PowerPoint 演示文稿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</dc:creator>
  <cp:lastModifiedBy>Sun</cp:lastModifiedBy>
  <cp:revision>47</cp:revision>
  <dcterms:created xsi:type="dcterms:W3CDTF">2016-03-14T12:53:05Z</dcterms:created>
  <dcterms:modified xsi:type="dcterms:W3CDTF">2016-03-18T00:45:27Z</dcterms:modified>
</cp:coreProperties>
</file>