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3" r:id="rId4"/>
    <p:sldId id="261" r:id="rId5"/>
    <p:sldId id="260" r:id="rId6"/>
    <p:sldId id="264" r:id="rId7"/>
    <p:sldId id="265" r:id="rId8"/>
    <p:sldId id="262" r:id="rId9"/>
    <p:sldId id="259" r:id="rId10"/>
    <p:sldId id="277" r:id="rId11"/>
    <p:sldId id="278" r:id="rId12"/>
    <p:sldId id="270" r:id="rId13"/>
    <p:sldId id="258" r:id="rId14"/>
    <p:sldId id="275" r:id="rId15"/>
    <p:sldId id="276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8205" autoAdjust="0"/>
  </p:normalViewPr>
  <p:slideViewPr>
    <p:cSldViewPr snapToGrid="0">
      <p:cViewPr varScale="1">
        <p:scale>
          <a:sx n="57" d="100"/>
          <a:sy n="57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789-B636-49DD-8EC9-C2AE6B8FFFF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8166-4E92-4224-93A0-2442D3D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China Daily</a:t>
            </a:r>
            <a:r>
              <a:rPr lang="en-US" dirty="0" smtClean="0"/>
              <a:t> was established in June 1981 and has the widest print circulation of any English-language newspaper in China (over 200,000 copies per issue, of which a third are abroad)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Applying Data Mining to Reveal Media Bias</a:t>
            </a:r>
            <a:br>
              <a:rPr lang="en-US" sz="3600" cap="none" dirty="0" smtClean="0"/>
            </a:br>
            <a:endParaRPr lang="en-US" sz="36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824567"/>
          </a:xfrm>
        </p:spPr>
        <p:txBody>
          <a:bodyPr>
            <a:normAutofit fontScale="92500"/>
          </a:bodyPr>
          <a:lstStyle/>
          <a:p>
            <a:pPr algn="r"/>
            <a:r>
              <a:rPr lang="en-US" sz="2300" cap="none" dirty="0" smtClean="0"/>
              <a:t>A </a:t>
            </a:r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sz="2300" cap="none" dirty="0"/>
              <a:t> Between China Daily and </a:t>
            </a:r>
            <a:r>
              <a:rPr lang="en-US" sz="2300" cap="none" dirty="0" smtClean="0"/>
              <a:t>The New </a:t>
            </a:r>
            <a:r>
              <a:rPr lang="en-US" sz="2300" cap="none" dirty="0"/>
              <a:t>York </a:t>
            </a:r>
            <a:r>
              <a:rPr lang="en-US" sz="2300" cap="none" dirty="0" smtClean="0"/>
              <a:t>Times (2013-2015)</a:t>
            </a:r>
          </a:p>
          <a:p>
            <a:pPr algn="r"/>
            <a:endParaRPr lang="en-US" sz="2000" cap="none" dirty="0" smtClean="0"/>
          </a:p>
          <a:p>
            <a:pPr algn="r"/>
            <a:r>
              <a:rPr lang="en-US" sz="2000" cap="none" dirty="0" smtClean="0"/>
              <a:t>Sam </a:t>
            </a:r>
            <a:r>
              <a:rPr lang="en-US" sz="2000" cap="none" dirty="0" err="1" smtClean="0"/>
              <a:t>Yuxiao</a:t>
            </a:r>
            <a:r>
              <a:rPr lang="en-US" sz="2000" cap="none" dirty="0" smtClean="0"/>
              <a:t> Sun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22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47" y="6238667"/>
            <a:ext cx="9603275" cy="1049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" y="2111838"/>
            <a:ext cx="5130935" cy="41945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0" y="2167006"/>
            <a:ext cx="5133833" cy="4071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2839" y="2403566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9631" y="2403566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York Times</a:t>
            </a:r>
            <a:endParaRPr 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-frequency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579" y="182571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Non-Stop words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73067" y="1134533"/>
            <a:ext cx="174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 shape</a:t>
            </a:r>
          </a:p>
          <a:p>
            <a:r>
              <a:rPr lang="en-US" dirty="0" smtClean="0"/>
              <a:t>Difference: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</a:t>
            </a:r>
            <a:r>
              <a:rPr lang="en-US" dirty="0" smtClean="0"/>
              <a:t> ii-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249601"/>
          </a:xfrm>
        </p:spPr>
        <p:txBody>
          <a:bodyPr>
            <a:normAutofit/>
          </a:bodyPr>
          <a:lstStyle/>
          <a:p>
            <a:r>
              <a:rPr lang="en-US" dirty="0" smtClean="0"/>
              <a:t>Training: Reuters News Corpus (1000)</a:t>
            </a:r>
          </a:p>
          <a:p>
            <a:r>
              <a:rPr lang="en-US" dirty="0" smtClean="0"/>
              <a:t>Testing: China Daily, </a:t>
            </a:r>
            <a:r>
              <a:rPr lang="en-US" dirty="0" err="1" smtClean="0"/>
              <a:t>Nytimes</a:t>
            </a:r>
            <a:r>
              <a:rPr lang="en-US" dirty="0" smtClean="0"/>
              <a:t> (100)</a:t>
            </a:r>
          </a:p>
          <a:p>
            <a:r>
              <a:rPr lang="en-US" dirty="0" smtClean="0"/>
              <a:t>Top 25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Similarity: government, political</a:t>
            </a:r>
          </a:p>
          <a:p>
            <a:pPr lvl="1"/>
            <a:r>
              <a:rPr lang="en-US" dirty="0" smtClean="0"/>
              <a:t>Difference:</a:t>
            </a:r>
          </a:p>
          <a:p>
            <a:pPr lvl="2"/>
            <a:r>
              <a:rPr lang="en-US" dirty="0" smtClean="0"/>
              <a:t>China Daily higher TFIDF</a:t>
            </a:r>
            <a:endParaRPr lang="en-US" dirty="0" smtClean="0"/>
          </a:p>
          <a:p>
            <a:pPr lvl="2"/>
            <a:r>
              <a:rPr lang="en-US" dirty="0" smtClean="0"/>
              <a:t>Law, development, central </a:t>
            </a: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7864"/>
              </p:ext>
            </p:extLst>
          </p:nvPr>
        </p:nvGraphicFramePr>
        <p:xfrm>
          <a:off x="6129866" y="-1"/>
          <a:ext cx="6062134" cy="6103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237">
                  <a:extLst>
                    <a:ext uri="{9D8B030D-6E8A-4147-A177-3AD203B41FA5}">
                      <a16:colId xmlns:a16="http://schemas.microsoft.com/office/drawing/2014/main" val="2940720532"/>
                    </a:ext>
                  </a:extLst>
                </a:gridCol>
                <a:gridCol w="3022897">
                  <a:extLst>
                    <a:ext uri="{9D8B030D-6E8A-4147-A177-3AD203B41FA5}">
                      <a16:colId xmlns:a16="http://schemas.microsoft.com/office/drawing/2014/main" val="2449213753"/>
                    </a:ext>
                  </a:extLst>
                </a:gridCol>
              </a:tblGrid>
              <a:tr h="304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Nytimes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China Daily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extLst>
                  <a:ext uri="{0D108BD9-81ED-4DB2-BD59-A6C34878D82A}">
                    <a16:rowId xmlns:a16="http://schemas.microsoft.com/office/drawing/2014/main" val="372218771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       Word</a:t>
                      </a:r>
                      <a:r>
                        <a:rPr lang="en-US" sz="1400" u="none" strike="noStrike" dirty="0">
                          <a:effectLst/>
                        </a:rPr>
                        <a:t>: said, TF-IDF: 0.05228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Hong, TF-IDF: 0.05461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420990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Mr, TF-IDF: 0.04713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Kong, TF-IDF: 0.05449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420197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China, TF-IDF: 0.03968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8359020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0.01696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0.03291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23905365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0.01513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163912432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new, TF-IDF: 0.01454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democracy, TF-IDF: 0.02181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87036385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people, TF-IDF: 0.01351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0.02177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020188008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said, TF-IDF: 0.02007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01892156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</a:t>
                      </a:r>
                      <a:r>
                        <a:rPr lang="en-US" sz="1400" i="0" u="none" strike="noStrike" dirty="0">
                          <a:effectLst/>
                        </a:rPr>
                        <a:t>law, TF-IDF: 0.01847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65549082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president, TF-IDF: 0.01104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US, TF-IDF: 0.01815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5631313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like, TF-IDF: 0.01031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57246075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party, TF-IDF: 0.01016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Chinese, TF-IDF: 0.01759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65383952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many, TF-IDF: 0.00969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central, TF-IDF: 0.01693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92949831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last, TF-IDF: 0.00914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0.01591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8760377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United, TF-IDF: 0.0091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31220228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years, TF-IDF: 0.00903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public, TF-IDF: 0.01278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95545480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two, TF-IDF: 0.00893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country, TF-IDF: 0.01269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31006770"/>
                  </a:ext>
                </a:extLst>
              </a:tr>
              <a:tr h="32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state, TF-IDF: 0.00886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development, TF-IDF: 0.01244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87604537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could, TF-IDF: 0.0085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two, TF-IDF: 0.01162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78088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251" t="48169" r="40109" b="13247"/>
          <a:stretch/>
        </p:blipFill>
        <p:spPr>
          <a:xfrm>
            <a:off x="4856374" y="2931903"/>
            <a:ext cx="6198480" cy="28552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I-sentiment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Ideally should train with my Corpus; use </a:t>
            </a:r>
            <a:r>
              <a:rPr lang="en-US" dirty="0" err="1" smtClean="0"/>
              <a:t>movie_review</a:t>
            </a:r>
            <a:r>
              <a:rPr lang="en-US" dirty="0" smtClean="0"/>
              <a:t> corpus from NLTK</a:t>
            </a:r>
          </a:p>
          <a:p>
            <a:r>
              <a:rPr lang="en-US" dirty="0" smtClean="0"/>
              <a:t>Naïve Bayes: P(sentiment)--P(words)</a:t>
            </a:r>
          </a:p>
          <a:p>
            <a:r>
              <a:rPr lang="en-US" dirty="0" smtClean="0"/>
              <a:t>Accuracy: 80.9%</a:t>
            </a:r>
            <a:r>
              <a:rPr lang="en-US" dirty="0"/>
              <a:t> </a:t>
            </a:r>
            <a:r>
              <a:rPr lang="en-US" dirty="0" smtClean="0"/>
              <a:t>(out-of-sample)</a:t>
            </a:r>
          </a:p>
        </p:txBody>
      </p:sp>
    </p:spTree>
    <p:extLst>
      <p:ext uri="{BB962C8B-B14F-4D97-AF65-F5344CB8AC3E}">
        <p14:creationId xmlns:p14="http://schemas.microsoft.com/office/powerpoint/2010/main" val="3109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94" y="1039504"/>
            <a:ext cx="3440226" cy="25372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1016347"/>
            <a:ext cx="3503024" cy="258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1039504"/>
            <a:ext cx="3444291" cy="2560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9" y="3623099"/>
            <a:ext cx="3373970" cy="24884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3623099"/>
            <a:ext cx="3362603" cy="2480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3599942"/>
            <a:ext cx="3478197" cy="25652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671" y="457875"/>
            <a:ext cx="107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Articles contain(‘China’)                  contain(‘US’/’States’)                            contain(‘Europe)-baseline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7389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3949" y="2693773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7280" y="413573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2225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1081" y="139393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897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7389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225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56196" y="2685710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88548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072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124" y="5254685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20404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41" y="4513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14789" y="19274"/>
            <a:ext cx="279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EU</a:t>
            </a:r>
          </a:p>
          <a:p>
            <a:r>
              <a:rPr lang="en-US" dirty="0" smtClean="0"/>
              <a:t>Difference: CN-CN, CN-US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Reveal how words (Nouns/</a:t>
            </a:r>
            <a:r>
              <a:rPr lang="en-US" dirty="0" err="1" smtClean="0"/>
              <a:t>Adjs</a:t>
            </a:r>
            <a:r>
              <a:rPr lang="en-US" dirty="0" smtClean="0"/>
              <a:t>) are connected in sentences from c</a:t>
            </a:r>
          </a:p>
          <a:p>
            <a:pPr lvl="1"/>
            <a:r>
              <a:rPr lang="en-US" dirty="0" smtClean="0"/>
              <a:t>Case Studies: 2014 Hong Kong protest/umbrella movement</a:t>
            </a:r>
          </a:p>
          <a:p>
            <a:pPr lvl="2"/>
            <a:r>
              <a:rPr lang="en-US" dirty="0" smtClean="0"/>
              <a:t>Sit-in street protests from 26 Sep to </a:t>
            </a:r>
            <a:r>
              <a:rPr lang="en-US" dirty="0"/>
              <a:t>15 </a:t>
            </a:r>
            <a:r>
              <a:rPr lang="en-US" dirty="0" smtClean="0"/>
              <a:t>Dec 2014</a:t>
            </a:r>
          </a:p>
          <a:p>
            <a:pPr lvl="1"/>
            <a:r>
              <a:rPr lang="en-US" dirty="0" smtClean="0"/>
              <a:t>Data: related news in Oct 2014, China Daily (67), </a:t>
            </a:r>
            <a:r>
              <a:rPr lang="en-US" dirty="0" err="1" smtClean="0"/>
              <a:t>Nytimes</a:t>
            </a:r>
            <a:r>
              <a:rPr lang="en-US" dirty="0" smtClean="0"/>
              <a:t> (53)</a:t>
            </a:r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Filter words from sentences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2"/>
            <a:r>
              <a:rPr lang="en-US" dirty="0" smtClean="0"/>
              <a:t>Noun/</a:t>
            </a:r>
            <a:r>
              <a:rPr lang="en-US" dirty="0" err="1" smtClean="0"/>
              <a:t>Adjs</a:t>
            </a:r>
            <a:r>
              <a:rPr lang="en-US" dirty="0" smtClean="0"/>
              <a:t> relation within each sentence</a:t>
            </a:r>
          </a:p>
          <a:p>
            <a:pPr lvl="2"/>
            <a:r>
              <a:rPr lang="en-US" dirty="0" err="1" smtClean="0"/>
              <a:t>NetworkX</a:t>
            </a:r>
            <a:endParaRPr lang="en-US" dirty="0" smtClean="0"/>
          </a:p>
          <a:p>
            <a:pPr lvl="2"/>
            <a:r>
              <a:rPr lang="en-US" dirty="0" smtClean="0"/>
              <a:t>Centrality Score</a:t>
            </a:r>
          </a:p>
          <a:p>
            <a:r>
              <a:rPr lang="en-US" dirty="0" smtClean="0"/>
              <a:t>Computationally expensive!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9882" t="17118" r="9620" b="9215"/>
          <a:stretch/>
        </p:blipFill>
        <p:spPr>
          <a:xfrm>
            <a:off x="0" y="0"/>
            <a:ext cx="12168176" cy="62822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060268" y="5760534"/>
            <a:ext cx="41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 Daily,  Nouns, 100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276" t="17350" r="9751" b="9216"/>
          <a:stretch/>
        </p:blipFill>
        <p:spPr>
          <a:xfrm>
            <a:off x="1" y="0"/>
            <a:ext cx="12192000" cy="6315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298351" y="5466345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r>
              <a:rPr lang="en-US" dirty="0" smtClean="0"/>
              <a:t>, Nouns, 80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bias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bias</a:t>
            </a:r>
            <a:r>
              <a:rPr lang="en-US" dirty="0"/>
              <a:t> is the bias </a:t>
            </a:r>
            <a:r>
              <a:rPr lang="en-US" dirty="0" err="1" smtClean="0"/>
              <a:t>bias</a:t>
            </a:r>
            <a:r>
              <a:rPr lang="en-US" dirty="0" smtClean="0"/>
              <a:t> </a:t>
            </a:r>
            <a:r>
              <a:rPr lang="en-US" dirty="0"/>
              <a:t>of journalists and news producers within the mass media in the selection of events and stories that are reported and how they are covered</a:t>
            </a:r>
            <a:r>
              <a:rPr lang="en-US" dirty="0" smtClean="0"/>
              <a:t>.</a:t>
            </a:r>
          </a:p>
          <a:p>
            <a:r>
              <a:rPr lang="en-US" dirty="0"/>
              <a:t>Stefano Mario </a:t>
            </a:r>
            <a:r>
              <a:rPr lang="en-US" dirty="0" err="1" smtClean="0"/>
              <a:t>Rivolta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gate keeping </a:t>
            </a:r>
            <a:r>
              <a:rPr lang="en-US" dirty="0" smtClean="0"/>
              <a:t>bias</a:t>
            </a:r>
            <a:endParaRPr lang="en-US" dirty="0"/>
          </a:p>
          <a:p>
            <a:pPr lvl="1"/>
            <a:r>
              <a:rPr lang="en-US" dirty="0"/>
              <a:t>coverage bias</a:t>
            </a:r>
          </a:p>
          <a:p>
            <a:pPr lvl="1"/>
            <a:r>
              <a:rPr lang="en-US" dirty="0"/>
              <a:t>statement bias</a:t>
            </a:r>
          </a:p>
          <a:p>
            <a:r>
              <a:rPr lang="en-US" dirty="0" smtClean="0"/>
              <a:t>A Comparative Approach</a:t>
            </a:r>
            <a:endParaRPr lang="en-US" dirty="0"/>
          </a:p>
        </p:txBody>
      </p:sp>
      <p:pic>
        <p:nvPicPr>
          <p:cNvPr id="1026" name="Picture 2" descr="https://i.embed.ly/1/display/resize?key=1e6a1a1efdb011df84894040444cdc60&amp;url=http%3A%2F%2Fpbs.twimg.com%2Fmedia%2FCQUldGdWgAAvwb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79" y="2880783"/>
            <a:ext cx="358094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297" t="4457" r="33958" b="-669"/>
          <a:stretch/>
        </p:blipFill>
        <p:spPr>
          <a:xfrm>
            <a:off x="270931" y="-23284"/>
            <a:ext cx="5706533" cy="6688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2243" t="4213" r="33766"/>
          <a:stretch/>
        </p:blipFill>
        <p:spPr>
          <a:xfrm>
            <a:off x="6231462" y="23283"/>
            <a:ext cx="5723468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http://searchen.chinadaily.com.cn/search?</a:t>
            </a:r>
            <a:r>
              <a:rPr lang="en-US" sz="2400" dirty="0">
                <a:solidFill>
                  <a:srgbClr val="FF0000"/>
                </a:solidFill>
              </a:rPr>
              <a:t>sortBy</a:t>
            </a:r>
            <a:r>
              <a:rPr lang="en-US" sz="2400" dirty="0"/>
              <a:t>=-publishtime&amp;</a:t>
            </a:r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/>
              <a:t>=allsitesppublished&amp;</a:t>
            </a:r>
            <a:r>
              <a:rPr lang="en-US" sz="2400" dirty="0">
                <a:solidFill>
                  <a:srgbClr val="FF0000"/>
                </a:solidFill>
              </a:rPr>
              <a:t>classify</a:t>
            </a:r>
            <a:r>
              <a:rPr lang="en-US" sz="2400" dirty="0"/>
              <a:t>=en&amp;</a:t>
            </a:r>
            <a:r>
              <a:rPr lang="en-US" sz="2400" dirty="0">
                <a:solidFill>
                  <a:srgbClr val="FF0000"/>
                </a:solidFill>
              </a:rPr>
              <a:t>navigation</a:t>
            </a:r>
            <a:r>
              <a:rPr lang="en-US" sz="2400" dirty="0"/>
              <a:t>=+&amp;drillDown=&amp;drillUp=&amp;</a:t>
            </a:r>
            <a:r>
              <a:rPr lang="en-US" sz="2400" dirty="0">
                <a:solidFill>
                  <a:srgbClr val="7030A0"/>
                </a:solidFill>
              </a:rPr>
              <a:t>offset</a:t>
            </a:r>
            <a:r>
              <a:rPr lang="en-US" sz="2400" dirty="0"/>
              <a:t>=2&amp;</a:t>
            </a:r>
            <a:r>
              <a:rPr lang="en-US" sz="2400" dirty="0">
                <a:solidFill>
                  <a:srgbClr val="FF0000"/>
                </a:solidFill>
              </a:rPr>
              <a:t>query</a:t>
            </a:r>
            <a:r>
              <a:rPr lang="en-US" sz="2400" dirty="0"/>
              <a:t>=democracy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6" t="41819" r="19221" b="46947"/>
          <a:stretch/>
        </p:blipFill>
        <p:spPr>
          <a:xfrm>
            <a:off x="1451580" y="3741037"/>
            <a:ext cx="9960836" cy="11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7548" t="26551" r="8490"/>
          <a:stretch/>
        </p:blipFill>
        <p:spPr bwMode="auto">
          <a:xfrm>
            <a:off x="0" y="0"/>
            <a:ext cx="12192000" cy="612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88" t="30474" r="10085" b="5188"/>
          <a:stretch/>
        </p:blipFill>
        <p:spPr>
          <a:xfrm>
            <a:off x="575990" y="1583919"/>
            <a:ext cx="11218985" cy="4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 Daily: 1472</a:t>
            </a:r>
          </a:p>
          <a:p>
            <a:r>
              <a:rPr lang="en-US" dirty="0" smtClean="0"/>
              <a:t>New York Times: 2534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0821" t="10268" r="53435" b="41650"/>
          <a:stretch/>
        </p:blipFill>
        <p:spPr bwMode="auto">
          <a:xfrm>
            <a:off x="4334933" y="1853754"/>
            <a:ext cx="5991787" cy="4267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I-general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824"/>
            <a:ext cx="6163733" cy="460724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471824"/>
            <a:ext cx="6163732" cy="4607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21333" y="804519"/>
            <a:ext cx="211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trend</a:t>
            </a:r>
          </a:p>
          <a:p>
            <a:r>
              <a:rPr lang="en-US" dirty="0" smtClean="0"/>
              <a:t>Difference: two 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II-by country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5" y="1544319"/>
            <a:ext cx="6324881" cy="4888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44319"/>
            <a:ext cx="6374674" cy="4927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100380" y="804519"/>
            <a:ext cx="381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Similarity:  us-china target</a:t>
            </a:r>
          </a:p>
          <a:p>
            <a:r>
              <a:rPr lang="en-US" dirty="0" smtClean="0"/>
              <a:t>Difference: China more domestic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926</TotalTime>
  <Words>686</Words>
  <Application>Microsoft Office PowerPoint</Application>
  <PresentationFormat>宽屏</PresentationFormat>
  <Paragraphs>126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等线</vt:lpstr>
      <vt:lpstr>等线 Light</vt:lpstr>
      <vt:lpstr>Arial</vt:lpstr>
      <vt:lpstr>Calibri</vt:lpstr>
      <vt:lpstr>Gill Sans MT</vt:lpstr>
      <vt:lpstr>Gallery</vt:lpstr>
      <vt:lpstr>Applying Data Mining to Reveal Media Bias </vt:lpstr>
      <vt:lpstr>Media bias</vt:lpstr>
      <vt:lpstr>PowerPoint 演示文稿</vt:lpstr>
      <vt:lpstr>Web Scraping 1</vt:lpstr>
      <vt:lpstr>PowerPoint 演示文稿</vt:lpstr>
      <vt:lpstr>Web Scraping II</vt:lpstr>
      <vt:lpstr>Corpus</vt:lpstr>
      <vt:lpstr>Gate Keeping I-general</vt:lpstr>
      <vt:lpstr>Gate keeping II-by country</vt:lpstr>
      <vt:lpstr>PowerPoint 演示文稿</vt:lpstr>
      <vt:lpstr>COVErage ii-tfidf</vt:lpstr>
      <vt:lpstr>statement I-sentiment</vt:lpstr>
      <vt:lpstr>PowerPoint 演示文稿</vt:lpstr>
      <vt:lpstr>Statement ii-network </vt:lpstr>
      <vt:lpstr>statement ii-network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46</cp:revision>
  <dcterms:created xsi:type="dcterms:W3CDTF">2016-03-14T12:53:05Z</dcterms:created>
  <dcterms:modified xsi:type="dcterms:W3CDTF">2016-03-17T19:09:05Z</dcterms:modified>
</cp:coreProperties>
</file>