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63" r:id="rId4"/>
    <p:sldId id="261" r:id="rId5"/>
    <p:sldId id="260" r:id="rId6"/>
    <p:sldId id="264" r:id="rId7"/>
    <p:sldId id="265" r:id="rId8"/>
    <p:sldId id="262" r:id="rId9"/>
    <p:sldId id="259" r:id="rId10"/>
    <p:sldId id="277" r:id="rId11"/>
    <p:sldId id="278" r:id="rId12"/>
    <p:sldId id="270" r:id="rId13"/>
    <p:sldId id="258" r:id="rId14"/>
    <p:sldId id="275" r:id="rId15"/>
    <p:sldId id="276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8205" autoAdjust="0"/>
  </p:normalViewPr>
  <p:slideViewPr>
    <p:cSldViewPr snapToGrid="0">
      <p:cViewPr varScale="1">
        <p:scale>
          <a:sx n="57" d="100"/>
          <a:sy n="57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CE806-6514-4EAD-8083-BC497F468ABD}" type="doc">
      <dgm:prSet loTypeId="urn:microsoft.com/office/officeart/2009/3/layout/StepUp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1852FF5-A8B1-44CA-93E9-A3BEE3D5CBC0}">
      <dgm:prSet phldrT="[文本]"/>
      <dgm:spPr/>
      <dgm:t>
        <a:bodyPr/>
        <a:lstStyle/>
        <a:p>
          <a:r>
            <a:rPr lang="en-US" altLang="zh-CN" dirty="0" smtClean="0"/>
            <a:t>Scrape Search Engine Results and Individual Pages </a:t>
          </a:r>
          <a:endParaRPr lang="zh-CN" altLang="en-US" dirty="0"/>
        </a:p>
      </dgm:t>
    </dgm:pt>
    <dgm:pt modelId="{F8355669-EBA6-4253-9E24-4B152D1957DC}" type="parTrans" cxnId="{EE09AF2E-B109-4793-9C21-C168E69304E0}">
      <dgm:prSet/>
      <dgm:spPr/>
      <dgm:t>
        <a:bodyPr/>
        <a:lstStyle/>
        <a:p>
          <a:endParaRPr lang="zh-CN" altLang="en-US"/>
        </a:p>
      </dgm:t>
    </dgm:pt>
    <dgm:pt modelId="{2B6E1BD6-6355-4F5E-9345-A229BB53B61E}" type="sibTrans" cxnId="{EE09AF2E-B109-4793-9C21-C168E69304E0}">
      <dgm:prSet/>
      <dgm:spPr/>
      <dgm:t>
        <a:bodyPr/>
        <a:lstStyle/>
        <a:p>
          <a:endParaRPr lang="zh-CN" altLang="en-US"/>
        </a:p>
      </dgm:t>
    </dgm:pt>
    <dgm:pt modelId="{08FC74CB-2B18-431F-B7D6-F0F002B3ADF0}">
      <dgm:prSet phldrT="[文本]"/>
      <dgm:spPr/>
      <dgm:t>
        <a:bodyPr/>
        <a:lstStyle/>
        <a:p>
          <a:r>
            <a:rPr lang="en-US" altLang="zh-CN" dirty="0" smtClean="0"/>
            <a:t>Write Files to a Corpus and Analyze with NLTK</a:t>
          </a:r>
          <a:endParaRPr lang="zh-CN" altLang="en-US" dirty="0"/>
        </a:p>
      </dgm:t>
    </dgm:pt>
    <dgm:pt modelId="{34C5EC24-8881-454D-9118-ED746E46849E}" type="parTrans" cxnId="{1C030D7D-1F5E-4C12-98D7-F7EF33B39B5E}">
      <dgm:prSet/>
      <dgm:spPr/>
      <dgm:t>
        <a:bodyPr/>
        <a:lstStyle/>
        <a:p>
          <a:endParaRPr lang="zh-CN" altLang="en-US"/>
        </a:p>
      </dgm:t>
    </dgm:pt>
    <dgm:pt modelId="{9AFF739E-EAFA-459A-A3BE-569A80608900}" type="sibTrans" cxnId="{1C030D7D-1F5E-4C12-98D7-F7EF33B39B5E}">
      <dgm:prSet/>
      <dgm:spPr/>
      <dgm:t>
        <a:bodyPr/>
        <a:lstStyle/>
        <a:p>
          <a:endParaRPr lang="zh-CN" altLang="en-US"/>
        </a:p>
      </dgm:t>
    </dgm:pt>
    <dgm:pt modelId="{AB0E1162-048E-4E1C-9A78-E26A389B6DF2}">
      <dgm:prSet phldrT="[文本]"/>
      <dgm:spPr/>
      <dgm:t>
        <a:bodyPr/>
        <a:lstStyle/>
        <a:p>
          <a:r>
            <a:rPr lang="en-US" altLang="zh-CN" dirty="0" smtClean="0"/>
            <a:t>Data Visualization and Output</a:t>
          </a:r>
          <a:endParaRPr lang="zh-CN" altLang="en-US" dirty="0"/>
        </a:p>
      </dgm:t>
    </dgm:pt>
    <dgm:pt modelId="{0B02898A-6911-49A6-8354-BB2E0D0E888E}" type="parTrans" cxnId="{FDFAC0D2-4E7E-447F-B78D-B3B0760F1F54}">
      <dgm:prSet/>
      <dgm:spPr/>
      <dgm:t>
        <a:bodyPr/>
        <a:lstStyle/>
        <a:p>
          <a:endParaRPr lang="zh-CN" altLang="en-US"/>
        </a:p>
      </dgm:t>
    </dgm:pt>
    <dgm:pt modelId="{8C7191E2-F422-4826-80C4-CAD5C38E1D83}" type="sibTrans" cxnId="{FDFAC0D2-4E7E-447F-B78D-B3B0760F1F54}">
      <dgm:prSet/>
      <dgm:spPr/>
      <dgm:t>
        <a:bodyPr/>
        <a:lstStyle/>
        <a:p>
          <a:endParaRPr lang="zh-CN" altLang="en-US"/>
        </a:p>
      </dgm:t>
    </dgm:pt>
    <dgm:pt modelId="{536B9449-77C3-4CBE-9F55-D16AA25B9F98}" type="pres">
      <dgm:prSet presAssocID="{DB7CE806-6514-4EAD-8083-BC497F468AB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C96175E-1ADC-492F-866C-A0D04EFC884A}" type="pres">
      <dgm:prSet presAssocID="{C1852FF5-A8B1-44CA-93E9-A3BEE3D5CBC0}" presName="composite" presStyleCnt="0"/>
      <dgm:spPr/>
    </dgm:pt>
    <dgm:pt modelId="{97F806FA-BBC0-450B-887C-2825CA9D485E}" type="pres">
      <dgm:prSet presAssocID="{C1852FF5-A8B1-44CA-93E9-A3BEE3D5CBC0}" presName="LShape" presStyleLbl="alignNode1" presStyleIdx="0" presStyleCnt="5"/>
      <dgm:spPr/>
    </dgm:pt>
    <dgm:pt modelId="{AC47FC49-4755-4AEB-BD63-647779711891}" type="pres">
      <dgm:prSet presAssocID="{C1852FF5-A8B1-44CA-93E9-A3BEE3D5CBC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26BCB8-76ED-45FB-9A7F-CBA3B24C9547}" type="pres">
      <dgm:prSet presAssocID="{C1852FF5-A8B1-44CA-93E9-A3BEE3D5CBC0}" presName="Triangle" presStyleLbl="alignNode1" presStyleIdx="1" presStyleCnt="5"/>
      <dgm:spPr/>
    </dgm:pt>
    <dgm:pt modelId="{71B892FA-712C-40F7-97A7-FBB3507346CC}" type="pres">
      <dgm:prSet presAssocID="{2B6E1BD6-6355-4F5E-9345-A229BB53B61E}" presName="sibTrans" presStyleCnt="0"/>
      <dgm:spPr/>
    </dgm:pt>
    <dgm:pt modelId="{DD3FC7FE-60DE-4910-80E0-F0EB22823048}" type="pres">
      <dgm:prSet presAssocID="{2B6E1BD6-6355-4F5E-9345-A229BB53B61E}" presName="space" presStyleCnt="0"/>
      <dgm:spPr/>
    </dgm:pt>
    <dgm:pt modelId="{94084199-6FE9-45AC-98FF-C4CA7B3EA7D6}" type="pres">
      <dgm:prSet presAssocID="{08FC74CB-2B18-431F-B7D6-F0F002B3ADF0}" presName="composite" presStyleCnt="0"/>
      <dgm:spPr/>
    </dgm:pt>
    <dgm:pt modelId="{08D4A3A8-021E-48A3-ADB8-188216D00032}" type="pres">
      <dgm:prSet presAssocID="{08FC74CB-2B18-431F-B7D6-F0F002B3ADF0}" presName="LShape" presStyleLbl="alignNode1" presStyleIdx="2" presStyleCnt="5"/>
      <dgm:spPr/>
    </dgm:pt>
    <dgm:pt modelId="{A13FD25F-E067-424E-A333-0D7C58CD323A}" type="pres">
      <dgm:prSet presAssocID="{08FC74CB-2B18-431F-B7D6-F0F002B3ADF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181502-47FD-4DFA-8697-FE976D8504DD}" type="pres">
      <dgm:prSet presAssocID="{08FC74CB-2B18-431F-B7D6-F0F002B3ADF0}" presName="Triangle" presStyleLbl="alignNode1" presStyleIdx="3" presStyleCnt="5"/>
      <dgm:spPr/>
    </dgm:pt>
    <dgm:pt modelId="{ADDEB510-1C0C-4C64-8A6F-F6D6100834EC}" type="pres">
      <dgm:prSet presAssocID="{9AFF739E-EAFA-459A-A3BE-569A80608900}" presName="sibTrans" presStyleCnt="0"/>
      <dgm:spPr/>
    </dgm:pt>
    <dgm:pt modelId="{EE6F3A3C-B6EE-47CC-94FD-5A243F0DEF5F}" type="pres">
      <dgm:prSet presAssocID="{9AFF739E-EAFA-459A-A3BE-569A80608900}" presName="space" presStyleCnt="0"/>
      <dgm:spPr/>
    </dgm:pt>
    <dgm:pt modelId="{6573FC80-569E-4AF6-B8DE-EA15858919B0}" type="pres">
      <dgm:prSet presAssocID="{AB0E1162-048E-4E1C-9A78-E26A389B6DF2}" presName="composite" presStyleCnt="0"/>
      <dgm:spPr/>
    </dgm:pt>
    <dgm:pt modelId="{A1DA67CB-1703-4268-B7D1-334F7DBF3981}" type="pres">
      <dgm:prSet presAssocID="{AB0E1162-048E-4E1C-9A78-E26A389B6DF2}" presName="LShape" presStyleLbl="alignNode1" presStyleIdx="4" presStyleCnt="5"/>
      <dgm:spPr/>
    </dgm:pt>
    <dgm:pt modelId="{F11F0B54-A812-4D9B-BA1C-897D3191DE9D}" type="pres">
      <dgm:prSet presAssocID="{AB0E1162-048E-4E1C-9A78-E26A389B6DF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FAC0D2-4E7E-447F-B78D-B3B0760F1F54}" srcId="{DB7CE806-6514-4EAD-8083-BC497F468ABD}" destId="{AB0E1162-048E-4E1C-9A78-E26A389B6DF2}" srcOrd="2" destOrd="0" parTransId="{0B02898A-6911-49A6-8354-BB2E0D0E888E}" sibTransId="{8C7191E2-F422-4826-80C4-CAD5C38E1D83}"/>
    <dgm:cxn modelId="{4F36BC74-5F54-49A8-9704-BFE0500C04D3}" type="presOf" srcId="{DB7CE806-6514-4EAD-8083-BC497F468ABD}" destId="{536B9449-77C3-4CBE-9F55-D16AA25B9F98}" srcOrd="0" destOrd="0" presId="urn:microsoft.com/office/officeart/2009/3/layout/StepUpProcess"/>
    <dgm:cxn modelId="{33B57EFA-E203-4053-8C95-0D4F4C120E14}" type="presOf" srcId="{C1852FF5-A8B1-44CA-93E9-A3BEE3D5CBC0}" destId="{AC47FC49-4755-4AEB-BD63-647779711891}" srcOrd="0" destOrd="0" presId="urn:microsoft.com/office/officeart/2009/3/layout/StepUpProcess"/>
    <dgm:cxn modelId="{1C030D7D-1F5E-4C12-98D7-F7EF33B39B5E}" srcId="{DB7CE806-6514-4EAD-8083-BC497F468ABD}" destId="{08FC74CB-2B18-431F-B7D6-F0F002B3ADF0}" srcOrd="1" destOrd="0" parTransId="{34C5EC24-8881-454D-9118-ED746E46849E}" sibTransId="{9AFF739E-EAFA-459A-A3BE-569A80608900}"/>
    <dgm:cxn modelId="{EE09AF2E-B109-4793-9C21-C168E69304E0}" srcId="{DB7CE806-6514-4EAD-8083-BC497F468ABD}" destId="{C1852FF5-A8B1-44CA-93E9-A3BEE3D5CBC0}" srcOrd="0" destOrd="0" parTransId="{F8355669-EBA6-4253-9E24-4B152D1957DC}" sibTransId="{2B6E1BD6-6355-4F5E-9345-A229BB53B61E}"/>
    <dgm:cxn modelId="{26E1D046-5274-4891-921A-F6242FCDCC02}" type="presOf" srcId="{08FC74CB-2B18-431F-B7D6-F0F002B3ADF0}" destId="{A13FD25F-E067-424E-A333-0D7C58CD323A}" srcOrd="0" destOrd="0" presId="urn:microsoft.com/office/officeart/2009/3/layout/StepUpProcess"/>
    <dgm:cxn modelId="{A9A56B83-733F-4377-96AA-938EC510FA24}" type="presOf" srcId="{AB0E1162-048E-4E1C-9A78-E26A389B6DF2}" destId="{F11F0B54-A812-4D9B-BA1C-897D3191DE9D}" srcOrd="0" destOrd="0" presId="urn:microsoft.com/office/officeart/2009/3/layout/StepUpProcess"/>
    <dgm:cxn modelId="{58F4CCAB-0A83-446E-BE39-2889D0B746D8}" type="presParOf" srcId="{536B9449-77C3-4CBE-9F55-D16AA25B9F98}" destId="{EC96175E-1ADC-492F-866C-A0D04EFC884A}" srcOrd="0" destOrd="0" presId="urn:microsoft.com/office/officeart/2009/3/layout/StepUpProcess"/>
    <dgm:cxn modelId="{D3F5A528-F5BA-40CA-BE2A-54E66BC021E8}" type="presParOf" srcId="{EC96175E-1ADC-492F-866C-A0D04EFC884A}" destId="{97F806FA-BBC0-450B-887C-2825CA9D485E}" srcOrd="0" destOrd="0" presId="urn:microsoft.com/office/officeart/2009/3/layout/StepUpProcess"/>
    <dgm:cxn modelId="{6920956C-4C06-4533-A237-5936081568E8}" type="presParOf" srcId="{EC96175E-1ADC-492F-866C-A0D04EFC884A}" destId="{AC47FC49-4755-4AEB-BD63-647779711891}" srcOrd="1" destOrd="0" presId="urn:microsoft.com/office/officeart/2009/3/layout/StepUpProcess"/>
    <dgm:cxn modelId="{7D327179-A7D8-4DD4-88C6-129382B33198}" type="presParOf" srcId="{EC96175E-1ADC-492F-866C-A0D04EFC884A}" destId="{EE26BCB8-76ED-45FB-9A7F-CBA3B24C9547}" srcOrd="2" destOrd="0" presId="urn:microsoft.com/office/officeart/2009/3/layout/StepUpProcess"/>
    <dgm:cxn modelId="{3D67196D-FCD5-407A-9856-3007E342F425}" type="presParOf" srcId="{536B9449-77C3-4CBE-9F55-D16AA25B9F98}" destId="{71B892FA-712C-40F7-97A7-FBB3507346CC}" srcOrd="1" destOrd="0" presId="urn:microsoft.com/office/officeart/2009/3/layout/StepUpProcess"/>
    <dgm:cxn modelId="{6C28C326-C4A3-4A86-84FF-4737F7179E76}" type="presParOf" srcId="{71B892FA-712C-40F7-97A7-FBB3507346CC}" destId="{DD3FC7FE-60DE-4910-80E0-F0EB22823048}" srcOrd="0" destOrd="0" presId="urn:microsoft.com/office/officeart/2009/3/layout/StepUpProcess"/>
    <dgm:cxn modelId="{D53740E3-A431-4983-B36C-96CF10069E37}" type="presParOf" srcId="{536B9449-77C3-4CBE-9F55-D16AA25B9F98}" destId="{94084199-6FE9-45AC-98FF-C4CA7B3EA7D6}" srcOrd="2" destOrd="0" presId="urn:microsoft.com/office/officeart/2009/3/layout/StepUpProcess"/>
    <dgm:cxn modelId="{CF3FCA98-C94E-4911-ABF5-B7E95584D3CD}" type="presParOf" srcId="{94084199-6FE9-45AC-98FF-C4CA7B3EA7D6}" destId="{08D4A3A8-021E-48A3-ADB8-188216D00032}" srcOrd="0" destOrd="0" presId="urn:microsoft.com/office/officeart/2009/3/layout/StepUpProcess"/>
    <dgm:cxn modelId="{94CEDB9A-8DC8-4348-86DB-A9C9CE9E38A8}" type="presParOf" srcId="{94084199-6FE9-45AC-98FF-C4CA7B3EA7D6}" destId="{A13FD25F-E067-424E-A333-0D7C58CD323A}" srcOrd="1" destOrd="0" presId="urn:microsoft.com/office/officeart/2009/3/layout/StepUpProcess"/>
    <dgm:cxn modelId="{1221DFB7-8AB9-4D24-8DDE-82C0C43C1800}" type="presParOf" srcId="{94084199-6FE9-45AC-98FF-C4CA7B3EA7D6}" destId="{12181502-47FD-4DFA-8697-FE976D8504DD}" srcOrd="2" destOrd="0" presId="urn:microsoft.com/office/officeart/2009/3/layout/StepUpProcess"/>
    <dgm:cxn modelId="{877FDBEC-641F-4969-825B-E048449DCDE9}" type="presParOf" srcId="{536B9449-77C3-4CBE-9F55-D16AA25B9F98}" destId="{ADDEB510-1C0C-4C64-8A6F-F6D6100834EC}" srcOrd="3" destOrd="0" presId="urn:microsoft.com/office/officeart/2009/3/layout/StepUpProcess"/>
    <dgm:cxn modelId="{D886FA19-6E93-4041-8C4B-AB27459EEA39}" type="presParOf" srcId="{ADDEB510-1C0C-4C64-8A6F-F6D6100834EC}" destId="{EE6F3A3C-B6EE-47CC-94FD-5A243F0DEF5F}" srcOrd="0" destOrd="0" presId="urn:microsoft.com/office/officeart/2009/3/layout/StepUpProcess"/>
    <dgm:cxn modelId="{E5716384-B96F-49B2-A908-F0209294F703}" type="presParOf" srcId="{536B9449-77C3-4CBE-9F55-D16AA25B9F98}" destId="{6573FC80-569E-4AF6-B8DE-EA15858919B0}" srcOrd="4" destOrd="0" presId="urn:microsoft.com/office/officeart/2009/3/layout/StepUpProcess"/>
    <dgm:cxn modelId="{7AC30343-BBCC-4F77-AD22-1FF7C296EBCE}" type="presParOf" srcId="{6573FC80-569E-4AF6-B8DE-EA15858919B0}" destId="{A1DA67CB-1703-4268-B7D1-334F7DBF3981}" srcOrd="0" destOrd="0" presId="urn:microsoft.com/office/officeart/2009/3/layout/StepUpProcess"/>
    <dgm:cxn modelId="{1404B96F-64B0-4EC7-89DD-110243925808}" type="presParOf" srcId="{6573FC80-569E-4AF6-B8DE-EA15858919B0}" destId="{F11F0B54-A812-4D9B-BA1C-897D3191DE9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806FA-BBC0-450B-887C-2825CA9D485E}">
      <dsp:nvSpPr>
        <dsp:cNvPr id="0" name=""/>
        <dsp:cNvSpPr/>
      </dsp:nvSpPr>
      <dsp:spPr>
        <a:xfrm rot="5400000">
          <a:off x="2086366" y="443873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7FC49-4755-4AEB-BD63-647779711891}">
      <dsp:nvSpPr>
        <dsp:cNvPr id="0" name=""/>
        <dsp:cNvSpPr/>
      </dsp:nvSpPr>
      <dsp:spPr>
        <a:xfrm>
          <a:off x="1958515" y="824667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Scrape Search Engine Results and Individual Pages </a:t>
          </a:r>
          <a:endParaRPr lang="zh-CN" altLang="en-US" sz="1400" kern="1200" dirty="0"/>
        </a:p>
      </dsp:txBody>
      <dsp:txXfrm>
        <a:off x="1958515" y="824667"/>
        <a:ext cx="1150604" cy="1008572"/>
      </dsp:txXfrm>
    </dsp:sp>
    <dsp:sp modelId="{EE26BCB8-76ED-45FB-9A7F-CBA3B24C9547}">
      <dsp:nvSpPr>
        <dsp:cNvPr id="0" name=""/>
        <dsp:cNvSpPr/>
      </dsp:nvSpPr>
      <dsp:spPr>
        <a:xfrm>
          <a:off x="2892024" y="350045"/>
          <a:ext cx="217095" cy="2170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4A3A8-021E-48A3-ADB8-188216D00032}">
      <dsp:nvSpPr>
        <dsp:cNvPr id="0" name=""/>
        <dsp:cNvSpPr/>
      </dsp:nvSpPr>
      <dsp:spPr>
        <a:xfrm rot="5400000">
          <a:off x="3494931" y="95322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FD25F-E067-424E-A333-0D7C58CD323A}">
      <dsp:nvSpPr>
        <dsp:cNvPr id="0" name=""/>
        <dsp:cNvSpPr/>
      </dsp:nvSpPr>
      <dsp:spPr>
        <a:xfrm>
          <a:off x="3367080" y="476116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Write Files to a Corpus and Analyze with NLTK</a:t>
          </a:r>
          <a:endParaRPr lang="zh-CN" altLang="en-US" sz="1400" kern="1200" dirty="0"/>
        </a:p>
      </dsp:txBody>
      <dsp:txXfrm>
        <a:off x="3367080" y="476116"/>
        <a:ext cx="1150604" cy="1008572"/>
      </dsp:txXfrm>
    </dsp:sp>
    <dsp:sp modelId="{12181502-47FD-4DFA-8697-FE976D8504DD}">
      <dsp:nvSpPr>
        <dsp:cNvPr id="0" name=""/>
        <dsp:cNvSpPr/>
      </dsp:nvSpPr>
      <dsp:spPr>
        <a:xfrm>
          <a:off x="4300589" y="1494"/>
          <a:ext cx="217095" cy="217095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DA67CB-1703-4268-B7D1-334F7DBF3981}">
      <dsp:nvSpPr>
        <dsp:cNvPr id="0" name=""/>
        <dsp:cNvSpPr/>
      </dsp:nvSpPr>
      <dsp:spPr>
        <a:xfrm rot="5400000">
          <a:off x="4903496" y="-253228"/>
          <a:ext cx="765921" cy="127447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1F0B54-A812-4D9B-BA1C-897D3191DE9D}">
      <dsp:nvSpPr>
        <dsp:cNvPr id="0" name=""/>
        <dsp:cNvSpPr/>
      </dsp:nvSpPr>
      <dsp:spPr>
        <a:xfrm>
          <a:off x="4775644" y="127565"/>
          <a:ext cx="1150604" cy="100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Data Visualization and Output</a:t>
          </a:r>
          <a:endParaRPr lang="zh-CN" altLang="en-US" sz="1400" kern="1200" dirty="0"/>
        </a:p>
      </dsp:txBody>
      <dsp:txXfrm>
        <a:off x="4775644" y="127565"/>
        <a:ext cx="1150604" cy="100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F3789-B636-49DD-8EC9-C2AE6B8FFFFA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8166-4E92-4224-93A0-2442D3DF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project explores the public discourse of democracy from a media’s perspective.  The hidden assumption is that media from a particular country carries the traits of the discourse</a:t>
            </a:r>
          </a:p>
          <a:p>
            <a:r>
              <a:rPr lang="en-US" baseline="0" dirty="0" smtClean="0"/>
              <a:t>Database=articles that have the keyword “democracy”</a:t>
            </a:r>
          </a:p>
          <a:p>
            <a:r>
              <a:rPr lang="en-US" baseline="0" dirty="0" err="1" smtClean="0"/>
              <a:t>Nytimes</a:t>
            </a:r>
            <a:r>
              <a:rPr lang="en-US" baseline="0" dirty="0" smtClean="0"/>
              <a:t>=2400</a:t>
            </a:r>
          </a:p>
          <a:p>
            <a:r>
              <a:rPr lang="en-US" baseline="0" dirty="0" smtClean="0"/>
              <a:t>China Daily=1500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0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Fluctuations are mainly due to breaking news: 2014-10 Hong Kong Protests (</a:t>
            </a:r>
            <a:r>
              <a:rPr lang="en-US" dirty="0" smtClean="0"/>
              <a:t>26 September to 15 December 2014</a:t>
            </a:r>
            <a:r>
              <a:rPr lang="en-US" baseline="0" dirty="0" smtClean="0"/>
              <a:t>) https://en.wikipedia.org/wiki/2014_Hong_Kong_protests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Both Countries</a:t>
            </a:r>
            <a:r>
              <a:rPr lang="en-US" baseline="0" dirty="0" smtClean="0"/>
              <a:t> seems to treat each other as important audience and targets,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as reference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Chinese media coverage focus more on domestics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Naïve attempt</a:t>
            </a:r>
            <a:r>
              <a:rPr lang="en-US" baseline="0" dirty="0" smtClean="0"/>
              <a:t> fail to recognize the fact that some words are used more in general for texts of this kind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So I use </a:t>
            </a:r>
            <a:r>
              <a:rPr lang="en-US" baseline="0" dirty="0" err="1" smtClean="0"/>
              <a:t>reutors</a:t>
            </a:r>
            <a:r>
              <a:rPr lang="en-US" baseline="0" dirty="0" smtClean="0"/>
              <a:t> corpus to train the data to find the normalization value for news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the traits of political system (party, president vs central, Hong Kong); transition=(new, </a:t>
            </a:r>
            <a:r>
              <a:rPr lang="en-US" baseline="0" dirty="0" err="1" smtClean="0"/>
              <a:t>millitary</a:t>
            </a:r>
            <a:r>
              <a:rPr lang="en-US" baseline="0" dirty="0" smtClean="0"/>
              <a:t>); (law)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Sentiment analysis </a:t>
            </a:r>
          </a:p>
          <a:p>
            <a:pPr marL="228600" indent="-228600">
              <a:buAutoNum type="arabicPeriod"/>
            </a:pPr>
            <a:r>
              <a:rPr lang="en-US" dirty="0" smtClean="0"/>
              <a:t>China express more negative attitudes towards democracy</a:t>
            </a:r>
          </a:p>
          <a:p>
            <a:pPr marL="228600" indent="-228600">
              <a:buAutoNum type="arabicPeriod"/>
            </a:pPr>
            <a:r>
              <a:rPr lang="en-US" dirty="0" smtClean="0"/>
              <a:t>This negative attitude</a:t>
            </a:r>
            <a:r>
              <a:rPr lang="en-US" baseline="0" dirty="0" smtClean="0"/>
              <a:t> is especially sensitive when it talks about democracy in its domestics context, followed by US.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 express more negative attitudes when it discusses democracy and China together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78166-4E92-4224-93A0-2442D3DF2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8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cap="none" dirty="0" smtClean="0"/>
              <a:t>Applying Data Mining to Reveal Media Bias</a:t>
            </a:r>
            <a:br>
              <a:rPr lang="en-US" sz="3600" cap="none" dirty="0" smtClean="0"/>
            </a:br>
            <a:endParaRPr lang="en-US" sz="3600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824567"/>
          </a:xfrm>
        </p:spPr>
        <p:txBody>
          <a:bodyPr>
            <a:normAutofit fontScale="92500"/>
          </a:bodyPr>
          <a:lstStyle/>
          <a:p>
            <a:pPr algn="r"/>
            <a:r>
              <a:rPr lang="en-US" sz="2300" cap="none" dirty="0" smtClean="0"/>
              <a:t>A </a:t>
            </a:r>
            <a:r>
              <a:rPr lang="en-US" sz="2300" cap="none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n-US" sz="2300" cap="none" dirty="0"/>
              <a:t> Between China Daily and </a:t>
            </a:r>
            <a:r>
              <a:rPr lang="en-US" sz="2300" cap="none" dirty="0" smtClean="0"/>
              <a:t>The New </a:t>
            </a:r>
            <a:r>
              <a:rPr lang="en-US" sz="2300" cap="none" dirty="0"/>
              <a:t>York </a:t>
            </a:r>
            <a:r>
              <a:rPr lang="en-US" sz="2300" cap="none" dirty="0" smtClean="0"/>
              <a:t>Times (2013-2015)</a:t>
            </a:r>
          </a:p>
          <a:p>
            <a:pPr algn="r"/>
            <a:endParaRPr lang="en-US" sz="2000" cap="none" dirty="0" smtClean="0"/>
          </a:p>
          <a:p>
            <a:pPr algn="r"/>
            <a:r>
              <a:rPr lang="en-US" sz="2000" cap="none" dirty="0" smtClean="0"/>
              <a:t>Sam </a:t>
            </a:r>
            <a:r>
              <a:rPr lang="en-US" sz="2000" cap="none" dirty="0" err="1" smtClean="0"/>
              <a:t>Yuxiao</a:t>
            </a:r>
            <a:r>
              <a:rPr lang="en-US" sz="2000" cap="none" dirty="0" smtClean="0"/>
              <a:t> Sun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922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547" y="6238667"/>
            <a:ext cx="9603275" cy="104923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" y="2111838"/>
            <a:ext cx="5130935" cy="41945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50" y="2167006"/>
            <a:ext cx="5133833" cy="4071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42839" y="2403566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989631" y="2403566"/>
            <a:ext cx="21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York Times</a:t>
            </a:r>
            <a:endParaRPr 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CoVERAGE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-frequency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51579" y="182571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3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COVErage</a:t>
            </a:r>
            <a:r>
              <a:rPr lang="en-US" dirty="0" smtClean="0"/>
              <a:t> </a:t>
            </a:r>
            <a:r>
              <a:rPr lang="en-US" dirty="0" smtClean="0"/>
              <a:t>ii-</a:t>
            </a:r>
            <a:r>
              <a:rPr lang="en-US" dirty="0" err="1" smtClean="0"/>
              <a:t>tfidf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249601"/>
          </a:xfrm>
        </p:spPr>
        <p:txBody>
          <a:bodyPr>
            <a:normAutofit/>
          </a:bodyPr>
          <a:lstStyle/>
          <a:p>
            <a:r>
              <a:rPr lang="en-US" dirty="0" smtClean="0"/>
              <a:t>Training: Reuters News </a:t>
            </a:r>
            <a:r>
              <a:rPr lang="en-US" dirty="0" smtClean="0"/>
              <a:t>Corpus (1000)</a:t>
            </a:r>
            <a:endParaRPr lang="en-US" dirty="0" smtClean="0"/>
          </a:p>
          <a:p>
            <a:r>
              <a:rPr lang="en-US" dirty="0" smtClean="0"/>
              <a:t>Testing: China Daily, </a:t>
            </a:r>
            <a:r>
              <a:rPr lang="en-US" dirty="0" err="1" smtClean="0"/>
              <a:t>Nytimes</a:t>
            </a:r>
            <a:r>
              <a:rPr lang="en-US" dirty="0" smtClean="0"/>
              <a:t> (100)</a:t>
            </a:r>
          </a:p>
          <a:p>
            <a:r>
              <a:rPr lang="en-US" dirty="0" smtClean="0"/>
              <a:t>Top 25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Compare to </a:t>
            </a:r>
            <a:r>
              <a:rPr lang="en-US" dirty="0" err="1" smtClean="0"/>
              <a:t>Nytimes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Hong Kong</a:t>
            </a:r>
          </a:p>
          <a:p>
            <a:pPr lvl="2"/>
            <a:r>
              <a:rPr lang="en-US" dirty="0" smtClean="0"/>
              <a:t>Law</a:t>
            </a:r>
          </a:p>
          <a:p>
            <a:pPr lvl="2"/>
            <a:r>
              <a:rPr lang="en-US" dirty="0" smtClean="0"/>
              <a:t>Development</a:t>
            </a:r>
          </a:p>
          <a:p>
            <a:pPr lvl="2"/>
            <a:endParaRPr 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17864"/>
              </p:ext>
            </p:extLst>
          </p:nvPr>
        </p:nvGraphicFramePr>
        <p:xfrm>
          <a:off x="6129866" y="-1"/>
          <a:ext cx="6062134" cy="6103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237">
                  <a:extLst>
                    <a:ext uri="{9D8B030D-6E8A-4147-A177-3AD203B41FA5}">
                      <a16:colId xmlns:a16="http://schemas.microsoft.com/office/drawing/2014/main" val="2940720532"/>
                    </a:ext>
                  </a:extLst>
                </a:gridCol>
                <a:gridCol w="3022897">
                  <a:extLst>
                    <a:ext uri="{9D8B030D-6E8A-4147-A177-3AD203B41FA5}">
                      <a16:colId xmlns:a16="http://schemas.microsoft.com/office/drawing/2014/main" val="2449213753"/>
                    </a:ext>
                  </a:extLst>
                </a:gridCol>
              </a:tblGrid>
              <a:tr h="304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Nytimes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China Daily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/>
                </a:tc>
                <a:extLst>
                  <a:ext uri="{0D108BD9-81ED-4DB2-BD59-A6C34878D82A}">
                    <a16:rowId xmlns:a16="http://schemas.microsoft.com/office/drawing/2014/main" val="372218771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</a:rPr>
                        <a:t>        Word</a:t>
                      </a:r>
                      <a:r>
                        <a:rPr lang="en-US" sz="1400" u="none" strike="noStrike" dirty="0">
                          <a:effectLst/>
                        </a:rPr>
                        <a:t>: said, TF-IDF: 0.05228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Hong, TF-IDF: 0.05461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420990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Mr, TF-IDF: 0.04713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Kong, TF-IDF: 0.05449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420197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0.01861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China, TF-IDF: 0.03968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8359020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0.01696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people, TF-IDF: 0.03291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4239053653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0.01513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government, TF-IDF: 0.0269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163912432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new, TF-IDF: 0.01454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democracy, TF-IDF: 0.02181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87036385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people, TF-IDF: 0.01351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0.02177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020188008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political, TF-IDF: 0.0123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said, TF-IDF: 0.02007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01892156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0.01142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</a:t>
                      </a:r>
                      <a:r>
                        <a:rPr lang="en-US" sz="1400" i="0" u="none" strike="noStrike" dirty="0">
                          <a:effectLst/>
                        </a:rPr>
                        <a:t>law, TF-IDF: 0.01847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65549082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president, TF-IDF: 0.01104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US, TF-IDF: 0.01815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5631313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like, TF-IDF: 0.01031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one, TF-IDF: 0.01793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57246075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party, TF-IDF: 0.01016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Chinese, TF-IDF: 0.01759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65383952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many, TF-IDF: 0.00969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central, TF-IDF: 0.01693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929498311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last, TF-IDF: 0.00914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also, TF-IDF: 0.01591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2987603776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United, TF-IDF: 0.0091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would, TF-IDF: 0.0132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312202284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years, TF-IDF: 0.00903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public, TF-IDF: 0.01278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955454809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two, TF-IDF: 0.00893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country, TF-IDF: 0.01269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3731006770"/>
                  </a:ext>
                </a:extLst>
              </a:tr>
              <a:tr h="323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state, TF-IDF: 0.00886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development, TF-IDF: 0.01244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1876045377"/>
                  </a:ext>
                </a:extLst>
              </a:tr>
              <a:tr h="304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        Word: could, TF-IDF: 0.0085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      Word: two, TF-IDF: 0.01162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2"/>
                        <a:ea typeface="Arial Unicode MS" panose="020B0604020202020204" pitchFamily="34" charset="-122"/>
                      </a:endParaRPr>
                    </a:p>
                  </a:txBody>
                  <a:tcPr marL="6724" marR="6724" marT="6724" marB="0" anchor="ctr"/>
                </a:tc>
                <a:extLst>
                  <a:ext uri="{0D108BD9-81ED-4DB2-BD59-A6C34878D82A}">
                    <a16:rowId xmlns:a16="http://schemas.microsoft.com/office/drawing/2014/main" val="78088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251" t="48169" r="40109" b="13247"/>
          <a:stretch/>
        </p:blipFill>
        <p:spPr>
          <a:xfrm>
            <a:off x="4856374" y="2931903"/>
            <a:ext cx="6198480" cy="28552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I-sentiment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Ideally should train with my Corpus; use </a:t>
            </a:r>
            <a:r>
              <a:rPr lang="en-US" dirty="0" err="1" smtClean="0"/>
              <a:t>m</a:t>
            </a:r>
            <a:r>
              <a:rPr lang="en-US" dirty="0" err="1" smtClean="0"/>
              <a:t>ovie_review</a:t>
            </a:r>
            <a:r>
              <a:rPr lang="en-US" dirty="0" smtClean="0"/>
              <a:t> corpus </a:t>
            </a:r>
            <a:r>
              <a:rPr lang="en-US" dirty="0" smtClean="0"/>
              <a:t>from NLTK</a:t>
            </a:r>
          </a:p>
          <a:p>
            <a:r>
              <a:rPr lang="en-US" dirty="0" smtClean="0"/>
              <a:t>Naïve </a:t>
            </a:r>
            <a:r>
              <a:rPr lang="en-US" dirty="0" smtClean="0"/>
              <a:t>Bayes: P(sentiment)--P(words)</a:t>
            </a:r>
            <a:endParaRPr lang="en-US" dirty="0" smtClean="0"/>
          </a:p>
          <a:p>
            <a:r>
              <a:rPr lang="en-US" dirty="0" smtClean="0"/>
              <a:t>Accuracy: </a:t>
            </a:r>
            <a:r>
              <a:rPr lang="en-US" dirty="0" smtClean="0"/>
              <a:t>80.9%</a:t>
            </a:r>
            <a:r>
              <a:rPr lang="en-US" dirty="0"/>
              <a:t> </a:t>
            </a:r>
            <a:r>
              <a:rPr lang="en-US" dirty="0" smtClean="0"/>
              <a:t>(out-of-sample)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94" y="1039504"/>
            <a:ext cx="3440226" cy="253728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1016347"/>
            <a:ext cx="3503024" cy="2583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1039504"/>
            <a:ext cx="3444291" cy="2560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9" y="3623099"/>
            <a:ext cx="3373970" cy="24884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59" y="3623099"/>
            <a:ext cx="3362603" cy="2480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83" y="3599942"/>
            <a:ext cx="3478197" cy="25652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6671" y="457875"/>
            <a:ext cx="1070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  Articles </a:t>
            </a:r>
            <a:r>
              <a:rPr lang="en-US" dirty="0" smtClean="0">
                <a:solidFill>
                  <a:srgbClr val="FF0000"/>
                </a:solidFill>
              </a:rPr>
              <a:t>contain(‘China’)     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contain(‘US’/’States’)            </a:t>
            </a:r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contain(‘Europe</a:t>
            </a:r>
            <a:r>
              <a:rPr lang="en-US" dirty="0" smtClean="0">
                <a:solidFill>
                  <a:srgbClr val="FF0000"/>
                </a:solidFill>
              </a:rPr>
              <a:t>)-baseline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7389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3949" y="2693773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7280" y="4135738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32225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1081" y="139393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897" y="1363003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47389" y="4076144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32225" y="2699288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56196" y="2685710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88548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52072" y="5242489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99124" y="5254685"/>
            <a:ext cx="89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333" y="2040487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7341" y="451325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r>
              <a:rPr lang="en-US" dirty="0" smtClean="0"/>
              <a:t>ii-network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Reveal how </a:t>
            </a:r>
            <a:r>
              <a:rPr lang="en-US" dirty="0" smtClean="0"/>
              <a:t>words (</a:t>
            </a:r>
            <a:r>
              <a:rPr lang="en-US" dirty="0" smtClean="0"/>
              <a:t>N</a:t>
            </a:r>
            <a:r>
              <a:rPr lang="en-US" dirty="0" smtClean="0"/>
              <a:t>ouns/</a:t>
            </a:r>
            <a:r>
              <a:rPr lang="en-US" dirty="0" err="1" smtClean="0"/>
              <a:t>Adjs</a:t>
            </a:r>
            <a:r>
              <a:rPr lang="en-US" dirty="0" smtClean="0"/>
              <a:t>) </a:t>
            </a:r>
            <a:r>
              <a:rPr lang="en-US" dirty="0" smtClean="0"/>
              <a:t>are connected in sentences from c</a:t>
            </a:r>
          </a:p>
          <a:p>
            <a:pPr lvl="1"/>
            <a:r>
              <a:rPr lang="en-US" dirty="0" smtClean="0"/>
              <a:t>Case </a:t>
            </a:r>
            <a:r>
              <a:rPr lang="en-US" dirty="0" smtClean="0"/>
              <a:t>Studies: 2014 Hong Kong protest/umbrella movement</a:t>
            </a:r>
          </a:p>
          <a:p>
            <a:pPr lvl="2"/>
            <a:r>
              <a:rPr lang="en-US" dirty="0" smtClean="0"/>
              <a:t>Sit-in street protests from </a:t>
            </a:r>
            <a:r>
              <a:rPr lang="en-US" dirty="0" smtClean="0"/>
              <a:t>26 Sep to </a:t>
            </a:r>
            <a:r>
              <a:rPr lang="en-US" dirty="0"/>
              <a:t>15 </a:t>
            </a:r>
            <a:r>
              <a:rPr lang="en-US" dirty="0" smtClean="0"/>
              <a:t>Dec 2014</a:t>
            </a:r>
            <a:endParaRPr lang="en-US" dirty="0" smtClean="0"/>
          </a:p>
          <a:p>
            <a:pPr lvl="1"/>
            <a:r>
              <a:rPr lang="en-US" dirty="0" smtClean="0"/>
              <a:t>Data: related news in Oct 2014, China Daily (67), </a:t>
            </a:r>
            <a:r>
              <a:rPr lang="en-US" dirty="0" err="1" smtClean="0"/>
              <a:t>Nytimes</a:t>
            </a:r>
            <a:r>
              <a:rPr lang="en-US" dirty="0" smtClean="0"/>
              <a:t> (53)</a:t>
            </a:r>
          </a:p>
          <a:p>
            <a:pPr lvl="1"/>
            <a:r>
              <a:rPr lang="en-US" dirty="0" smtClean="0"/>
              <a:t>Steps:</a:t>
            </a:r>
          </a:p>
          <a:p>
            <a:pPr lvl="2"/>
            <a:r>
              <a:rPr lang="en-US" dirty="0" smtClean="0"/>
              <a:t>Filter words from sentences</a:t>
            </a:r>
          </a:p>
          <a:p>
            <a:pPr lvl="2"/>
            <a:r>
              <a:rPr lang="en-US" dirty="0" smtClean="0"/>
              <a:t>Named </a:t>
            </a:r>
            <a:r>
              <a:rPr lang="en-US" dirty="0" smtClean="0"/>
              <a:t>Entity Recognition</a:t>
            </a:r>
          </a:p>
          <a:p>
            <a:pPr lvl="2"/>
            <a:r>
              <a:rPr lang="en-US" dirty="0" smtClean="0"/>
              <a:t>Noun/</a:t>
            </a:r>
            <a:r>
              <a:rPr lang="en-US" dirty="0" err="1" smtClean="0"/>
              <a:t>Adjs</a:t>
            </a:r>
            <a:r>
              <a:rPr lang="en-US" dirty="0" smtClean="0"/>
              <a:t> relation within each sentence</a:t>
            </a:r>
            <a:endParaRPr lang="en-US" dirty="0" smtClean="0"/>
          </a:p>
          <a:p>
            <a:pPr lvl="2"/>
            <a:r>
              <a:rPr lang="en-US" dirty="0" err="1" smtClean="0"/>
              <a:t>NetworkX</a:t>
            </a:r>
            <a:endParaRPr lang="en-US" dirty="0" smtClean="0"/>
          </a:p>
          <a:p>
            <a:pPr lvl="2"/>
            <a:r>
              <a:rPr lang="en-US" dirty="0" smtClean="0"/>
              <a:t>Centrality Score</a:t>
            </a:r>
          </a:p>
          <a:p>
            <a:r>
              <a:rPr lang="en-US" dirty="0" smtClean="0"/>
              <a:t>Computationally expensive!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r>
              <a:rPr lang="en-US" dirty="0" smtClean="0"/>
              <a:t> </a:t>
            </a:r>
            <a:r>
              <a:rPr lang="en-US" dirty="0" smtClean="0"/>
              <a:t>ii-network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9882" t="17118" r="9620" b="9215"/>
          <a:stretch/>
        </p:blipFill>
        <p:spPr>
          <a:xfrm>
            <a:off x="0" y="0"/>
            <a:ext cx="12168176" cy="62822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060268" y="5760534"/>
            <a:ext cx="413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 Daily,  Nouns, 100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276" t="17350" r="9751" b="9216"/>
          <a:stretch/>
        </p:blipFill>
        <p:spPr>
          <a:xfrm>
            <a:off x="1" y="0"/>
            <a:ext cx="12192000" cy="63158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298351" y="5466345"/>
            <a:ext cx="367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r>
              <a:rPr lang="en-US" dirty="0" smtClean="0"/>
              <a:t>, Nouns, 80 words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bias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Media bias</a:t>
            </a:r>
            <a:r>
              <a:rPr lang="en-US" dirty="0"/>
              <a:t> is the bias </a:t>
            </a:r>
            <a:r>
              <a:rPr lang="en-US" dirty="0" err="1" smtClean="0"/>
              <a:t>bias</a:t>
            </a:r>
            <a:r>
              <a:rPr lang="en-US" dirty="0" smtClean="0"/>
              <a:t> </a:t>
            </a:r>
            <a:r>
              <a:rPr lang="en-US" dirty="0"/>
              <a:t>of journalists and news producers within the mass media in the selection of events and stories that are reported and how they are covered</a:t>
            </a:r>
            <a:r>
              <a:rPr lang="en-US" dirty="0" smtClean="0"/>
              <a:t>.</a:t>
            </a:r>
          </a:p>
          <a:p>
            <a:r>
              <a:rPr lang="en-US" dirty="0"/>
              <a:t>Stefano Mario </a:t>
            </a:r>
            <a:r>
              <a:rPr lang="en-US" dirty="0" err="1" smtClean="0"/>
              <a:t>Rivolta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gate keeping </a:t>
            </a:r>
            <a:r>
              <a:rPr lang="en-US" dirty="0" smtClean="0"/>
              <a:t>bias</a:t>
            </a:r>
            <a:endParaRPr lang="en-US" dirty="0"/>
          </a:p>
          <a:p>
            <a:pPr lvl="1"/>
            <a:r>
              <a:rPr lang="en-US" dirty="0"/>
              <a:t>coverage bias</a:t>
            </a:r>
          </a:p>
          <a:p>
            <a:pPr lvl="1"/>
            <a:r>
              <a:rPr lang="en-US" dirty="0"/>
              <a:t>statement bias</a:t>
            </a:r>
          </a:p>
          <a:p>
            <a:r>
              <a:rPr lang="en-US" dirty="0" smtClean="0"/>
              <a:t>A Comparative Approach</a:t>
            </a:r>
            <a:endParaRPr lang="en-US" dirty="0"/>
          </a:p>
        </p:txBody>
      </p:sp>
      <p:pic>
        <p:nvPicPr>
          <p:cNvPr id="1026" name="Picture 2" descr="https://i.embed.ly/1/display/resize?key=1e6a1a1efdb011df84894040444cdc60&amp;url=http%3A%2F%2Fpbs.twimg.com%2Fmedia%2FCQUldGdWgAAvwb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79" y="2880783"/>
            <a:ext cx="358094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2297" t="4457" r="33958" b="-669"/>
          <a:stretch/>
        </p:blipFill>
        <p:spPr>
          <a:xfrm>
            <a:off x="270931" y="-23284"/>
            <a:ext cx="5706533" cy="6688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2243" t="4213" r="33766"/>
          <a:stretch/>
        </p:blipFill>
        <p:spPr>
          <a:xfrm>
            <a:off x="6231462" y="23283"/>
            <a:ext cx="5723468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http://searchen.chinadaily.com.cn/search?</a:t>
            </a:r>
            <a:r>
              <a:rPr lang="en-US" sz="2400" dirty="0">
                <a:solidFill>
                  <a:srgbClr val="FF0000"/>
                </a:solidFill>
              </a:rPr>
              <a:t>sortBy</a:t>
            </a:r>
            <a:r>
              <a:rPr lang="en-US" sz="2400" dirty="0"/>
              <a:t>=-publishtime&amp;</a:t>
            </a:r>
            <a:r>
              <a:rPr lang="en-US" sz="2400" dirty="0">
                <a:solidFill>
                  <a:srgbClr val="FF0000"/>
                </a:solidFill>
              </a:rPr>
              <a:t>view</a:t>
            </a:r>
            <a:r>
              <a:rPr lang="en-US" sz="2400" dirty="0"/>
              <a:t>=allsitesppublished&amp;</a:t>
            </a:r>
            <a:r>
              <a:rPr lang="en-US" sz="2400" dirty="0">
                <a:solidFill>
                  <a:srgbClr val="FF0000"/>
                </a:solidFill>
              </a:rPr>
              <a:t>classify</a:t>
            </a:r>
            <a:r>
              <a:rPr lang="en-US" sz="2400" dirty="0"/>
              <a:t>=en&amp;</a:t>
            </a:r>
            <a:r>
              <a:rPr lang="en-US" sz="2400" dirty="0">
                <a:solidFill>
                  <a:srgbClr val="FF0000"/>
                </a:solidFill>
              </a:rPr>
              <a:t>navigation</a:t>
            </a:r>
            <a:r>
              <a:rPr lang="en-US" sz="2400" dirty="0"/>
              <a:t>=+&amp;drillDown=&amp;drillUp=&amp;</a:t>
            </a:r>
            <a:r>
              <a:rPr lang="en-US" sz="2400" dirty="0">
                <a:solidFill>
                  <a:srgbClr val="7030A0"/>
                </a:solidFill>
              </a:rPr>
              <a:t>offset</a:t>
            </a:r>
            <a:r>
              <a:rPr lang="en-US" sz="2400" dirty="0"/>
              <a:t>=2&amp;</a:t>
            </a:r>
            <a:r>
              <a:rPr lang="en-US" sz="2400" dirty="0">
                <a:solidFill>
                  <a:srgbClr val="FF0000"/>
                </a:solidFill>
              </a:rPr>
              <a:t>query</a:t>
            </a:r>
            <a:r>
              <a:rPr lang="en-US" sz="2400" dirty="0"/>
              <a:t>=democracy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046" t="41819" r="19221" b="46947"/>
          <a:stretch/>
        </p:blipFill>
        <p:spPr>
          <a:xfrm>
            <a:off x="1451580" y="3741037"/>
            <a:ext cx="9960836" cy="11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7548" t="26551" r="8490"/>
          <a:stretch/>
        </p:blipFill>
        <p:spPr bwMode="auto">
          <a:xfrm>
            <a:off x="0" y="0"/>
            <a:ext cx="12192000" cy="6129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01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Scraping 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688" t="30474" r="10085" b="5188"/>
          <a:stretch/>
        </p:blipFill>
        <p:spPr>
          <a:xfrm>
            <a:off x="575990" y="1583919"/>
            <a:ext cx="11218985" cy="44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China Daily: 1472</a:t>
            </a:r>
          </a:p>
          <a:p>
            <a:r>
              <a:rPr lang="en-US" dirty="0" smtClean="0"/>
              <a:t>New York Times: 2534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0821" t="10268" r="53435" b="41650"/>
          <a:stretch/>
        </p:blipFill>
        <p:spPr bwMode="auto">
          <a:xfrm>
            <a:off x="4334933" y="1853754"/>
            <a:ext cx="5991787" cy="4267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38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I-general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824"/>
            <a:ext cx="6163733" cy="4607243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1471824"/>
            <a:ext cx="6163732" cy="46072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3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keeping II-by country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568663"/>
              </p:ext>
            </p:extLst>
          </p:nvPr>
        </p:nvGraphicFramePr>
        <p:xfrm>
          <a:off x="6253216" y="19465"/>
          <a:ext cx="7758339" cy="183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665" y="1544319"/>
            <a:ext cx="6324881" cy="48888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6" y="1544319"/>
            <a:ext cx="6374674" cy="49273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046" y="2015732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China Daily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5312" y="201573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Nytimes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890</TotalTime>
  <Words>822</Words>
  <Application>Microsoft Office PowerPoint</Application>
  <PresentationFormat>宽屏</PresentationFormat>
  <Paragraphs>133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等线</vt:lpstr>
      <vt:lpstr>等线 Light</vt:lpstr>
      <vt:lpstr>Arial</vt:lpstr>
      <vt:lpstr>Calibri</vt:lpstr>
      <vt:lpstr>Gill Sans MT</vt:lpstr>
      <vt:lpstr>Gallery</vt:lpstr>
      <vt:lpstr>Applying Data Mining to Reveal Media Bias </vt:lpstr>
      <vt:lpstr>Media bias</vt:lpstr>
      <vt:lpstr>PowerPoint 演示文稿</vt:lpstr>
      <vt:lpstr>Web Scraping 1</vt:lpstr>
      <vt:lpstr>PowerPoint 演示文稿</vt:lpstr>
      <vt:lpstr>Web Scraping II</vt:lpstr>
      <vt:lpstr>Corpus</vt:lpstr>
      <vt:lpstr>Gate Keeping I-general</vt:lpstr>
      <vt:lpstr>Gate keeping II-by country</vt:lpstr>
      <vt:lpstr>PowerPoint 演示文稿</vt:lpstr>
      <vt:lpstr>COVErage ii-tfidf</vt:lpstr>
      <vt:lpstr>statement I-sentiment</vt:lpstr>
      <vt:lpstr>PowerPoint 演示文稿</vt:lpstr>
      <vt:lpstr>Statement ii-network </vt:lpstr>
      <vt:lpstr>statement ii-network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Sun</cp:lastModifiedBy>
  <cp:revision>41</cp:revision>
  <dcterms:created xsi:type="dcterms:W3CDTF">2016-03-14T12:53:05Z</dcterms:created>
  <dcterms:modified xsi:type="dcterms:W3CDTF">2016-03-17T12:35:11Z</dcterms:modified>
</cp:coreProperties>
</file>