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4"/>
  </p:sldMasterIdLst>
  <p:notesMasterIdLst>
    <p:notesMasterId r:id="rId19"/>
  </p:notesMasterIdLst>
  <p:handoutMasterIdLst>
    <p:handoutMasterId r:id="rId20"/>
  </p:handoutMasterIdLst>
  <p:sldIdLst>
    <p:sldId id="280" r:id="rId5"/>
    <p:sldId id="276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90" r:id="rId14"/>
    <p:sldId id="289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86"/>
    <a:srgbClr val="1465AE"/>
    <a:srgbClr val="F2F7FA"/>
    <a:srgbClr val="E7E7E7"/>
    <a:srgbClr val="FF7F00"/>
    <a:srgbClr val="FFC234"/>
    <a:srgbClr val="CFD8DC"/>
    <a:srgbClr val="F2F2F2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0" autoAdjust="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D4BE737-868E-457A-B6ED-B219B083D0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AD4351-3B36-41E0-A458-7F6D52B5CB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5E00-FBDA-4741-8368-F5282656C382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5F735E-5DA6-456E-86F2-D6D3070DEE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2A9F-C05D-41CC-B46C-2C7CD74206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F8DFC-7A41-416C-9359-8790DC4B5F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8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85595-FCE4-4F36-83BE-9C1025A084D5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2737-DBA6-42C0-8567-8393811C0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26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01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0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3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9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6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3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8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1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96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2737-DBA6-42C0-8567-8393811C00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3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6F48-DC7C-4B31-A8BD-A9F014F50653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0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29DE1-F19A-4260-90D0-8069155584F8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2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3B25-3485-4600-910A-104C7A6C5A6C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78B1-4F1A-4F96-B7E8-DCF06F9B68BB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4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324DD-763A-4C75-B750-FDED09458260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76BA-7B55-440D-A640-5F977F29A554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4E72-1604-4830-9CE6-2463BDF517E5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11AD-6986-4C13-B863-D1A92A1F918A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0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F44F-8CE3-4B82-B12C-A5669989F108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9531-171F-46E3-AB8B-20DD3A94286D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D43D-5773-4A60-8127-4B1B9DB8251E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07F9-136A-4EAA-80E0-0D701894287D}" type="datetime1">
              <a:rPr lang="en-US" altLang="ko-KR" smtClean="0"/>
              <a:t>4/15/2024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4D8B-EF22-4C40-934F-F6C9C2E5B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4043A-69E5-AC23-D285-A34EC4F4D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038"/>
            <a:ext cx="9144000" cy="10357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500" b="1" dirty="0">
                <a:latin typeface="+mn-ea"/>
                <a:ea typeface="+mn-ea"/>
              </a:rPr>
              <a:t>오리엔테이션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90DA0-469F-ABB9-73B9-5F3BA642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152" y="3300803"/>
            <a:ext cx="10569388" cy="662087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latin typeface="+mn-ea"/>
              </a:rPr>
              <a:t>AI </a:t>
            </a:r>
            <a:r>
              <a:rPr lang="ko-KR" altLang="en-US" sz="3000" b="1" dirty="0">
                <a:latin typeface="+mn-ea"/>
              </a:rPr>
              <a:t>활용 </a:t>
            </a:r>
            <a:r>
              <a:rPr lang="ko-KR" altLang="en-US" sz="3000" b="1" dirty="0" err="1">
                <a:latin typeface="+mn-ea"/>
              </a:rPr>
              <a:t>빅데이터분석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풀스택웹서비스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SW </a:t>
            </a:r>
            <a:r>
              <a:rPr lang="ko-KR" altLang="en-US" sz="3000" b="1" dirty="0">
                <a:latin typeface="+mn-ea"/>
              </a:rPr>
              <a:t>개발자 양성과정</a:t>
            </a:r>
            <a:endParaRPr lang="en-US" altLang="ko-KR" sz="30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+mn-ea"/>
              </a:rPr>
              <a:t>2024. 04. 15. (</a:t>
            </a:r>
            <a:r>
              <a:rPr lang="ko-KR" altLang="en-US" sz="2800" dirty="0">
                <a:latin typeface="+mn-ea"/>
              </a:rPr>
              <a:t>월</a:t>
            </a:r>
            <a:r>
              <a:rPr lang="en-US" altLang="ko-KR" sz="2800" dirty="0">
                <a:latin typeface="+mn-ea"/>
              </a:rPr>
              <a:t>) 10:20~11:10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56B73C-65DE-F1FA-EE5F-A4EEB045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21" y="5601231"/>
            <a:ext cx="4059919" cy="7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3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11116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9. </a:t>
            </a:r>
            <a:r>
              <a:rPr lang="ko-KR" altLang="en-US" sz="5000" b="1" dirty="0">
                <a:latin typeface="+mn-ea"/>
              </a:rPr>
              <a:t>실습실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>
                <a:latin typeface="+mn-ea"/>
              </a:rPr>
              <a:t>화재대비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763429" y="1086061"/>
            <a:ext cx="11116236" cy="482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4000" dirty="0">
                <a:latin typeface="+mn-ea"/>
              </a:rPr>
              <a:t>가</a:t>
            </a:r>
            <a:r>
              <a:rPr lang="en-US" altLang="ko-KR" sz="4000" dirty="0">
                <a:latin typeface="+mn-ea"/>
              </a:rPr>
              <a:t>. </a:t>
            </a:r>
            <a:r>
              <a:rPr lang="ko-KR" altLang="en-US" sz="4000" dirty="0">
                <a:latin typeface="+mn-ea"/>
              </a:rPr>
              <a:t>비상대피도</a:t>
            </a:r>
            <a:endParaRPr lang="en-US" altLang="ko-KR" sz="4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4000" dirty="0">
                <a:latin typeface="+mn-ea"/>
              </a:rPr>
              <a:t>나</a:t>
            </a:r>
            <a:r>
              <a:rPr lang="en-US" altLang="ko-KR" sz="4000" dirty="0">
                <a:latin typeface="+mn-ea"/>
              </a:rPr>
              <a:t>. </a:t>
            </a:r>
            <a:r>
              <a:rPr lang="ko-KR" altLang="en-US" sz="4000" dirty="0">
                <a:latin typeface="+mn-ea"/>
              </a:rPr>
              <a:t>소화기 사용 방법</a:t>
            </a:r>
            <a:endParaRPr lang="en-US" altLang="ko-KR" sz="4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4000" dirty="0">
                <a:latin typeface="+mn-ea"/>
              </a:rPr>
              <a:t>다</a:t>
            </a:r>
            <a:r>
              <a:rPr lang="en-US" altLang="ko-KR" sz="4000" dirty="0">
                <a:latin typeface="+mn-ea"/>
              </a:rPr>
              <a:t>. </a:t>
            </a:r>
            <a:r>
              <a:rPr lang="ko-KR" altLang="en-US" sz="4000" dirty="0">
                <a:latin typeface="+mn-ea"/>
              </a:rPr>
              <a:t>화재 시 대피 요령</a:t>
            </a:r>
            <a:endParaRPr lang="en-US" altLang="ko-KR" sz="4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4000" dirty="0">
                <a:latin typeface="+mn-ea"/>
              </a:rPr>
              <a:t>라</a:t>
            </a:r>
            <a:r>
              <a:rPr lang="en-US" altLang="ko-KR" sz="4000" dirty="0">
                <a:latin typeface="+mn-ea"/>
              </a:rPr>
              <a:t>. </a:t>
            </a:r>
            <a:r>
              <a:rPr lang="ko-KR" altLang="en-US" sz="4000" dirty="0">
                <a:highlight>
                  <a:srgbClr val="FFFF00"/>
                </a:highlight>
                <a:latin typeface="+mn-ea"/>
              </a:rPr>
              <a:t>재해보상보험 가입 완료</a:t>
            </a:r>
            <a:endParaRPr lang="en-US" altLang="ko-KR" sz="40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71672-73BB-4ED0-B264-4326415C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8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11116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10. </a:t>
            </a:r>
            <a:r>
              <a:rPr lang="ko-KR" altLang="en-US" sz="5000" b="1" dirty="0">
                <a:latin typeface="+mn-ea"/>
              </a:rPr>
              <a:t>실습실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>
                <a:latin typeface="+mn-ea"/>
              </a:rPr>
              <a:t>개방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시설 서약서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763429" y="1086061"/>
            <a:ext cx="11116236" cy="4860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>
                <a:latin typeface="+mn-ea"/>
              </a:rPr>
              <a:t>가</a:t>
            </a:r>
            <a:r>
              <a:rPr lang="en-US" altLang="ko-KR" sz="3200" dirty="0">
                <a:latin typeface="+mn-ea"/>
              </a:rPr>
              <a:t>. 401</a:t>
            </a:r>
            <a:r>
              <a:rPr lang="ko-KR" altLang="en-US" sz="3200" dirty="0">
                <a:latin typeface="+mn-ea"/>
              </a:rPr>
              <a:t>호 개방시간 </a:t>
            </a:r>
            <a:r>
              <a:rPr lang="en-US" altLang="ko-KR" sz="3200" dirty="0">
                <a:latin typeface="+mn-ea"/>
              </a:rPr>
              <a:t>09:00 </a:t>
            </a: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+mn-ea"/>
              </a:rPr>
              <a:t>나</a:t>
            </a:r>
            <a:r>
              <a:rPr lang="en-US" altLang="ko-KR" sz="3200" dirty="0">
                <a:latin typeface="+mn-ea"/>
              </a:rPr>
              <a:t>. 09:00 </a:t>
            </a:r>
            <a:r>
              <a:rPr lang="ko-KR" altLang="en-US" sz="3200" dirty="0">
                <a:latin typeface="+mn-ea"/>
              </a:rPr>
              <a:t>이전 입실 또는 </a:t>
            </a:r>
            <a:r>
              <a:rPr lang="en-US" altLang="ko-KR" sz="3200" dirty="0">
                <a:latin typeface="+mn-ea"/>
              </a:rPr>
              <a:t>18:00 </a:t>
            </a:r>
            <a:r>
              <a:rPr lang="ko-KR" altLang="en-US" sz="3200" dirty="0">
                <a:latin typeface="+mn-ea"/>
              </a:rPr>
              <a:t>이후 자율 학습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주말 자율</a:t>
            </a:r>
            <a:endParaRPr lang="en-US" altLang="ko-KR" sz="32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+mn-ea"/>
              </a:rPr>
              <a:t>    학습 목적으로 개방이 필요할 경우 </a:t>
            </a:r>
            <a:r>
              <a:rPr lang="en-US" altLang="ko-KR" sz="3200" dirty="0">
                <a:latin typeface="+mn-ea"/>
              </a:rPr>
              <a:t>&lt;</a:t>
            </a:r>
            <a:r>
              <a:rPr lang="ko-KR" altLang="en-US" sz="3200" dirty="0">
                <a:latin typeface="+mn-ea"/>
              </a:rPr>
              <a:t>개방시간 외 실습실</a:t>
            </a:r>
            <a:endParaRPr lang="en-US" altLang="ko-KR" sz="32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+mn-ea"/>
              </a:rPr>
              <a:t>    사용 서약서</a:t>
            </a:r>
            <a:r>
              <a:rPr lang="en-US" altLang="ko-KR" sz="3200" dirty="0">
                <a:latin typeface="+mn-ea"/>
              </a:rPr>
              <a:t>&gt;</a:t>
            </a:r>
            <a:r>
              <a:rPr lang="ko-KR" altLang="en-US" sz="3200" dirty="0">
                <a:latin typeface="+mn-ea"/>
              </a:rPr>
              <a:t> 개별 작성</a:t>
            </a:r>
            <a:r>
              <a:rPr lang="en-US" altLang="ko-KR" sz="3200" dirty="0">
                <a:latin typeface="+mn-ea"/>
              </a:rPr>
              <a:t>(</a:t>
            </a:r>
            <a:r>
              <a:rPr lang="ko-KR" altLang="en-US" sz="3200" dirty="0">
                <a:latin typeface="+mn-ea"/>
              </a:rPr>
              <a:t>자필</a:t>
            </a:r>
            <a:r>
              <a:rPr lang="en-US" altLang="ko-KR" sz="3200" dirty="0">
                <a:latin typeface="+mn-ea"/>
              </a:rPr>
              <a:t>)</a:t>
            </a:r>
            <a:r>
              <a:rPr lang="ko-KR" altLang="en-US" sz="3200" dirty="0">
                <a:latin typeface="+mn-ea"/>
              </a:rPr>
              <a:t> 및 준수사항 확인 필요</a:t>
            </a:r>
            <a:endParaRPr lang="en-US" altLang="ko-KR" sz="32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200" dirty="0">
                <a:latin typeface="+mn-ea"/>
              </a:rPr>
              <a:t>다</a:t>
            </a:r>
            <a:r>
              <a:rPr lang="en-US" altLang="ko-KR" sz="3200" dirty="0">
                <a:latin typeface="+mn-ea"/>
              </a:rPr>
              <a:t>. </a:t>
            </a:r>
            <a:r>
              <a:rPr lang="en-US" altLang="ko-KR" sz="3200" dirty="0">
                <a:highlight>
                  <a:srgbClr val="FFFF00"/>
                </a:highlight>
                <a:latin typeface="+mn-ea"/>
              </a:rPr>
              <a:t>&lt;</a:t>
            </a:r>
            <a:r>
              <a:rPr lang="ko-KR" altLang="en-US" sz="3200" dirty="0">
                <a:highlight>
                  <a:srgbClr val="FFFF00"/>
                </a:highlight>
                <a:latin typeface="+mn-ea"/>
              </a:rPr>
              <a:t>시설 사용 준수사항 서약서</a:t>
            </a:r>
            <a:r>
              <a:rPr lang="en-US" altLang="ko-KR" sz="3200" dirty="0">
                <a:highlight>
                  <a:srgbClr val="FFFF00"/>
                </a:highlight>
                <a:latin typeface="+mn-ea"/>
              </a:rPr>
              <a:t>&gt; </a:t>
            </a:r>
            <a:r>
              <a:rPr lang="ko-KR" altLang="en-US" sz="3200" dirty="0">
                <a:highlight>
                  <a:srgbClr val="FFFF00"/>
                </a:highlight>
                <a:latin typeface="+mn-ea"/>
              </a:rPr>
              <a:t>작성</a:t>
            </a:r>
            <a:endParaRPr lang="en-US" altLang="ko-KR" sz="32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446F9-3601-4172-91CC-AB9060EE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11116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11. </a:t>
            </a:r>
            <a:r>
              <a:rPr lang="ko-KR" altLang="en-US" sz="5000" b="1" dirty="0">
                <a:latin typeface="+mn-ea"/>
              </a:rPr>
              <a:t>실습실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>
                <a:latin typeface="+mn-ea"/>
              </a:rPr>
              <a:t>사물함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소모품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763429" y="1004146"/>
            <a:ext cx="11116236" cy="4562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>
                <a:latin typeface="+mn-ea"/>
              </a:rPr>
              <a:t>가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정수기</a:t>
            </a: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latin typeface="+mn-ea"/>
              </a:rPr>
              <a:t>설치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환경 보호 개인 컵 사용</a:t>
            </a:r>
            <a:endParaRPr lang="en-US" altLang="ko-KR" sz="3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>
                <a:latin typeface="+mn-ea"/>
              </a:rPr>
              <a:t>나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사물함 위치 확인</a:t>
            </a:r>
            <a:endParaRPr lang="en-US" altLang="ko-KR" sz="3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>
                <a:latin typeface="+mn-ea"/>
              </a:rPr>
              <a:t>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화장실 내 화장지 관련</a:t>
            </a:r>
            <a:endParaRPr lang="en-US" altLang="ko-KR" sz="3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3000" dirty="0">
                <a:latin typeface="+mn-ea"/>
              </a:rPr>
              <a:t>   - </a:t>
            </a:r>
            <a:r>
              <a:rPr lang="ko-KR" altLang="en-US" sz="3000" dirty="0">
                <a:latin typeface="+mn-ea"/>
              </a:rPr>
              <a:t>화장지 지원 건물 </a:t>
            </a:r>
            <a:r>
              <a:rPr lang="en-US" altLang="ko-KR" sz="3000" dirty="0">
                <a:latin typeface="+mn-ea"/>
              </a:rPr>
              <a:t>X</a:t>
            </a:r>
          </a:p>
          <a:p>
            <a:pPr>
              <a:lnSpc>
                <a:spcPct val="200000"/>
              </a:lnSpc>
            </a:pPr>
            <a:r>
              <a:rPr lang="en-US" altLang="ko-KR" sz="3000" dirty="0">
                <a:latin typeface="+mn-ea"/>
              </a:rPr>
              <a:t>   - </a:t>
            </a:r>
            <a:r>
              <a:rPr lang="ko-KR" altLang="en-US" sz="3000" dirty="0">
                <a:latin typeface="+mn-ea"/>
              </a:rPr>
              <a:t>수시 비치 인력 </a:t>
            </a:r>
            <a:r>
              <a:rPr lang="en-US" altLang="ko-KR" sz="3000" dirty="0">
                <a:latin typeface="+mn-ea"/>
              </a:rPr>
              <a:t>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A87E5-AC5F-4CD0-93F5-2CB723DB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11116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12. </a:t>
            </a:r>
            <a:r>
              <a:rPr lang="ko-KR" altLang="en-US" sz="5000" b="1" dirty="0">
                <a:latin typeface="+mn-ea"/>
              </a:rPr>
              <a:t>기타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>
                <a:latin typeface="+mn-ea"/>
              </a:rPr>
              <a:t>교재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성취도 평가 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763429" y="1004146"/>
            <a:ext cx="11116236" cy="548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가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. &lt;</a:t>
            </a:r>
            <a:r>
              <a:rPr lang="ko-KR" altLang="en-US" sz="3000" dirty="0" err="1">
                <a:highlight>
                  <a:srgbClr val="FFFF00"/>
                </a:highlight>
                <a:latin typeface="+mn-ea"/>
              </a:rPr>
              <a:t>교재수불대장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&gt;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 작성</a:t>
            </a:r>
            <a:endParaRPr lang="en-US" altLang="ko-KR" sz="300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>
                <a:latin typeface="+mn-ea"/>
              </a:rPr>
              <a:t>나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교과목별 훈련성취도 평가 자료 제출</a:t>
            </a:r>
            <a:endParaRPr lang="en-US" altLang="ko-KR" sz="3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>
                <a:latin typeface="+mn-ea"/>
              </a:rPr>
              <a:t>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시간표 관련 </a:t>
            </a:r>
            <a:r>
              <a:rPr lang="ko-KR" altLang="en-US" sz="3000" dirty="0" err="1">
                <a:latin typeface="+mn-ea"/>
              </a:rPr>
              <a:t>행정실공지</a:t>
            </a:r>
            <a:r>
              <a:rPr lang="ko-KR" altLang="en-US" sz="3000" dirty="0">
                <a:latin typeface="+mn-ea"/>
              </a:rPr>
              <a:t> 게시글 확인 </a:t>
            </a:r>
            <a:endParaRPr lang="en-US" altLang="ko-KR" sz="3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>
                <a:latin typeface="+mn-ea"/>
              </a:rPr>
              <a:t>라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훈련장려금 주당 </a:t>
            </a:r>
            <a:r>
              <a:rPr lang="en-US" altLang="ko-KR" sz="3000" dirty="0">
                <a:latin typeface="+mn-ea"/>
              </a:rPr>
              <a:t>15</a:t>
            </a:r>
            <a:r>
              <a:rPr lang="ko-KR" altLang="en-US" sz="3000" dirty="0">
                <a:latin typeface="+mn-ea"/>
              </a:rPr>
              <a:t>시간 이상 고용보험 가입 </a:t>
            </a:r>
            <a:r>
              <a:rPr lang="ko-KR" altLang="en-US" sz="3000" dirty="0" err="1">
                <a:latin typeface="+mn-ea"/>
              </a:rPr>
              <a:t>근로시</a:t>
            </a:r>
            <a:r>
              <a:rPr lang="ko-KR" altLang="en-US" sz="3000" dirty="0">
                <a:latin typeface="+mn-ea"/>
              </a:rPr>
              <a:t> 미지급</a:t>
            </a:r>
            <a:endParaRPr lang="en-US" altLang="ko-KR" sz="30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>
                <a:latin typeface="+mn-ea"/>
              </a:rPr>
              <a:t>마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편의시설 </a:t>
            </a:r>
            <a:r>
              <a:rPr lang="en-US" altLang="ko-KR" sz="3000" dirty="0">
                <a:latin typeface="+mn-ea"/>
              </a:rPr>
              <a:t>: </a:t>
            </a:r>
            <a:r>
              <a:rPr lang="ko-KR" altLang="en-US" sz="3000" dirty="0">
                <a:latin typeface="+mn-ea"/>
              </a:rPr>
              <a:t>학생회관 식당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평일 </a:t>
            </a:r>
            <a:r>
              <a:rPr lang="en-US" altLang="ko-KR" sz="3000" dirty="0">
                <a:latin typeface="+mn-ea"/>
              </a:rPr>
              <a:t>~14:00) </a:t>
            </a:r>
          </a:p>
          <a:p>
            <a:pPr>
              <a:lnSpc>
                <a:spcPct val="200000"/>
              </a:lnSpc>
            </a:pPr>
            <a:r>
              <a:rPr lang="en-US" altLang="ko-KR" sz="3000" dirty="0">
                <a:latin typeface="+mn-ea"/>
              </a:rPr>
              <a:t>                   </a:t>
            </a:r>
            <a:r>
              <a:rPr lang="ko-KR" altLang="en-US" sz="3000" dirty="0">
                <a:latin typeface="+mn-ea"/>
              </a:rPr>
              <a:t>학생회관 내 편의점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평일 </a:t>
            </a:r>
            <a:r>
              <a:rPr lang="en-US" altLang="ko-KR" sz="3000" dirty="0">
                <a:latin typeface="+mn-ea"/>
              </a:rPr>
              <a:t>09:30~16:30)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738B8E-D273-450E-9B69-F67D0679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4043A-69E5-AC23-D285-A34EC4F4D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0038"/>
            <a:ext cx="9144000" cy="10357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7500" b="1" dirty="0">
                <a:latin typeface="+mn-ea"/>
                <a:ea typeface="+mn-ea"/>
              </a:rPr>
              <a:t>감사합니다</a:t>
            </a:r>
            <a:r>
              <a:rPr lang="en-US" altLang="ko-KR" sz="7500" b="1" dirty="0">
                <a:latin typeface="+mn-ea"/>
                <a:ea typeface="+mn-ea"/>
              </a:rPr>
              <a:t>.</a:t>
            </a:r>
            <a:endParaRPr lang="ko-KR" altLang="en-US" sz="7500" b="1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90DA0-469F-ABB9-73B9-5F3BA642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152" y="3300803"/>
            <a:ext cx="10569388" cy="662087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latin typeface="+mn-ea"/>
              </a:rPr>
              <a:t>AI </a:t>
            </a:r>
            <a:r>
              <a:rPr lang="ko-KR" altLang="en-US" sz="3000" b="1" dirty="0">
                <a:latin typeface="+mn-ea"/>
              </a:rPr>
              <a:t>활용 </a:t>
            </a:r>
            <a:r>
              <a:rPr lang="ko-KR" altLang="en-US" sz="3000" b="1" dirty="0" err="1">
                <a:latin typeface="+mn-ea"/>
              </a:rPr>
              <a:t>빅데이터분석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풀스택웹서비스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SW </a:t>
            </a:r>
            <a:r>
              <a:rPr lang="ko-KR" altLang="en-US" sz="3000" b="1" dirty="0">
                <a:latin typeface="+mn-ea"/>
              </a:rPr>
              <a:t>개발자 양성과정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56B73C-65DE-F1FA-EE5F-A4EEB045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21" y="5601231"/>
            <a:ext cx="4059919" cy="70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9421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1. </a:t>
            </a:r>
            <a:r>
              <a:rPr lang="ko-KR" altLang="en-US" sz="5000" b="1" dirty="0">
                <a:latin typeface="+mn-ea"/>
              </a:rPr>
              <a:t>출결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>
                <a:latin typeface="+mn-ea"/>
              </a:rPr>
              <a:t>단위기간 </a:t>
            </a:r>
            <a:r>
              <a:rPr lang="en-US" altLang="ko-KR" sz="5000" b="1" dirty="0">
                <a:latin typeface="+mn-ea"/>
              </a:rPr>
              <a:t>(</a:t>
            </a:r>
            <a:r>
              <a:rPr lang="ko-KR" altLang="en-US" sz="5000" b="1" dirty="0">
                <a:latin typeface="+mn-ea"/>
              </a:rPr>
              <a:t>용어이해</a:t>
            </a:r>
            <a:r>
              <a:rPr lang="en-US" altLang="ko-KR" sz="5000" b="1" dirty="0">
                <a:latin typeface="+mn-ea"/>
              </a:rPr>
              <a:t>)</a:t>
            </a:r>
            <a:endParaRPr lang="ko-KR" altLang="en-US" sz="5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1134035" y="1151904"/>
            <a:ext cx="9923929" cy="532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+mn-ea"/>
              </a:rPr>
              <a:t>단위기간 </a:t>
            </a:r>
            <a:r>
              <a:rPr lang="en-US" altLang="ko-KR" sz="3300" dirty="0">
                <a:latin typeface="+mn-ea"/>
              </a:rPr>
              <a:t>: </a:t>
            </a:r>
            <a:r>
              <a:rPr lang="ko-KR" altLang="en-US" sz="3300" dirty="0">
                <a:latin typeface="+mn-ea"/>
              </a:rPr>
              <a:t>훈련개시일 </a:t>
            </a:r>
            <a:r>
              <a:rPr lang="en-US" altLang="ko-KR" sz="3300" dirty="0">
                <a:latin typeface="+mn-ea"/>
              </a:rPr>
              <a:t>~ </a:t>
            </a:r>
            <a:r>
              <a:rPr lang="ko-KR" altLang="en-US" sz="3300" dirty="0">
                <a:latin typeface="+mn-ea"/>
              </a:rPr>
              <a:t>매 </a:t>
            </a:r>
            <a:r>
              <a:rPr lang="en-US" altLang="ko-KR" sz="3300" dirty="0">
                <a:latin typeface="+mn-ea"/>
              </a:rPr>
              <a:t>1</a:t>
            </a:r>
            <a:r>
              <a:rPr lang="ko-KR" altLang="en-US" sz="3300" dirty="0">
                <a:latin typeface="+mn-ea"/>
              </a:rPr>
              <a:t>개월 단위의 기간</a:t>
            </a:r>
            <a:endParaRPr lang="en-US" altLang="ko-KR" sz="3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1)</a:t>
            </a:r>
            <a:r>
              <a:rPr lang="ko-KR" altLang="en-US" sz="3300" dirty="0">
                <a:latin typeface="+mn-ea"/>
              </a:rPr>
              <a:t> 단위기간 </a:t>
            </a:r>
            <a:r>
              <a:rPr lang="en-US" altLang="ko-KR" sz="3300" dirty="0">
                <a:latin typeface="+mn-ea"/>
              </a:rPr>
              <a:t>: 04. 15.</a:t>
            </a:r>
            <a:r>
              <a:rPr lang="ko-KR" altLang="en-US" sz="3300" dirty="0">
                <a:latin typeface="+mn-ea"/>
              </a:rPr>
              <a:t> </a:t>
            </a:r>
            <a:r>
              <a:rPr lang="en-US" altLang="ko-KR" sz="3300" dirty="0">
                <a:latin typeface="+mn-ea"/>
              </a:rPr>
              <a:t>~</a:t>
            </a:r>
            <a:r>
              <a:rPr lang="ko-KR" altLang="en-US" sz="3300" dirty="0">
                <a:latin typeface="+mn-ea"/>
              </a:rPr>
              <a:t> </a:t>
            </a:r>
            <a:r>
              <a:rPr lang="en-US" altLang="ko-KR" sz="3300" dirty="0">
                <a:latin typeface="+mn-ea"/>
              </a:rPr>
              <a:t>05. 14.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수업일수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 21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일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2)</a:t>
            </a:r>
            <a:r>
              <a:rPr lang="ko-KR" altLang="en-US" sz="3300" dirty="0">
                <a:latin typeface="+mn-ea"/>
              </a:rPr>
              <a:t> 단위기간 </a:t>
            </a:r>
            <a:r>
              <a:rPr lang="en-US" altLang="ko-KR" sz="3300" dirty="0">
                <a:latin typeface="+mn-ea"/>
              </a:rPr>
              <a:t>:</a:t>
            </a:r>
            <a:r>
              <a:rPr lang="ko-KR" altLang="en-US" sz="3300" dirty="0">
                <a:latin typeface="+mn-ea"/>
              </a:rPr>
              <a:t> </a:t>
            </a:r>
            <a:r>
              <a:rPr lang="en-US" altLang="ko-KR" sz="3300" dirty="0">
                <a:latin typeface="+mn-ea"/>
              </a:rPr>
              <a:t>05. 15. ~ 06. 14.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수업일수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21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일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3)</a:t>
            </a:r>
            <a:r>
              <a:rPr lang="ko-KR" altLang="en-US" sz="3300" dirty="0">
                <a:latin typeface="+mn-ea"/>
              </a:rPr>
              <a:t> 단위기간 </a:t>
            </a:r>
            <a:r>
              <a:rPr lang="en-US" altLang="ko-KR" sz="3300" dirty="0">
                <a:latin typeface="+mn-ea"/>
              </a:rPr>
              <a:t>:</a:t>
            </a:r>
            <a:r>
              <a:rPr lang="ko-KR" altLang="en-US" sz="3300" dirty="0">
                <a:latin typeface="+mn-ea"/>
              </a:rPr>
              <a:t> </a:t>
            </a:r>
            <a:r>
              <a:rPr lang="en-US" altLang="ko-KR" sz="3300" dirty="0">
                <a:latin typeface="+mn-ea"/>
              </a:rPr>
              <a:t>06. 15. ~ 07. 14.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수업일수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20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일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4)</a:t>
            </a:r>
            <a:r>
              <a:rPr lang="ko-KR" altLang="en-US" sz="3300" dirty="0">
                <a:latin typeface="+mn-ea"/>
              </a:rPr>
              <a:t> 단위기간 </a:t>
            </a:r>
            <a:r>
              <a:rPr lang="en-US" altLang="ko-KR" sz="3300" dirty="0">
                <a:latin typeface="+mn-ea"/>
              </a:rPr>
              <a:t>:</a:t>
            </a:r>
            <a:r>
              <a:rPr lang="ko-KR" altLang="en-US" sz="3300" dirty="0">
                <a:latin typeface="+mn-ea"/>
              </a:rPr>
              <a:t> </a:t>
            </a:r>
            <a:r>
              <a:rPr lang="en-US" altLang="ko-KR" sz="3300" dirty="0">
                <a:latin typeface="+mn-ea"/>
              </a:rPr>
              <a:t>07. 15. ~ 08. 14.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수업일수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23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일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5)</a:t>
            </a:r>
            <a:r>
              <a:rPr lang="ko-KR" altLang="en-US" sz="3300" dirty="0">
                <a:latin typeface="+mn-ea"/>
              </a:rPr>
              <a:t> 단위기간 </a:t>
            </a:r>
            <a:r>
              <a:rPr lang="en-US" altLang="ko-KR" sz="3300" dirty="0">
                <a:latin typeface="+mn-ea"/>
              </a:rPr>
              <a:t>:</a:t>
            </a:r>
            <a:r>
              <a:rPr lang="ko-KR" altLang="en-US" sz="3300" dirty="0">
                <a:latin typeface="+mn-ea"/>
              </a:rPr>
              <a:t> </a:t>
            </a:r>
            <a:r>
              <a:rPr lang="en-US" altLang="ko-KR" sz="3300" dirty="0">
                <a:latin typeface="+mn-ea"/>
              </a:rPr>
              <a:t>08. 15. ~ 09. 14.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수업일수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21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일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6)</a:t>
            </a:r>
            <a:r>
              <a:rPr lang="ko-KR" altLang="en-US" sz="3300" dirty="0">
                <a:latin typeface="+mn-ea"/>
              </a:rPr>
              <a:t> 단위기간 </a:t>
            </a:r>
            <a:r>
              <a:rPr lang="en-US" altLang="ko-KR" sz="3300" dirty="0">
                <a:latin typeface="+mn-ea"/>
              </a:rPr>
              <a:t>: 09. 15. ~ 10. 08.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수업일수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13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일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8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9375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2. </a:t>
            </a:r>
            <a:r>
              <a:rPr lang="ko-KR" altLang="en-US" sz="5000" b="1" dirty="0">
                <a:latin typeface="+mn-ea"/>
              </a:rPr>
              <a:t>출결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>
                <a:latin typeface="+mn-ea"/>
              </a:rPr>
              <a:t>훈련장려금 지급 기준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645458" y="1336631"/>
            <a:ext cx="11306397" cy="532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+mn-ea"/>
              </a:rPr>
              <a:t>훈련장려금 </a:t>
            </a:r>
            <a:r>
              <a:rPr lang="en-US" altLang="ko-KR" sz="3300" dirty="0">
                <a:latin typeface="+mn-ea"/>
              </a:rPr>
              <a:t>: </a:t>
            </a:r>
            <a:r>
              <a:rPr lang="ko-KR" altLang="en-US" sz="3300" dirty="0">
                <a:latin typeface="+mn-ea"/>
              </a:rPr>
              <a:t>단위기간 출석률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80% 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이상 시 지급</a:t>
            </a:r>
            <a:endParaRPr lang="en-US" altLang="ko-KR" sz="330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+mn-ea"/>
              </a:rPr>
              <a:t>예</a:t>
            </a:r>
            <a:r>
              <a:rPr lang="en-US" altLang="ko-KR" sz="3300" dirty="0">
                <a:latin typeface="+mn-ea"/>
              </a:rPr>
              <a:t>)</a:t>
            </a:r>
            <a:r>
              <a:rPr lang="ko-KR" altLang="en-US" sz="3300" dirty="0">
                <a:latin typeface="+mn-ea"/>
              </a:rPr>
              <a:t> 수업일수</a:t>
            </a:r>
            <a:r>
              <a:rPr lang="en-US" altLang="ko-KR" sz="3300" dirty="0">
                <a:latin typeface="+mn-ea"/>
              </a:rPr>
              <a:t> 21</a:t>
            </a:r>
            <a:r>
              <a:rPr lang="ko-KR" altLang="en-US" sz="3300" dirty="0">
                <a:latin typeface="+mn-ea"/>
              </a:rPr>
              <a:t>일 중</a:t>
            </a:r>
            <a:r>
              <a:rPr lang="en-US" altLang="ko-KR" sz="3300" dirty="0">
                <a:latin typeface="+mn-ea"/>
              </a:rPr>
              <a:t> 16.8</a:t>
            </a:r>
            <a:r>
              <a:rPr lang="ko-KR" altLang="en-US" sz="3300" dirty="0">
                <a:latin typeface="+mn-ea"/>
              </a:rPr>
              <a:t>일 이상</a:t>
            </a:r>
            <a:r>
              <a:rPr lang="en-US" altLang="ko-KR" sz="3300" dirty="0">
                <a:latin typeface="+mn-ea"/>
              </a:rPr>
              <a:t>, 5</a:t>
            </a:r>
            <a:r>
              <a:rPr lang="ko-KR" altLang="en-US" sz="3300" dirty="0">
                <a:latin typeface="+mn-ea"/>
              </a:rPr>
              <a:t>번 결석 시 미지급</a:t>
            </a:r>
            <a:endParaRPr lang="en-US" altLang="ko-KR" sz="3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     </a:t>
            </a:r>
            <a:r>
              <a:rPr lang="ko-KR" altLang="en-US" sz="3300" dirty="0">
                <a:latin typeface="+mn-ea"/>
              </a:rPr>
              <a:t>수업일수 </a:t>
            </a:r>
            <a:r>
              <a:rPr lang="en-US" altLang="ko-KR" sz="3300" dirty="0">
                <a:latin typeface="+mn-ea"/>
              </a:rPr>
              <a:t>20</a:t>
            </a:r>
            <a:r>
              <a:rPr lang="ko-KR" altLang="en-US" sz="3300" dirty="0">
                <a:latin typeface="+mn-ea"/>
              </a:rPr>
              <a:t>일 중 </a:t>
            </a:r>
            <a:r>
              <a:rPr lang="en-US" altLang="ko-KR" sz="3300" dirty="0">
                <a:latin typeface="+mn-ea"/>
              </a:rPr>
              <a:t>16</a:t>
            </a:r>
            <a:r>
              <a:rPr lang="ko-KR" altLang="en-US" sz="3300" dirty="0">
                <a:latin typeface="+mn-ea"/>
              </a:rPr>
              <a:t>일 이상</a:t>
            </a:r>
            <a:r>
              <a:rPr lang="en-US" altLang="ko-KR" sz="3300" dirty="0">
                <a:latin typeface="+mn-ea"/>
              </a:rPr>
              <a:t>, 5</a:t>
            </a:r>
            <a:r>
              <a:rPr lang="ko-KR" altLang="en-US" sz="3300" dirty="0">
                <a:latin typeface="+mn-ea"/>
              </a:rPr>
              <a:t>번 결석 시 미지급</a:t>
            </a:r>
            <a:endParaRPr lang="en-US" altLang="ko-KR" sz="3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+mn-ea"/>
              </a:rPr>
              <a:t>     단가 </a:t>
            </a:r>
            <a:r>
              <a:rPr lang="en-US" altLang="ko-KR" sz="3300" dirty="0">
                <a:latin typeface="+mn-ea"/>
              </a:rPr>
              <a:t>: 15,800</a:t>
            </a:r>
            <a:r>
              <a:rPr lang="ko-KR" altLang="en-US" sz="3300" dirty="0">
                <a:latin typeface="+mn-ea"/>
              </a:rPr>
              <a:t>원</a:t>
            </a:r>
            <a:endParaRPr lang="en-US" altLang="ko-KR" sz="3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     </a:t>
            </a:r>
            <a:r>
              <a:rPr lang="ko-KR" altLang="en-US" sz="3300" dirty="0">
                <a:latin typeface="+mn-ea"/>
              </a:rPr>
              <a:t>최대 지급 가능 </a:t>
            </a:r>
            <a:r>
              <a:rPr lang="en-US" altLang="ko-KR" sz="3300" dirty="0">
                <a:latin typeface="+mn-ea"/>
              </a:rPr>
              <a:t>: 316,000</a:t>
            </a:r>
            <a:r>
              <a:rPr lang="ko-KR" altLang="en-US" sz="3300" dirty="0">
                <a:latin typeface="+mn-ea"/>
              </a:rPr>
              <a:t>원 </a:t>
            </a:r>
            <a:r>
              <a:rPr lang="en-US" altLang="ko-KR" sz="3300" dirty="0">
                <a:latin typeface="+mn-ea"/>
              </a:rPr>
              <a:t>(20</a:t>
            </a:r>
            <a:r>
              <a:rPr lang="ko-KR" altLang="en-US" sz="3300" dirty="0">
                <a:latin typeface="+mn-ea"/>
              </a:rPr>
              <a:t>일</a:t>
            </a:r>
            <a:r>
              <a:rPr lang="en-US" altLang="ko-KR" sz="33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     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(20</a:t>
            </a:r>
            <a:r>
              <a:rPr lang="ko-KR" altLang="en-US" sz="3300" dirty="0">
                <a:highlight>
                  <a:srgbClr val="FFFF00"/>
                </a:highlight>
                <a:latin typeface="+mn-ea"/>
              </a:rPr>
              <a:t>일 이상 출석 시에도 지급 금액 동일</a:t>
            </a:r>
            <a:r>
              <a:rPr lang="en-US" altLang="ko-KR" sz="3300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   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595541-1D95-4CDD-AEF0-8CF01A67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9375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3. </a:t>
            </a:r>
            <a:r>
              <a:rPr lang="ko-KR" altLang="en-US" sz="5000" b="1" dirty="0">
                <a:latin typeface="+mn-ea"/>
              </a:rPr>
              <a:t>출결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>
                <a:latin typeface="+mn-ea"/>
              </a:rPr>
              <a:t>결석 기준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645458" y="1151904"/>
            <a:ext cx="11306397" cy="532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300" dirty="0">
                <a:latin typeface="+mn-ea"/>
              </a:rPr>
              <a:t>가</a:t>
            </a:r>
            <a:r>
              <a:rPr lang="en-US" altLang="ko-KR" sz="3300" dirty="0">
                <a:latin typeface="+mn-ea"/>
              </a:rPr>
              <a:t>. </a:t>
            </a:r>
            <a:r>
              <a:rPr lang="ko-KR" altLang="en-US" sz="3300" dirty="0">
                <a:latin typeface="+mn-ea"/>
              </a:rPr>
              <a:t>단순결석일 경우</a:t>
            </a:r>
            <a:endParaRPr lang="en-US" altLang="ko-KR" sz="3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+mn-ea"/>
              </a:rPr>
              <a:t>나</a:t>
            </a:r>
            <a:r>
              <a:rPr lang="en-US" altLang="ko-KR" sz="3300" dirty="0">
                <a:latin typeface="+mn-ea"/>
              </a:rPr>
              <a:t>. </a:t>
            </a:r>
            <a:r>
              <a:rPr lang="ko-KR" altLang="en-US" sz="3300" dirty="0">
                <a:latin typeface="+mn-ea"/>
              </a:rPr>
              <a:t>수업시간</a:t>
            </a:r>
            <a:r>
              <a:rPr lang="en-US" altLang="ko-KR" sz="3300" dirty="0">
                <a:latin typeface="+mn-ea"/>
              </a:rPr>
              <a:t>(</a:t>
            </a:r>
            <a:r>
              <a:rPr lang="ko-KR" altLang="en-US" sz="3300" dirty="0">
                <a:latin typeface="+mn-ea"/>
              </a:rPr>
              <a:t>당일</a:t>
            </a:r>
            <a:r>
              <a:rPr lang="en-US" altLang="ko-KR" sz="3300" dirty="0">
                <a:latin typeface="+mn-ea"/>
              </a:rPr>
              <a:t>)</a:t>
            </a:r>
            <a:r>
              <a:rPr lang="ko-KR" altLang="en-US" sz="3300" dirty="0">
                <a:latin typeface="+mn-ea"/>
              </a:rPr>
              <a:t> </a:t>
            </a:r>
            <a:r>
              <a:rPr lang="en-US" altLang="ko-KR" sz="3300" dirty="0">
                <a:latin typeface="+mn-ea"/>
              </a:rPr>
              <a:t>8</a:t>
            </a:r>
            <a:r>
              <a:rPr lang="ko-KR" altLang="en-US" sz="3300" dirty="0">
                <a:latin typeface="+mn-ea"/>
              </a:rPr>
              <a:t>시간 중 </a:t>
            </a:r>
            <a:r>
              <a:rPr lang="en-US" altLang="ko-KR" sz="3300" dirty="0">
                <a:latin typeface="+mn-ea"/>
              </a:rPr>
              <a:t>50%</a:t>
            </a:r>
            <a:r>
              <a:rPr lang="ko-KR" altLang="en-US" sz="3300" dirty="0">
                <a:latin typeface="+mn-ea"/>
              </a:rPr>
              <a:t> 미만일 경우</a:t>
            </a:r>
            <a:endParaRPr lang="en-US" altLang="ko-KR" sz="3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+mn-ea"/>
              </a:rPr>
              <a:t>예</a:t>
            </a:r>
            <a:r>
              <a:rPr lang="en-US" altLang="ko-KR" sz="3300" dirty="0">
                <a:latin typeface="+mn-ea"/>
              </a:rPr>
              <a:t>) </a:t>
            </a:r>
            <a:r>
              <a:rPr lang="ko-KR" altLang="en-US" sz="3300" dirty="0">
                <a:latin typeface="+mn-ea"/>
              </a:rPr>
              <a:t>오전기준 </a:t>
            </a:r>
            <a:r>
              <a:rPr lang="en-US" altLang="ko-KR" sz="3300" dirty="0">
                <a:latin typeface="+mn-ea"/>
              </a:rPr>
              <a:t>230</a:t>
            </a:r>
            <a:r>
              <a:rPr lang="ko-KR" altLang="en-US" sz="3300" dirty="0">
                <a:latin typeface="+mn-ea"/>
              </a:rPr>
              <a:t>분</a:t>
            </a:r>
            <a:r>
              <a:rPr lang="en-US" altLang="ko-KR" sz="3300" dirty="0">
                <a:latin typeface="+mn-ea"/>
              </a:rPr>
              <a:t> </a:t>
            </a:r>
            <a:r>
              <a:rPr lang="ko-KR" altLang="en-US" sz="3300" dirty="0">
                <a:latin typeface="+mn-ea"/>
              </a:rPr>
              <a:t>미만 </a:t>
            </a:r>
            <a:r>
              <a:rPr lang="en-US" altLang="ko-KR" sz="3300" dirty="0">
                <a:latin typeface="+mn-ea"/>
              </a:rPr>
              <a:t>(09:20~13:10, 240</a:t>
            </a:r>
            <a:r>
              <a:rPr lang="ko-KR" altLang="en-US" sz="3300" dirty="0">
                <a:latin typeface="+mn-ea"/>
              </a:rPr>
              <a:t>분 중 </a:t>
            </a:r>
            <a:r>
              <a:rPr lang="en-US" altLang="ko-KR" sz="3300" dirty="0">
                <a:latin typeface="+mn-ea"/>
              </a:rPr>
              <a:t>230</a:t>
            </a:r>
            <a:r>
              <a:rPr lang="ko-KR" altLang="en-US" sz="3300" dirty="0">
                <a:latin typeface="+mn-ea"/>
              </a:rPr>
              <a:t>분</a:t>
            </a:r>
            <a:r>
              <a:rPr lang="en-US" altLang="ko-KR" sz="33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     </a:t>
            </a:r>
            <a:r>
              <a:rPr lang="ko-KR" altLang="en-US" sz="3300" dirty="0">
                <a:latin typeface="+mn-ea"/>
              </a:rPr>
              <a:t>오후기준 </a:t>
            </a:r>
            <a:r>
              <a:rPr lang="en-US" altLang="ko-KR" sz="3300" dirty="0">
                <a:latin typeface="+mn-ea"/>
              </a:rPr>
              <a:t>230</a:t>
            </a:r>
            <a:r>
              <a:rPr lang="ko-KR" altLang="en-US" sz="3300" dirty="0">
                <a:latin typeface="+mn-ea"/>
              </a:rPr>
              <a:t>분 미만 </a:t>
            </a:r>
            <a:r>
              <a:rPr lang="en-US" altLang="ko-KR" sz="3300" dirty="0">
                <a:latin typeface="+mn-ea"/>
              </a:rPr>
              <a:t>(14:10~18:00, 240</a:t>
            </a:r>
            <a:r>
              <a:rPr lang="ko-KR" altLang="en-US" sz="3300" dirty="0">
                <a:latin typeface="+mn-ea"/>
              </a:rPr>
              <a:t>분 중 </a:t>
            </a:r>
            <a:r>
              <a:rPr lang="en-US" altLang="ko-KR" sz="3300" dirty="0">
                <a:latin typeface="+mn-ea"/>
              </a:rPr>
              <a:t>230</a:t>
            </a:r>
            <a:r>
              <a:rPr lang="ko-KR" altLang="en-US" sz="3300" dirty="0">
                <a:latin typeface="+mn-ea"/>
              </a:rPr>
              <a:t>분</a:t>
            </a:r>
            <a:r>
              <a:rPr lang="en-US" altLang="ko-KR" sz="33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+mn-ea"/>
              </a:rPr>
              <a:t>     단</a:t>
            </a:r>
            <a:r>
              <a:rPr lang="en-US" altLang="ko-KR" sz="3300" dirty="0">
                <a:latin typeface="+mn-ea"/>
              </a:rPr>
              <a:t>, </a:t>
            </a:r>
            <a:r>
              <a:rPr lang="ko-KR" altLang="en-US" sz="3300" dirty="0">
                <a:latin typeface="+mn-ea"/>
              </a:rPr>
              <a:t>점심시간은 불인정시간</a:t>
            </a:r>
            <a:endParaRPr lang="en-US" altLang="ko-KR" sz="3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latin typeface="+mn-ea"/>
              </a:rPr>
              <a:t>     </a:t>
            </a:r>
            <a:r>
              <a:rPr lang="ko-KR" altLang="en-US" sz="3300" dirty="0">
                <a:latin typeface="+mn-ea"/>
              </a:rPr>
              <a:t>홍길동 </a:t>
            </a:r>
            <a:r>
              <a:rPr lang="en-US" altLang="ko-KR" sz="3300" dirty="0">
                <a:latin typeface="+mn-ea"/>
              </a:rPr>
              <a:t>09:40</a:t>
            </a:r>
            <a:r>
              <a:rPr lang="ko-KR" altLang="en-US" sz="3300" dirty="0">
                <a:latin typeface="+mn-ea"/>
              </a:rPr>
              <a:t>입실 </a:t>
            </a:r>
            <a:r>
              <a:rPr lang="en-US" altLang="ko-KR" sz="3300" dirty="0">
                <a:latin typeface="+mn-ea"/>
              </a:rPr>
              <a:t>14:10</a:t>
            </a:r>
            <a:r>
              <a:rPr lang="ko-KR" altLang="en-US" sz="3300" dirty="0">
                <a:latin typeface="+mn-ea"/>
              </a:rPr>
              <a:t>퇴실</a:t>
            </a:r>
            <a:r>
              <a:rPr lang="en-US" altLang="ko-KR" sz="3300" dirty="0">
                <a:latin typeface="+mn-ea"/>
              </a:rPr>
              <a:t> </a:t>
            </a:r>
            <a:r>
              <a:rPr lang="ko-KR" altLang="en-US" sz="3300" dirty="0" err="1">
                <a:latin typeface="+mn-ea"/>
              </a:rPr>
              <a:t>점심불인정</a:t>
            </a:r>
            <a:r>
              <a:rPr lang="ko-KR" altLang="en-US" sz="3300" dirty="0">
                <a:latin typeface="+mn-ea"/>
              </a:rPr>
              <a:t> </a:t>
            </a:r>
            <a:r>
              <a:rPr lang="en-US" altLang="ko-KR" sz="3300" dirty="0">
                <a:latin typeface="+mn-ea"/>
              </a:rPr>
              <a:t>50%</a:t>
            </a:r>
            <a:r>
              <a:rPr lang="ko-KR" altLang="en-US" sz="3300" dirty="0">
                <a:latin typeface="+mn-ea"/>
              </a:rPr>
              <a:t>미만</a:t>
            </a:r>
            <a:r>
              <a:rPr lang="en-US" altLang="ko-KR" sz="3300" dirty="0">
                <a:latin typeface="+mn-ea"/>
              </a:rPr>
              <a:t> </a:t>
            </a:r>
            <a:r>
              <a:rPr lang="ko-KR" altLang="en-US" sz="3300" dirty="0">
                <a:latin typeface="+mn-ea"/>
              </a:rPr>
              <a:t>결석</a:t>
            </a:r>
            <a:endParaRPr lang="en-US" altLang="ko-KR" sz="3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300" dirty="0">
                <a:latin typeface="+mn-ea"/>
              </a:rPr>
              <a:t>다</a:t>
            </a:r>
            <a:r>
              <a:rPr lang="en-US" altLang="ko-KR" sz="3300" dirty="0">
                <a:latin typeface="+mn-ea"/>
              </a:rPr>
              <a:t>. </a:t>
            </a:r>
            <a:r>
              <a:rPr lang="ko-KR" altLang="en-US" sz="3300" dirty="0">
                <a:latin typeface="+mn-ea"/>
              </a:rPr>
              <a:t>지각</a:t>
            </a:r>
            <a:r>
              <a:rPr lang="en-US" altLang="ko-KR" sz="3300" dirty="0">
                <a:latin typeface="+mn-ea"/>
              </a:rPr>
              <a:t>, </a:t>
            </a:r>
            <a:r>
              <a:rPr lang="ko-KR" altLang="en-US" sz="3300" dirty="0">
                <a:latin typeface="+mn-ea"/>
              </a:rPr>
              <a:t>외출</a:t>
            </a:r>
            <a:r>
              <a:rPr lang="en-US" altLang="ko-KR" sz="3300" dirty="0">
                <a:latin typeface="+mn-ea"/>
              </a:rPr>
              <a:t>, </a:t>
            </a:r>
            <a:r>
              <a:rPr lang="ko-KR" altLang="en-US" sz="3300" dirty="0">
                <a:latin typeface="+mn-ea"/>
              </a:rPr>
              <a:t>조퇴 </a:t>
            </a:r>
            <a:r>
              <a:rPr lang="en-US" altLang="ko-KR" sz="3300" dirty="0">
                <a:latin typeface="+mn-ea"/>
              </a:rPr>
              <a:t>3</a:t>
            </a:r>
            <a:r>
              <a:rPr lang="ko-KR" altLang="en-US" sz="3300" dirty="0">
                <a:latin typeface="+mn-ea"/>
              </a:rPr>
              <a:t>회 발생시 결석 </a:t>
            </a:r>
            <a:r>
              <a:rPr lang="en-US" altLang="ko-KR" sz="3300" dirty="0">
                <a:latin typeface="+mn-ea"/>
              </a:rPr>
              <a:t>1</a:t>
            </a:r>
            <a:r>
              <a:rPr lang="ko-KR" altLang="en-US" sz="3300" dirty="0">
                <a:latin typeface="+mn-ea"/>
              </a:rPr>
              <a:t>번 처리됨</a:t>
            </a:r>
            <a:endParaRPr lang="en-US" altLang="ko-KR" sz="33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F9539-58CB-40AF-8EFA-4F7FCB42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11116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4. </a:t>
            </a:r>
            <a:r>
              <a:rPr lang="ko-KR" altLang="en-US" sz="5000" b="1" dirty="0">
                <a:latin typeface="+mn-ea"/>
              </a:rPr>
              <a:t>출결 </a:t>
            </a:r>
            <a:r>
              <a:rPr lang="en-US" altLang="ko-KR" sz="5000" b="1" dirty="0">
                <a:latin typeface="+mn-ea"/>
              </a:rPr>
              <a:t>:</a:t>
            </a:r>
            <a:r>
              <a:rPr lang="ko-KR" altLang="en-US" sz="5000" b="1" dirty="0">
                <a:latin typeface="+mn-ea"/>
              </a:rPr>
              <a:t> 지각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외출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조퇴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휴가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공가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859477" y="1038693"/>
            <a:ext cx="11116236" cy="562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700" dirty="0">
                <a:latin typeface="+mn-ea"/>
              </a:rPr>
              <a:t>가</a:t>
            </a:r>
            <a:r>
              <a:rPr lang="en-US" altLang="ko-KR" sz="2700" dirty="0">
                <a:latin typeface="+mn-ea"/>
              </a:rPr>
              <a:t>. </a:t>
            </a:r>
            <a:r>
              <a:rPr lang="ko-KR" altLang="en-US" sz="2700" dirty="0">
                <a:latin typeface="+mn-ea"/>
              </a:rPr>
              <a:t>지각 </a:t>
            </a:r>
            <a:r>
              <a:rPr lang="en-US" altLang="ko-KR" sz="2700" dirty="0">
                <a:latin typeface="+mn-ea"/>
              </a:rPr>
              <a:t>: </a:t>
            </a:r>
            <a:r>
              <a:rPr lang="ko-KR" altLang="en-US" sz="2700" dirty="0">
                <a:latin typeface="+mn-ea"/>
              </a:rPr>
              <a:t>담당자에게 문자 고지</a:t>
            </a:r>
            <a:r>
              <a:rPr lang="en-US" altLang="ko-KR" sz="2700" dirty="0">
                <a:latin typeface="+mn-ea"/>
              </a:rPr>
              <a:t>,</a:t>
            </a:r>
            <a:r>
              <a:rPr lang="ko-KR" altLang="en-US" sz="2700" dirty="0">
                <a:latin typeface="+mn-ea"/>
              </a:rPr>
              <a:t> 행정실 공지</a:t>
            </a:r>
            <a:r>
              <a:rPr lang="en-US" altLang="ko-KR" sz="2700" dirty="0">
                <a:latin typeface="+mn-ea"/>
              </a:rPr>
              <a:t> </a:t>
            </a:r>
            <a:r>
              <a:rPr lang="ko-KR" altLang="en-US" sz="2700" dirty="0">
                <a:latin typeface="+mn-ea"/>
              </a:rPr>
              <a:t>게시글 참조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700" dirty="0">
                <a:latin typeface="+mn-ea"/>
              </a:rPr>
              <a:t>나</a:t>
            </a:r>
            <a:r>
              <a:rPr lang="en-US" altLang="ko-KR" sz="2700" dirty="0">
                <a:latin typeface="+mn-ea"/>
              </a:rPr>
              <a:t>. </a:t>
            </a:r>
            <a:r>
              <a:rPr lang="ko-KR" altLang="en-US" sz="2700" dirty="0">
                <a:latin typeface="+mn-ea"/>
              </a:rPr>
              <a:t>외출 </a:t>
            </a:r>
            <a:r>
              <a:rPr lang="en-US" altLang="ko-KR" sz="2700" dirty="0">
                <a:latin typeface="+mn-ea"/>
              </a:rPr>
              <a:t>: PLATO</a:t>
            </a:r>
            <a:r>
              <a:rPr lang="ko-KR" altLang="en-US" sz="2700" dirty="0">
                <a:latin typeface="+mn-ea"/>
              </a:rPr>
              <a:t> 게시판에 외출사유서 제출 </a:t>
            </a:r>
            <a:r>
              <a:rPr lang="en-US" altLang="ko-KR" sz="27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2700" dirty="0" err="1">
                <a:highlight>
                  <a:srgbClr val="FFFF00"/>
                </a:highlight>
                <a:latin typeface="+mn-ea"/>
              </a:rPr>
              <a:t>비콘</a:t>
            </a:r>
            <a:r>
              <a:rPr lang="ko-KR" altLang="en-US" sz="2700" dirty="0">
                <a:highlight>
                  <a:srgbClr val="FFFF00"/>
                </a:highlight>
                <a:latin typeface="+mn-ea"/>
              </a:rPr>
              <a:t> 외출</a:t>
            </a:r>
            <a:r>
              <a:rPr lang="en-US" altLang="ko-KR" sz="2700" dirty="0">
                <a:highlight>
                  <a:srgbClr val="FFFF00"/>
                </a:highlight>
                <a:latin typeface="+mn-ea"/>
              </a:rPr>
              <a:t>/</a:t>
            </a:r>
            <a:r>
              <a:rPr lang="ko-KR" altLang="en-US" sz="2700" dirty="0">
                <a:highlight>
                  <a:srgbClr val="FFFF00"/>
                </a:highlight>
                <a:latin typeface="+mn-ea"/>
              </a:rPr>
              <a:t>복귀</a:t>
            </a:r>
            <a:r>
              <a:rPr lang="en-US" altLang="ko-KR" sz="2700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700" dirty="0">
                <a:latin typeface="+mn-ea"/>
              </a:rPr>
              <a:t>다</a:t>
            </a:r>
            <a:r>
              <a:rPr lang="en-US" altLang="ko-KR" sz="2700" dirty="0">
                <a:latin typeface="+mn-ea"/>
              </a:rPr>
              <a:t>. </a:t>
            </a:r>
            <a:r>
              <a:rPr lang="ko-KR" altLang="en-US" sz="2700" dirty="0">
                <a:latin typeface="+mn-ea"/>
              </a:rPr>
              <a:t>조퇴</a:t>
            </a:r>
            <a:r>
              <a:rPr lang="en-US" altLang="ko-KR" sz="2700" dirty="0">
                <a:latin typeface="+mn-ea"/>
              </a:rPr>
              <a:t> : PLATO </a:t>
            </a:r>
            <a:r>
              <a:rPr lang="ko-KR" altLang="en-US" sz="2700" dirty="0">
                <a:latin typeface="+mn-ea"/>
              </a:rPr>
              <a:t>게시판에 조퇴사유서 제출 </a:t>
            </a:r>
            <a:r>
              <a:rPr lang="en-US" altLang="ko-KR" sz="27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2700" dirty="0" err="1">
                <a:highlight>
                  <a:srgbClr val="FFFF00"/>
                </a:highlight>
                <a:latin typeface="+mn-ea"/>
              </a:rPr>
              <a:t>비콘</a:t>
            </a:r>
            <a:r>
              <a:rPr lang="ko-KR" altLang="en-US" sz="2700" dirty="0">
                <a:highlight>
                  <a:srgbClr val="FFFF00"/>
                </a:highlight>
                <a:latin typeface="+mn-ea"/>
              </a:rPr>
              <a:t> 퇴실</a:t>
            </a:r>
            <a:r>
              <a:rPr lang="en-US" altLang="ko-KR" sz="2700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700" dirty="0">
                <a:latin typeface="+mn-ea"/>
              </a:rPr>
              <a:t>라</a:t>
            </a:r>
            <a:r>
              <a:rPr lang="en-US" altLang="ko-KR" sz="2700" dirty="0">
                <a:latin typeface="+mn-ea"/>
              </a:rPr>
              <a:t>. </a:t>
            </a:r>
            <a:r>
              <a:rPr lang="ko-KR" altLang="en-US" sz="2700" dirty="0">
                <a:latin typeface="+mn-ea"/>
              </a:rPr>
              <a:t>휴가 </a:t>
            </a:r>
            <a:r>
              <a:rPr lang="en-US" altLang="ko-KR" sz="2700" dirty="0">
                <a:latin typeface="+mn-ea"/>
              </a:rPr>
              <a:t>: PLATO </a:t>
            </a:r>
            <a:r>
              <a:rPr lang="ko-KR" altLang="en-US" sz="2700" dirty="0">
                <a:latin typeface="+mn-ea"/>
              </a:rPr>
              <a:t>게시판에 휴가신청서 제출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700" dirty="0">
                <a:latin typeface="+mn-ea"/>
              </a:rPr>
              <a:t>   </a:t>
            </a:r>
            <a:r>
              <a:rPr lang="en-US" altLang="ko-KR" sz="2700" dirty="0">
                <a:latin typeface="+mn-ea"/>
              </a:rPr>
              <a:t>  </a:t>
            </a:r>
            <a:r>
              <a:rPr lang="ko-KR" altLang="en-US" sz="2700" dirty="0">
                <a:latin typeface="+mn-ea"/>
              </a:rPr>
              <a:t>휴가 당일 이전에 신청</a:t>
            </a:r>
            <a:r>
              <a:rPr lang="en-US" altLang="ko-KR" sz="2700" dirty="0">
                <a:latin typeface="+mn-ea"/>
              </a:rPr>
              <a:t>, </a:t>
            </a:r>
            <a:r>
              <a:rPr lang="ko-KR" altLang="en-US" sz="2700" dirty="0">
                <a:latin typeface="+mn-ea"/>
              </a:rPr>
              <a:t>휴가 이후 </a:t>
            </a:r>
            <a:r>
              <a:rPr lang="ko-KR" altLang="en-US" sz="2700" dirty="0" err="1">
                <a:latin typeface="+mn-ea"/>
              </a:rPr>
              <a:t>출석입력요청대장</a:t>
            </a:r>
            <a:r>
              <a:rPr lang="ko-KR" altLang="en-US" sz="2700" dirty="0">
                <a:latin typeface="+mn-ea"/>
              </a:rPr>
              <a:t> 자필서명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700" dirty="0">
                <a:latin typeface="+mn-ea"/>
              </a:rPr>
              <a:t>마</a:t>
            </a:r>
            <a:r>
              <a:rPr lang="en-US" altLang="ko-KR" sz="2700" dirty="0">
                <a:latin typeface="+mn-ea"/>
              </a:rPr>
              <a:t>. </a:t>
            </a:r>
            <a:r>
              <a:rPr lang="ko-KR" altLang="en-US" sz="2700" dirty="0">
                <a:latin typeface="+mn-ea"/>
              </a:rPr>
              <a:t>공가 </a:t>
            </a:r>
            <a:r>
              <a:rPr lang="en-US" altLang="ko-KR" sz="2700" dirty="0">
                <a:latin typeface="+mn-ea"/>
              </a:rPr>
              <a:t>: PLATO </a:t>
            </a:r>
            <a:r>
              <a:rPr lang="ko-KR" altLang="en-US" sz="2700" dirty="0">
                <a:latin typeface="+mn-ea"/>
              </a:rPr>
              <a:t>게시판에 공가 증빙 자료 제출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700" dirty="0">
                <a:latin typeface="+mn-ea"/>
              </a:rPr>
              <a:t>   </a:t>
            </a:r>
            <a:r>
              <a:rPr lang="en-US" altLang="ko-KR" sz="2700" dirty="0">
                <a:latin typeface="+mn-ea"/>
              </a:rPr>
              <a:t>  </a:t>
            </a:r>
            <a:r>
              <a:rPr lang="ko-KR" altLang="en-US" sz="2700" dirty="0">
                <a:latin typeface="+mn-ea"/>
              </a:rPr>
              <a:t>공가 당일 이후 제출</a:t>
            </a:r>
            <a:r>
              <a:rPr lang="en-US" altLang="ko-KR" sz="2700" dirty="0">
                <a:latin typeface="+mn-ea"/>
              </a:rPr>
              <a:t>, </a:t>
            </a:r>
            <a:r>
              <a:rPr lang="ko-KR" altLang="en-US" sz="2700" dirty="0">
                <a:latin typeface="+mn-ea"/>
              </a:rPr>
              <a:t>공가 이후 </a:t>
            </a:r>
            <a:r>
              <a:rPr lang="ko-KR" altLang="en-US" sz="2700" dirty="0" err="1">
                <a:latin typeface="+mn-ea"/>
              </a:rPr>
              <a:t>출석입력요청대장</a:t>
            </a:r>
            <a:r>
              <a:rPr lang="ko-KR" altLang="en-US" sz="2700" dirty="0">
                <a:latin typeface="+mn-ea"/>
              </a:rPr>
              <a:t> 자필서명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700" dirty="0">
                <a:latin typeface="+mn-ea"/>
              </a:rPr>
              <a:t>     </a:t>
            </a:r>
            <a:r>
              <a:rPr lang="ko-KR" altLang="en-US" sz="2700" dirty="0">
                <a:latin typeface="+mn-ea"/>
              </a:rPr>
              <a:t>공가 가능 목록 및 제출 자료 행정실 공지 게시글 참조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700" dirty="0">
                <a:latin typeface="+mn-ea"/>
              </a:rPr>
              <a:t>     </a:t>
            </a:r>
            <a:r>
              <a:rPr lang="ko-KR" altLang="en-US" sz="2700" dirty="0">
                <a:highlight>
                  <a:srgbClr val="FFFF00"/>
                </a:highlight>
                <a:latin typeface="+mn-ea"/>
              </a:rPr>
              <a:t>단</a:t>
            </a:r>
            <a:r>
              <a:rPr lang="en-US" altLang="ko-KR" sz="27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2700" dirty="0">
                <a:highlight>
                  <a:srgbClr val="FFFF00"/>
                </a:highlight>
                <a:latin typeface="+mn-ea"/>
              </a:rPr>
              <a:t>건강검진</a:t>
            </a:r>
            <a:r>
              <a:rPr lang="en-US" altLang="ko-KR" sz="27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2700" dirty="0">
                <a:highlight>
                  <a:srgbClr val="FFFF00"/>
                </a:highlight>
                <a:latin typeface="+mn-ea"/>
              </a:rPr>
              <a:t>치과진료 등 예약 일정 변경이 가능한 진료는 </a:t>
            </a:r>
            <a:r>
              <a:rPr lang="ko-KR" altLang="en-US" sz="2700" dirty="0" err="1">
                <a:highlight>
                  <a:srgbClr val="FFFF00"/>
                </a:highlight>
                <a:latin typeface="+mn-ea"/>
              </a:rPr>
              <a:t>미인정</a:t>
            </a:r>
            <a:r>
              <a:rPr lang="ko-KR" altLang="en-US" sz="2700" dirty="0">
                <a:latin typeface="+mn-ea"/>
              </a:rPr>
              <a:t>   </a:t>
            </a:r>
            <a:endParaRPr lang="en-US" altLang="ko-KR" sz="27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8D326-06F2-492C-929E-C366A171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11116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5. </a:t>
            </a:r>
            <a:r>
              <a:rPr lang="ko-KR" altLang="en-US" sz="5000" b="1" dirty="0">
                <a:latin typeface="+mn-ea"/>
              </a:rPr>
              <a:t>출결 </a:t>
            </a:r>
            <a:r>
              <a:rPr lang="en-US" altLang="ko-KR" sz="5000" b="1" dirty="0">
                <a:latin typeface="+mn-ea"/>
              </a:rPr>
              <a:t>:</a:t>
            </a:r>
            <a:r>
              <a:rPr lang="ko-KR" altLang="en-US" sz="5000" b="1" dirty="0">
                <a:latin typeface="+mn-ea"/>
              </a:rPr>
              <a:t> 휴가</a:t>
            </a:r>
            <a:r>
              <a:rPr lang="en-US" altLang="ko-KR" sz="5000" b="1" dirty="0">
                <a:latin typeface="+mn-ea"/>
              </a:rPr>
              <a:t>, </a:t>
            </a:r>
            <a:r>
              <a:rPr lang="ko-KR" altLang="en-US" sz="5000" b="1" dirty="0">
                <a:latin typeface="+mn-ea"/>
              </a:rPr>
              <a:t>공가 사용 일수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894312" y="1029984"/>
            <a:ext cx="11116236" cy="655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휴가 </a:t>
            </a:r>
            <a:r>
              <a:rPr lang="en-US" altLang="ko-KR" sz="3500" dirty="0">
                <a:latin typeface="+mn-ea"/>
              </a:rPr>
              <a:t>: </a:t>
            </a:r>
            <a:r>
              <a:rPr lang="ko-KR" altLang="en-US" sz="3500" dirty="0">
                <a:latin typeface="+mn-ea"/>
              </a:rPr>
              <a:t>단위기간 내 </a:t>
            </a:r>
            <a:r>
              <a:rPr lang="en-US" altLang="ko-KR" sz="3500" dirty="0">
                <a:latin typeface="+mn-ea"/>
              </a:rPr>
              <a:t>1</a:t>
            </a:r>
            <a:r>
              <a:rPr lang="ko-KR" altLang="en-US" sz="3500" dirty="0">
                <a:latin typeface="+mn-ea"/>
              </a:rPr>
              <a:t>번 사용 가능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         미사용시 다음 단위기간으로 이월 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         훈련기간동안 총 </a:t>
            </a:r>
            <a:r>
              <a:rPr lang="en-US" altLang="ko-KR" sz="3500" dirty="0">
                <a:latin typeface="+mn-ea"/>
              </a:rPr>
              <a:t>6</a:t>
            </a:r>
            <a:r>
              <a:rPr lang="ko-KR" altLang="en-US" sz="3500" dirty="0">
                <a:latin typeface="+mn-ea"/>
              </a:rPr>
              <a:t>번 사용 가능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공가 </a:t>
            </a:r>
            <a:r>
              <a:rPr lang="en-US" altLang="ko-KR" sz="3500" dirty="0">
                <a:latin typeface="+mn-ea"/>
              </a:rPr>
              <a:t>: </a:t>
            </a:r>
            <a:r>
              <a:rPr lang="ko-KR" altLang="en-US" sz="3500" dirty="0">
                <a:latin typeface="+mn-ea"/>
              </a:rPr>
              <a:t>훈련기간동안 총 </a:t>
            </a:r>
            <a:r>
              <a:rPr lang="en-US" altLang="ko-KR" sz="3500" dirty="0">
                <a:latin typeface="+mn-ea"/>
              </a:rPr>
              <a:t>12</a:t>
            </a:r>
            <a:r>
              <a:rPr lang="ko-KR" altLang="en-US" sz="3500" dirty="0">
                <a:latin typeface="+mn-ea"/>
              </a:rPr>
              <a:t>번 사용 가능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3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처리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인정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기간 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: </a:t>
            </a:r>
            <a:r>
              <a:rPr lang="ko-KR" altLang="en-US" sz="3000" dirty="0" err="1">
                <a:highlight>
                  <a:srgbClr val="FFFF00"/>
                </a:highlight>
                <a:latin typeface="+mn-ea"/>
              </a:rPr>
              <a:t>출석입력요청대장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 작성일 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~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3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주 이상</a:t>
            </a:r>
            <a:endParaRPr lang="en-US" altLang="ko-KR" sz="300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53B7B-DE3F-43DE-9FDD-7B5ACF7E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2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11116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6. </a:t>
            </a:r>
            <a:r>
              <a:rPr lang="ko-KR" altLang="en-US" sz="5000" b="1" dirty="0">
                <a:latin typeface="+mn-ea"/>
              </a:rPr>
              <a:t>출결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 err="1">
                <a:latin typeface="+mn-ea"/>
              </a:rPr>
              <a:t>비콘</a:t>
            </a:r>
            <a:r>
              <a:rPr lang="ko-KR" altLang="en-US" sz="5000" b="1" dirty="0">
                <a:latin typeface="+mn-ea"/>
              </a:rPr>
              <a:t> 누락</a:t>
            </a:r>
            <a:r>
              <a:rPr lang="en-US" altLang="ko-KR" sz="5000" b="1" dirty="0">
                <a:latin typeface="+mn-ea"/>
              </a:rPr>
              <a:t> </a:t>
            </a:r>
            <a:r>
              <a:rPr lang="en-US" altLang="ko-KR" sz="5000" b="1" dirty="0">
                <a:highlight>
                  <a:srgbClr val="FFFF00"/>
                </a:highlight>
                <a:latin typeface="+mn-ea"/>
              </a:rPr>
              <a:t>&lt;</a:t>
            </a:r>
            <a:r>
              <a:rPr lang="ko-KR" altLang="en-US" sz="5000" b="1" dirty="0">
                <a:highlight>
                  <a:srgbClr val="FFFF00"/>
                </a:highlight>
                <a:latin typeface="+mn-ea"/>
              </a:rPr>
              <a:t>동의서 작성</a:t>
            </a:r>
            <a:r>
              <a:rPr lang="en-US" altLang="ko-KR" sz="5000" b="1" dirty="0">
                <a:highlight>
                  <a:srgbClr val="FFFF00"/>
                </a:highlight>
                <a:latin typeface="+mn-ea"/>
              </a:rPr>
              <a:t>&gt;</a:t>
            </a:r>
            <a:endParaRPr lang="ko-KR" altLang="en-US" sz="50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876638" y="1268445"/>
            <a:ext cx="11116236" cy="531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 err="1">
                <a:latin typeface="+mn-ea"/>
              </a:rPr>
              <a:t>비콘</a:t>
            </a:r>
            <a:r>
              <a:rPr lang="ko-KR" altLang="en-US" sz="3500" dirty="0">
                <a:latin typeface="+mn-ea"/>
              </a:rPr>
              <a:t> 입</a:t>
            </a:r>
            <a:r>
              <a:rPr lang="en-US" altLang="ko-KR" sz="3500" dirty="0">
                <a:latin typeface="+mn-ea"/>
              </a:rPr>
              <a:t>/</a:t>
            </a:r>
            <a:r>
              <a:rPr lang="ko-KR" altLang="en-US" sz="3500" dirty="0">
                <a:latin typeface="+mn-ea"/>
              </a:rPr>
              <a:t>퇴실 누락 시 제출 서류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가</a:t>
            </a:r>
            <a:r>
              <a:rPr lang="en-US" altLang="ko-KR" sz="3500" dirty="0">
                <a:latin typeface="+mn-ea"/>
              </a:rPr>
              <a:t>. 1</a:t>
            </a:r>
            <a:r>
              <a:rPr lang="ko-KR" altLang="en-US" sz="3500" dirty="0">
                <a:latin typeface="+mn-ea"/>
              </a:rPr>
              <a:t>층</a:t>
            </a:r>
            <a:r>
              <a:rPr lang="en-US" altLang="ko-KR" sz="3500" dirty="0">
                <a:latin typeface="+mn-ea"/>
              </a:rPr>
              <a:t>, 4</a:t>
            </a:r>
            <a:r>
              <a:rPr lang="ko-KR" altLang="en-US" sz="3500" dirty="0">
                <a:latin typeface="+mn-ea"/>
              </a:rPr>
              <a:t>층 </a:t>
            </a:r>
            <a:r>
              <a:rPr lang="en-US" altLang="ko-KR" sz="3500" dirty="0">
                <a:latin typeface="+mn-ea"/>
              </a:rPr>
              <a:t>CCTV </a:t>
            </a:r>
            <a:r>
              <a:rPr lang="ko-KR" altLang="en-US" sz="3500" dirty="0">
                <a:latin typeface="+mn-ea"/>
              </a:rPr>
              <a:t>입실</a:t>
            </a:r>
            <a:r>
              <a:rPr lang="en-US" altLang="ko-KR" sz="3500" dirty="0">
                <a:latin typeface="+mn-ea"/>
              </a:rPr>
              <a:t>/</a:t>
            </a:r>
            <a:r>
              <a:rPr lang="ko-KR" altLang="en-US" sz="3500" dirty="0">
                <a:latin typeface="+mn-ea"/>
              </a:rPr>
              <a:t>퇴실 증빙 </a:t>
            </a:r>
            <a:r>
              <a:rPr lang="en-US" altLang="ko-KR" sz="3500" dirty="0">
                <a:latin typeface="+mn-ea"/>
              </a:rPr>
              <a:t>(</a:t>
            </a:r>
            <a:r>
              <a:rPr lang="ko-KR" altLang="en-US" sz="3500" dirty="0" err="1">
                <a:latin typeface="+mn-ea"/>
              </a:rPr>
              <a:t>행정실준비</a:t>
            </a:r>
            <a:r>
              <a:rPr lang="en-US" altLang="ko-KR" sz="35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나</a:t>
            </a:r>
            <a:r>
              <a:rPr lang="en-US" altLang="ko-KR" sz="3500" dirty="0">
                <a:latin typeface="+mn-ea"/>
              </a:rPr>
              <a:t>. </a:t>
            </a:r>
            <a:r>
              <a:rPr lang="ko-KR" altLang="en-US" sz="3500" dirty="0">
                <a:latin typeface="+mn-ea"/>
              </a:rPr>
              <a:t>신분증 사본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다</a:t>
            </a:r>
            <a:r>
              <a:rPr lang="en-US" altLang="ko-KR" sz="3500" dirty="0">
                <a:latin typeface="+mn-ea"/>
              </a:rPr>
              <a:t>. </a:t>
            </a:r>
            <a:r>
              <a:rPr lang="ko-KR" altLang="en-US" sz="3500" dirty="0" err="1">
                <a:latin typeface="+mn-ea"/>
              </a:rPr>
              <a:t>출석입력요청대장</a:t>
            </a:r>
            <a:r>
              <a:rPr lang="ko-KR" altLang="en-US" sz="3500" dirty="0">
                <a:latin typeface="+mn-ea"/>
              </a:rPr>
              <a:t> 자필서명</a:t>
            </a:r>
            <a:r>
              <a:rPr lang="en-US" altLang="ko-KR" sz="3500" dirty="0">
                <a:latin typeface="+mn-ea"/>
              </a:rPr>
              <a:t> </a:t>
            </a:r>
            <a:endParaRPr lang="en-US" altLang="ko-KR" sz="3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처리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인정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기간 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: </a:t>
            </a:r>
            <a:r>
              <a:rPr lang="ko-KR" altLang="en-US" sz="3000" dirty="0" err="1">
                <a:highlight>
                  <a:srgbClr val="FFFF00"/>
                </a:highlight>
                <a:latin typeface="+mn-ea"/>
              </a:rPr>
              <a:t>출석입력요청대장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 작성일 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~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ko-KR" sz="3000" dirty="0">
                <a:highlight>
                  <a:srgbClr val="FFFF00"/>
                </a:highlight>
                <a:latin typeface="+mn-ea"/>
              </a:rPr>
              <a:t>3</a:t>
            </a:r>
            <a:r>
              <a:rPr lang="ko-KR" altLang="en-US" sz="3000" dirty="0">
                <a:highlight>
                  <a:srgbClr val="FFFF00"/>
                </a:highlight>
                <a:latin typeface="+mn-ea"/>
              </a:rPr>
              <a:t>주 이상</a:t>
            </a:r>
            <a:endParaRPr lang="en-US" altLang="ko-KR" sz="300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06F77-A4C9-4402-89B5-D7446472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8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11116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7. </a:t>
            </a:r>
            <a:r>
              <a:rPr lang="ko-KR" altLang="en-US" sz="5000" b="1" dirty="0">
                <a:latin typeface="+mn-ea"/>
              </a:rPr>
              <a:t>출결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>
                <a:latin typeface="+mn-ea"/>
              </a:rPr>
              <a:t>제적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772136" y="1151904"/>
            <a:ext cx="11116236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500" dirty="0">
                <a:latin typeface="+mn-ea"/>
              </a:rPr>
              <a:t>가</a:t>
            </a:r>
            <a:r>
              <a:rPr lang="en-US" altLang="ko-KR" sz="3500" dirty="0">
                <a:latin typeface="+mn-ea"/>
              </a:rPr>
              <a:t>. </a:t>
            </a:r>
            <a:r>
              <a:rPr lang="ko-KR" altLang="en-US" sz="3500" dirty="0">
                <a:latin typeface="+mn-ea"/>
              </a:rPr>
              <a:t>단위기간 소정훈련일수의 </a:t>
            </a:r>
            <a:r>
              <a:rPr lang="en-US" altLang="ko-KR" sz="3500" dirty="0">
                <a:latin typeface="+mn-ea"/>
              </a:rPr>
              <a:t>50% </a:t>
            </a:r>
            <a:r>
              <a:rPr lang="ko-KR" altLang="en-US" sz="3500" dirty="0">
                <a:latin typeface="+mn-ea"/>
              </a:rPr>
              <a:t>이상 무단 결석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500" dirty="0">
                <a:latin typeface="+mn-ea"/>
              </a:rPr>
              <a:t>나</a:t>
            </a:r>
            <a:r>
              <a:rPr lang="en-US" altLang="ko-KR" sz="3500" dirty="0">
                <a:latin typeface="+mn-ea"/>
              </a:rPr>
              <a:t>. </a:t>
            </a:r>
            <a:r>
              <a:rPr lang="ko-KR" altLang="en-US" sz="3500" dirty="0">
                <a:latin typeface="+mn-ea"/>
              </a:rPr>
              <a:t>전체 소정훈련일수 </a:t>
            </a:r>
            <a:r>
              <a:rPr lang="en-US" altLang="ko-KR" sz="3500" dirty="0">
                <a:latin typeface="+mn-ea"/>
              </a:rPr>
              <a:t>20% </a:t>
            </a:r>
            <a:r>
              <a:rPr lang="ko-KR" altLang="en-US" sz="3500" dirty="0">
                <a:latin typeface="+mn-ea"/>
              </a:rPr>
              <a:t>초과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500" dirty="0">
                <a:latin typeface="+mn-ea"/>
              </a:rPr>
              <a:t>다</a:t>
            </a:r>
            <a:r>
              <a:rPr lang="en-US" altLang="ko-KR" sz="3500" dirty="0">
                <a:latin typeface="+mn-ea"/>
              </a:rPr>
              <a:t>. </a:t>
            </a:r>
            <a:r>
              <a:rPr lang="ko-KR" altLang="en-US" sz="3500" dirty="0">
                <a:latin typeface="+mn-ea"/>
              </a:rPr>
              <a:t>수업 태도 불량</a:t>
            </a:r>
            <a:r>
              <a:rPr lang="en-US" altLang="ko-KR" sz="3500" dirty="0">
                <a:latin typeface="+mn-ea"/>
              </a:rPr>
              <a:t> </a:t>
            </a:r>
            <a:r>
              <a:rPr lang="ko-KR" altLang="en-US" sz="3500" dirty="0">
                <a:latin typeface="+mn-ea"/>
              </a:rPr>
              <a:t>및 수업 분위기 방해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3500" dirty="0">
                <a:latin typeface="+mn-ea"/>
              </a:rPr>
              <a:t>     </a:t>
            </a:r>
            <a:r>
              <a:rPr lang="ko-KR" altLang="en-US" sz="3500" dirty="0">
                <a:highlight>
                  <a:srgbClr val="FFFF00"/>
                </a:highlight>
                <a:latin typeface="+mn-ea"/>
              </a:rPr>
              <a:t>사전 서면통보</a:t>
            </a:r>
            <a:r>
              <a:rPr lang="en-US" altLang="ko-KR" sz="35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3500" dirty="0">
                <a:highlight>
                  <a:srgbClr val="FFFF00"/>
                </a:highlight>
                <a:latin typeface="+mn-ea"/>
              </a:rPr>
              <a:t>미개선시 제적</a:t>
            </a:r>
            <a:endParaRPr lang="en-US" altLang="ko-KR" sz="300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30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A2BB5-F2AD-477E-ACD4-3D2F3EAD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2A69-7A97-3520-64AA-B2727286DA6F}"/>
              </a:ext>
            </a:extLst>
          </p:cNvPr>
          <p:cNvSpPr txBox="1"/>
          <p:nvPr/>
        </p:nvSpPr>
        <p:spPr>
          <a:xfrm>
            <a:off x="645458" y="290130"/>
            <a:ext cx="111162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+mn-ea"/>
              </a:rPr>
              <a:t>8. </a:t>
            </a:r>
            <a:r>
              <a:rPr lang="ko-KR" altLang="en-US" sz="5000" b="1" dirty="0">
                <a:latin typeface="+mn-ea"/>
              </a:rPr>
              <a:t>출결 </a:t>
            </a:r>
            <a:r>
              <a:rPr lang="en-US" altLang="ko-KR" sz="5000" b="1" dirty="0">
                <a:latin typeface="+mn-ea"/>
              </a:rPr>
              <a:t>: </a:t>
            </a:r>
            <a:r>
              <a:rPr lang="ko-KR" altLang="en-US" sz="5000" b="1" dirty="0" err="1">
                <a:latin typeface="+mn-ea"/>
              </a:rPr>
              <a:t>비콘</a:t>
            </a:r>
            <a:r>
              <a:rPr lang="ko-KR" altLang="en-US" sz="5000" b="1" dirty="0">
                <a:latin typeface="+mn-ea"/>
              </a:rPr>
              <a:t> 및 수시 점검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3CC6D-7951-3CD4-2456-217D19A80B0F}"/>
              </a:ext>
            </a:extLst>
          </p:cNvPr>
          <p:cNvSpPr txBox="1"/>
          <p:nvPr/>
        </p:nvSpPr>
        <p:spPr>
          <a:xfrm>
            <a:off x="850514" y="870399"/>
            <a:ext cx="11116236" cy="598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700" dirty="0">
                <a:latin typeface="+mn-ea"/>
              </a:rPr>
              <a:t>가</a:t>
            </a:r>
            <a:r>
              <a:rPr lang="en-US" altLang="ko-KR" sz="2700" dirty="0">
                <a:latin typeface="+mn-ea"/>
              </a:rPr>
              <a:t>. </a:t>
            </a:r>
            <a:r>
              <a:rPr lang="ko-KR" altLang="en-US" sz="2700" dirty="0" err="1">
                <a:latin typeface="+mn-ea"/>
              </a:rPr>
              <a:t>비콘</a:t>
            </a:r>
            <a:r>
              <a:rPr lang="ko-KR" altLang="en-US" sz="2700" dirty="0">
                <a:latin typeface="+mn-ea"/>
              </a:rPr>
              <a:t> 누락되지 않도록 입</a:t>
            </a:r>
            <a:r>
              <a:rPr lang="en-US" altLang="ko-KR" sz="2700" dirty="0">
                <a:latin typeface="+mn-ea"/>
              </a:rPr>
              <a:t>/</a:t>
            </a:r>
            <a:r>
              <a:rPr lang="ko-KR" altLang="en-US" sz="2700" dirty="0">
                <a:latin typeface="+mn-ea"/>
              </a:rPr>
              <a:t>퇴실 철저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700" dirty="0">
                <a:latin typeface="+mn-ea"/>
              </a:rPr>
              <a:t>나</a:t>
            </a:r>
            <a:r>
              <a:rPr lang="en-US" altLang="ko-KR" sz="2700" dirty="0">
                <a:latin typeface="+mn-ea"/>
              </a:rPr>
              <a:t>. </a:t>
            </a:r>
            <a:r>
              <a:rPr lang="ko-KR" altLang="en-US" sz="2700" dirty="0">
                <a:latin typeface="+mn-ea"/>
              </a:rPr>
              <a:t>시스템상 </a:t>
            </a:r>
            <a:r>
              <a:rPr lang="ko-KR" altLang="en-US" sz="2700" dirty="0" err="1">
                <a:latin typeface="+mn-ea"/>
              </a:rPr>
              <a:t>비콘</a:t>
            </a:r>
            <a:r>
              <a:rPr lang="ko-KR" altLang="en-US" sz="2700" dirty="0">
                <a:latin typeface="+mn-ea"/>
              </a:rPr>
              <a:t> 입실 </a:t>
            </a:r>
            <a:r>
              <a:rPr lang="en-US" altLang="ko-KR" sz="2700" dirty="0">
                <a:latin typeface="+mn-ea"/>
              </a:rPr>
              <a:t>09:30 </a:t>
            </a:r>
            <a:r>
              <a:rPr lang="ko-KR" altLang="en-US" sz="2700" dirty="0">
                <a:latin typeface="+mn-ea"/>
              </a:rPr>
              <a:t>이후 부터 지각 반영 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700" dirty="0">
                <a:latin typeface="+mn-ea"/>
              </a:rPr>
              <a:t>    (09:30</a:t>
            </a:r>
            <a:r>
              <a:rPr lang="ko-KR" altLang="en-US" sz="2700" dirty="0">
                <a:latin typeface="+mn-ea"/>
              </a:rPr>
              <a:t> 이후 도착할 경우 필히 사전 알림 필요</a:t>
            </a:r>
            <a:r>
              <a:rPr lang="en-US" altLang="ko-KR" sz="2700" dirty="0">
                <a:latin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700" dirty="0">
                <a:latin typeface="+mn-ea"/>
              </a:rPr>
              <a:t>다</a:t>
            </a:r>
            <a:r>
              <a:rPr lang="en-US" altLang="ko-KR" sz="2700" dirty="0">
                <a:latin typeface="+mn-ea"/>
              </a:rPr>
              <a:t>. </a:t>
            </a:r>
            <a:r>
              <a:rPr lang="ko-KR" altLang="en-US" sz="2700" dirty="0">
                <a:latin typeface="+mn-ea"/>
              </a:rPr>
              <a:t>시스템상 </a:t>
            </a:r>
            <a:r>
              <a:rPr lang="ko-KR" altLang="en-US" sz="2700" dirty="0" err="1">
                <a:latin typeface="+mn-ea"/>
              </a:rPr>
              <a:t>비콘</a:t>
            </a:r>
            <a:r>
              <a:rPr lang="ko-KR" altLang="en-US" sz="2700" dirty="0">
                <a:latin typeface="+mn-ea"/>
              </a:rPr>
              <a:t> 퇴실 </a:t>
            </a:r>
            <a:r>
              <a:rPr lang="en-US" altLang="ko-KR" sz="2700" dirty="0">
                <a:latin typeface="+mn-ea"/>
              </a:rPr>
              <a:t>18:00 </a:t>
            </a:r>
            <a:r>
              <a:rPr lang="ko-KR" altLang="en-US" sz="2700" dirty="0">
                <a:latin typeface="+mn-ea"/>
              </a:rPr>
              <a:t>이후 부터 가능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700" dirty="0">
                <a:latin typeface="+mn-ea"/>
              </a:rPr>
              <a:t>    17:59</a:t>
            </a:r>
            <a:r>
              <a:rPr lang="ko-KR" altLang="en-US" sz="2700" dirty="0">
                <a:latin typeface="+mn-ea"/>
              </a:rPr>
              <a:t> </a:t>
            </a:r>
            <a:r>
              <a:rPr lang="ko-KR" altLang="en-US" sz="2700" dirty="0" err="1">
                <a:latin typeface="+mn-ea"/>
              </a:rPr>
              <a:t>비콘</a:t>
            </a:r>
            <a:r>
              <a:rPr lang="ko-KR" altLang="en-US" sz="2700" dirty="0">
                <a:latin typeface="+mn-ea"/>
              </a:rPr>
              <a:t> 퇴실 시 조퇴 처리됨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700" dirty="0">
                <a:latin typeface="+mn-ea"/>
              </a:rPr>
              <a:t>라</a:t>
            </a:r>
            <a:r>
              <a:rPr lang="en-US" altLang="ko-KR" sz="2700" dirty="0">
                <a:latin typeface="+mn-ea"/>
              </a:rPr>
              <a:t>. </a:t>
            </a:r>
            <a:r>
              <a:rPr lang="ko-KR" altLang="en-US" sz="2700" dirty="0" err="1">
                <a:latin typeface="+mn-ea"/>
              </a:rPr>
              <a:t>쉬는시간</a:t>
            </a:r>
            <a:r>
              <a:rPr lang="ko-KR" altLang="en-US" sz="2700" dirty="0">
                <a:latin typeface="+mn-ea"/>
              </a:rPr>
              <a:t> 제외 수업시간에 과학기술연구동 </a:t>
            </a:r>
            <a:r>
              <a:rPr lang="en-US" altLang="ko-KR" sz="2700" dirty="0">
                <a:latin typeface="+mn-ea"/>
              </a:rPr>
              <a:t>4</a:t>
            </a:r>
            <a:r>
              <a:rPr lang="ko-KR" altLang="en-US" sz="2700" dirty="0">
                <a:latin typeface="+mn-ea"/>
              </a:rPr>
              <a:t>층 외 장소로</a:t>
            </a:r>
            <a:endParaRPr lang="en-US" altLang="ko-KR" sz="27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700" dirty="0">
                <a:latin typeface="+mn-ea"/>
              </a:rPr>
              <a:t>     이동할 경우 부정출석</a:t>
            </a:r>
            <a:r>
              <a:rPr lang="en-US" altLang="ko-KR" sz="2700" dirty="0">
                <a:latin typeface="+mn-ea"/>
              </a:rPr>
              <a:t>(</a:t>
            </a:r>
            <a:r>
              <a:rPr lang="ko-KR" altLang="en-US" sz="2700" dirty="0">
                <a:latin typeface="+mn-ea"/>
              </a:rPr>
              <a:t>부정수급</a:t>
            </a:r>
            <a:r>
              <a:rPr lang="en-US" altLang="ko-KR" sz="2700" dirty="0">
                <a:latin typeface="+mn-ea"/>
              </a:rPr>
              <a:t>) </a:t>
            </a:r>
            <a:r>
              <a:rPr lang="ko-KR" altLang="en-US" sz="2700" dirty="0">
                <a:latin typeface="+mn-ea"/>
              </a:rPr>
              <a:t>간주</a:t>
            </a:r>
            <a:r>
              <a:rPr lang="en-US" altLang="ko-KR" sz="2700" dirty="0">
                <a:latin typeface="+mn-ea"/>
              </a:rPr>
              <a:t>, </a:t>
            </a:r>
            <a:r>
              <a:rPr lang="ko-KR" altLang="en-US" sz="2700" dirty="0">
                <a:latin typeface="+mn-ea"/>
              </a:rPr>
              <a:t>담당자 </a:t>
            </a:r>
            <a:r>
              <a:rPr lang="ko-KR" altLang="en-US" sz="2700" dirty="0">
                <a:highlight>
                  <a:srgbClr val="FFFF00"/>
                </a:highlight>
                <a:latin typeface="+mn-ea"/>
              </a:rPr>
              <a:t>수시 점검</a:t>
            </a:r>
            <a:endParaRPr lang="en-US" altLang="ko-KR" sz="27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2067DA-06F8-4276-B7B3-E6B41FD5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4D8B-EF22-4C40-934F-F6C9C2E5B5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2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AD3BE4F724A8D47BAA0FD036FF07B0A" ma:contentTypeVersion="11" ma:contentTypeDescription="새 문서를 만듭니다." ma:contentTypeScope="" ma:versionID="448a9f6c6257bd6e8f527ed7b9819787">
  <xsd:schema xmlns:xsd="http://www.w3.org/2001/XMLSchema" xmlns:xs="http://www.w3.org/2001/XMLSchema" xmlns:p="http://schemas.microsoft.com/office/2006/metadata/properties" xmlns:ns3="f1b9f40d-0991-4f9e-9472-a4a7ffd3cf53" targetNamespace="http://schemas.microsoft.com/office/2006/metadata/properties" ma:root="true" ma:fieldsID="603a1ac0959d6830f9a6f1a245d54cfb" ns3:_="">
    <xsd:import namespace="f1b9f40d-0991-4f9e-9472-a4a7ffd3cf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b9f40d-0991-4f9e-9472-a4a7ffd3cf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D16297-BA35-431E-BB25-F1B1DB8671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b9f40d-0991-4f9e-9472-a4a7ffd3cf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82DDE2-5A29-44E4-950B-28E2A0AB2482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f1b9f40d-0991-4f9e-9472-a4a7ffd3cf53"/>
  </ds:schemaRefs>
</ds:datastoreItem>
</file>

<file path=customXml/itemProps3.xml><?xml version="1.0" encoding="utf-8"?>
<ds:datastoreItem xmlns:ds="http://schemas.openxmlformats.org/officeDocument/2006/customXml" ds:itemID="{F2CE1AC8-D7BE-4522-AF1C-98B023E00E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</TotalTime>
  <Words>839</Words>
  <Application>Microsoft Office PowerPoint</Application>
  <PresentationFormat>와이드스크린</PresentationFormat>
  <Paragraphs>113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오리엔테이션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홍봉희</dc:creator>
  <cp:lastModifiedBy>user</cp:lastModifiedBy>
  <cp:revision>193</cp:revision>
  <dcterms:created xsi:type="dcterms:W3CDTF">2021-12-17T06:22:23Z</dcterms:created>
  <dcterms:modified xsi:type="dcterms:W3CDTF">2024-04-15T02:42:32Z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0x0101005AD3BE4F724A8D47BAA0FD036FF07B0A</vt:lpwstr>
  </property>
</Properties>
</file>