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85" r:id="rId2"/>
    <p:sldId id="258" r:id="rId3"/>
    <p:sldId id="395" r:id="rId4"/>
    <p:sldId id="396" r:id="rId5"/>
    <p:sldId id="397" r:id="rId6"/>
    <p:sldId id="398" r:id="rId7"/>
    <p:sldId id="382" r:id="rId8"/>
    <p:sldId id="408" r:id="rId9"/>
    <p:sldId id="409" r:id="rId10"/>
    <p:sldId id="410" r:id="rId11"/>
    <p:sldId id="411" r:id="rId12"/>
    <p:sldId id="412" r:id="rId13"/>
    <p:sldId id="407" r:id="rId14"/>
    <p:sldId id="389" r:id="rId15"/>
    <p:sldId id="387" r:id="rId16"/>
    <p:sldId id="388" r:id="rId17"/>
    <p:sldId id="413" r:id="rId18"/>
    <p:sldId id="391" r:id="rId19"/>
    <p:sldId id="392" r:id="rId20"/>
    <p:sldId id="399" r:id="rId21"/>
    <p:sldId id="400" r:id="rId22"/>
    <p:sldId id="39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5020BC-59A6-46DF-B6B5-1535F937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F5CF24-DC29-4F02-82E6-AA9F14F16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29D95-E9E3-4552-957F-C7B8CD71DED8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C370E-D69E-42C1-86C2-EA4D38AD87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66411-3AB5-4180-BFAA-759EDA115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1C52-F1BB-4C07-A20E-12CFF5620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918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0C81-324A-46ED-B73B-81B80D72A858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D15EC-A2B4-4E7E-9559-14A76DF4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18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9C9F2-7C80-4D0D-A5F8-E0B8089F3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85C7B-BBD9-47B4-84FB-FC65A22F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71B02-9346-4F6E-87B4-2BDF06EC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38019-2715-491D-BDB5-51F527A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E5A94-4F52-45BF-9417-23B3D31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7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B7E5-576A-497F-AF17-9DD45A61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65194-BD0F-4E72-AF93-06C7542E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A2162-0040-419C-BFC9-45B95834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30AA4-0B68-408A-8EF4-CD77881D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4ECA6-9F1B-4E99-8013-1F25049F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1062A-36C4-4DAA-824B-01EFFAE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ED167-4267-46F2-8C81-1A0752D1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7F46F-9F5B-4EFE-9238-E59FD34E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7DBB6-F341-4F3B-83BA-F2FBA294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479A5-3A03-4237-BD24-B218A33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CF5F-B5DC-48C6-A83D-2B4254F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D4A13C-B9AD-4E08-A4D5-68606884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09854-FB91-4CC3-9AED-91BFBE61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D70A8-377E-4421-8D3D-F8BD5EAD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화면+상세설명" userDrawn="1">
  <p:cSld name="빈화면+상세설명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46"/>
          <p:cNvGraphicFramePr/>
          <p:nvPr>
            <p:extLst>
              <p:ext uri="{D42A27DB-BD31-4B8C-83A1-F6EECF244321}">
                <p14:modId xmlns:p14="http://schemas.microsoft.com/office/powerpoint/2010/main" val="3814465973"/>
              </p:ext>
            </p:extLst>
          </p:nvPr>
        </p:nvGraphicFramePr>
        <p:xfrm>
          <a:off x="8956086" y="393703"/>
          <a:ext cx="3117375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5;p46"/>
          <p:cNvGraphicFramePr/>
          <p:nvPr>
            <p:extLst>
              <p:ext uri="{D42A27DB-BD31-4B8C-83A1-F6EECF244321}">
                <p14:modId xmlns:p14="http://schemas.microsoft.com/office/powerpoint/2010/main" val="705449667"/>
              </p:ext>
            </p:extLst>
          </p:nvPr>
        </p:nvGraphicFramePr>
        <p:xfrm>
          <a:off x="93140" y="393705"/>
          <a:ext cx="8799108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9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25" marR="1219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26;p46"/>
          <p:cNvGraphicFramePr/>
          <p:nvPr>
            <p:extLst>
              <p:ext uri="{D42A27DB-BD31-4B8C-83A1-F6EECF244321}">
                <p14:modId xmlns:p14="http://schemas.microsoft.com/office/powerpoint/2010/main" val="2623342793"/>
              </p:ext>
            </p:extLst>
          </p:nvPr>
        </p:nvGraphicFramePr>
        <p:xfrm>
          <a:off x="95025" y="71427"/>
          <a:ext cx="8797224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</a:t>
                      </a:r>
                      <a:r>
                        <a:rPr lang="en-US" sz="9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27;p46"/>
          <p:cNvGraphicFramePr/>
          <p:nvPr>
            <p:extLst>
              <p:ext uri="{D42A27DB-BD31-4B8C-83A1-F6EECF244321}">
                <p14:modId xmlns:p14="http://schemas.microsoft.com/office/powerpoint/2010/main" val="388461848"/>
              </p:ext>
            </p:extLst>
          </p:nvPr>
        </p:nvGraphicFramePr>
        <p:xfrm>
          <a:off x="8956114" y="63502"/>
          <a:ext cx="3117375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80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4">
          <p15:clr>
            <a:srgbClr val="FBAE40"/>
          </p15:clr>
        </p15:guide>
        <p15:guide id="2" pos="44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CD586-56AD-4647-9398-6BE6D2ED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F5069-21B5-4766-93C8-FF29A2CD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BA1EC-9C2B-45CD-8777-454D7AB38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5539-0D9D-4F39-A215-82A46FF80F52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D5140-60FD-49E9-BED4-AE827D143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3CB5E-4D52-4C80-B491-A0EFF950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CFD1F07-6C82-49D2-B25C-7FBBA50B9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  <a:r>
              <a:rPr lang="ko-KR" altLang="en-US" dirty="0"/>
              <a:t> </a:t>
            </a:r>
            <a:r>
              <a:rPr lang="en-US" altLang="ko-KR" dirty="0"/>
              <a:t>green diary(</a:t>
            </a:r>
            <a:r>
              <a:rPr lang="ko-KR" altLang="en-US" dirty="0"/>
              <a:t>가제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4DEFAD6-9020-42DF-8F23-F189C7B54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BE : </a:t>
            </a:r>
            <a:r>
              <a:rPr lang="ko-KR" altLang="en-US" dirty="0"/>
              <a:t>김수경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FE : </a:t>
            </a:r>
            <a:r>
              <a:rPr lang="ko-KR" altLang="en-US" dirty="0" err="1"/>
              <a:t>엄고운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90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5" y="80529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335302"/>
          <a:ext cx="3101833" cy="3709749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12478" y="9507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0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7E4CB1-DFE3-4296-921A-8DB969D5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966" y="751433"/>
            <a:ext cx="4058314" cy="5869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606AC6-362B-4F6B-8763-08926FD1A608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</p:spTree>
    <p:extLst>
      <p:ext uri="{BB962C8B-B14F-4D97-AF65-F5344CB8AC3E}">
        <p14:creationId xmlns:p14="http://schemas.microsoft.com/office/powerpoint/2010/main" val="398269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게시판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??</a:t>
            </a:r>
            <a:endParaRPr kumimoji="1" lang="ko-KR" altLang="en-US" sz="1000" dirty="0"/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DBDBDC-22B1-4E21-BA8F-355313B39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26" y="1714064"/>
            <a:ext cx="8267198" cy="39007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436E16-C3A4-4C9F-9F3F-751975768C46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E9289-A9FD-474E-9AF1-9F50FB253C84}"/>
              </a:ext>
            </a:extLst>
          </p:cNvPr>
          <p:cNvSpPr txBox="1"/>
          <p:nvPr/>
        </p:nvSpPr>
        <p:spPr>
          <a:xfrm>
            <a:off x="437967" y="10259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73155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글쓰기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EBEB7-46BF-49CC-B825-4D648DE25176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A0ACCE-0A99-427B-9648-67DFE2538612}"/>
              </a:ext>
            </a:extLst>
          </p:cNvPr>
          <p:cNvSpPr txBox="1"/>
          <p:nvPr/>
        </p:nvSpPr>
        <p:spPr>
          <a:xfrm>
            <a:off x="437967" y="10259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글쓰기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BB02263-53EA-460B-9356-EAD25FE5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98" y="1515223"/>
            <a:ext cx="7026691" cy="48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6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788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83277" y="70517"/>
            <a:ext cx="3238847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000" dirty="0" err="1"/>
              <a:t>signin</a:t>
            </a:r>
            <a:r>
              <a:rPr kumimoji="1" lang="en-US" altLang="ko-KR" sz="1000" dirty="0"/>
              <a:t> : </a:t>
            </a: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3872757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6339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가입에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046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 유효성 검사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특수문자 포함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8~20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5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이메일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5770703" y="70517"/>
            <a:ext cx="3117375" cy="23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  <a:endParaRPr kumimoji="1" lang="ko-Kore-KR" altLang="en-US" sz="1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10513808" y="61859"/>
            <a:ext cx="1550917" cy="246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Users-01</a:t>
            </a:r>
            <a:endParaRPr kumimoji="1" lang="ko-Kore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4FD4-9E6F-426C-813C-75CFFCAE9AB7}"/>
              </a:ext>
            </a:extLst>
          </p:cNvPr>
          <p:cNvSpPr txBox="1"/>
          <p:nvPr/>
        </p:nvSpPr>
        <p:spPr>
          <a:xfrm>
            <a:off x="3696417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F0CFBB-871E-4066-8445-3080F30F7E5E}"/>
              </a:ext>
            </a:extLst>
          </p:cNvPr>
          <p:cNvSpPr/>
          <p:nvPr/>
        </p:nvSpPr>
        <p:spPr>
          <a:xfrm>
            <a:off x="2660076" y="2342197"/>
            <a:ext cx="372409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3800" b="1" cap="none" spc="0" dirty="0">
                <a:ln w="6600">
                  <a:solidFill>
                    <a:schemeClr val="accent2">
                      <a:alpha val="15000"/>
                    </a:schemeClr>
                  </a:solidFill>
                  <a:prstDash val="solid"/>
                </a:ln>
                <a:solidFill>
                  <a:srgbClr val="FFFFFF">
                    <a:alpha val="15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예시</a:t>
            </a:r>
            <a:endParaRPr lang="en-US" altLang="ko-KR" sz="13800" b="1" cap="none" spc="0" dirty="0">
              <a:ln w="6600">
                <a:solidFill>
                  <a:schemeClr val="accent2">
                    <a:alpha val="15000"/>
                  </a:schemeClr>
                </a:solidFill>
                <a:prstDash val="solid"/>
              </a:ln>
              <a:solidFill>
                <a:srgbClr val="FFFFFF">
                  <a:alpha val="15000"/>
                </a:srgb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25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REST</a:t>
            </a:r>
            <a:r>
              <a:rPr lang="ko-KR" altLang="en-US" sz="4400" dirty="0"/>
              <a:t> </a:t>
            </a:r>
            <a:r>
              <a:rPr lang="en-US" altLang="ko-KR" sz="4400" dirty="0"/>
              <a:t>API </a:t>
            </a:r>
            <a:r>
              <a:rPr lang="ko-KR" altLang="en-US" sz="4400" dirty="0"/>
              <a:t>명세</a:t>
            </a:r>
          </a:p>
        </p:txBody>
      </p:sp>
    </p:spTree>
    <p:extLst>
      <p:ext uri="{BB962C8B-B14F-4D97-AF65-F5344CB8AC3E}">
        <p14:creationId xmlns:p14="http://schemas.microsoft.com/office/powerpoint/2010/main" val="2891650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56151"/>
              </p:ext>
            </p:extLst>
          </p:nvPr>
        </p:nvGraphicFramePr>
        <p:xfrm>
          <a:off x="1098745" y="1813175"/>
          <a:ext cx="10515601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Users-01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/login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/public/main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메인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/public/</a:t>
                      </a:r>
                      <a:r>
                        <a:rPr lang="en-US" altLang="ko-KR" sz="1200" dirty="0" err="1"/>
                        <a:t>shareboard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식물 나눔 게시판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읽기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POST/PUT/DELETE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</a:t>
                      </a:r>
                      <a:r>
                        <a:rPr lang="en-US" altLang="ko-KR" sz="1200" dirty="0" err="1"/>
                        <a:t>shareboard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식물 나눔 게시판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글쓰기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/public/freeboard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자유 게시판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읽기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POST/PUT/DELETE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/users/freeboard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자유 게시판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글쓰기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/users/freeboard/{</a:t>
                      </a:r>
                      <a:r>
                        <a:rPr lang="en-US" altLang="ko-KR" sz="1200" dirty="0" err="1"/>
                        <a:t>freeboardid</a:t>
                      </a:r>
                      <a:r>
                        <a:rPr lang="en-US" altLang="ko-KR" sz="1200" dirty="0"/>
                        <a:t>}/</a:t>
                      </a:r>
                      <a:r>
                        <a:rPr lang="en-US" altLang="ko-KR" sz="1200" dirty="0" err="1"/>
                        <a:t>freecomment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자유게시판 댓글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작성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29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PUT/DELETE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/users/freeboard/</a:t>
                      </a:r>
                      <a:r>
                        <a:rPr lang="en-US" altLang="ko-KR" sz="1200" dirty="0" err="1"/>
                        <a:t>freecomment</a:t>
                      </a:r>
                      <a:r>
                        <a:rPr lang="en-US" altLang="ko-KR" sz="1200" dirty="0"/>
                        <a:t>/{</a:t>
                      </a:r>
                      <a:r>
                        <a:rPr lang="en-US" altLang="ko-KR" sz="1200" dirty="0" err="1"/>
                        <a:t>freecommentid</a:t>
                      </a:r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자유게시판 댓글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삭제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78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4C6762-AD71-41CD-BE89-8B8374C59343}"/>
              </a:ext>
            </a:extLst>
          </p:cNvPr>
          <p:cNvSpPr txBox="1"/>
          <p:nvPr/>
        </p:nvSpPr>
        <p:spPr>
          <a:xfrm>
            <a:off x="8330268" y="578840"/>
            <a:ext cx="2617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/public/**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/**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/auth/**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02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255458"/>
              </p:ext>
            </p:extLst>
          </p:nvPr>
        </p:nvGraphicFramePr>
        <p:xfrm>
          <a:off x="1098745" y="1813175"/>
          <a:ext cx="10515601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</a:t>
                      </a:r>
                      <a:r>
                        <a:rPr lang="en-US" altLang="ko-KR" sz="1200" dirty="0" err="1"/>
                        <a:t>shareboard</a:t>
                      </a:r>
                      <a:r>
                        <a:rPr lang="en-US" altLang="ko-KR" sz="1200" dirty="0"/>
                        <a:t>/{</a:t>
                      </a:r>
                      <a:r>
                        <a:rPr lang="en-US" altLang="ko-KR" sz="1200" dirty="0" err="1"/>
                        <a:t>shareboardid</a:t>
                      </a:r>
                      <a:r>
                        <a:rPr lang="en-US" altLang="ko-KR" sz="1200" dirty="0"/>
                        <a:t>}/</a:t>
                      </a:r>
                      <a:r>
                        <a:rPr lang="en-US" altLang="ko-KR" sz="1200" dirty="0" err="1"/>
                        <a:t>sharecomment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식물 나눔 게시판 댓글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작성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PUT/DELETE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</a:t>
                      </a:r>
                      <a:r>
                        <a:rPr lang="en-US" altLang="ko-KR" sz="1200" dirty="0" err="1"/>
                        <a:t>shareboard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sharecomment</a:t>
                      </a:r>
                      <a:r>
                        <a:rPr lang="en-US" altLang="ko-KR" sz="1200" dirty="0"/>
                        <a:t>/{</a:t>
                      </a:r>
                      <a:r>
                        <a:rPr lang="en-US" altLang="ko-KR" sz="1200" dirty="0" err="1"/>
                        <a:t>sharecommentid</a:t>
                      </a:r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식물 나눔 게시판 댓글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삭제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29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78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4C6762-AD71-41CD-BE89-8B8374C59343}"/>
              </a:ext>
            </a:extLst>
          </p:cNvPr>
          <p:cNvSpPr txBox="1"/>
          <p:nvPr/>
        </p:nvSpPr>
        <p:spPr>
          <a:xfrm>
            <a:off x="8330268" y="578840"/>
            <a:ext cx="2617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/public/**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/**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/auth/**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3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상세 명세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27025"/>
              </p:ext>
            </p:extLst>
          </p:nvPr>
        </p:nvGraphicFramePr>
        <p:xfrm>
          <a:off x="1098745" y="1813175"/>
          <a:ext cx="105156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Auth-01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226905-024C-4372-98B1-33BF7E265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06449"/>
              </p:ext>
            </p:extLst>
          </p:nvPr>
        </p:nvGraphicFramePr>
        <p:xfrm>
          <a:off x="1098744" y="2677343"/>
          <a:ext cx="10515602" cy="375671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1249">
                  <a:extLst>
                    <a:ext uri="{9D8B030D-6E8A-4147-A177-3AD203B41FA5}">
                      <a16:colId xmlns:a16="http://schemas.microsoft.com/office/drawing/2014/main" val="93990522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260905356"/>
                    </a:ext>
                  </a:extLst>
                </a:gridCol>
                <a:gridCol w="6683433">
                  <a:extLst>
                    <a:ext uri="{9D8B030D-6E8A-4147-A177-3AD203B41FA5}">
                      <a16:colId xmlns:a16="http://schemas.microsoft.com/office/drawing/2014/main" val="3484735828"/>
                    </a:ext>
                  </a:extLst>
                </a:gridCol>
                <a:gridCol w="2096273">
                  <a:extLst>
                    <a:ext uri="{9D8B030D-6E8A-4147-A177-3AD203B41FA5}">
                      <a16:colId xmlns:a16="http://schemas.microsoft.com/office/drawing/2014/main" val="663733866"/>
                    </a:ext>
                  </a:extLst>
                </a:gridCol>
              </a:tblGrid>
              <a:tr h="536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704078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Request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요청라인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질의문자열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067022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63667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385129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Response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/>
                        <a:t>응답코드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19766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62431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03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794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Database </a:t>
            </a:r>
            <a:r>
              <a:rPr lang="ko-KR" altLang="en-US" sz="44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06538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46C3-B8B0-406D-84B8-A9D32AF2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1980-B133-4650-A4DD-E3CADB85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4725" cy="435133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sz="2400" dirty="0" err="1"/>
              <a:t>공공데이터포털</a:t>
            </a:r>
            <a:r>
              <a:rPr lang="en-US" altLang="ko-KR" sz="2400" dirty="0"/>
              <a:t> : </a:t>
            </a:r>
            <a:r>
              <a:rPr lang="ko-KR" altLang="en-US" sz="2400" dirty="0"/>
              <a:t> </a:t>
            </a:r>
            <a:r>
              <a:rPr lang="en-US" altLang="ko-KR" sz="2400" dirty="0"/>
              <a:t>https://www.data.go.kr/data/15113888/fileData.do</a:t>
            </a:r>
          </a:p>
          <a:p>
            <a:pPr marL="0" indent="0">
              <a:buNone/>
            </a:pPr>
            <a:r>
              <a:rPr lang="ko-KR" altLang="en-US" dirty="0"/>
              <a:t>          </a:t>
            </a:r>
            <a:r>
              <a:rPr lang="ko-KR" altLang="en-US" sz="2500" dirty="0"/>
              <a:t>농촌진흥청 농사로 </a:t>
            </a:r>
            <a:r>
              <a:rPr lang="en-US" altLang="ko-KR" sz="2500" dirty="0"/>
              <a:t>: </a:t>
            </a:r>
            <a:r>
              <a:rPr lang="en-US" altLang="ko-KR" sz="2500" dirty="0" err="1"/>
              <a:t>openAPI</a:t>
            </a:r>
            <a:endParaRPr lang="en-US" altLang="ko-KR" sz="2500" dirty="0"/>
          </a:p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sz="2400" dirty="0"/>
              <a:t>도시에서 실내 정원 및 베란다 텃밭을 가꾸는 사람들에게 작물 및 식물 육성 정보</a:t>
            </a:r>
            <a:r>
              <a:rPr lang="en-US" altLang="ko-KR" sz="2400" dirty="0"/>
              <a:t> </a:t>
            </a:r>
            <a:r>
              <a:rPr lang="ko-KR" altLang="en-US" sz="2400" dirty="0"/>
              <a:t>및 </a:t>
            </a:r>
            <a:r>
              <a:rPr lang="en-US" altLang="ko-KR" sz="2400" dirty="0"/>
              <a:t>	  </a:t>
            </a:r>
            <a:r>
              <a:rPr lang="ko-KR" altLang="en-US" sz="2400" dirty="0"/>
              <a:t>부산시 공용텃밭 위치 제공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주요 컨텐츠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각 식물 육성 방법 정보 제공</a:t>
            </a:r>
            <a:endParaRPr lang="en-US" altLang="ko-KR" dirty="0"/>
          </a:p>
          <a:p>
            <a:pPr lvl="1"/>
            <a:r>
              <a:rPr lang="ko-KR" altLang="en-US" dirty="0"/>
              <a:t>회원 별 식물 육성기록 시 육성식물 선호도 </a:t>
            </a:r>
            <a:r>
              <a:rPr lang="en-US" altLang="ko-KR" dirty="0"/>
              <a:t>, </a:t>
            </a:r>
            <a:r>
              <a:rPr lang="ko-KR" altLang="en-US" dirty="0"/>
              <a:t>키운 식물 수 차트 제공</a:t>
            </a:r>
            <a:endParaRPr lang="en-US" altLang="ko-KR" dirty="0"/>
          </a:p>
          <a:p>
            <a:pPr lvl="1"/>
            <a:r>
              <a:rPr lang="ko-KR" altLang="en-US" dirty="0"/>
              <a:t>자유게시판 및 나만의 게시판</a:t>
            </a:r>
            <a:r>
              <a:rPr lang="en-US" altLang="ko-KR" dirty="0"/>
              <a:t>(</a:t>
            </a:r>
            <a:r>
              <a:rPr lang="ko-KR" altLang="en-US" dirty="0"/>
              <a:t>식물일지</a:t>
            </a:r>
            <a:r>
              <a:rPr lang="en-US" altLang="ko-KR" dirty="0"/>
              <a:t>)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ko-KR" altLang="en-US" dirty="0"/>
              <a:t>부산시 공영텃밭 위치</a:t>
            </a:r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)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102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0BCB4B45-5DD7-4769-838F-292720099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173" y="0"/>
            <a:ext cx="5731653" cy="68580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1C83A2E5-6554-429D-A16C-9CE2D685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3614"/>
            <a:ext cx="10515600" cy="1325563"/>
          </a:xfrm>
        </p:spPr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54E8C38-3451-4A8B-AE57-FFAB8B34748C}"/>
              </a:ext>
            </a:extLst>
          </p:cNvPr>
          <p:cNvSpPr/>
          <p:nvPr/>
        </p:nvSpPr>
        <p:spPr>
          <a:xfrm>
            <a:off x="637563" y="1015068"/>
            <a:ext cx="1845578" cy="16022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회원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총 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68E857-7316-4E49-B905-EFC2BB52A261}"/>
              </a:ext>
            </a:extLst>
          </p:cNvPr>
          <p:cNvSpPr txBox="1"/>
          <p:nvPr/>
        </p:nvSpPr>
        <p:spPr>
          <a:xfrm>
            <a:off x="820722" y="2759978"/>
            <a:ext cx="1711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Admin_board_id</a:t>
            </a:r>
            <a:endParaRPr lang="en-US" altLang="ko-KR" sz="1400" dirty="0"/>
          </a:p>
          <a:p>
            <a:r>
              <a:rPr lang="en-US" altLang="ko-KR" sz="1400" dirty="0" err="1"/>
              <a:t>Free_board_view</a:t>
            </a:r>
            <a:endParaRPr lang="en-US" altLang="ko-KR" sz="1400" dirty="0"/>
          </a:p>
          <a:p>
            <a:r>
              <a:rPr lang="en-US" altLang="ko-KR" sz="1400" dirty="0" err="1"/>
              <a:t>Share_board_view</a:t>
            </a:r>
            <a:endParaRPr lang="en-US" altLang="ko-KR" sz="1400" dirty="0"/>
          </a:p>
          <a:p>
            <a:r>
              <a:rPr lang="en-US" altLang="ko-KR" sz="1400" dirty="0"/>
              <a:t>username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AAB80-2A64-4C6E-BA16-B5E22E93EFB7}"/>
              </a:ext>
            </a:extLst>
          </p:cNvPr>
          <p:cNvSpPr txBox="1"/>
          <p:nvPr/>
        </p:nvSpPr>
        <p:spPr>
          <a:xfrm>
            <a:off x="696286" y="4538444"/>
            <a:ext cx="2164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차트 고민</a:t>
            </a:r>
            <a:br>
              <a:rPr lang="en-US" altLang="ko-KR" dirty="0"/>
            </a:br>
            <a:r>
              <a:rPr lang="en-US" altLang="ko-KR" dirty="0"/>
              <a:t>member – username int &gt; varchar</a:t>
            </a:r>
            <a:r>
              <a:rPr lang="ko-KR" altLang="en-US"/>
              <a:t>로 바꾸기</a:t>
            </a: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E0B8AF-A58A-4D74-8D5A-38A6F88C8097}"/>
              </a:ext>
            </a:extLst>
          </p:cNvPr>
          <p:cNvGrpSpPr/>
          <p:nvPr/>
        </p:nvGrpSpPr>
        <p:grpSpPr>
          <a:xfrm>
            <a:off x="3181238" y="14507"/>
            <a:ext cx="3872705" cy="2206179"/>
            <a:chOff x="3351791" y="268550"/>
            <a:chExt cx="4554381" cy="200112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35BBA17-C8EF-4B98-895A-1A50B6AD81D4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1" y="268550"/>
              <a:ext cx="0" cy="198479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DB0AEB0-82F4-4EAD-8AC4-10F5FEAE911C}"/>
                </a:ext>
              </a:extLst>
            </p:cNvPr>
            <p:cNvCxnSpPr>
              <a:cxnSpLocks/>
            </p:cNvCxnSpPr>
            <p:nvPr/>
          </p:nvCxnSpPr>
          <p:spPr>
            <a:xfrm>
              <a:off x="7906172" y="268550"/>
              <a:ext cx="0" cy="198479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0E7EF2F-206B-4C23-9F04-F8699AC9885A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1" y="268550"/>
              <a:ext cx="4554381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B212F38-32A1-4978-8202-A1D035C23C4D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1" y="2269672"/>
              <a:ext cx="4554381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05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FB3921-410E-449D-A93C-72E74DD2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545" y="176065"/>
            <a:ext cx="5605576" cy="15588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50747F-923C-4115-9CE3-F8A4BDC6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035" y="2136733"/>
            <a:ext cx="5940965" cy="8920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BF7C3C-D544-4780-BF0A-2424F588C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9" y="2096626"/>
            <a:ext cx="5949625" cy="10045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2A905C-FE47-4973-8D8A-8AFBFF57A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" y="3620942"/>
            <a:ext cx="5992927" cy="11778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F6E474-767B-497C-9E79-E53E88E7D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83" y="226296"/>
            <a:ext cx="5992927" cy="12990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2543ED-E28A-42E1-AE06-C3BE8B2C5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610355"/>
            <a:ext cx="5733118" cy="14549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7E3694B-971C-45D9-9B75-1AAF4E4137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5915"/>
            <a:ext cx="5966946" cy="10392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145F41A-9E7F-43DF-A6C3-4C6E099E4A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307" y="5387526"/>
            <a:ext cx="640169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9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명세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/>
        </p:nvGraphicFramePr>
        <p:xfrm>
          <a:off x="1073805" y="2444942"/>
          <a:ext cx="8992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container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컨테이너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CONTAINERID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 err="1">
                          <a:effectLst/>
                        </a:rPr>
                        <a:t>컨테이버식별자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차량번호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DRIVERNAME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운전자이름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DRIVERPHONE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운전자연락처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COMMENT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컨테이너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ISEALID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연결된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iseal</a:t>
                      </a:r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식별자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5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 및 로그인</a:t>
            </a:r>
          </a:p>
          <a:p>
            <a:r>
              <a:rPr lang="ko-KR" altLang="en-US" dirty="0"/>
              <a:t>마이페이지</a:t>
            </a:r>
          </a:p>
          <a:p>
            <a:r>
              <a:rPr lang="ko-KR" altLang="en-US" dirty="0"/>
              <a:t>메인 게시판</a:t>
            </a:r>
          </a:p>
          <a:p>
            <a:r>
              <a:rPr lang="ko-KR" altLang="en-US" dirty="0"/>
              <a:t>커뮤니티</a:t>
            </a:r>
          </a:p>
          <a:p>
            <a:r>
              <a:rPr lang="ko-KR" altLang="en-US" dirty="0"/>
              <a:t>지도 기능</a:t>
            </a:r>
          </a:p>
          <a:p>
            <a:r>
              <a:rPr lang="ko-KR" altLang="en-US" dirty="0"/>
              <a:t>차트 기능</a:t>
            </a:r>
          </a:p>
        </p:txBody>
      </p:sp>
    </p:spTree>
    <p:extLst>
      <p:ext uri="{BB962C8B-B14F-4D97-AF65-F5344CB8AC3E}">
        <p14:creationId xmlns:p14="http://schemas.microsoft.com/office/powerpoint/2010/main" val="134110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7C5994-24F7-71DF-EACF-6207B4446158}"/>
              </a:ext>
            </a:extLst>
          </p:cNvPr>
          <p:cNvSpPr txBox="1"/>
          <p:nvPr/>
        </p:nvSpPr>
        <p:spPr>
          <a:xfrm>
            <a:off x="3366784" y="2335721"/>
            <a:ext cx="7507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사용자가 플랫폼에 회원가입하고 로그인할 수 있도록 합니다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AAB55853-9765-C818-27A7-115002CF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92" y="561755"/>
            <a:ext cx="9683187" cy="7865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기능 정의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CD24FF-68BD-58CE-C562-364B62D4A1DD}"/>
              </a:ext>
            </a:extLst>
          </p:cNvPr>
          <p:cNvSpPr/>
          <p:nvPr/>
        </p:nvSpPr>
        <p:spPr>
          <a:xfrm>
            <a:off x="931762" y="2170253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회원가입</a:t>
            </a:r>
            <a:endParaRPr lang="en-US" altLang="ko-KR" sz="1600" dirty="0"/>
          </a:p>
          <a:p>
            <a:pPr algn="ctr"/>
            <a:r>
              <a:rPr lang="ko-KR" altLang="en-US" sz="1600" dirty="0"/>
              <a:t> 로그인</a:t>
            </a:r>
            <a:endParaRPr lang="en-US" altLang="ko-KR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394F489-7924-F5D8-566F-8DCB959916B8}"/>
              </a:ext>
            </a:extLst>
          </p:cNvPr>
          <p:cNvSpPr/>
          <p:nvPr/>
        </p:nvSpPr>
        <p:spPr>
          <a:xfrm>
            <a:off x="931762" y="3486874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마이페이지</a:t>
            </a:r>
            <a:endParaRPr lang="en-US" altLang="ko-KR" sz="16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F5A9D07-513E-CC26-77BE-20C8F7E6FB81}"/>
              </a:ext>
            </a:extLst>
          </p:cNvPr>
          <p:cNvSpPr/>
          <p:nvPr/>
        </p:nvSpPr>
        <p:spPr>
          <a:xfrm>
            <a:off x="931762" y="4803495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정보 게시판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41675-7506-E8E5-ECEB-C560D40A1351}"/>
              </a:ext>
            </a:extLst>
          </p:cNvPr>
          <p:cNvSpPr txBox="1"/>
          <p:nvPr/>
        </p:nvSpPr>
        <p:spPr>
          <a:xfrm>
            <a:off x="3366783" y="4984352"/>
            <a:ext cx="7380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사용자들에게 식물 기르는 방법에 대한 정보를 제공하는 기능입니다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53BD8-E677-55F6-29AC-0F60053FC568}"/>
              </a:ext>
            </a:extLst>
          </p:cNvPr>
          <p:cNvSpPr txBox="1"/>
          <p:nvPr/>
        </p:nvSpPr>
        <p:spPr>
          <a:xfrm>
            <a:off x="3366783" y="3661685"/>
            <a:ext cx="79821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사용자가 자신의 정보를 관리하고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자신이 기르는 식물의 일지를 확인할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409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AAB55853-9765-C818-27A7-115002CF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92" y="561755"/>
            <a:ext cx="9683187" cy="7865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기능 정의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394F489-7924-F5D8-566F-8DCB959916B8}"/>
              </a:ext>
            </a:extLst>
          </p:cNvPr>
          <p:cNvSpPr/>
          <p:nvPr/>
        </p:nvSpPr>
        <p:spPr>
          <a:xfrm>
            <a:off x="931763" y="3486874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지도 기능</a:t>
            </a:r>
            <a:endParaRPr lang="en-US" altLang="ko-KR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12D99D2-DCC3-33B4-A7C9-F419CB695066}"/>
              </a:ext>
            </a:extLst>
          </p:cNvPr>
          <p:cNvSpPr/>
          <p:nvPr/>
        </p:nvSpPr>
        <p:spPr>
          <a:xfrm>
            <a:off x="931763" y="2154863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커뮤니티</a:t>
            </a: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045CF7-A581-5794-A8B7-F31BD97B6C98}"/>
              </a:ext>
            </a:extLst>
          </p:cNvPr>
          <p:cNvSpPr txBox="1"/>
          <p:nvPr/>
        </p:nvSpPr>
        <p:spPr>
          <a:xfrm>
            <a:off x="3366784" y="2335720"/>
            <a:ext cx="7380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식물과 관련된 질문</a:t>
            </a:r>
            <a:r>
              <a:rPr lang="en-US" altLang="ko-KR" sz="1600" dirty="0"/>
              <a:t>, </a:t>
            </a:r>
            <a:r>
              <a:rPr lang="ko-KR" altLang="en-US" sz="1600" dirty="0"/>
              <a:t>수다 등 다른 사용자들과 소통하는 기능입니다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10EF254-62A1-A812-B40F-ABFA38905AB8}"/>
              </a:ext>
            </a:extLst>
          </p:cNvPr>
          <p:cNvSpPr/>
          <p:nvPr/>
        </p:nvSpPr>
        <p:spPr>
          <a:xfrm>
            <a:off x="931763" y="4812839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차트 기능</a:t>
            </a:r>
            <a:endParaRPr lang="en-US" altLang="ko-KR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607DA-28E5-0C3E-C1D9-44B8DCDAEDB4}"/>
              </a:ext>
            </a:extLst>
          </p:cNvPr>
          <p:cNvSpPr txBox="1"/>
          <p:nvPr/>
        </p:nvSpPr>
        <p:spPr>
          <a:xfrm>
            <a:off x="3366784" y="3506619"/>
            <a:ext cx="7982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식물 나눔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사용자가 자신의 위치를 기반으로 식물 나눔을 할 수 있습니다</a:t>
            </a:r>
            <a:r>
              <a:rPr lang="en-US" altLang="ko-KR" sz="16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81020-D1C8-DDAC-D2BE-7BFEDD1079D9}"/>
              </a:ext>
            </a:extLst>
          </p:cNvPr>
          <p:cNvSpPr txBox="1"/>
          <p:nvPr/>
        </p:nvSpPr>
        <p:spPr>
          <a:xfrm>
            <a:off x="3366784" y="3845173"/>
            <a:ext cx="73282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공영텃밭 위치 </a:t>
            </a:r>
            <a:r>
              <a:rPr lang="en-US" altLang="ko-KR" sz="1600" dirty="0"/>
              <a:t>:</a:t>
            </a:r>
            <a:r>
              <a:rPr lang="ko-KR" altLang="en-US" sz="1600" dirty="0"/>
              <a:t> 부산시 공영텃밭의 위치를 지도에 표시하는 기능입니다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275D19-924B-4BEF-8F9C-79A652CF227F}"/>
              </a:ext>
            </a:extLst>
          </p:cNvPr>
          <p:cNvSpPr txBox="1"/>
          <p:nvPr/>
        </p:nvSpPr>
        <p:spPr>
          <a:xfrm>
            <a:off x="3366783" y="4993696"/>
            <a:ext cx="750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관리자페이지 </a:t>
            </a:r>
            <a:r>
              <a:rPr lang="en-US" altLang="ko-KR" sz="1600" dirty="0"/>
              <a:t>- </a:t>
            </a:r>
            <a:r>
              <a:rPr lang="ko-KR" altLang="en-US" sz="1600" dirty="0"/>
              <a:t>오늘 늘어난 회원 수</a:t>
            </a:r>
            <a:r>
              <a:rPr lang="en-US" altLang="ko-KR" sz="1600" dirty="0"/>
              <a:t>(</a:t>
            </a:r>
            <a:r>
              <a:rPr lang="ko-KR" altLang="en-US" sz="1600" dirty="0"/>
              <a:t>총 </a:t>
            </a:r>
            <a:r>
              <a:rPr lang="ko-KR" altLang="en-US" sz="1600" dirty="0" err="1"/>
              <a:t>회원수</a:t>
            </a:r>
            <a:r>
              <a:rPr lang="en-US" altLang="ko-KR" sz="1600" dirty="0"/>
              <a:t>) &amp; </a:t>
            </a:r>
            <a:r>
              <a:rPr lang="ko-KR" altLang="en-US" sz="1600" dirty="0"/>
              <a:t>오늘기준 조회수</a:t>
            </a:r>
            <a:r>
              <a:rPr lang="en-US" altLang="ko-KR" sz="1600" dirty="0"/>
              <a:t>(</a:t>
            </a:r>
            <a:r>
              <a:rPr lang="ko-KR" altLang="en-US" sz="1600" dirty="0"/>
              <a:t>총 조회수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9532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FFBEC76F-A12F-132E-0199-E45457220EA4}"/>
              </a:ext>
            </a:extLst>
          </p:cNvPr>
          <p:cNvSpPr/>
          <p:nvPr/>
        </p:nvSpPr>
        <p:spPr>
          <a:xfrm>
            <a:off x="4354164" y="3943915"/>
            <a:ext cx="679200" cy="4925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349D834-CC56-0380-B7CA-AD09DCA5F725}"/>
              </a:ext>
            </a:extLst>
          </p:cNvPr>
          <p:cNvGrpSpPr/>
          <p:nvPr/>
        </p:nvGrpSpPr>
        <p:grpSpPr>
          <a:xfrm>
            <a:off x="885883" y="2733465"/>
            <a:ext cx="983036" cy="1571925"/>
            <a:chOff x="928866" y="2946149"/>
            <a:chExt cx="1131426" cy="1853274"/>
          </a:xfrm>
          <a:solidFill>
            <a:schemeClr val="tx1"/>
          </a:solidFill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378D310-8D0B-F157-E4AC-717F76DBDAC7}"/>
                </a:ext>
              </a:extLst>
            </p:cNvPr>
            <p:cNvSpPr/>
            <p:nvPr/>
          </p:nvSpPr>
          <p:spPr>
            <a:xfrm>
              <a:off x="1138658" y="2946149"/>
              <a:ext cx="711843" cy="711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6894753-524B-07CF-DDB3-43D50A1C0CFA}"/>
                </a:ext>
              </a:extLst>
            </p:cNvPr>
            <p:cNvGrpSpPr/>
            <p:nvPr/>
          </p:nvGrpSpPr>
          <p:grpSpPr>
            <a:xfrm>
              <a:off x="928866" y="3555929"/>
              <a:ext cx="1131426" cy="1243494"/>
              <a:chOff x="853632" y="3563956"/>
              <a:chExt cx="1319514" cy="1325563"/>
            </a:xfrm>
            <a:grpFill/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8290652D-3E09-EE28-B6E4-8CB548D61AE7}"/>
                  </a:ext>
                </a:extLst>
              </p:cNvPr>
              <p:cNvSpPr/>
              <p:nvPr/>
            </p:nvSpPr>
            <p:spPr>
              <a:xfrm>
                <a:off x="853632" y="3563956"/>
                <a:ext cx="1319514" cy="1325563"/>
              </a:xfrm>
              <a:prstGeom prst="roundRect">
                <a:avLst>
                  <a:gd name="adj" fmla="val 350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97C1799-CD06-A0D0-2F26-30DF066894F3}"/>
                  </a:ext>
                </a:extLst>
              </p:cNvPr>
              <p:cNvSpPr/>
              <p:nvPr/>
            </p:nvSpPr>
            <p:spPr>
              <a:xfrm>
                <a:off x="853632" y="4177676"/>
                <a:ext cx="1319514" cy="711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</a:rPr>
                  <a:t>사용자</a:t>
                </a:r>
              </a:p>
            </p:txBody>
          </p:sp>
        </p:grpSp>
      </p:grpSp>
      <p:sp>
        <p:nvSpPr>
          <p:cNvPr id="25" name="순서도: 자기 디스크 24">
            <a:extLst>
              <a:ext uri="{FF2B5EF4-FFF2-40B4-BE49-F238E27FC236}">
                <a16:creationId xmlns:a16="http://schemas.microsoft.com/office/drawing/2014/main" id="{BF0F4755-D4B1-A4DA-8CA8-6AE3594BE962}"/>
              </a:ext>
            </a:extLst>
          </p:cNvPr>
          <p:cNvSpPr/>
          <p:nvPr/>
        </p:nvSpPr>
        <p:spPr>
          <a:xfrm>
            <a:off x="10031546" y="3607266"/>
            <a:ext cx="1187569" cy="59763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6337F856-D95E-59CD-873E-F6BF72098A8B}"/>
              </a:ext>
            </a:extLst>
          </p:cNvPr>
          <p:cNvSpPr/>
          <p:nvPr/>
        </p:nvSpPr>
        <p:spPr>
          <a:xfrm>
            <a:off x="10031546" y="3182002"/>
            <a:ext cx="1187569" cy="59763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EDED3F65-4E93-2FE9-FBC6-D4D2830DF2C4}"/>
              </a:ext>
            </a:extLst>
          </p:cNvPr>
          <p:cNvSpPr/>
          <p:nvPr/>
        </p:nvSpPr>
        <p:spPr>
          <a:xfrm>
            <a:off x="10031546" y="2768312"/>
            <a:ext cx="1187569" cy="59763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06F5591-E02A-ED71-FB79-0B3A4B90342F}"/>
              </a:ext>
            </a:extLst>
          </p:cNvPr>
          <p:cNvSpPr/>
          <p:nvPr/>
        </p:nvSpPr>
        <p:spPr>
          <a:xfrm>
            <a:off x="3753140" y="2670799"/>
            <a:ext cx="1873284" cy="1391071"/>
          </a:xfrm>
          <a:prstGeom prst="roundRect">
            <a:avLst>
              <a:gd name="adj" fmla="val 104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C9B0F8F-0860-B3DF-D14E-2F655D02FABF}"/>
              </a:ext>
            </a:extLst>
          </p:cNvPr>
          <p:cNvSpPr/>
          <p:nvPr/>
        </p:nvSpPr>
        <p:spPr>
          <a:xfrm>
            <a:off x="3898879" y="2753719"/>
            <a:ext cx="1583387" cy="1224447"/>
          </a:xfrm>
          <a:prstGeom prst="roundRect">
            <a:avLst>
              <a:gd name="adj" fmla="val 1049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highlight>
                  <a:srgbClr val="FFFFFF"/>
                </a:highlight>
              </a:rPr>
              <a:t>React</a:t>
            </a: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0ABB3357-513B-3AE3-8FC7-A3A3A3172D12}"/>
              </a:ext>
            </a:extLst>
          </p:cNvPr>
          <p:cNvSpPr/>
          <p:nvPr/>
        </p:nvSpPr>
        <p:spPr>
          <a:xfrm>
            <a:off x="6833147" y="3943915"/>
            <a:ext cx="679200" cy="4925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A45432B-A715-4660-4A8B-8ECA7F97D222}"/>
              </a:ext>
            </a:extLst>
          </p:cNvPr>
          <p:cNvSpPr/>
          <p:nvPr/>
        </p:nvSpPr>
        <p:spPr>
          <a:xfrm>
            <a:off x="6232123" y="2670799"/>
            <a:ext cx="1873284" cy="1391071"/>
          </a:xfrm>
          <a:prstGeom prst="roundRect">
            <a:avLst>
              <a:gd name="adj" fmla="val 104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037776-9FFE-51C6-7934-43F603D727E5}"/>
              </a:ext>
            </a:extLst>
          </p:cNvPr>
          <p:cNvSpPr/>
          <p:nvPr/>
        </p:nvSpPr>
        <p:spPr>
          <a:xfrm>
            <a:off x="6377862" y="2753719"/>
            <a:ext cx="1583387" cy="1224447"/>
          </a:xfrm>
          <a:prstGeom prst="roundRect">
            <a:avLst>
              <a:gd name="adj" fmla="val 1049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Spring Boot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C9F8BB5-E287-80B8-7C57-7C530B333E43}"/>
              </a:ext>
            </a:extLst>
          </p:cNvPr>
          <p:cNvSpPr/>
          <p:nvPr/>
        </p:nvSpPr>
        <p:spPr>
          <a:xfrm>
            <a:off x="3081024" y="2032323"/>
            <a:ext cx="5677382" cy="26979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065574-CC2A-50A7-D807-85C654CAB727}"/>
              </a:ext>
            </a:extLst>
          </p:cNvPr>
          <p:cNvSpPr txBox="1"/>
          <p:nvPr/>
        </p:nvSpPr>
        <p:spPr>
          <a:xfrm>
            <a:off x="5432241" y="1362817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1D262E-54CE-FAE6-4FD3-168EB22CDC8D}"/>
              </a:ext>
            </a:extLst>
          </p:cNvPr>
          <p:cNvSpPr txBox="1"/>
          <p:nvPr/>
        </p:nvSpPr>
        <p:spPr>
          <a:xfrm>
            <a:off x="957253" y="1363209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1046E8-3AA1-28A2-ACB4-72CAD62166E7}"/>
              </a:ext>
            </a:extLst>
          </p:cNvPr>
          <p:cNvSpPr txBox="1"/>
          <p:nvPr/>
        </p:nvSpPr>
        <p:spPr>
          <a:xfrm>
            <a:off x="10388994" y="1356416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DB</a:t>
            </a:r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A7EC6F-ADF0-6BCE-F896-6BF22E647110}"/>
              </a:ext>
            </a:extLst>
          </p:cNvPr>
          <p:cNvCxnSpPr/>
          <p:nvPr/>
        </p:nvCxnSpPr>
        <p:spPr>
          <a:xfrm>
            <a:off x="2204977" y="319847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C356154-02E9-4028-9C34-2BADA9B2D87C}"/>
              </a:ext>
            </a:extLst>
          </p:cNvPr>
          <p:cNvCxnSpPr/>
          <p:nvPr/>
        </p:nvCxnSpPr>
        <p:spPr>
          <a:xfrm>
            <a:off x="8931797" y="319847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63E89EF-7339-59D8-2E3D-43325B0CBBDB}"/>
              </a:ext>
            </a:extLst>
          </p:cNvPr>
          <p:cNvCxnSpPr>
            <a:cxnSpLocks/>
          </p:cNvCxnSpPr>
          <p:nvPr/>
        </p:nvCxnSpPr>
        <p:spPr>
          <a:xfrm flipH="1">
            <a:off x="2204977" y="373224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D2F3294-CB18-5893-F7CF-C778ABB93DE7}"/>
              </a:ext>
            </a:extLst>
          </p:cNvPr>
          <p:cNvCxnSpPr>
            <a:cxnSpLocks/>
          </p:cNvCxnSpPr>
          <p:nvPr/>
        </p:nvCxnSpPr>
        <p:spPr>
          <a:xfrm flipH="1">
            <a:off x="8931797" y="373224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71D32FA-32B3-9559-2527-6F724BA7EC76}"/>
              </a:ext>
            </a:extLst>
          </p:cNvPr>
          <p:cNvCxnSpPr>
            <a:cxnSpLocks/>
          </p:cNvCxnSpPr>
          <p:nvPr/>
        </p:nvCxnSpPr>
        <p:spPr>
          <a:xfrm>
            <a:off x="5690747" y="3223187"/>
            <a:ext cx="457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E927FAE-EACA-8899-0274-F983030BED9B}"/>
              </a:ext>
            </a:extLst>
          </p:cNvPr>
          <p:cNvCxnSpPr>
            <a:cxnSpLocks/>
          </p:cNvCxnSpPr>
          <p:nvPr/>
        </p:nvCxnSpPr>
        <p:spPr>
          <a:xfrm flipH="1">
            <a:off x="5690747" y="3531845"/>
            <a:ext cx="457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250C04-5285-3C05-D3A0-8CC23DECB924}"/>
              </a:ext>
            </a:extLst>
          </p:cNvPr>
          <p:cNvSpPr txBox="1"/>
          <p:nvPr/>
        </p:nvSpPr>
        <p:spPr>
          <a:xfrm>
            <a:off x="4472415" y="22091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8A3B49-B1F1-70BD-909B-C4D8C65EE274}"/>
              </a:ext>
            </a:extLst>
          </p:cNvPr>
          <p:cNvSpPr txBox="1"/>
          <p:nvPr/>
        </p:nvSpPr>
        <p:spPr>
          <a:xfrm>
            <a:off x="6951398" y="220919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</a:t>
            </a:r>
            <a:endParaRPr lang="ko-KR" altLang="en-US" dirty="0"/>
          </a:p>
        </p:txBody>
      </p:sp>
      <p:sp>
        <p:nvSpPr>
          <p:cNvPr id="48" name="제목 3">
            <a:extLst>
              <a:ext uri="{FF2B5EF4-FFF2-40B4-BE49-F238E27FC236}">
                <a16:creationId xmlns:a16="http://schemas.microsoft.com/office/drawing/2014/main" id="{8E67F141-E4E6-4EC5-67F6-0A05101A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5" y="330298"/>
            <a:ext cx="9683187" cy="7865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시스템 구성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91AE40-75C5-F0DF-D71B-E45824D89EAA}"/>
              </a:ext>
            </a:extLst>
          </p:cNvPr>
          <p:cNvSpPr txBox="1"/>
          <p:nvPr/>
        </p:nvSpPr>
        <p:spPr>
          <a:xfrm>
            <a:off x="3220058" y="4922440"/>
            <a:ext cx="2354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- 로그인 및 회원가입                            </a:t>
            </a:r>
          </a:p>
          <a:p>
            <a:r>
              <a:rPr lang="ko-KR" altLang="en-US" sz="1600" dirty="0"/>
              <a:t>- 마이페이지                                    </a:t>
            </a:r>
          </a:p>
          <a:p>
            <a:r>
              <a:rPr lang="ko-KR" altLang="en-US" sz="1600" dirty="0"/>
              <a:t>- 커뮤니티                                      </a:t>
            </a:r>
          </a:p>
          <a:p>
            <a:r>
              <a:rPr lang="ko-KR" altLang="en-US" sz="1600" dirty="0"/>
              <a:t>- 지도                                          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차트 </a:t>
            </a:r>
            <a:endParaRPr lang="en-US" altLang="ko-KR" sz="1600" dirty="0"/>
          </a:p>
          <a:p>
            <a:r>
              <a:rPr lang="en-US" altLang="ko-KR" sz="1600" dirty="0"/>
              <a:t>- API </a:t>
            </a:r>
            <a:r>
              <a:rPr lang="ko-KR" altLang="en-US" sz="1600" dirty="0"/>
              <a:t>데이터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3E3F8E-F9BE-9EEF-3443-962A0EC05E03}"/>
              </a:ext>
            </a:extLst>
          </p:cNvPr>
          <p:cNvSpPr txBox="1"/>
          <p:nvPr/>
        </p:nvSpPr>
        <p:spPr>
          <a:xfrm>
            <a:off x="5992194" y="4922440"/>
            <a:ext cx="27662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- 사용자 인증 및 관리                           </a:t>
            </a:r>
          </a:p>
          <a:p>
            <a:r>
              <a:rPr lang="ko-KR" altLang="en-US" sz="1600" dirty="0"/>
              <a:t>- 커뮤니티 관리                                 </a:t>
            </a:r>
          </a:p>
          <a:p>
            <a:r>
              <a:rPr lang="ko-KR" altLang="en-US" sz="1600" dirty="0"/>
              <a:t>- 지도 데이터 처리                              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차트 데이터 처리</a:t>
            </a:r>
            <a:endParaRPr lang="en-US" altLang="ko-KR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844671-354D-94A9-9ECC-A46386C6715C}"/>
              </a:ext>
            </a:extLst>
          </p:cNvPr>
          <p:cNvSpPr txBox="1"/>
          <p:nvPr/>
        </p:nvSpPr>
        <p:spPr>
          <a:xfrm>
            <a:off x="9587482" y="4922440"/>
            <a:ext cx="23056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- 사용자 정보 DB                                </a:t>
            </a:r>
          </a:p>
          <a:p>
            <a:r>
              <a:rPr lang="ko-KR" altLang="en-US" sz="1600" dirty="0"/>
              <a:t>- 커뮤니티 게시글 DB                            </a:t>
            </a:r>
          </a:p>
          <a:p>
            <a:r>
              <a:rPr lang="ko-KR" altLang="en-US" sz="1600" dirty="0"/>
              <a:t>- 지도 데이터 DB                                </a:t>
            </a:r>
          </a:p>
          <a:p>
            <a:r>
              <a:rPr lang="ko-KR" altLang="en-US" sz="1600" dirty="0"/>
              <a:t>- 차트 데이터 DB </a:t>
            </a:r>
          </a:p>
        </p:txBody>
      </p:sp>
    </p:spTree>
    <p:extLst>
      <p:ext uri="{BB962C8B-B14F-4D97-AF65-F5344CB8AC3E}">
        <p14:creationId xmlns:p14="http://schemas.microsoft.com/office/powerpoint/2010/main" val="15941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170814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홈</a:t>
            </a:r>
            <a:r>
              <a:rPr kumimoji="1" lang="en-US" altLang="ko-KR" sz="1000" dirty="0"/>
              <a:t>(</a:t>
            </a:r>
            <a:r>
              <a:rPr kumimoji="1" lang="ko-KR" altLang="en-US" sz="1000" dirty="0" err="1"/>
              <a:t>메인페이지</a:t>
            </a:r>
            <a:r>
              <a:rPr kumimoji="1" lang="en-US" altLang="ko-KR" sz="1000" dirty="0"/>
              <a:t>)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5802"/>
              </p:ext>
            </p:extLst>
          </p:nvPr>
        </p:nvGraphicFramePr>
        <p:xfrm>
          <a:off x="8962892" y="405819"/>
          <a:ext cx="3101833" cy="412869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29200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9B10B6-120D-4999-90E8-B99F1B5ABA8B}"/>
              </a:ext>
            </a:extLst>
          </p:cNvPr>
          <p:cNvGrpSpPr/>
          <p:nvPr/>
        </p:nvGrpSpPr>
        <p:grpSpPr>
          <a:xfrm>
            <a:off x="234957" y="1260953"/>
            <a:ext cx="8552563" cy="4836835"/>
            <a:chOff x="245843" y="1066799"/>
            <a:chExt cx="8552563" cy="483683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C1B21C4-A362-4A2B-A9DF-71A5F21C5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844" y="1066799"/>
              <a:ext cx="8552562" cy="472440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A11A1D4-768C-47C6-BA2D-4364463A7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843" y="5355771"/>
              <a:ext cx="8552561" cy="54786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FAE3F00-8198-4B05-96DC-98566425FF2F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</p:spTree>
    <p:extLst>
      <p:ext uri="{BB962C8B-B14F-4D97-AF65-F5344CB8AC3E}">
        <p14:creationId xmlns:p14="http://schemas.microsoft.com/office/powerpoint/2010/main" val="273564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로그인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180169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로그인에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아이디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아이디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 일치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 받아 데이터 베이스와 비교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 데이터베이스와 비교 결과 및 토큰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Reply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29200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7CDC44D-94E6-4712-B820-CDD1892B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64" y="1025979"/>
            <a:ext cx="4879521" cy="52612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8FDDF1-A954-409D-9C01-D87CDA79BA9F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</p:spTree>
    <p:extLst>
      <p:ext uri="{BB962C8B-B14F-4D97-AF65-F5344CB8AC3E}">
        <p14:creationId xmlns:p14="http://schemas.microsoft.com/office/powerpoint/2010/main" val="234699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882</Words>
  <Application>Microsoft Office PowerPoint</Application>
  <PresentationFormat>와이드스크린</PresentationFormat>
  <Paragraphs>347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Gulim</vt:lpstr>
      <vt:lpstr>맑은 고딕</vt:lpstr>
      <vt:lpstr>맑은 고딕</vt:lpstr>
      <vt:lpstr>Arial</vt:lpstr>
      <vt:lpstr>Office 테마</vt:lpstr>
      <vt:lpstr>My green diary(가제)</vt:lpstr>
      <vt:lpstr>활용 데이터</vt:lpstr>
      <vt:lpstr>기능 정의</vt:lpstr>
      <vt:lpstr>기능 정의</vt:lpstr>
      <vt:lpstr>기능 정의</vt:lpstr>
      <vt:lpstr>시스템 구성</vt:lpstr>
      <vt:lpstr>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REST API 명세</vt:lpstr>
      <vt:lpstr>REST API 명세 목록</vt:lpstr>
      <vt:lpstr>REST API 명세 목록</vt:lpstr>
      <vt:lpstr>REST API 상세 명세</vt:lpstr>
      <vt:lpstr>Database 설계</vt:lpstr>
      <vt:lpstr>ERD</vt:lpstr>
      <vt:lpstr>PowerPoint 프레젠테이션</vt:lpstr>
      <vt:lpstr>Table 명세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개발 목적 및 컨셉</dc:title>
  <dc:creator>김경민</dc:creator>
  <cp:lastModifiedBy>user</cp:lastModifiedBy>
  <cp:revision>81</cp:revision>
  <dcterms:created xsi:type="dcterms:W3CDTF">2023-11-14T00:10:21Z</dcterms:created>
  <dcterms:modified xsi:type="dcterms:W3CDTF">2024-08-16T09:00:13Z</dcterms:modified>
</cp:coreProperties>
</file>