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21"/>
  </p:notesMasterIdLst>
  <p:sldIdLst>
    <p:sldId id="262" r:id="rId2"/>
    <p:sldId id="298" r:id="rId3"/>
    <p:sldId id="297" r:id="rId4"/>
    <p:sldId id="263" r:id="rId5"/>
    <p:sldId id="342" r:id="rId6"/>
    <p:sldId id="348" r:id="rId7"/>
    <p:sldId id="265" r:id="rId8"/>
    <p:sldId id="343" r:id="rId9"/>
    <p:sldId id="336" r:id="rId10"/>
    <p:sldId id="266" r:id="rId11"/>
    <p:sldId id="344" r:id="rId12"/>
    <p:sldId id="267" r:id="rId13"/>
    <p:sldId id="299" r:id="rId14"/>
    <p:sldId id="307" r:id="rId15"/>
    <p:sldId id="346" r:id="rId16"/>
    <p:sldId id="309" r:id="rId17"/>
    <p:sldId id="310" r:id="rId18"/>
    <p:sldId id="347" r:id="rId19"/>
    <p:sldId id="335" r:id="rId20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87845" autoAdjust="0"/>
  </p:normalViewPr>
  <p:slideViewPr>
    <p:cSldViewPr>
      <p:cViewPr varScale="1">
        <p:scale>
          <a:sx n="100" d="100"/>
          <a:sy n="100" d="100"/>
        </p:scale>
        <p:origin x="-20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977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966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97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97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294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294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903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339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515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515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hyperlink" Target="http://en.wikipedia.org/wiki/Command-query_separ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bliki/CommandQuerySeparation.html" TargetMode="External"/><Relationship Id="rId5" Type="http://schemas.openxmlformats.org/officeDocument/2006/relationships/hyperlink" Target="http://www.amazon.com/gp/product/0136291554" TargetMode="External"/><Relationship Id="rId4" Type="http://schemas.openxmlformats.org/officeDocument/2006/relationships/hyperlink" Target="http://msdn.microsoft.com/en-us/magazine/cc546578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初探</a:t>
            </a:r>
            <a:r>
              <a:rPr lang="en-US" altLang="zh-CN" sz="5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CQRS</a:t>
            </a:r>
            <a:endParaRPr lang="en-US" altLang="zh-CN" sz="5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2688" y="1285860"/>
            <a:ext cx="42082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人人快递 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2016.8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陈浪</a:t>
            </a:r>
            <a:endParaRPr lang="zh-CN" altLang="en-US" sz="20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359228"/>
            <a:ext cx="2500329" cy="78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爆炸形 1 7"/>
          <p:cNvSpPr/>
          <p:nvPr/>
        </p:nvSpPr>
        <p:spPr>
          <a:xfrm>
            <a:off x="581795" y="692696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232" y="1484784"/>
            <a:ext cx="235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ES</a:t>
            </a:r>
            <a:r>
              <a:rPr lang="zh-CN" altLang="en-US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介绍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2775608"/>
            <a:ext cx="667848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ES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Event Sourcing,</a:t>
            </a:r>
            <a:r>
              <a:rPr lang="zh-CN" altLang="en-US" sz="2000" b="1" dirty="0" smtClean="0">
                <a:latin typeface="Cambria Math" pitchFamily="18" charset="0"/>
                <a:ea typeface="华文楷体" pitchFamily="2" charset="-122"/>
              </a:rPr>
              <a:t>用于</a:t>
            </a:r>
            <a:r>
              <a:rPr lang="zh-CN" altLang="en-US" sz="2000" b="1" dirty="0" smtClean="0">
                <a:latin typeface="Cambria Math" pitchFamily="18" charset="0"/>
                <a:ea typeface="华文楷体" pitchFamily="2" charset="-122"/>
              </a:rPr>
              <a:t>持久整个聚合根的生命周期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>
              <a:lnSpc>
                <a:spcPts val="25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两个重点：</a:t>
            </a:r>
            <a:endParaRPr lang="en-US" altLang="zh-CN" sz="2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     1.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不保存对象的最新状态，而是保存对象产生的所有事件。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      2.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通过事件溯源（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ES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）得到对象的最新状态（如果数据量大的时候可以加快照来提速）。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ES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和传统的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CRUD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的区别：</a:t>
            </a:r>
            <a:endParaRPr lang="en-US" altLang="zh-CN" sz="2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1.CRUD: DB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的存的是当前最新的对象状态，记录可以随时增，删，改，状态 可以随时改变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2.ES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ES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中没有修改，没有删除，只有添加 事件，状态 不可以改变。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		</a:t>
            </a:r>
            <a:endParaRPr lang="zh-CN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3108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995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爆炸形 1 7"/>
          <p:cNvSpPr/>
          <p:nvPr/>
        </p:nvSpPr>
        <p:spPr>
          <a:xfrm>
            <a:off x="581795" y="692696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232" y="1484784"/>
            <a:ext cx="235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ES</a:t>
            </a:r>
            <a:r>
              <a:rPr lang="zh-CN" altLang="en-US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介绍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2775608"/>
            <a:ext cx="6678488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ES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的优点：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记录了数据变化的整个过程，每一个点都可以查看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业务价值，以后可以提供大数据分析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新增视图，线下数据溯源直接产生对应的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tableview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可以有效的解决线上数据问题，线下重跑数据，就知道哪里出的问题 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ORM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的须求降低了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	</a:t>
            </a:r>
            <a:endParaRPr lang="zh-CN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3108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995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Domain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定义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Command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及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Event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CommandHanndler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EventHanndler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第二部分  </a:t>
            </a:r>
            <a:r>
              <a:rPr lang="en-US" altLang="zh-CN" sz="2800" b="1" dirty="0" smtClean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CRQS</a:t>
            </a:r>
            <a:r>
              <a:rPr lang="zh-CN" altLang="en-US" sz="2800" b="1" dirty="0" smtClean="0">
                <a:solidFill>
                  <a:srgbClr val="C00000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代码示例</a:t>
            </a:r>
            <a:endParaRPr lang="zh-CN" altLang="en-US" sz="2800" b="1" dirty="0">
              <a:solidFill>
                <a:srgbClr val="C00000"/>
              </a:solidFill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3108" y="20214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CRQS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代码示例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00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十角星 8"/>
          <p:cNvSpPr/>
          <p:nvPr/>
        </p:nvSpPr>
        <p:spPr>
          <a:xfrm>
            <a:off x="395536" y="642918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Domain</a:t>
            </a:r>
            <a:r>
              <a:rPr lang="zh-CN" altLang="en-US" sz="2800" dirty="0" smtClean="0"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定义</a:t>
            </a:r>
            <a:endParaRPr lang="zh-CN" altLang="en-US" sz="2800" dirty="0"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143116"/>
            <a:ext cx="5846779" cy="47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143108" y="20214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CRQS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代码示例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160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十角星 5"/>
          <p:cNvSpPr/>
          <p:nvPr/>
        </p:nvSpPr>
        <p:spPr>
          <a:xfrm>
            <a:off x="324698" y="69723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Command</a:t>
            </a:r>
            <a:r>
              <a:rPr lang="zh-CN" altLang="en-US" sz="2800" b="1" dirty="0" smtClean="0">
                <a:solidFill>
                  <a:schemeClr val="bg1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及</a:t>
            </a:r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Event</a:t>
            </a:r>
            <a:endParaRPr lang="zh-CN" altLang="zh-CN" sz="2800" b="1" dirty="0">
              <a:solidFill>
                <a:schemeClr val="bg1"/>
              </a:solidFill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0212" y="2198610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0"/>
            <a:ext cx="4500594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2571744"/>
            <a:ext cx="3419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2143108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8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十角星 5"/>
          <p:cNvSpPr/>
          <p:nvPr/>
        </p:nvSpPr>
        <p:spPr>
          <a:xfrm>
            <a:off x="324698" y="69723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Command</a:t>
            </a:r>
            <a:r>
              <a:rPr lang="zh-CN" altLang="en-US" sz="2800" b="1" dirty="0" smtClean="0">
                <a:solidFill>
                  <a:schemeClr val="bg1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及</a:t>
            </a:r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Event</a:t>
            </a:r>
            <a:endParaRPr lang="zh-CN" altLang="zh-CN" sz="2800" b="1" dirty="0">
              <a:solidFill>
                <a:schemeClr val="bg1"/>
              </a:solidFill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0212" y="2198610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14554"/>
            <a:ext cx="650085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143108" y="20214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CRQS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代码示例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8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十角星 5"/>
          <p:cNvSpPr/>
          <p:nvPr/>
        </p:nvSpPr>
        <p:spPr>
          <a:xfrm>
            <a:off x="324698" y="697232"/>
            <a:ext cx="5255425" cy="1231570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Commandler</a:t>
            </a:r>
            <a:endParaRPr lang="zh-CN" altLang="en-US" sz="2800" dirty="0"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85940"/>
            <a:ext cx="7219980" cy="497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143108" y="20214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CRQS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代码示例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18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十角星 5"/>
          <p:cNvSpPr/>
          <p:nvPr/>
        </p:nvSpPr>
        <p:spPr>
          <a:xfrm>
            <a:off x="324698" y="697232"/>
            <a:ext cx="5255425" cy="1482496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EventHanndler</a:t>
            </a:r>
            <a:endParaRPr lang="zh-CN" altLang="en-US" sz="2800" dirty="0"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071678"/>
            <a:ext cx="678661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143108" y="20214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CRQS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代码示例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357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第三部分  经验教训及总结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596" y="2428868"/>
            <a:ext cx="828680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CQRS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的优点：</a:t>
            </a:r>
            <a:endParaRPr lang="en-US" altLang="zh-CN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  1.CQ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两端完全分离，相互不受影响，各自独立设计。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   2.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通过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端的操作可以解决复杂的业务逻辑；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端事件处理生成单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tableView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查询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   3.EDA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架构使整个系统进行部分的松耦合，可扩展性不错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   4.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针对业务须求变化支撑性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好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			</a:t>
            </a:r>
          </a:p>
        </p:txBody>
      </p:sp>
      <p:sp>
        <p:nvSpPr>
          <p:cNvPr id="10" name="矩形 9"/>
          <p:cNvSpPr/>
          <p:nvPr/>
        </p:nvSpPr>
        <p:spPr>
          <a:xfrm>
            <a:off x="438120" y="1517609"/>
            <a:ext cx="8286808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CQRS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模式在概念上很简单，但是在细节上很麻烦。比如确定有界上下文及聚合根的确定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对程序员的思维转变方式要求很高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将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CQRS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滥用，以至于代码维护相当困难。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158" y="4500570"/>
            <a:ext cx="6715172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CQRS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的缺点：</a:t>
            </a:r>
            <a:endParaRPr lang="en-US" altLang="zh-CN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  1.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因为架构的原因，数据很难强一致性，而是采用数据最终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一致性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2.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事件丢了一个怎么办？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比较依赖高性能的消息中间件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须要强大的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CQRS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框架 ，从头写成本高风险大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5.CQRS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对开发人员的门槛要求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较高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			</a:t>
            </a:r>
          </a:p>
        </p:txBody>
      </p:sp>
      <p:sp>
        <p:nvSpPr>
          <p:cNvPr id="12" name="矩形 11"/>
          <p:cNvSpPr/>
          <p:nvPr/>
        </p:nvSpPr>
        <p:spPr>
          <a:xfrm>
            <a:off x="2143108" y="2021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经验教训及总结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00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感谢聆听！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敬请指正！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92688" y="1285860"/>
            <a:ext cx="42082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人人快递 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359228"/>
            <a:ext cx="2500329" cy="78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071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2343324" y="1268760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第一部分、什么是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CRQS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342020" y="3036306"/>
            <a:ext cx="5400600" cy="1256790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第二部分、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CQRS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代码示例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2343324" y="4797152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第三部分、经验教训及总结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2285984" y="212898"/>
            <a:ext cx="1302895" cy="35858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概   要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6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3108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1403648" y="1214422"/>
            <a:ext cx="7200800" cy="108012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、</a:t>
            </a:r>
            <a:r>
              <a:rPr lang="zh-CN" altLang="zh-CN" sz="2800" b="1" dirty="0" smtClean="0">
                <a:solidFill>
                  <a:schemeClr val="bg1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什么</a:t>
            </a:r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DDD</a:t>
            </a:r>
            <a:r>
              <a:rPr lang="zh-CN" altLang="en-US" sz="2800" b="1" dirty="0" smtClean="0">
                <a:solidFill>
                  <a:schemeClr val="bg1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1371158" y="2714620"/>
            <a:ext cx="7272808" cy="108012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、</a:t>
            </a:r>
            <a:r>
              <a:rPr lang="en-US" altLang="zh-CN" sz="28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CQRS</a:t>
            </a:r>
            <a:r>
              <a:rPr lang="zh-CN" altLang="en-US" sz="2800" b="1" dirty="0" smtClean="0"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的架构</a:t>
            </a:r>
            <a:endParaRPr lang="zh-CN" altLang="zh-CN" sz="2800" b="1" dirty="0">
              <a:solidFill>
                <a:schemeClr val="bg1"/>
              </a:solidFill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1152854" y="4143380"/>
            <a:ext cx="7776864" cy="108012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、</a:t>
            </a:r>
            <a:r>
              <a:rPr lang="en-US" altLang="zh-CN" sz="28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EDA</a:t>
            </a:r>
            <a:r>
              <a:rPr lang="zh-CN" altLang="en-US" sz="2800" b="1" dirty="0" smtClean="0"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 介绍</a:t>
            </a:r>
            <a:endParaRPr lang="zh-CN" altLang="zh-CN" sz="2800" b="1" dirty="0">
              <a:solidFill>
                <a:schemeClr val="bg1"/>
              </a:solidFill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176" y="933230"/>
            <a:ext cx="1699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第一部分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流程图: 决策 8"/>
          <p:cNvSpPr/>
          <p:nvPr/>
        </p:nvSpPr>
        <p:spPr>
          <a:xfrm>
            <a:off x="1196008" y="5635028"/>
            <a:ext cx="7776864" cy="108012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、</a:t>
            </a:r>
            <a:r>
              <a:rPr lang="en-US" altLang="zh-CN" sz="28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ES</a:t>
            </a:r>
            <a:r>
              <a:rPr lang="zh-CN" altLang="en-US" sz="2800" b="1" dirty="0" smtClean="0">
                <a:latin typeface="Segoe UI Black" pitchFamily="34" charset="0"/>
                <a:ea typeface="华文行楷" pitchFamily="2" charset="-122"/>
                <a:cs typeface="Segoe UI Black" pitchFamily="34" charset="0"/>
              </a:rPr>
              <a:t>介绍</a:t>
            </a:r>
            <a:endParaRPr lang="zh-CN" altLang="zh-CN" sz="2800" b="1" dirty="0">
              <a:solidFill>
                <a:schemeClr val="bg1"/>
              </a:solidFill>
              <a:latin typeface="Segoe UI Black" pitchFamily="34" charset="0"/>
              <a:ea typeface="华文行楷" pitchFamily="2" charset="-122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1 2"/>
          <p:cNvSpPr/>
          <p:nvPr/>
        </p:nvSpPr>
        <p:spPr>
          <a:xfrm>
            <a:off x="539552" y="908720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6751" y="1660158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什么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是</a:t>
            </a:r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DDD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323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DDD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的全称是：</a:t>
            </a:r>
            <a:r>
              <a:rPr lang="en-US" sz="2400" dirty="0" smtClean="0"/>
              <a:t>Domain-Driven Design</a:t>
            </a:r>
            <a:r>
              <a:rPr lang="zh-CN" altLang="en-US" sz="2400" dirty="0" smtClean="0"/>
              <a:t>领域驱动设计</a:t>
            </a:r>
            <a:endParaRPr lang="en-US" altLang="zh-CN" sz="2400" dirty="0" smtClean="0"/>
          </a:p>
          <a:p>
            <a:pPr>
              <a:lnSpc>
                <a:spcPts val="3500"/>
              </a:lnSpc>
            </a:pPr>
            <a:r>
              <a:rPr lang="zh-CN" altLang="en-US" sz="2400" dirty="0" smtClean="0"/>
              <a:t>领域驱动设计的核心是</a:t>
            </a:r>
            <a:r>
              <a:rPr lang="zh-CN" altLang="en-US" sz="2400" b="1" dirty="0" smtClean="0"/>
              <a:t>领域模型</a:t>
            </a:r>
            <a:r>
              <a:rPr lang="zh-CN" altLang="en-US" sz="2400" dirty="0" smtClean="0"/>
              <a:t>，这一方法论可以通俗的理解为先找到业务中的领域模型，以领域模型为中心驱动项目的开发。而领域模型的设计精髓</a:t>
            </a:r>
            <a:r>
              <a:rPr lang="zh-CN" altLang="en-US" sz="2400" b="1" dirty="0" smtClean="0"/>
              <a:t>在于面向对象分析，在于对事物的抽象能力，找出该系统的领域对象并分析领域对象的行为</a:t>
            </a:r>
            <a:r>
              <a:rPr lang="zh-CN" altLang="en-US" sz="2400" dirty="0" smtClean="0"/>
              <a:t>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500"/>
              </a:lnSpc>
            </a:pP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3108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1 2"/>
          <p:cNvSpPr/>
          <p:nvPr/>
        </p:nvSpPr>
        <p:spPr>
          <a:xfrm>
            <a:off x="539552" y="908720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6751" y="1660158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什么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是</a:t>
            </a:r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DDD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b="1" dirty="0" smtClean="0"/>
              <a:t>1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聚合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他会带有边界</a:t>
            </a:r>
            <a:r>
              <a:rPr lang="en-US" altLang="zh-CN" sz="2400" b="1" dirty="0" smtClean="0"/>
              <a:t>):Order</a:t>
            </a:r>
            <a:endParaRPr lang="en-US" sz="2400" b="1" dirty="0" smtClean="0"/>
          </a:p>
          <a:p>
            <a:pPr>
              <a:lnSpc>
                <a:spcPts val="3500"/>
              </a:lnSpc>
            </a:pP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值对象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订单的</a:t>
            </a:r>
            <a:r>
              <a:rPr lang="en-US" altLang="zh-CN" sz="2400" b="1" dirty="0" smtClean="0"/>
              <a:t>address</a:t>
            </a:r>
          </a:p>
          <a:p>
            <a:pPr>
              <a:lnSpc>
                <a:spcPts val="3500"/>
              </a:lnSpc>
            </a:pPr>
            <a:r>
              <a:rPr lang="en-US" sz="2400" b="1" dirty="0" smtClean="0"/>
              <a:t>3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实体</a:t>
            </a:r>
            <a:r>
              <a:rPr lang="en-US" altLang="zh-CN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OrderItem</a:t>
            </a:r>
            <a:r>
              <a:rPr lang="zh-CN" altLang="en-US" sz="2400" dirty="0" smtClean="0"/>
              <a:t>（订单明细）</a:t>
            </a:r>
            <a:endParaRPr lang="en-US" sz="2400" b="1" dirty="0" smtClean="0"/>
          </a:p>
          <a:p>
            <a:pPr>
              <a:lnSpc>
                <a:spcPts val="3500"/>
              </a:lnSpc>
            </a:pPr>
            <a:r>
              <a:rPr lang="en-US" sz="2400" b="1" dirty="0" smtClean="0"/>
              <a:t>4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领域事件（</a:t>
            </a:r>
            <a:r>
              <a:rPr lang="en-US" sz="2400" b="1" dirty="0" smtClean="0"/>
              <a:t> Domain Event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如</a:t>
            </a:r>
            <a:r>
              <a:rPr lang="en-US" altLang="zh-CN" sz="2400" b="1" dirty="0" err="1" smtClean="0"/>
              <a:t>OrderCreatedEvent</a:t>
            </a:r>
            <a:endParaRPr lang="en-US" altLang="zh-CN" sz="2400" b="1" dirty="0" smtClean="0"/>
          </a:p>
          <a:p>
            <a:pPr>
              <a:lnSpc>
                <a:spcPts val="3500"/>
              </a:lnSpc>
            </a:pPr>
            <a:endParaRPr lang="en-US" altLang="zh-CN" sz="2400" b="1" dirty="0" smtClean="0"/>
          </a:p>
          <a:p>
            <a:pPr>
              <a:lnSpc>
                <a:spcPts val="3500"/>
              </a:lnSpc>
            </a:pPr>
            <a:r>
              <a:rPr lang="zh-CN" altLang="en-US" sz="2400" b="1" dirty="0" smtClean="0"/>
              <a:t>注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聚合的行为产生发生在自己</a:t>
            </a:r>
            <a:r>
              <a:rPr lang="zh-CN" altLang="en-US" sz="2400" b="1" dirty="0" smtClean="0"/>
              <a:t>内部（见下图）</a:t>
            </a:r>
            <a:endParaRPr lang="en-US" altLang="zh-CN" sz="2400" b="1" dirty="0" smtClean="0"/>
          </a:p>
          <a:p>
            <a:pPr>
              <a:lnSpc>
                <a:spcPts val="3500"/>
              </a:lnSpc>
            </a:pPr>
            <a:r>
              <a:rPr lang="en-US" sz="2400" b="1" dirty="0" smtClean="0"/>
              <a:t>PHP: https://leanpub.com/ddd-in-php/read#leanpub-auto-decouple-business-and-web-framework</a:t>
            </a:r>
            <a:endParaRPr lang="zh-CN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500"/>
              </a:lnSpc>
            </a:pP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3108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1 2"/>
          <p:cNvSpPr/>
          <p:nvPr/>
        </p:nvSpPr>
        <p:spPr>
          <a:xfrm>
            <a:off x="539552" y="769834"/>
            <a:ext cx="4746828" cy="1730472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3671" y="1405582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什么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是</a:t>
            </a:r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DDD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3108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428868"/>
            <a:ext cx="839946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67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9" name="爆炸形 1 8"/>
          <p:cNvSpPr/>
          <p:nvPr/>
        </p:nvSpPr>
        <p:spPr>
          <a:xfrm>
            <a:off x="539552" y="769834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9220" y="1628800"/>
            <a:ext cx="2180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r>
              <a:rPr lang="zh-CN" altLang="en-US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架构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981" y="2714620"/>
            <a:ext cx="80350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CQRS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 Command Query Responsibility Segregation</a:t>
            </a:r>
            <a:r>
              <a:rPr lang="zh-CN" altLang="en-US" sz="2400" dirty="0" smtClean="0"/>
              <a:t>命令查询职责分离模式。</a:t>
            </a:r>
            <a:endParaRPr lang="en-US" sz="2400" dirty="0" smtClean="0"/>
          </a:p>
          <a:p>
            <a:r>
              <a:rPr lang="en-US" sz="2400" dirty="0" smtClean="0"/>
              <a:t>CQRS</a:t>
            </a:r>
            <a:r>
              <a:rPr lang="zh-CN" altLang="en-US" sz="2400" dirty="0" smtClean="0"/>
              <a:t>最早来自于</a:t>
            </a:r>
            <a:r>
              <a:rPr lang="en-US" sz="2400" dirty="0" err="1" smtClean="0"/>
              <a:t>Betrand</a:t>
            </a:r>
            <a:r>
              <a:rPr lang="en-US" sz="2400" dirty="0" smtClean="0"/>
              <a:t> </a:t>
            </a:r>
            <a:r>
              <a:rPr lang="en-US" sz="2400" dirty="0" err="1" smtClean="0"/>
              <a:t>Meyer（Eiffel</a:t>
            </a:r>
            <a:r>
              <a:rPr lang="zh-CN" altLang="en-US" sz="2400" dirty="0" smtClean="0"/>
              <a:t>语言之父，</a:t>
            </a:r>
            <a:r>
              <a:rPr lang="zh-CN" altLang="en-US" sz="2400" dirty="0" smtClean="0">
                <a:hlinkClick r:id="rId4"/>
              </a:rPr>
              <a:t>开</a:t>
            </a:r>
            <a:r>
              <a:rPr lang="en-US" altLang="zh-CN" sz="2400" dirty="0" smtClean="0">
                <a:hlinkClick r:id="rId4"/>
              </a:rPr>
              <a:t>-</a:t>
            </a:r>
            <a:r>
              <a:rPr lang="zh-CN" altLang="en-US" sz="2400" dirty="0" smtClean="0">
                <a:hlinkClick r:id="rId4"/>
              </a:rPr>
              <a:t>闭原则</a:t>
            </a:r>
            <a:r>
              <a:rPr lang="en-US" sz="2400" dirty="0" smtClean="0"/>
              <a:t>OCP</a:t>
            </a:r>
            <a:r>
              <a:rPr lang="zh-CN" altLang="en-US" sz="2400" dirty="0" smtClean="0"/>
              <a:t>提出者）在 </a:t>
            </a:r>
            <a:r>
              <a:rPr lang="en-US" sz="2400" dirty="0" smtClean="0">
                <a:hlinkClick r:id="rId5"/>
              </a:rPr>
              <a:t>Object-Oriented Software Construction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这本书中提到的一种 </a:t>
            </a:r>
            <a:r>
              <a:rPr lang="zh-CN" altLang="en-US" sz="2400" dirty="0" smtClean="0">
                <a:hlinkClick r:id="rId6"/>
              </a:rPr>
              <a:t>命令查询分离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sz="2400" dirty="0" smtClean="0">
                <a:hlinkClick r:id="rId7"/>
              </a:rPr>
              <a:t>Command Query </a:t>
            </a:r>
            <a:r>
              <a:rPr lang="en-US" sz="2400" dirty="0" err="1" smtClean="0">
                <a:hlinkClick r:id="rId7"/>
              </a:rPr>
              <a:t>Separation</a:t>
            </a:r>
            <a:r>
              <a:rPr lang="en-US" sz="2400" dirty="0" err="1" smtClean="0"/>
              <a:t>,CQS</a:t>
            </a:r>
            <a:r>
              <a:rPr lang="en-US" sz="2400" dirty="0" smtClean="0"/>
              <a:t>) </a:t>
            </a:r>
            <a:r>
              <a:rPr lang="zh-CN" altLang="en-US" sz="2400" dirty="0" smtClean="0"/>
              <a:t>的概念。其基本思想在于，任何一个领域对象的方法可以分为两大类：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命令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Command):</a:t>
            </a:r>
            <a:r>
              <a:rPr lang="zh-CN" altLang="en-US" sz="2400" dirty="0" smtClean="0"/>
              <a:t>它负责捕获用户的意图，即接下来应该发生什么事，如</a:t>
            </a:r>
            <a:r>
              <a:rPr lang="en-US" altLang="zh-CN" sz="2400" dirty="0" err="1" smtClean="0"/>
              <a:t>CreateOrderCommand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查询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Query):</a:t>
            </a:r>
            <a:r>
              <a:rPr lang="zh-CN" altLang="en-US" sz="2400" dirty="0" smtClean="0"/>
              <a:t>返回结果，但是不会改变对象的状态，对系统没有副作用。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928794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26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39220" y="1628800"/>
            <a:ext cx="2180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r>
              <a:rPr lang="zh-CN" altLang="en-US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架构</a:t>
            </a:r>
            <a:r>
              <a:rPr lang="zh-CN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2703016"/>
            <a:ext cx="803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928794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815634"/>
            <a:ext cx="8429684" cy="578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26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爆炸形 1 8"/>
          <p:cNvSpPr/>
          <p:nvPr/>
        </p:nvSpPr>
        <p:spPr>
          <a:xfrm>
            <a:off x="539552" y="908720"/>
            <a:ext cx="5256584" cy="201622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5984" y="1628800"/>
            <a:ext cx="176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EDA 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介绍</a:t>
            </a:r>
            <a:endParaRPr lang="zh-CN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981" y="2924944"/>
            <a:ext cx="80350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EDA:</a:t>
            </a:r>
            <a:r>
              <a:rPr lang="en-US" sz="2400" dirty="0" smtClean="0"/>
              <a:t> Event-Driven Architecture（</a:t>
            </a:r>
            <a:r>
              <a:rPr lang="zh-CN" altLang="en-US" sz="2400" dirty="0" smtClean="0"/>
              <a:t>事件驱动架构）。事件代表过去发生的事件，事件既是技术架构概念，也是业务概念，以事件为驱动的编程模型称为事件驱动架构 </a:t>
            </a:r>
            <a:r>
              <a:rPr lang="en-US" altLang="zh-CN" sz="2400" dirty="0" smtClean="0"/>
              <a:t>EDA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EDA</a:t>
            </a:r>
            <a:r>
              <a:rPr lang="zh-CN" altLang="en-US" sz="2400" dirty="0" smtClean="0"/>
              <a:t>特征：异步，解耦</a:t>
            </a:r>
            <a:endParaRPr lang="en-US" altLang="zh-CN" sz="2400" dirty="0" smtClean="0"/>
          </a:p>
          <a:p>
            <a:r>
              <a:rPr lang="en-US" altLang="zh-CN" sz="2400" dirty="0" smtClean="0"/>
              <a:t>EDA </a:t>
            </a:r>
            <a:r>
              <a:rPr lang="zh-CN" altLang="en-US" sz="2400" dirty="0" smtClean="0"/>
              <a:t>架构的核心是基于消息的发布订阅模式，通过发布订阅模式实现事件的一对多灵活分发。消息消费方对发送方而言完全透明，消息发送方只管把消息发送到消息中间 件，其它事情全部不用关心，由于消息中间件中的 </a:t>
            </a:r>
            <a:r>
              <a:rPr lang="en-US" altLang="zh-CN" sz="2400" dirty="0" smtClean="0"/>
              <a:t>MQ </a:t>
            </a:r>
            <a:r>
              <a:rPr lang="zh-CN" altLang="en-US" sz="2400" dirty="0" smtClean="0"/>
              <a:t>等技术，即使发送消息时候，消息接收方不可用，但仍然可以正常发送，这才叫解耦。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3108" y="20214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CQRS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90468"/>
            <a:ext cx="1762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090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916</Words>
  <Application>Microsoft Office PowerPoint</Application>
  <PresentationFormat>全屏显示(4:3)</PresentationFormat>
  <Paragraphs>106</Paragraphs>
  <Slides>19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water</dc:creator>
  <cp:lastModifiedBy>User</cp:lastModifiedBy>
  <cp:revision>271</cp:revision>
  <dcterms:modified xsi:type="dcterms:W3CDTF">2016-08-10T14:54:09Z</dcterms:modified>
</cp:coreProperties>
</file>