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8" r:id="rId5"/>
    <p:sldId id="269" r:id="rId6"/>
    <p:sldId id="267" r:id="rId7"/>
    <p:sldId id="259" r:id="rId8"/>
    <p:sldId id="260" r:id="rId9"/>
    <p:sldId id="264" r:id="rId10"/>
    <p:sldId id="265" r:id="rId11"/>
    <p:sldId id="270" r:id="rId12"/>
    <p:sldId id="266"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6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73E93BAB-52B9-4311-9666-56D267630CF2}" type="datetimeFigureOut">
              <a:rPr lang="en-ID" smtClean="0"/>
              <a:t>02/04/2023</a:t>
            </a:fld>
            <a:endParaRPr lang="en-ID"/>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032C3ED-A0C1-412F-92BA-73A430508A78}" type="slidenum">
              <a:rPr lang="en-ID" smtClean="0"/>
              <a:t>‹#›</a:t>
            </a:fld>
            <a:endParaRPr lang="en-ID"/>
          </a:p>
        </p:txBody>
      </p:sp>
    </p:spTree>
    <p:extLst>
      <p:ext uri="{BB962C8B-B14F-4D97-AF65-F5344CB8AC3E}">
        <p14:creationId xmlns:p14="http://schemas.microsoft.com/office/powerpoint/2010/main" val="142701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032C3ED-A0C1-412F-92BA-73A430508A78}" type="slidenum">
              <a:rPr lang="en-ID" smtClean="0"/>
              <a:t>2</a:t>
            </a:fld>
            <a:endParaRPr lang="en-ID"/>
          </a:p>
        </p:txBody>
      </p:sp>
    </p:spTree>
    <p:extLst>
      <p:ext uri="{BB962C8B-B14F-4D97-AF65-F5344CB8AC3E}">
        <p14:creationId xmlns:p14="http://schemas.microsoft.com/office/powerpoint/2010/main" val="143441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032C3ED-A0C1-412F-92BA-73A430508A78}" type="slidenum">
              <a:rPr lang="en-ID" smtClean="0"/>
              <a:t>4</a:t>
            </a:fld>
            <a:endParaRPr lang="en-ID"/>
          </a:p>
        </p:txBody>
      </p:sp>
    </p:spTree>
    <p:extLst>
      <p:ext uri="{BB962C8B-B14F-4D97-AF65-F5344CB8AC3E}">
        <p14:creationId xmlns:p14="http://schemas.microsoft.com/office/powerpoint/2010/main" val="396623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032C3ED-A0C1-412F-92BA-73A430508A78}" type="slidenum">
              <a:rPr lang="en-ID" smtClean="0"/>
              <a:t>5</a:t>
            </a:fld>
            <a:endParaRPr lang="en-ID"/>
          </a:p>
        </p:txBody>
      </p:sp>
    </p:spTree>
    <p:extLst>
      <p:ext uri="{BB962C8B-B14F-4D97-AF65-F5344CB8AC3E}">
        <p14:creationId xmlns:p14="http://schemas.microsoft.com/office/powerpoint/2010/main" val="229153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032C3ED-A0C1-412F-92BA-73A430508A78}" type="slidenum">
              <a:rPr lang="en-ID" smtClean="0"/>
              <a:t>6</a:t>
            </a:fld>
            <a:endParaRPr lang="en-ID"/>
          </a:p>
        </p:txBody>
      </p:sp>
    </p:spTree>
    <p:extLst>
      <p:ext uri="{BB962C8B-B14F-4D97-AF65-F5344CB8AC3E}">
        <p14:creationId xmlns:p14="http://schemas.microsoft.com/office/powerpoint/2010/main" val="2146193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032C3ED-A0C1-412F-92BA-73A430508A78}" type="slidenum">
              <a:rPr lang="en-ID" smtClean="0"/>
              <a:t>7</a:t>
            </a:fld>
            <a:endParaRPr lang="en-ID"/>
          </a:p>
        </p:txBody>
      </p:sp>
    </p:spTree>
    <p:extLst>
      <p:ext uri="{BB962C8B-B14F-4D97-AF65-F5344CB8AC3E}">
        <p14:creationId xmlns:p14="http://schemas.microsoft.com/office/powerpoint/2010/main" val="373596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F4A"/>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F4A"/>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F4A"/>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454028"/>
            <a:ext cx="7954645" cy="1122680"/>
          </a:xfrm>
          <a:prstGeom prst="rect">
            <a:avLst/>
          </a:prstGeom>
        </p:spPr>
        <p:txBody>
          <a:bodyPr wrap="square" lIns="0" tIns="0" rIns="0" bIns="0">
            <a:spAutoFit/>
          </a:bodyPr>
          <a:lstStyle>
            <a:lvl1pPr>
              <a:defRPr sz="7200" b="1" i="0">
                <a:solidFill>
                  <a:srgbClr val="006F4A"/>
                </a:solidFill>
                <a:latin typeface="Tahoma"/>
                <a:cs typeface="Tahom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pngimg.com/download/73403" TargetMode="External"/><Relationship Id="rId3" Type="http://schemas.openxmlformats.org/officeDocument/2006/relationships/hyperlink" Target="https://www.linkedin.com/in/hermawan-hermawan-37a73117a/" TargetMode="External"/><Relationship Id="rId7"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hyperlink" Target="https://medium.com/the-data-experience/building-a-data-pipeline-from-scratch-32b712cfb1db" TargetMode="External"/><Relationship Id="rId5" Type="http://schemas.openxmlformats.org/officeDocument/2006/relationships/image" Target="../media/image32.png"/><Relationship Id="rId4" Type="http://schemas.openxmlformats.org/officeDocument/2006/relationships/hyperlink" Target="https://github.com/watermcloud/WAN-Reposito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www.kaggle.com/datasets/ilhamfp31/indonesian-abusive-and-hate-speech-twitter-text"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16000" y="1596952"/>
            <a:ext cx="7594601" cy="7093096"/>
          </a:xfrm>
          <a:prstGeom prst="rect">
            <a:avLst/>
          </a:prstGeom>
        </p:spPr>
        <p:txBody>
          <a:bodyPr vert="horz" wrap="square" lIns="0" tIns="251460" rIns="0" bIns="0" rtlCol="0">
            <a:spAutoFit/>
          </a:bodyPr>
          <a:lstStyle/>
          <a:p>
            <a:pPr marL="12700" marR="5080">
              <a:lnSpc>
                <a:spcPts val="9150"/>
              </a:lnSpc>
              <a:spcBef>
                <a:spcPts val="1980"/>
              </a:spcBef>
            </a:pPr>
            <a:r>
              <a:rPr lang="en-US" dirty="0">
                <a:solidFill>
                  <a:srgbClr val="00B0F0"/>
                </a:solidFill>
              </a:rPr>
              <a:t>Tweet</a:t>
            </a:r>
            <a:r>
              <a:rPr lang="en-US" dirty="0">
                <a:solidFill>
                  <a:schemeClr val="accent2">
                    <a:lumMod val="75000"/>
                  </a:schemeClr>
                </a:solidFill>
              </a:rPr>
              <a:t> Analysis: Identifying Abusive and Hate Speech Language</a:t>
            </a:r>
            <a:br>
              <a:rPr lang="en-US" dirty="0">
                <a:solidFill>
                  <a:srgbClr val="00B0F0"/>
                </a:solidFill>
              </a:rPr>
            </a:br>
            <a:r>
              <a:rPr lang="en-US" sz="2100" b="0" dirty="0">
                <a:solidFill>
                  <a:srgbClr val="131313"/>
                </a:solidFill>
                <a:latin typeface="Tahoma"/>
                <a:cs typeface="Tahoma"/>
              </a:rPr>
              <a:t>Text Cleansing API Building and Data Analysis</a:t>
            </a:r>
            <a:endParaRPr lang="en-US" sz="2100" dirty="0">
              <a:latin typeface="Tahoma"/>
              <a:cs typeface="Tahoma"/>
            </a:endParaRPr>
          </a:p>
        </p:txBody>
      </p:sp>
      <p:sp>
        <p:nvSpPr>
          <p:cNvPr id="6" name="object 6"/>
          <p:cNvSpPr txBox="1"/>
          <p:nvPr/>
        </p:nvSpPr>
        <p:spPr>
          <a:xfrm>
            <a:off x="1009374" y="8653986"/>
            <a:ext cx="4004310" cy="1120243"/>
          </a:xfrm>
          <a:prstGeom prst="rect">
            <a:avLst/>
          </a:prstGeom>
        </p:spPr>
        <p:txBody>
          <a:bodyPr vert="horz" wrap="square" lIns="0" tIns="146685" rIns="0" bIns="0" rtlCol="0">
            <a:spAutoFit/>
          </a:bodyPr>
          <a:lstStyle/>
          <a:p>
            <a:pPr marL="12700">
              <a:lnSpc>
                <a:spcPct val="100000"/>
              </a:lnSpc>
              <a:spcBef>
                <a:spcPts val="1155"/>
              </a:spcBef>
            </a:pPr>
            <a:r>
              <a:rPr lang="en-US" sz="2000" dirty="0">
                <a:solidFill>
                  <a:srgbClr val="131313"/>
                </a:solidFill>
                <a:latin typeface="Tahoma"/>
                <a:cs typeface="Tahoma"/>
              </a:rPr>
              <a:t>Created by</a:t>
            </a:r>
            <a:r>
              <a:rPr sz="2000" dirty="0">
                <a:solidFill>
                  <a:srgbClr val="131313"/>
                </a:solidFill>
                <a:latin typeface="Tahoma"/>
                <a:cs typeface="Tahoma"/>
              </a:rPr>
              <a:t>:</a:t>
            </a:r>
            <a:endParaRPr sz="2000" dirty="0">
              <a:latin typeface="Tahoma"/>
              <a:cs typeface="Tahoma"/>
            </a:endParaRPr>
          </a:p>
          <a:p>
            <a:pPr marL="12700" marR="5080">
              <a:lnSpc>
                <a:spcPts val="5620"/>
              </a:lnSpc>
              <a:spcBef>
                <a:spcPts val="160"/>
              </a:spcBef>
            </a:pPr>
            <a:r>
              <a:rPr lang="en-US" sz="3800" dirty="0">
                <a:solidFill>
                  <a:srgbClr val="131313"/>
                </a:solidFill>
                <a:latin typeface="Tahoma"/>
                <a:cs typeface="Tahoma"/>
              </a:rPr>
              <a:t>Hermawan</a:t>
            </a:r>
            <a:endParaRPr sz="3800" dirty="0">
              <a:latin typeface="Tahoma"/>
              <a:cs typeface="Tahoma"/>
            </a:endParaRPr>
          </a:p>
        </p:txBody>
      </p:sp>
      <p:sp>
        <p:nvSpPr>
          <p:cNvPr id="7" name="object 7"/>
          <p:cNvSpPr txBox="1"/>
          <p:nvPr/>
        </p:nvSpPr>
        <p:spPr>
          <a:xfrm>
            <a:off x="1016000" y="1009046"/>
            <a:ext cx="3239135" cy="360680"/>
          </a:xfrm>
          <a:prstGeom prst="rect">
            <a:avLst/>
          </a:prstGeom>
        </p:spPr>
        <p:txBody>
          <a:bodyPr vert="horz" wrap="square" lIns="0" tIns="12700" rIns="0" bIns="0" rtlCol="0">
            <a:spAutoFit/>
          </a:bodyPr>
          <a:lstStyle/>
          <a:p>
            <a:pPr marL="12700">
              <a:lnSpc>
                <a:spcPct val="100000"/>
              </a:lnSpc>
              <a:spcBef>
                <a:spcPts val="100"/>
              </a:spcBef>
            </a:pPr>
            <a:r>
              <a:rPr lang="en-US" sz="2200" b="1" dirty="0">
                <a:solidFill>
                  <a:schemeClr val="accent1">
                    <a:lumMod val="75000"/>
                  </a:schemeClr>
                </a:solidFill>
                <a:latin typeface="Tahoma"/>
                <a:cs typeface="Tahoma"/>
              </a:rPr>
              <a:t>Gold Level </a:t>
            </a:r>
            <a:r>
              <a:rPr lang="en-US" sz="2200" b="1" dirty="0" err="1">
                <a:solidFill>
                  <a:schemeClr val="accent1">
                    <a:lumMod val="75000"/>
                  </a:schemeClr>
                </a:solidFill>
                <a:latin typeface="Tahoma"/>
                <a:cs typeface="Tahoma"/>
              </a:rPr>
              <a:t>Challange</a:t>
            </a:r>
            <a:endParaRPr sz="2200" dirty="0">
              <a:solidFill>
                <a:schemeClr val="accent1">
                  <a:lumMod val="75000"/>
                </a:schemeClr>
              </a:solidFill>
              <a:latin typeface="Tahoma"/>
              <a:cs typeface="Tahoma"/>
            </a:endParaRPr>
          </a:p>
        </p:txBody>
      </p:sp>
      <p:pic>
        <p:nvPicPr>
          <p:cNvPr id="9" name="Picture 8">
            <a:extLst>
              <a:ext uri="{FF2B5EF4-FFF2-40B4-BE49-F238E27FC236}">
                <a16:creationId xmlns:a16="http://schemas.microsoft.com/office/drawing/2014/main" id="{241ECD00-6298-7817-FFC8-7DB7DE1FAD2D}"/>
              </a:ext>
            </a:extLst>
          </p:cNvPr>
          <p:cNvPicPr>
            <a:picLocks noChangeAspect="1"/>
          </p:cNvPicPr>
          <p:nvPr/>
        </p:nvPicPr>
        <p:blipFill>
          <a:blip r:embed="rId2"/>
          <a:stretch>
            <a:fillRect/>
          </a:stretch>
        </p:blipFill>
        <p:spPr>
          <a:xfrm>
            <a:off x="9525000" y="767683"/>
            <a:ext cx="8249805" cy="8001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3882" y="628095"/>
            <a:ext cx="10193718" cy="1120820"/>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rPr>
              <a:t>RESEARCH RESULT</a:t>
            </a:r>
          </a:p>
        </p:txBody>
      </p:sp>
      <p:sp>
        <p:nvSpPr>
          <p:cNvPr id="7" name="object 7"/>
          <p:cNvSpPr txBox="1"/>
          <p:nvPr/>
        </p:nvSpPr>
        <p:spPr>
          <a:xfrm>
            <a:off x="1083882" y="1409700"/>
            <a:ext cx="16746918" cy="8167621"/>
          </a:xfrm>
          <a:prstGeom prst="rect">
            <a:avLst/>
          </a:prstGeom>
        </p:spPr>
        <p:txBody>
          <a:bodyPr vert="horz" wrap="square" lIns="0" tIns="415925" rIns="0" bIns="0" rtlCol="0">
            <a:spAutoFit/>
          </a:bodyPr>
          <a:lstStyle/>
          <a:p>
            <a:pPr marL="143510" algn="just">
              <a:lnSpc>
                <a:spcPct val="100000"/>
              </a:lnSpc>
              <a:spcBef>
                <a:spcPts val="3275"/>
              </a:spcBef>
            </a:pPr>
            <a:r>
              <a:rPr sz="5600" b="1" dirty="0">
                <a:solidFill>
                  <a:srgbClr val="131313"/>
                </a:solidFill>
                <a:latin typeface="Tahoma"/>
                <a:cs typeface="Tahoma"/>
              </a:rPr>
              <a:t>RESULT</a:t>
            </a:r>
            <a:endParaRPr sz="5600" dirty="0">
              <a:latin typeface="Tahoma"/>
              <a:cs typeface="Tahoma"/>
            </a:endParaRPr>
          </a:p>
          <a:p>
            <a:pPr marL="817880" marR="7620" indent="-285750" algn="just">
              <a:lnSpc>
                <a:spcPct val="125000"/>
              </a:lnSpc>
              <a:buFont typeface="Arial" panose="020B0604020202020204" pitchFamily="34" charset="0"/>
              <a:buChar char="•"/>
            </a:pPr>
            <a:endParaRPr lang="en-US" sz="1800" dirty="0">
              <a:solidFill>
                <a:srgbClr val="131313"/>
              </a:solidFill>
              <a:latin typeface="Tahoma"/>
              <a:cs typeface="Tahoma"/>
            </a:endParaRPr>
          </a:p>
          <a:p>
            <a:pPr marL="817880" marR="7620" indent="-285750" algn="just">
              <a:lnSpc>
                <a:spcPct val="125000"/>
              </a:lnSpc>
              <a:buFont typeface="Arial" panose="020B0604020202020204" pitchFamily="34" charset="0"/>
              <a:buChar char="•"/>
            </a:pPr>
            <a:r>
              <a:rPr lang="en-US" sz="1800" dirty="0">
                <a:solidFill>
                  <a:srgbClr val="131313"/>
                </a:solidFill>
                <a:latin typeface="Tahoma"/>
                <a:cs typeface="Tahoma"/>
              </a:rPr>
              <a:t>The descriptive analysis reveals that 56.7% of the tweets in the dataset have negative sentiment, which is higher than the 44.3% of tweets with positive sentiment. This implies a significant difference of 11.4% in the total of 13,044 data. Further analysis on the negative sentiment tweets shows that 44.9% of them contain both abusive and hate speech words (Toxic), while 31.1% contain only hate speech and 24.0% contain only abusive words.</a:t>
            </a:r>
          </a:p>
          <a:p>
            <a:pPr marL="817880" marR="7620" indent="-285750" algn="just">
              <a:lnSpc>
                <a:spcPct val="125000"/>
              </a:lnSpc>
              <a:buFont typeface="Arial" panose="020B0604020202020204" pitchFamily="34" charset="0"/>
              <a:buChar char="•"/>
            </a:pPr>
            <a:endParaRPr lang="en-US" sz="1800" dirty="0">
              <a:solidFill>
                <a:srgbClr val="131313"/>
              </a:solidFill>
              <a:latin typeface="Tahoma"/>
              <a:cs typeface="Tahoma"/>
            </a:endParaRPr>
          </a:p>
          <a:p>
            <a:pPr marL="817880" marR="7620" indent="-285750" algn="just">
              <a:lnSpc>
                <a:spcPct val="125000"/>
              </a:lnSpc>
              <a:buFont typeface="Arial" panose="020B0604020202020204" pitchFamily="34" charset="0"/>
              <a:buChar char="•"/>
            </a:pPr>
            <a:r>
              <a:rPr lang="en-US" sz="1800" dirty="0">
                <a:solidFill>
                  <a:srgbClr val="131313"/>
                </a:solidFill>
                <a:latin typeface="Tahoma"/>
                <a:cs typeface="Tahoma"/>
              </a:rPr>
              <a:t>In conducting exploratory data analysis (EDA) using univariate and bivariate analysis, the dataset was analyzed for two variables: </a:t>
            </a:r>
            <a:r>
              <a:rPr lang="en-US" sz="1800" dirty="0" err="1">
                <a:solidFill>
                  <a:srgbClr val="131313"/>
                </a:solidFill>
                <a:latin typeface="Tahoma"/>
                <a:cs typeface="Tahoma"/>
              </a:rPr>
              <a:t>total_char</a:t>
            </a:r>
            <a:r>
              <a:rPr lang="en-US" sz="1800" dirty="0">
                <a:solidFill>
                  <a:srgbClr val="131313"/>
                </a:solidFill>
                <a:latin typeface="Tahoma"/>
                <a:cs typeface="Tahoma"/>
              </a:rPr>
              <a:t> (total characters) and </a:t>
            </a:r>
            <a:r>
              <a:rPr lang="en-US" sz="1800" dirty="0" err="1">
                <a:solidFill>
                  <a:srgbClr val="131313"/>
                </a:solidFill>
                <a:latin typeface="Tahoma"/>
                <a:cs typeface="Tahoma"/>
              </a:rPr>
              <a:t>total_kata</a:t>
            </a:r>
            <a:r>
              <a:rPr lang="en-US" sz="1800" dirty="0">
                <a:solidFill>
                  <a:srgbClr val="131313"/>
                </a:solidFill>
                <a:latin typeface="Tahoma"/>
                <a:cs typeface="Tahoma"/>
              </a:rPr>
              <a:t> (total words). The mean value for </a:t>
            </a:r>
            <a:r>
              <a:rPr lang="en-US" sz="1800" dirty="0" err="1">
                <a:solidFill>
                  <a:srgbClr val="131313"/>
                </a:solidFill>
                <a:latin typeface="Tahoma"/>
                <a:cs typeface="Tahoma"/>
              </a:rPr>
              <a:t>total_char</a:t>
            </a:r>
            <a:r>
              <a:rPr lang="en-US" sz="1800" dirty="0">
                <a:solidFill>
                  <a:srgbClr val="131313"/>
                </a:solidFill>
                <a:latin typeface="Tahoma"/>
                <a:cs typeface="Tahoma"/>
              </a:rPr>
              <a:t> was 113.86 with a median of 99 and a mode of 72. The range for </a:t>
            </a:r>
            <a:r>
              <a:rPr lang="en-US" sz="1800" dirty="0" err="1">
                <a:solidFill>
                  <a:srgbClr val="131313"/>
                </a:solidFill>
                <a:latin typeface="Tahoma"/>
                <a:cs typeface="Tahoma"/>
              </a:rPr>
              <a:t>total_char</a:t>
            </a:r>
            <a:r>
              <a:rPr lang="en-US" sz="1800" dirty="0">
                <a:solidFill>
                  <a:srgbClr val="131313"/>
                </a:solidFill>
                <a:latin typeface="Tahoma"/>
                <a:cs typeface="Tahoma"/>
              </a:rPr>
              <a:t> was 482, and there were no outliers on the lower end of the quartile and interquartile range. However, there were outliers on the upper end, with a maximum value of 483. The variance for </a:t>
            </a:r>
            <a:r>
              <a:rPr lang="en-US" sz="1800" dirty="0" err="1">
                <a:solidFill>
                  <a:srgbClr val="131313"/>
                </a:solidFill>
                <a:latin typeface="Tahoma"/>
                <a:cs typeface="Tahoma"/>
              </a:rPr>
              <a:t>total_char</a:t>
            </a:r>
            <a:r>
              <a:rPr lang="en-US" sz="1800" dirty="0">
                <a:solidFill>
                  <a:srgbClr val="131313"/>
                </a:solidFill>
                <a:latin typeface="Tahoma"/>
                <a:cs typeface="Tahoma"/>
              </a:rPr>
              <a:t> was 5175.35, which was greater than the mean, while the standard deviation was 71.94, which was smaller than the mean. The skewness for </a:t>
            </a:r>
            <a:r>
              <a:rPr lang="en-US" sz="1800" dirty="0" err="1">
                <a:solidFill>
                  <a:srgbClr val="131313"/>
                </a:solidFill>
                <a:latin typeface="Tahoma"/>
                <a:cs typeface="Tahoma"/>
              </a:rPr>
              <a:t>total_char</a:t>
            </a:r>
            <a:r>
              <a:rPr lang="en-US" sz="1800" dirty="0">
                <a:solidFill>
                  <a:srgbClr val="131313"/>
                </a:solidFill>
                <a:latin typeface="Tahoma"/>
                <a:cs typeface="Tahoma"/>
              </a:rPr>
              <a:t> was 0.75, which indicated a positive skew, and the kurtosis was -0.15, indicating a platykurtic distribution.</a:t>
            </a:r>
          </a:p>
          <a:p>
            <a:pPr marL="817880" marR="7620" indent="-285750" algn="just">
              <a:lnSpc>
                <a:spcPct val="125000"/>
              </a:lnSpc>
              <a:buFont typeface="Arial" panose="020B0604020202020204" pitchFamily="34" charset="0"/>
              <a:buChar char="•"/>
            </a:pPr>
            <a:endParaRPr lang="en-US" sz="1800" dirty="0">
              <a:solidFill>
                <a:srgbClr val="131313"/>
              </a:solidFill>
              <a:latin typeface="Tahoma"/>
              <a:cs typeface="Tahoma"/>
            </a:endParaRPr>
          </a:p>
          <a:p>
            <a:pPr marL="817880" marR="7620" indent="-285750" algn="just">
              <a:lnSpc>
                <a:spcPct val="125000"/>
              </a:lnSpc>
              <a:buFont typeface="Arial" panose="020B0604020202020204" pitchFamily="34" charset="0"/>
              <a:buChar char="•"/>
            </a:pPr>
            <a:r>
              <a:rPr lang="en-US" sz="1800" dirty="0">
                <a:solidFill>
                  <a:srgbClr val="131313"/>
                </a:solidFill>
                <a:latin typeface="Tahoma"/>
                <a:cs typeface="Tahoma"/>
              </a:rPr>
              <a:t>For </a:t>
            </a:r>
            <a:r>
              <a:rPr lang="en-US" sz="1800" dirty="0" err="1">
                <a:solidFill>
                  <a:srgbClr val="131313"/>
                </a:solidFill>
                <a:latin typeface="Tahoma"/>
                <a:cs typeface="Tahoma"/>
              </a:rPr>
              <a:t>total_kata</a:t>
            </a:r>
            <a:r>
              <a:rPr lang="en-US" sz="1800" dirty="0">
                <a:solidFill>
                  <a:srgbClr val="131313"/>
                </a:solidFill>
                <a:latin typeface="Tahoma"/>
                <a:cs typeface="Tahoma"/>
              </a:rPr>
              <a:t>, the mean was 17.95, the median was 16, and the mode was 11. The range for </a:t>
            </a:r>
            <a:r>
              <a:rPr lang="en-US" sz="1800" dirty="0" err="1">
                <a:solidFill>
                  <a:srgbClr val="131313"/>
                </a:solidFill>
                <a:latin typeface="Tahoma"/>
                <a:cs typeface="Tahoma"/>
              </a:rPr>
              <a:t>total_kata</a:t>
            </a:r>
            <a:r>
              <a:rPr lang="en-US" sz="1800" dirty="0">
                <a:solidFill>
                  <a:srgbClr val="131313"/>
                </a:solidFill>
                <a:latin typeface="Tahoma"/>
                <a:cs typeface="Tahoma"/>
              </a:rPr>
              <a:t> was 122, and there were outliers on the lower end of the quartile and interquartile range. However, there were no outliers on the upper end. The variance for </a:t>
            </a:r>
            <a:r>
              <a:rPr lang="en-US" sz="1800" dirty="0" err="1">
                <a:solidFill>
                  <a:srgbClr val="131313"/>
                </a:solidFill>
                <a:latin typeface="Tahoma"/>
                <a:cs typeface="Tahoma"/>
              </a:rPr>
              <a:t>total_kata</a:t>
            </a:r>
            <a:r>
              <a:rPr lang="en-US" sz="1800" dirty="0">
                <a:solidFill>
                  <a:srgbClr val="131313"/>
                </a:solidFill>
                <a:latin typeface="Tahoma"/>
                <a:cs typeface="Tahoma"/>
              </a:rPr>
              <a:t> was 129.71, which was greater than the mean, while the standard deviation was 11.39, which was smaller than the mean. The skewness for </a:t>
            </a:r>
            <a:r>
              <a:rPr lang="en-US" sz="1800" dirty="0" err="1">
                <a:solidFill>
                  <a:srgbClr val="131313"/>
                </a:solidFill>
                <a:latin typeface="Tahoma"/>
                <a:cs typeface="Tahoma"/>
              </a:rPr>
              <a:t>total_kata</a:t>
            </a:r>
            <a:r>
              <a:rPr lang="en-US" sz="1800" dirty="0">
                <a:solidFill>
                  <a:srgbClr val="131313"/>
                </a:solidFill>
                <a:latin typeface="Tahoma"/>
                <a:cs typeface="Tahoma"/>
              </a:rPr>
              <a:t> was 0.85, which indicated a positive skew, and the kurtosis was 0.51, indicating a platykurtic distribution. </a:t>
            </a:r>
          </a:p>
          <a:p>
            <a:pPr marL="817880" marR="7620" indent="-285750" algn="just">
              <a:lnSpc>
                <a:spcPct val="125000"/>
              </a:lnSpc>
              <a:buFont typeface="Arial" panose="020B0604020202020204" pitchFamily="34" charset="0"/>
              <a:buChar char="•"/>
            </a:pPr>
            <a:endParaRPr lang="en-US" dirty="0">
              <a:solidFill>
                <a:srgbClr val="131313"/>
              </a:solidFill>
              <a:latin typeface="Tahoma"/>
              <a:cs typeface="Tahoma"/>
            </a:endParaRPr>
          </a:p>
          <a:p>
            <a:pPr marL="817880" marR="7620" indent="-285750" algn="just">
              <a:lnSpc>
                <a:spcPct val="125000"/>
              </a:lnSpc>
              <a:buFont typeface="Arial" panose="020B0604020202020204" pitchFamily="34" charset="0"/>
              <a:buChar char="•"/>
            </a:pPr>
            <a:r>
              <a:rPr lang="en-US" sz="1800" dirty="0">
                <a:solidFill>
                  <a:srgbClr val="131313"/>
                </a:solidFill>
                <a:latin typeface="Tahoma"/>
                <a:cs typeface="Tahoma"/>
              </a:rPr>
              <a:t>Furthermore, there was a strong positive linear correlation between </a:t>
            </a:r>
            <a:r>
              <a:rPr lang="en-US" sz="1800" dirty="0" err="1">
                <a:solidFill>
                  <a:srgbClr val="131313"/>
                </a:solidFill>
                <a:latin typeface="Tahoma"/>
                <a:cs typeface="Tahoma"/>
              </a:rPr>
              <a:t>total_kata</a:t>
            </a:r>
            <a:r>
              <a:rPr lang="en-US" sz="1800" dirty="0">
                <a:solidFill>
                  <a:srgbClr val="131313"/>
                </a:solidFill>
                <a:latin typeface="Tahoma"/>
                <a:cs typeface="Tahoma"/>
              </a:rPr>
              <a:t> and </a:t>
            </a:r>
            <a:r>
              <a:rPr lang="en-US" sz="1800" dirty="0" err="1">
                <a:solidFill>
                  <a:srgbClr val="131313"/>
                </a:solidFill>
                <a:latin typeface="Tahoma"/>
                <a:cs typeface="Tahoma"/>
              </a:rPr>
              <a:t>total_char</a:t>
            </a:r>
            <a:r>
              <a:rPr lang="en-US" sz="1800" dirty="0">
                <a:solidFill>
                  <a:srgbClr val="131313"/>
                </a:solidFill>
                <a:latin typeface="Tahoma"/>
                <a:cs typeface="Tahoma"/>
              </a:rPr>
              <a:t>, with a correlation coefficient of 0.97.</a:t>
            </a:r>
          </a:p>
          <a:p>
            <a:pPr marL="817880" marR="7620" indent="-285750" algn="just">
              <a:lnSpc>
                <a:spcPct val="125000"/>
              </a:lnSpc>
              <a:buFont typeface="Arial" panose="020B0604020202020204" pitchFamily="34" charset="0"/>
              <a:buChar char="•"/>
            </a:pPr>
            <a:endParaRPr lang="en-US" sz="1800" dirty="0">
              <a:solidFill>
                <a:srgbClr val="131313"/>
              </a:solidFill>
              <a:latin typeface="Tahoma"/>
              <a:cs typeface="Tahoma"/>
            </a:endParaRPr>
          </a:p>
          <a:p>
            <a:pPr marL="817880" marR="7620" indent="-285750" algn="just">
              <a:lnSpc>
                <a:spcPct val="125000"/>
              </a:lnSpc>
              <a:buFont typeface="Arial" panose="020B0604020202020204" pitchFamily="34" charset="0"/>
              <a:buChar char="•"/>
            </a:pPr>
            <a:r>
              <a:rPr sz="1800" dirty="0">
                <a:solidFill>
                  <a:srgbClr val="131313"/>
                </a:solidFill>
                <a:latin typeface="Tahoma"/>
                <a:cs typeface="Tahoma"/>
              </a:rPr>
              <a:t>The API created has 2 endpoints for each model (to process text and file data) and can </a:t>
            </a:r>
            <a:r>
              <a:rPr lang="en-US" sz="1800" dirty="0">
                <a:solidFill>
                  <a:srgbClr val="131313"/>
                </a:solidFill>
                <a:latin typeface="Tahoma"/>
                <a:cs typeface="Tahoma"/>
              </a:rPr>
              <a:t>clean up punctuation, rude words and replace slang words with normal words.</a:t>
            </a:r>
            <a:endParaRPr sz="1800" dirty="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3882" y="628095"/>
            <a:ext cx="10193718" cy="1120820"/>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rPr>
              <a:t>RESEARCH RESULT</a:t>
            </a:r>
          </a:p>
        </p:txBody>
      </p:sp>
      <p:sp>
        <p:nvSpPr>
          <p:cNvPr id="7" name="object 7"/>
          <p:cNvSpPr txBox="1"/>
          <p:nvPr/>
        </p:nvSpPr>
        <p:spPr>
          <a:xfrm>
            <a:off x="1083882" y="1409700"/>
            <a:ext cx="16746918" cy="4705134"/>
          </a:xfrm>
          <a:prstGeom prst="rect">
            <a:avLst/>
          </a:prstGeom>
        </p:spPr>
        <p:txBody>
          <a:bodyPr vert="horz" wrap="square" lIns="0" tIns="415925" rIns="0" bIns="0" rtlCol="0">
            <a:spAutoFit/>
          </a:bodyPr>
          <a:lstStyle/>
          <a:p>
            <a:pPr marL="143510" algn="just">
              <a:lnSpc>
                <a:spcPct val="100000"/>
              </a:lnSpc>
              <a:spcBef>
                <a:spcPts val="3275"/>
              </a:spcBef>
            </a:pPr>
            <a:r>
              <a:rPr lang="en-US" sz="5600" b="1" dirty="0">
                <a:solidFill>
                  <a:srgbClr val="131313"/>
                </a:solidFill>
                <a:latin typeface="Tahoma"/>
                <a:cs typeface="Tahoma"/>
              </a:rPr>
              <a:t>CONCLUTION AND RECOMMENDATION</a:t>
            </a:r>
            <a:endParaRPr sz="5600" dirty="0">
              <a:latin typeface="Tahoma"/>
              <a:cs typeface="Tahoma"/>
            </a:endParaRPr>
          </a:p>
          <a:p>
            <a:pPr marL="817880" marR="7620" indent="-285750" algn="just">
              <a:lnSpc>
                <a:spcPct val="125000"/>
              </a:lnSpc>
              <a:buFont typeface="Arial" panose="020B0604020202020204" pitchFamily="34" charset="0"/>
              <a:buChar char="•"/>
            </a:pPr>
            <a:endParaRPr lang="en-US" sz="1800" dirty="0">
              <a:solidFill>
                <a:srgbClr val="131313"/>
              </a:solidFill>
              <a:latin typeface="Tahoma"/>
              <a:cs typeface="Tahoma"/>
            </a:endParaRPr>
          </a:p>
          <a:p>
            <a:pPr marL="817880" marR="7620" indent="-285750" algn="just">
              <a:lnSpc>
                <a:spcPct val="125000"/>
              </a:lnSpc>
              <a:buFont typeface="Arial" panose="020B0604020202020204" pitchFamily="34" charset="0"/>
              <a:buChar char="•"/>
            </a:pPr>
            <a:r>
              <a:rPr lang="en-US" dirty="0">
                <a:solidFill>
                  <a:srgbClr val="131313"/>
                </a:solidFill>
                <a:latin typeface="Tahoma"/>
                <a:cs typeface="Tahoma"/>
              </a:rPr>
              <a:t>T</a:t>
            </a:r>
            <a:r>
              <a:rPr lang="en-US" sz="1800" dirty="0">
                <a:solidFill>
                  <a:srgbClr val="131313"/>
                </a:solidFill>
                <a:latin typeface="Tahoma"/>
                <a:cs typeface="Tahoma"/>
              </a:rPr>
              <a:t>he analysis of Twitter data with </a:t>
            </a:r>
            <a:r>
              <a:rPr lang="en-US" sz="1800" dirty="0" err="1">
                <a:solidFill>
                  <a:srgbClr val="131313"/>
                </a:solidFill>
                <a:latin typeface="Tahoma"/>
                <a:cs typeface="Tahoma"/>
              </a:rPr>
              <a:t>analisys</a:t>
            </a:r>
            <a:r>
              <a:rPr lang="en-US" sz="1800" dirty="0">
                <a:solidFill>
                  <a:srgbClr val="131313"/>
                </a:solidFill>
                <a:latin typeface="Tahoma"/>
                <a:cs typeface="Tahoma"/>
              </a:rPr>
              <a:t> descriptive has revealed a high prevalence of negative sentiment and abusive/hate speech in online communication. This highlights the need for effective text processing and filtering tools to create a healthy and non-toxic gaming environment.</a:t>
            </a:r>
          </a:p>
          <a:p>
            <a:pPr marL="817880" marR="7620" indent="-285750" algn="just">
              <a:lnSpc>
                <a:spcPct val="125000"/>
              </a:lnSpc>
              <a:buFont typeface="Arial" panose="020B0604020202020204" pitchFamily="34" charset="0"/>
              <a:buChar char="•"/>
            </a:pPr>
            <a:endParaRPr lang="en-US" sz="1800" dirty="0">
              <a:solidFill>
                <a:srgbClr val="131313"/>
              </a:solidFill>
              <a:latin typeface="Tahoma"/>
              <a:cs typeface="Tahoma"/>
            </a:endParaRPr>
          </a:p>
          <a:p>
            <a:pPr marL="817880" marR="7620" indent="-285750" algn="just">
              <a:lnSpc>
                <a:spcPct val="125000"/>
              </a:lnSpc>
              <a:buFont typeface="Arial" panose="020B0604020202020204" pitchFamily="34" charset="0"/>
              <a:buChar char="•"/>
            </a:pPr>
            <a:r>
              <a:rPr lang="en-US" sz="1800" dirty="0">
                <a:solidFill>
                  <a:srgbClr val="131313"/>
                </a:solidFill>
                <a:latin typeface="Tahoma"/>
                <a:cs typeface="Tahoma"/>
              </a:rPr>
              <a:t>The EDA analysis with bivariate and univariate showed that the length of tweets varies widely, with most tweets containing around 100 characters and 16 words. However, there are also outliers with very long tweets. Additionally, there was a strong positive correlation between </a:t>
            </a:r>
            <a:r>
              <a:rPr lang="en-US" sz="1800" dirty="0" err="1">
                <a:solidFill>
                  <a:srgbClr val="131313"/>
                </a:solidFill>
                <a:latin typeface="Tahoma"/>
                <a:cs typeface="Tahoma"/>
              </a:rPr>
              <a:t>total_char</a:t>
            </a:r>
            <a:r>
              <a:rPr lang="en-US" sz="1800" dirty="0">
                <a:solidFill>
                  <a:srgbClr val="131313"/>
                </a:solidFill>
                <a:latin typeface="Tahoma"/>
                <a:cs typeface="Tahoma"/>
              </a:rPr>
              <a:t> and </a:t>
            </a:r>
            <a:r>
              <a:rPr lang="en-US" sz="1800" dirty="0" err="1">
                <a:solidFill>
                  <a:srgbClr val="131313"/>
                </a:solidFill>
                <a:latin typeface="Tahoma"/>
                <a:cs typeface="Tahoma"/>
              </a:rPr>
              <a:t>total_kata</a:t>
            </a:r>
            <a:r>
              <a:rPr lang="en-US" sz="1800" dirty="0">
                <a:solidFill>
                  <a:srgbClr val="131313"/>
                </a:solidFill>
                <a:latin typeface="Tahoma"/>
                <a:cs typeface="Tahoma"/>
              </a:rPr>
              <a:t>, indicating that longer tweets also tend to have more words.</a:t>
            </a:r>
          </a:p>
          <a:p>
            <a:pPr marL="817880" marR="7620" indent="-285750" algn="just">
              <a:lnSpc>
                <a:spcPct val="125000"/>
              </a:lnSpc>
              <a:buFont typeface="Arial" panose="020B0604020202020204" pitchFamily="34" charset="0"/>
              <a:buChar char="•"/>
            </a:pPr>
            <a:endParaRPr lang="en-US" sz="1800" dirty="0">
              <a:solidFill>
                <a:srgbClr val="131313"/>
              </a:solidFill>
              <a:latin typeface="Tahoma"/>
              <a:cs typeface="Tahoma"/>
            </a:endParaRPr>
          </a:p>
          <a:p>
            <a:pPr marL="817880" marR="7620" indent="-285750" algn="just">
              <a:lnSpc>
                <a:spcPct val="125000"/>
              </a:lnSpc>
              <a:buFont typeface="Arial" panose="020B0604020202020204" pitchFamily="34" charset="0"/>
              <a:buChar char="•"/>
            </a:pPr>
            <a:r>
              <a:rPr lang="en-US" sz="1800" dirty="0">
                <a:solidFill>
                  <a:srgbClr val="131313"/>
                </a:solidFill>
                <a:latin typeface="Tahoma"/>
                <a:cs typeface="Tahoma"/>
              </a:rPr>
              <a:t>Finally, the developed API provides a useful tool for processing text data, detecting and removing abusive language, and replacing slang words with standard words, which can be implemented in MOBA online games to improve the quality of communication and reduce toxicity.</a:t>
            </a:r>
            <a:endParaRPr lang="en-US" sz="1800" dirty="0">
              <a:latin typeface="Tahoma"/>
              <a:cs typeface="Tahoma"/>
            </a:endParaRPr>
          </a:p>
        </p:txBody>
      </p:sp>
    </p:spTree>
    <p:extLst>
      <p:ext uri="{BB962C8B-B14F-4D97-AF65-F5344CB8AC3E}">
        <p14:creationId xmlns:p14="http://schemas.microsoft.com/office/powerpoint/2010/main" val="293893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534401" y="6896101"/>
            <a:ext cx="1143000" cy="1143000"/>
          </a:xfrm>
          <a:prstGeom prst="rect">
            <a:avLst/>
          </a:prstGeom>
        </p:spPr>
      </p:pic>
      <p:sp>
        <p:nvSpPr>
          <p:cNvPr id="5" name="object 5"/>
          <p:cNvSpPr txBox="1"/>
          <p:nvPr/>
        </p:nvSpPr>
        <p:spPr>
          <a:xfrm>
            <a:off x="8382000" y="5600700"/>
            <a:ext cx="8321986" cy="5542543"/>
          </a:xfrm>
          <a:prstGeom prst="rect">
            <a:avLst/>
          </a:prstGeom>
        </p:spPr>
        <p:txBody>
          <a:bodyPr vert="horz" wrap="square" lIns="0" tIns="12700" rIns="0" bIns="0" rtlCol="0">
            <a:spAutoFit/>
          </a:bodyPr>
          <a:lstStyle/>
          <a:p>
            <a:pPr marL="12700">
              <a:lnSpc>
                <a:spcPct val="100000"/>
              </a:lnSpc>
              <a:spcBef>
                <a:spcPts val="100"/>
              </a:spcBef>
            </a:pPr>
            <a:r>
              <a:rPr sz="4800" b="1" dirty="0">
                <a:solidFill>
                  <a:srgbClr val="131313"/>
                </a:solidFill>
                <a:latin typeface="Tahoma"/>
                <a:cs typeface="Tahoma"/>
              </a:rPr>
              <a:t>CONTACTS :</a:t>
            </a:r>
            <a:endParaRPr sz="4800" dirty="0">
              <a:latin typeface="Tahoma"/>
              <a:cs typeface="Tahoma"/>
            </a:endParaRPr>
          </a:p>
          <a:p>
            <a:pPr>
              <a:lnSpc>
                <a:spcPct val="100000"/>
              </a:lnSpc>
              <a:spcBef>
                <a:spcPts val="55"/>
              </a:spcBef>
            </a:pPr>
            <a:endParaRPr sz="4250" dirty="0">
              <a:latin typeface="Tahoma"/>
              <a:cs typeface="Tahoma"/>
            </a:endParaRPr>
          </a:p>
          <a:p>
            <a:pPr marL="1642745">
              <a:lnSpc>
                <a:spcPct val="100000"/>
              </a:lnSpc>
              <a:spcBef>
                <a:spcPts val="5"/>
              </a:spcBef>
            </a:pPr>
            <a:r>
              <a:rPr lang="en-US" sz="4800" b="1" dirty="0">
                <a:solidFill>
                  <a:srgbClr val="131313"/>
                </a:solidFill>
                <a:latin typeface="Tahoma"/>
                <a:cs typeface="Tahoma"/>
                <a:hlinkClick r:id="rId3"/>
              </a:rPr>
              <a:t>Hermawan</a:t>
            </a:r>
            <a:endParaRPr lang="en-US" sz="4800" b="1" dirty="0">
              <a:solidFill>
                <a:srgbClr val="131313"/>
              </a:solidFill>
              <a:latin typeface="Tahoma"/>
              <a:cs typeface="Tahoma"/>
            </a:endParaRPr>
          </a:p>
          <a:p>
            <a:pPr marL="1642745">
              <a:lnSpc>
                <a:spcPct val="100000"/>
              </a:lnSpc>
              <a:spcBef>
                <a:spcPts val="5"/>
              </a:spcBef>
            </a:pPr>
            <a:endParaRPr lang="en-US" sz="4800" b="1" dirty="0">
              <a:solidFill>
                <a:srgbClr val="131313"/>
              </a:solidFill>
              <a:latin typeface="Tahoma"/>
              <a:cs typeface="Tahoma"/>
            </a:endParaRPr>
          </a:p>
          <a:p>
            <a:pPr marL="1642745">
              <a:lnSpc>
                <a:spcPct val="100000"/>
              </a:lnSpc>
              <a:spcBef>
                <a:spcPts val="5"/>
              </a:spcBef>
            </a:pPr>
            <a:r>
              <a:rPr lang="en-US" sz="4800" b="1" dirty="0">
                <a:solidFill>
                  <a:srgbClr val="131313"/>
                </a:solidFill>
                <a:latin typeface="Tahoma"/>
                <a:cs typeface="Tahoma"/>
                <a:hlinkClick r:id="rId4"/>
              </a:rPr>
              <a:t>GitHub Repository</a:t>
            </a:r>
            <a:endParaRPr lang="en-US" sz="6200" dirty="0">
              <a:latin typeface="Tahoma"/>
              <a:cs typeface="Tahoma"/>
            </a:endParaRPr>
          </a:p>
          <a:p>
            <a:pPr>
              <a:lnSpc>
                <a:spcPct val="100000"/>
              </a:lnSpc>
            </a:pPr>
            <a:endParaRPr lang="en-ID" sz="6200" dirty="0">
              <a:latin typeface="Tahoma"/>
              <a:cs typeface="Tahoma"/>
            </a:endParaRPr>
          </a:p>
          <a:p>
            <a:pPr>
              <a:lnSpc>
                <a:spcPct val="100000"/>
              </a:lnSpc>
            </a:pPr>
            <a:endParaRPr sz="6200" dirty="0">
              <a:latin typeface="Tahoma"/>
              <a:cs typeface="Tahoma"/>
            </a:endParaRPr>
          </a:p>
        </p:txBody>
      </p:sp>
      <p:sp>
        <p:nvSpPr>
          <p:cNvPr id="6" name="object 6"/>
          <p:cNvSpPr txBox="1">
            <a:spLocks noGrp="1"/>
          </p:cNvSpPr>
          <p:nvPr>
            <p:ph type="title"/>
          </p:nvPr>
        </p:nvSpPr>
        <p:spPr>
          <a:xfrm>
            <a:off x="8345557" y="3467100"/>
            <a:ext cx="9067800" cy="1367041"/>
          </a:xfrm>
          <a:prstGeom prst="rect">
            <a:avLst/>
          </a:prstGeom>
        </p:spPr>
        <p:txBody>
          <a:bodyPr vert="horz" wrap="square" lIns="0" tIns="12700" rIns="0" bIns="0" rtlCol="0">
            <a:spAutoFit/>
          </a:bodyPr>
          <a:lstStyle/>
          <a:p>
            <a:pPr marL="12700">
              <a:lnSpc>
                <a:spcPct val="100000"/>
              </a:lnSpc>
              <a:spcBef>
                <a:spcPts val="100"/>
              </a:spcBef>
            </a:pPr>
            <a:r>
              <a:rPr sz="8800" dirty="0">
                <a:solidFill>
                  <a:schemeClr val="accent1">
                    <a:lumMod val="50000"/>
                  </a:schemeClr>
                </a:solidFill>
              </a:rPr>
              <a:t>THANK YOU</a:t>
            </a:r>
          </a:p>
        </p:txBody>
      </p:sp>
      <p:pic>
        <p:nvPicPr>
          <p:cNvPr id="8" name="Picture 7">
            <a:extLst>
              <a:ext uri="{FF2B5EF4-FFF2-40B4-BE49-F238E27FC236}">
                <a16:creationId xmlns:a16="http://schemas.microsoft.com/office/drawing/2014/main" id="{84794873-B7E7-15FD-FE9A-C4D7A74D3636}"/>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t="-113" r="57006" b="1"/>
          <a:stretch/>
        </p:blipFill>
        <p:spPr>
          <a:xfrm>
            <a:off x="-13252" y="0"/>
            <a:ext cx="7848600" cy="10298596"/>
          </a:xfrm>
          <a:prstGeom prst="flowChartProcess">
            <a:avLst/>
          </a:prstGeom>
        </p:spPr>
      </p:pic>
      <p:pic>
        <p:nvPicPr>
          <p:cNvPr id="11" name="Picture 10">
            <a:extLst>
              <a:ext uri="{FF2B5EF4-FFF2-40B4-BE49-F238E27FC236}">
                <a16:creationId xmlns:a16="http://schemas.microsoft.com/office/drawing/2014/main" id="{1E337074-BDAE-0CFC-C358-04FC2CC84176}"/>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572499" y="8315901"/>
            <a:ext cx="1143001" cy="1143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2757660" y="0"/>
            <a:ext cx="5532755" cy="10287000"/>
          </a:xfrm>
          <a:custGeom>
            <a:avLst/>
            <a:gdLst/>
            <a:ahLst/>
            <a:cxnLst/>
            <a:rect l="l" t="t" r="r" b="b"/>
            <a:pathLst>
              <a:path w="5532755" h="10287000">
                <a:moveTo>
                  <a:pt x="5532265" y="10286999"/>
                </a:moveTo>
                <a:lnTo>
                  <a:pt x="0" y="10286999"/>
                </a:lnTo>
                <a:lnTo>
                  <a:pt x="0" y="0"/>
                </a:lnTo>
                <a:lnTo>
                  <a:pt x="5532265" y="0"/>
                </a:lnTo>
                <a:lnTo>
                  <a:pt x="5532265" y="10286999"/>
                </a:lnTo>
                <a:close/>
              </a:path>
            </a:pathLst>
          </a:custGeom>
          <a:solidFill>
            <a:schemeClr val="accent1">
              <a:lumMod val="50000"/>
            </a:schemeClr>
          </a:solidFill>
        </p:spPr>
        <p:txBody>
          <a:bodyPr wrap="square" lIns="0" tIns="0" rIns="0" bIns="0" rtlCol="0"/>
          <a:lstStyle/>
          <a:p>
            <a:endParaRPr dirty="0"/>
          </a:p>
        </p:txBody>
      </p:sp>
      <p:sp>
        <p:nvSpPr>
          <p:cNvPr id="9" name="object 9"/>
          <p:cNvSpPr txBox="1">
            <a:spLocks noGrp="1"/>
          </p:cNvSpPr>
          <p:nvPr>
            <p:ph type="title"/>
          </p:nvPr>
        </p:nvSpPr>
        <p:spPr>
          <a:xfrm>
            <a:off x="1016000" y="454025"/>
            <a:ext cx="7213600" cy="1120820"/>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rPr>
              <a:t>PRELIMINARY</a:t>
            </a:r>
          </a:p>
        </p:txBody>
      </p:sp>
      <p:sp>
        <p:nvSpPr>
          <p:cNvPr id="13" name="object 13"/>
          <p:cNvSpPr txBox="1"/>
          <p:nvPr/>
        </p:nvSpPr>
        <p:spPr>
          <a:xfrm>
            <a:off x="1016000" y="1157379"/>
            <a:ext cx="11252200" cy="8684493"/>
          </a:xfrm>
          <a:prstGeom prst="rect">
            <a:avLst/>
          </a:prstGeom>
        </p:spPr>
        <p:txBody>
          <a:bodyPr vert="horz" wrap="square" lIns="0" tIns="370840" rIns="0" bIns="0" rtlCol="0">
            <a:spAutoFit/>
          </a:bodyPr>
          <a:lstStyle/>
          <a:p>
            <a:pPr marL="12700">
              <a:lnSpc>
                <a:spcPct val="100000"/>
              </a:lnSpc>
              <a:spcBef>
                <a:spcPts val="2920"/>
              </a:spcBef>
            </a:pPr>
            <a:r>
              <a:rPr lang="en-US" sz="5600" b="1" dirty="0">
                <a:solidFill>
                  <a:srgbClr val="131313"/>
                </a:solidFill>
                <a:latin typeface="Tahoma"/>
                <a:cs typeface="Tahoma"/>
              </a:rPr>
              <a:t>Background</a:t>
            </a:r>
          </a:p>
          <a:p>
            <a:pPr marL="12700" algn="just">
              <a:lnSpc>
                <a:spcPct val="100000"/>
              </a:lnSpc>
              <a:spcBef>
                <a:spcPts val="2920"/>
              </a:spcBef>
            </a:pPr>
            <a:r>
              <a:rPr lang="en-US" sz="2000" dirty="0">
                <a:latin typeface="Tahoma"/>
                <a:cs typeface="Tahoma"/>
              </a:rPr>
              <a:t>The current era of the internet allows the rapid and unfiltered spread of information, leading to the use of abusive language and hate speech to attack individuals or groups based on their race, religion, physical appearance, or sexual orientation. Such language is often found on social media and online games, especially MOBA games, where players may include school-age children or individuals with mental disorders.</a:t>
            </a:r>
          </a:p>
          <a:p>
            <a:pPr marL="12700" algn="just">
              <a:lnSpc>
                <a:spcPct val="100000"/>
              </a:lnSpc>
              <a:spcBef>
                <a:spcPts val="2920"/>
              </a:spcBef>
            </a:pPr>
            <a:r>
              <a:rPr lang="en-US" sz="2000" dirty="0">
                <a:latin typeface="Tahoma"/>
                <a:cs typeface="Tahoma"/>
              </a:rPr>
              <a:t>As a junior data scientist in MOBA online games, I have decided to use Twitter data for descriptive analysis and pattern identification due to its vast amount of text data in the form of tweets. This analysis aims to provide evidence for the importance of text processing and cleaning abusive words in MOBA online games to create a healthy and non-toxic gaming environment. The results of the analysis will be used as a reference to develop an API that can process text, detect, and remove abusive words effectively.</a:t>
            </a:r>
          </a:p>
          <a:p>
            <a:pPr marL="12700" algn="just">
              <a:lnSpc>
                <a:spcPct val="100000"/>
              </a:lnSpc>
              <a:spcBef>
                <a:spcPts val="2920"/>
              </a:spcBef>
            </a:pPr>
            <a:r>
              <a:rPr kumimoji="0" lang="en-US" sz="5600" b="1" i="0" u="none" strike="noStrike" kern="1200" cap="none" normalizeH="0" baseline="0" noProof="0" dirty="0">
                <a:ln>
                  <a:noFill/>
                </a:ln>
                <a:solidFill>
                  <a:srgbClr val="131313"/>
                </a:solidFill>
                <a:effectLst/>
                <a:uLnTx/>
                <a:uFillTx/>
                <a:latin typeface="Tahoma"/>
                <a:ea typeface="+mn-ea"/>
                <a:cs typeface="Tahoma"/>
              </a:rPr>
              <a:t>Objectives</a:t>
            </a:r>
          </a:p>
          <a:p>
            <a:pPr marL="355600" marR="8255" lvl="0" indent="-342900" algn="just" defTabSz="914400" rtl="0" eaLnBrk="1" fontAlgn="auto" latinLnBrk="0" hangingPunct="1">
              <a:lnSpc>
                <a:spcPct val="125000"/>
              </a:lnSpc>
              <a:spcBef>
                <a:spcPts val="43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Identifying tweet with abusive and hate speech words</a:t>
            </a:r>
          </a:p>
          <a:p>
            <a:pPr marL="355600" marR="8255" lvl="0" indent="-342900" algn="just" defTabSz="914400" rtl="0" eaLnBrk="1" fontAlgn="auto" latinLnBrk="0" hangingPunct="1">
              <a:lnSpc>
                <a:spcPct val="125000"/>
              </a:lnSpc>
              <a:spcBef>
                <a:spcPts val="430"/>
              </a:spcBef>
              <a:spcAft>
                <a:spcPts val="0"/>
              </a:spcAft>
              <a:buClrTx/>
              <a:buSzTx/>
              <a:buFont typeface="Arial" panose="020B0604020202020204" pitchFamily="34" charset="0"/>
              <a:buChar char="•"/>
              <a:tabLst/>
              <a:defRPr/>
            </a:pPr>
            <a:r>
              <a:rPr lang="en-US" sz="2000" dirty="0">
                <a:latin typeface="Tahoma" panose="020B0604030504040204" pitchFamily="34" charset="0"/>
                <a:ea typeface="Tahoma" panose="020B0604030504040204" pitchFamily="34" charset="0"/>
                <a:cs typeface="Tahoma" panose="020B0604030504040204" pitchFamily="34" charset="0"/>
              </a:rPr>
              <a:t>A</a:t>
            </a:r>
            <a:r>
              <a:rPr kumimoji="0" lang="en-US" sz="2000" b="0" i="0" u="none" strike="noStrike" kern="1200" cap="none" spc="0" normalizeH="0" baseline="0" noProof="0" dirty="0" err="1">
                <a:ln>
                  <a:noFill/>
                </a:ln>
                <a:effectLst/>
                <a:uLnTx/>
                <a:uFillTx/>
                <a:latin typeface="Tahoma" panose="020B0604030504040204" pitchFamily="34" charset="0"/>
                <a:ea typeface="Tahoma" panose="020B0604030504040204" pitchFamily="34" charset="0"/>
                <a:cs typeface="Tahoma" panose="020B0604030504040204" pitchFamily="34" charset="0"/>
              </a:rPr>
              <a:t>nalysis</a:t>
            </a:r>
            <a:r>
              <a:rPr kumimoji="0" lang="en-US" sz="2000" b="0" i="0" u="none" strike="noStrike" kern="1200" cap="none" spc="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t> total words and total characters using univariate and bivariate EDA analysis</a:t>
            </a:r>
          </a:p>
          <a:p>
            <a:pPr marL="355600" marR="8255" indent="-342900" algn="just">
              <a:lnSpc>
                <a:spcPct val="125000"/>
              </a:lnSpc>
              <a:spcBef>
                <a:spcPts val="430"/>
              </a:spcBef>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Building an API Text Processing that can clean up rude words and replace slang words with normal words.</a:t>
            </a:r>
          </a:p>
          <a:p>
            <a:pPr marL="12700" marR="8255" algn="just">
              <a:lnSpc>
                <a:spcPct val="125000"/>
              </a:lnSpc>
              <a:spcBef>
                <a:spcPts val="430"/>
              </a:spcBef>
            </a:pPr>
            <a:endParaRPr lang="en-ID" sz="2000" dirty="0">
              <a:latin typeface="Tahoma" panose="020B0604030504040204" pitchFamily="34" charset="0"/>
              <a:ea typeface="Tahoma" panose="020B0604030504040204" pitchFamily="34" charset="0"/>
              <a:cs typeface="Tahoma" panose="020B0604030504040204" pitchFamily="34" charset="0"/>
            </a:endParaRPr>
          </a:p>
        </p:txBody>
      </p:sp>
      <p:pic>
        <p:nvPicPr>
          <p:cNvPr id="20" name="Picture 19">
            <a:extLst>
              <a:ext uri="{FF2B5EF4-FFF2-40B4-BE49-F238E27FC236}">
                <a16:creationId xmlns:a16="http://schemas.microsoft.com/office/drawing/2014/main" id="{40B81C87-7C21-B1E4-87C0-33A7CE9C2039}"/>
              </a:ext>
            </a:extLst>
          </p:cNvPr>
          <p:cNvPicPr>
            <a:picLocks noChangeAspect="1"/>
          </p:cNvPicPr>
          <p:nvPr/>
        </p:nvPicPr>
        <p:blipFill>
          <a:blip r:embed="rId3"/>
          <a:stretch>
            <a:fillRect/>
          </a:stretch>
        </p:blipFill>
        <p:spPr>
          <a:xfrm>
            <a:off x="13411200" y="8496300"/>
            <a:ext cx="4582164" cy="1657581"/>
          </a:xfrm>
          <a:prstGeom prst="rect">
            <a:avLst/>
          </a:prstGeom>
        </p:spPr>
      </p:pic>
      <p:pic>
        <p:nvPicPr>
          <p:cNvPr id="22" name="Picture 21">
            <a:extLst>
              <a:ext uri="{FF2B5EF4-FFF2-40B4-BE49-F238E27FC236}">
                <a16:creationId xmlns:a16="http://schemas.microsoft.com/office/drawing/2014/main" id="{1BC2DBE3-4895-7246-38BD-B28DB81F9143}"/>
              </a:ext>
            </a:extLst>
          </p:cNvPr>
          <p:cNvPicPr>
            <a:picLocks noChangeAspect="1"/>
          </p:cNvPicPr>
          <p:nvPr/>
        </p:nvPicPr>
        <p:blipFill>
          <a:blip r:embed="rId4"/>
          <a:stretch>
            <a:fillRect/>
          </a:stretch>
        </p:blipFill>
        <p:spPr>
          <a:xfrm>
            <a:off x="13411200" y="0"/>
            <a:ext cx="4630977" cy="1685676"/>
          </a:xfrm>
          <a:prstGeom prst="rect">
            <a:avLst/>
          </a:prstGeom>
        </p:spPr>
      </p:pic>
      <p:pic>
        <p:nvPicPr>
          <p:cNvPr id="1026" name="Picture 2">
            <a:extLst>
              <a:ext uri="{FF2B5EF4-FFF2-40B4-BE49-F238E27FC236}">
                <a16:creationId xmlns:a16="http://schemas.microsoft.com/office/drawing/2014/main" id="{F6AE1B2B-A9CE-078A-07CB-66D1C3CCC0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57660" y="1270130"/>
            <a:ext cx="5530340" cy="7249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2579950" y="0"/>
            <a:ext cx="5678231" cy="10287000"/>
          </a:xfrm>
          <a:custGeom>
            <a:avLst/>
            <a:gdLst/>
            <a:ahLst/>
            <a:cxnLst/>
            <a:rect l="l" t="t" r="r" b="b"/>
            <a:pathLst>
              <a:path w="8155940" h="10287000">
                <a:moveTo>
                  <a:pt x="8155481" y="10286998"/>
                </a:moveTo>
                <a:lnTo>
                  <a:pt x="0" y="10286998"/>
                </a:lnTo>
                <a:lnTo>
                  <a:pt x="0" y="0"/>
                </a:lnTo>
                <a:lnTo>
                  <a:pt x="8155481" y="0"/>
                </a:lnTo>
                <a:lnTo>
                  <a:pt x="8155481" y="10286998"/>
                </a:lnTo>
                <a:close/>
              </a:path>
            </a:pathLst>
          </a:custGeom>
          <a:solidFill>
            <a:schemeClr val="accent1">
              <a:lumMod val="50000"/>
            </a:schemeClr>
          </a:solidFill>
        </p:spPr>
        <p:txBody>
          <a:bodyPr wrap="square" lIns="0" tIns="0" rIns="0" bIns="0" rtlCol="0"/>
          <a:lstStyle/>
          <a:p>
            <a:endParaRPr dirty="0"/>
          </a:p>
        </p:txBody>
      </p:sp>
      <p:sp>
        <p:nvSpPr>
          <p:cNvPr id="7" name="object 7"/>
          <p:cNvSpPr txBox="1">
            <a:spLocks noGrp="1"/>
          </p:cNvSpPr>
          <p:nvPr>
            <p:ph type="title"/>
          </p:nvPr>
        </p:nvSpPr>
        <p:spPr>
          <a:xfrm>
            <a:off x="1016000" y="454026"/>
            <a:ext cx="10022697" cy="1995418"/>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rPr>
              <a:t>RESEARCH METHODS</a:t>
            </a:r>
          </a:p>
          <a:p>
            <a:pPr marL="12700">
              <a:lnSpc>
                <a:spcPct val="100000"/>
              </a:lnSpc>
              <a:spcBef>
                <a:spcPts val="90"/>
              </a:spcBef>
            </a:pPr>
            <a:r>
              <a:rPr sz="5600" dirty="0">
                <a:solidFill>
                  <a:srgbClr val="131313"/>
                </a:solidFill>
              </a:rPr>
              <a:t>DATA PREPARATION</a:t>
            </a:r>
            <a:endParaRPr sz="5600" dirty="0"/>
          </a:p>
        </p:txBody>
      </p:sp>
      <p:sp>
        <p:nvSpPr>
          <p:cNvPr id="8" name="object 8"/>
          <p:cNvSpPr txBox="1"/>
          <p:nvPr/>
        </p:nvSpPr>
        <p:spPr>
          <a:xfrm>
            <a:off x="12858917" y="2449444"/>
            <a:ext cx="5442335" cy="7381573"/>
          </a:xfrm>
          <a:prstGeom prst="rect">
            <a:avLst/>
          </a:prstGeom>
        </p:spPr>
        <p:txBody>
          <a:bodyPr vert="horz" wrap="square" lIns="0" tIns="12700" rIns="0" bIns="0" rtlCol="0">
            <a:spAutoFit/>
          </a:bodyPr>
          <a:lstStyle/>
          <a:p>
            <a:pPr marL="355600" marR="670560" indent="-342900" algn="just">
              <a:lnSpc>
                <a:spcPct val="125000"/>
              </a:lnSpc>
              <a:spcBef>
                <a:spcPts val="100"/>
              </a:spcBef>
              <a:buFont typeface="Arial" panose="020B0604020202020204" pitchFamily="34" charset="0"/>
              <a:buChar char="•"/>
            </a:pPr>
            <a:r>
              <a:rPr lang="en-US" sz="2000" dirty="0">
                <a:solidFill>
                  <a:srgbClr val="FFFFFF"/>
                </a:solidFill>
                <a:latin typeface="Tahoma"/>
                <a:cs typeface="Tahoma"/>
              </a:rPr>
              <a:t>The data used is secondary data obtained from </a:t>
            </a:r>
            <a:r>
              <a:rPr lang="en" sz="2000" u="sng" dirty="0">
                <a:solidFill>
                  <a:srgbClr val="00B0F0"/>
                </a:solid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Kaggle</a:t>
            </a:r>
            <a:endParaRPr lang="en-US" sz="2000" dirty="0">
              <a:solidFill>
                <a:srgbClr val="00B0F0"/>
              </a:solidFill>
              <a:latin typeface="Tahoma"/>
              <a:cs typeface="Tahoma"/>
            </a:endParaRPr>
          </a:p>
          <a:p>
            <a:pPr marL="355600" marR="670560" indent="-342900" algn="just">
              <a:lnSpc>
                <a:spcPct val="125000"/>
              </a:lnSpc>
              <a:spcBef>
                <a:spcPts val="100"/>
              </a:spcBef>
              <a:buFont typeface="Arial" panose="020B0604020202020204" pitchFamily="34" charset="0"/>
              <a:buChar char="•"/>
            </a:pPr>
            <a:endParaRPr lang="en-US" sz="2000" dirty="0">
              <a:solidFill>
                <a:srgbClr val="FFFFFF"/>
              </a:solidFill>
              <a:latin typeface="Tahoma"/>
              <a:cs typeface="Tahoma"/>
            </a:endParaRPr>
          </a:p>
          <a:p>
            <a:pPr marL="355600" marR="670560" indent="-342900" algn="just">
              <a:lnSpc>
                <a:spcPct val="125000"/>
              </a:lnSpc>
              <a:spcBef>
                <a:spcPts val="100"/>
              </a:spcBef>
              <a:buFont typeface="Arial" panose="020B0604020202020204" pitchFamily="34" charset="0"/>
              <a:buChar char="•"/>
            </a:pPr>
            <a:r>
              <a:rPr lang="en-US" sz="2000" dirty="0">
                <a:solidFill>
                  <a:srgbClr val="FFFFFF"/>
                </a:solidFill>
                <a:latin typeface="Tahoma"/>
                <a:cs typeface="Tahoma"/>
              </a:rPr>
              <a:t>The data has 13 columns and 13169 rows, with no missing values. </a:t>
            </a:r>
          </a:p>
          <a:p>
            <a:pPr marL="355600" marR="670560" indent="-342900" algn="just">
              <a:lnSpc>
                <a:spcPct val="125000"/>
              </a:lnSpc>
              <a:spcBef>
                <a:spcPts val="100"/>
              </a:spcBef>
              <a:buFont typeface="Arial" panose="020B0604020202020204" pitchFamily="34" charset="0"/>
              <a:buChar char="•"/>
            </a:pPr>
            <a:endParaRPr lang="en-US" sz="2000" dirty="0">
              <a:solidFill>
                <a:srgbClr val="FFFFFF"/>
              </a:solidFill>
              <a:latin typeface="Tahoma"/>
              <a:cs typeface="Tahoma"/>
            </a:endParaRPr>
          </a:p>
          <a:p>
            <a:pPr marL="355600" marR="670560" indent="-342900" algn="just">
              <a:lnSpc>
                <a:spcPct val="125000"/>
              </a:lnSpc>
              <a:spcBef>
                <a:spcPts val="100"/>
              </a:spcBef>
              <a:buFont typeface="Arial" panose="020B0604020202020204" pitchFamily="34" charset="0"/>
              <a:buChar char="•"/>
            </a:pPr>
            <a:r>
              <a:rPr lang="en-US" sz="2000" dirty="0">
                <a:solidFill>
                  <a:srgbClr val="FFFFFF"/>
                </a:solidFill>
                <a:latin typeface="Tahoma"/>
                <a:cs typeface="Tahoma"/>
              </a:rPr>
              <a:t>However, there were 125 duplicated data, so the number of data after removing duplicates was reduced to 13044 rows. </a:t>
            </a:r>
          </a:p>
          <a:p>
            <a:pPr marL="355600" marR="670560" indent="-342900" algn="just">
              <a:lnSpc>
                <a:spcPct val="125000"/>
              </a:lnSpc>
              <a:spcBef>
                <a:spcPts val="100"/>
              </a:spcBef>
              <a:buFont typeface="Arial" panose="020B0604020202020204" pitchFamily="34" charset="0"/>
              <a:buChar char="•"/>
            </a:pPr>
            <a:endParaRPr lang="en-US" sz="2000" dirty="0">
              <a:solidFill>
                <a:srgbClr val="FFFFFF"/>
              </a:solidFill>
              <a:latin typeface="Tahoma"/>
              <a:cs typeface="Tahoma"/>
            </a:endParaRPr>
          </a:p>
          <a:p>
            <a:pPr marL="355600" marR="670560" indent="-342900" algn="just">
              <a:lnSpc>
                <a:spcPct val="125000"/>
              </a:lnSpc>
              <a:spcBef>
                <a:spcPts val="100"/>
              </a:spcBef>
              <a:buFont typeface="Arial" panose="020B0604020202020204" pitchFamily="34" charset="0"/>
              <a:buChar char="•"/>
            </a:pPr>
            <a:r>
              <a:rPr lang="en-US" sz="2000" dirty="0">
                <a:solidFill>
                  <a:srgbClr val="FFFFFF"/>
                </a:solidFill>
                <a:latin typeface="Tahoma"/>
                <a:cs typeface="Tahoma"/>
              </a:rPr>
              <a:t>In the data, there are 5518 tweets categorized as hates </a:t>
            </a:r>
            <a:r>
              <a:rPr lang="en-US" sz="2000" dirty="0" err="1">
                <a:solidFill>
                  <a:srgbClr val="FFFFFF"/>
                </a:solidFill>
                <a:latin typeface="Tahoma"/>
                <a:cs typeface="Tahoma"/>
              </a:rPr>
              <a:t>peech</a:t>
            </a:r>
            <a:r>
              <a:rPr lang="en-US" sz="2000" dirty="0">
                <a:solidFill>
                  <a:srgbClr val="FFFFFF"/>
                </a:solidFill>
                <a:latin typeface="Tahoma"/>
                <a:cs typeface="Tahoma"/>
              </a:rPr>
              <a:t>, with the most common types being </a:t>
            </a:r>
            <a:r>
              <a:rPr lang="en-US" sz="2000" dirty="0" err="1">
                <a:solidFill>
                  <a:srgbClr val="FFFFFF"/>
                </a:solidFill>
                <a:latin typeface="Tahoma"/>
                <a:cs typeface="Tahoma"/>
              </a:rPr>
              <a:t>HS_Other</a:t>
            </a:r>
            <a:r>
              <a:rPr lang="en-US" sz="2000" dirty="0">
                <a:solidFill>
                  <a:srgbClr val="FFFFFF"/>
                </a:solidFill>
                <a:latin typeface="Tahoma"/>
                <a:cs typeface="Tahoma"/>
              </a:rPr>
              <a:t>, </a:t>
            </a:r>
            <a:r>
              <a:rPr lang="en-US" sz="2000" dirty="0" err="1">
                <a:solidFill>
                  <a:srgbClr val="FFFFFF"/>
                </a:solidFill>
                <a:latin typeface="Tahoma"/>
                <a:cs typeface="Tahoma"/>
              </a:rPr>
              <a:t>HS_Individual</a:t>
            </a:r>
            <a:r>
              <a:rPr lang="en-US" sz="2000" dirty="0">
                <a:solidFill>
                  <a:srgbClr val="FFFFFF"/>
                </a:solidFill>
                <a:latin typeface="Tahoma"/>
                <a:cs typeface="Tahoma"/>
              </a:rPr>
              <a:t>, and </a:t>
            </a:r>
            <a:r>
              <a:rPr lang="en-US" sz="2000" dirty="0" err="1">
                <a:solidFill>
                  <a:srgbClr val="FFFFFF"/>
                </a:solidFill>
                <a:latin typeface="Tahoma"/>
                <a:cs typeface="Tahoma"/>
              </a:rPr>
              <a:t>HS_Group</a:t>
            </a:r>
            <a:r>
              <a:rPr lang="en-US" sz="2000" dirty="0">
                <a:solidFill>
                  <a:srgbClr val="FFFFFF"/>
                </a:solidFill>
                <a:latin typeface="Tahoma"/>
                <a:cs typeface="Tahoma"/>
              </a:rPr>
              <a:t>. Additionally, there are also 5005 data containing the word abusive.</a:t>
            </a:r>
          </a:p>
          <a:p>
            <a:pPr marL="355600" marR="670560" indent="-342900" algn="just">
              <a:lnSpc>
                <a:spcPct val="125000"/>
              </a:lnSpc>
              <a:spcBef>
                <a:spcPts val="100"/>
              </a:spcBef>
              <a:buFont typeface="Arial" panose="020B0604020202020204" pitchFamily="34" charset="0"/>
              <a:buChar char="•"/>
            </a:pPr>
            <a:endParaRPr lang="en-US" sz="2000" dirty="0">
              <a:solidFill>
                <a:srgbClr val="FFFFFF"/>
              </a:solidFill>
              <a:latin typeface="Tahoma"/>
              <a:cs typeface="Tahoma"/>
            </a:endParaRPr>
          </a:p>
          <a:p>
            <a:pPr marL="12700" marR="670560" algn="just">
              <a:lnSpc>
                <a:spcPct val="125000"/>
              </a:lnSpc>
              <a:spcBef>
                <a:spcPts val="100"/>
              </a:spcBef>
            </a:pPr>
            <a:endParaRPr lang="en-US" sz="2000" dirty="0">
              <a:latin typeface="Tahoma"/>
              <a:cs typeface="Tahoma"/>
            </a:endParaRPr>
          </a:p>
        </p:txBody>
      </p:sp>
      <p:pic>
        <p:nvPicPr>
          <p:cNvPr id="23" name="Picture 22">
            <a:extLst>
              <a:ext uri="{FF2B5EF4-FFF2-40B4-BE49-F238E27FC236}">
                <a16:creationId xmlns:a16="http://schemas.microsoft.com/office/drawing/2014/main" id="{02DA61C8-C182-A619-AE6D-E3E6955E2D34}"/>
              </a:ext>
            </a:extLst>
          </p:cNvPr>
          <p:cNvPicPr>
            <a:picLocks noChangeAspect="1"/>
          </p:cNvPicPr>
          <p:nvPr/>
        </p:nvPicPr>
        <p:blipFill>
          <a:blip r:embed="rId3"/>
          <a:stretch>
            <a:fillRect/>
          </a:stretch>
        </p:blipFill>
        <p:spPr>
          <a:xfrm>
            <a:off x="1016000" y="2647122"/>
            <a:ext cx="4374259" cy="5740467"/>
          </a:xfrm>
          <a:prstGeom prst="rect">
            <a:avLst/>
          </a:prstGeom>
        </p:spPr>
      </p:pic>
      <p:pic>
        <p:nvPicPr>
          <p:cNvPr id="25" name="Picture 24">
            <a:extLst>
              <a:ext uri="{FF2B5EF4-FFF2-40B4-BE49-F238E27FC236}">
                <a16:creationId xmlns:a16="http://schemas.microsoft.com/office/drawing/2014/main" id="{3C77FCD4-9415-4A5A-CCA5-88B5AEFBA0A5}"/>
              </a:ext>
            </a:extLst>
          </p:cNvPr>
          <p:cNvPicPr>
            <a:picLocks noChangeAspect="1"/>
          </p:cNvPicPr>
          <p:nvPr/>
        </p:nvPicPr>
        <p:blipFill>
          <a:blip r:embed="rId4"/>
          <a:stretch>
            <a:fillRect/>
          </a:stretch>
        </p:blipFill>
        <p:spPr>
          <a:xfrm>
            <a:off x="5737867" y="2669497"/>
            <a:ext cx="6071455" cy="3515053"/>
          </a:xfrm>
          <a:prstGeom prst="rect">
            <a:avLst/>
          </a:prstGeom>
        </p:spPr>
      </p:pic>
      <p:pic>
        <p:nvPicPr>
          <p:cNvPr id="27" name="Picture 26">
            <a:extLst>
              <a:ext uri="{FF2B5EF4-FFF2-40B4-BE49-F238E27FC236}">
                <a16:creationId xmlns:a16="http://schemas.microsoft.com/office/drawing/2014/main" id="{53AFD056-E438-D207-203B-D9AB7DB68AA7}"/>
              </a:ext>
            </a:extLst>
          </p:cNvPr>
          <p:cNvPicPr>
            <a:picLocks noChangeAspect="1"/>
          </p:cNvPicPr>
          <p:nvPr/>
        </p:nvPicPr>
        <p:blipFill>
          <a:blip r:embed="rId5"/>
          <a:stretch>
            <a:fillRect/>
          </a:stretch>
        </p:blipFill>
        <p:spPr>
          <a:xfrm>
            <a:off x="5708051" y="6332696"/>
            <a:ext cx="3794262" cy="1674259"/>
          </a:xfrm>
          <a:prstGeom prst="rect">
            <a:avLst/>
          </a:prstGeom>
        </p:spPr>
      </p:pic>
      <p:pic>
        <p:nvPicPr>
          <p:cNvPr id="29" name="Picture 28">
            <a:extLst>
              <a:ext uri="{FF2B5EF4-FFF2-40B4-BE49-F238E27FC236}">
                <a16:creationId xmlns:a16="http://schemas.microsoft.com/office/drawing/2014/main" id="{402DF581-4F83-3F15-F7C8-B79E2186B5F9}"/>
              </a:ext>
            </a:extLst>
          </p:cNvPr>
          <p:cNvPicPr>
            <a:picLocks noChangeAspect="1"/>
          </p:cNvPicPr>
          <p:nvPr/>
        </p:nvPicPr>
        <p:blipFill>
          <a:blip r:embed="rId6"/>
          <a:stretch>
            <a:fillRect/>
          </a:stretch>
        </p:blipFill>
        <p:spPr>
          <a:xfrm>
            <a:off x="5737867" y="8155101"/>
            <a:ext cx="3683370" cy="1674259"/>
          </a:xfrm>
          <a:prstGeom prst="rect">
            <a:avLst/>
          </a:prstGeom>
        </p:spPr>
      </p:pic>
      <p:pic>
        <p:nvPicPr>
          <p:cNvPr id="31" name="Picture 30">
            <a:extLst>
              <a:ext uri="{FF2B5EF4-FFF2-40B4-BE49-F238E27FC236}">
                <a16:creationId xmlns:a16="http://schemas.microsoft.com/office/drawing/2014/main" id="{CFCA87CF-E6F0-31DC-0FB0-3D08DC4B0B65}"/>
              </a:ext>
            </a:extLst>
          </p:cNvPr>
          <p:cNvPicPr>
            <a:picLocks noChangeAspect="1"/>
          </p:cNvPicPr>
          <p:nvPr/>
        </p:nvPicPr>
        <p:blipFill>
          <a:blip r:embed="rId7"/>
          <a:stretch>
            <a:fillRect/>
          </a:stretch>
        </p:blipFill>
        <p:spPr>
          <a:xfrm>
            <a:off x="9742109" y="6361065"/>
            <a:ext cx="2067213" cy="15527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DBD1C2-8AE3-DE96-5104-F575EACD49A8}"/>
              </a:ext>
            </a:extLst>
          </p:cNvPr>
          <p:cNvPicPr>
            <a:picLocks noChangeAspect="1"/>
          </p:cNvPicPr>
          <p:nvPr/>
        </p:nvPicPr>
        <p:blipFill>
          <a:blip r:embed="rId3"/>
          <a:stretch>
            <a:fillRect/>
          </a:stretch>
        </p:blipFill>
        <p:spPr>
          <a:xfrm>
            <a:off x="6188405" y="2589694"/>
            <a:ext cx="6897466" cy="5410200"/>
          </a:xfrm>
          <a:prstGeom prst="rect">
            <a:avLst/>
          </a:prstGeom>
        </p:spPr>
      </p:pic>
      <p:sp>
        <p:nvSpPr>
          <p:cNvPr id="2" name="object 2"/>
          <p:cNvSpPr txBox="1">
            <a:spLocks noGrp="1"/>
          </p:cNvSpPr>
          <p:nvPr>
            <p:ph type="title"/>
          </p:nvPr>
        </p:nvSpPr>
        <p:spPr>
          <a:xfrm>
            <a:off x="1016000" y="454025"/>
            <a:ext cx="15519400" cy="1995418"/>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rPr>
              <a:t>RESEARCH METHODS</a:t>
            </a:r>
          </a:p>
          <a:p>
            <a:pPr marL="12700">
              <a:lnSpc>
                <a:spcPct val="100000"/>
              </a:lnSpc>
              <a:spcBef>
                <a:spcPts val="90"/>
              </a:spcBef>
            </a:pPr>
            <a:r>
              <a:rPr sz="5600" dirty="0">
                <a:solidFill>
                  <a:srgbClr val="131313"/>
                </a:solidFill>
              </a:rPr>
              <a:t>EXPLORATORY DATA ANALYSIS</a:t>
            </a:r>
            <a:endParaRPr sz="5600" dirty="0"/>
          </a:p>
        </p:txBody>
      </p:sp>
      <p:sp>
        <p:nvSpPr>
          <p:cNvPr id="12" name="object 3">
            <a:extLst>
              <a:ext uri="{FF2B5EF4-FFF2-40B4-BE49-F238E27FC236}">
                <a16:creationId xmlns:a16="http://schemas.microsoft.com/office/drawing/2014/main" id="{BA5E4129-01A3-5FAC-7A47-2D17A97A5423}"/>
              </a:ext>
            </a:extLst>
          </p:cNvPr>
          <p:cNvSpPr/>
          <p:nvPr/>
        </p:nvSpPr>
        <p:spPr>
          <a:xfrm>
            <a:off x="12563142" y="0"/>
            <a:ext cx="5678231" cy="10287000"/>
          </a:xfrm>
          <a:custGeom>
            <a:avLst/>
            <a:gdLst/>
            <a:ahLst/>
            <a:cxnLst/>
            <a:rect l="l" t="t" r="r" b="b"/>
            <a:pathLst>
              <a:path w="8155940" h="10287000">
                <a:moveTo>
                  <a:pt x="8155481" y="10286998"/>
                </a:moveTo>
                <a:lnTo>
                  <a:pt x="0" y="10286998"/>
                </a:lnTo>
                <a:lnTo>
                  <a:pt x="0" y="0"/>
                </a:lnTo>
                <a:lnTo>
                  <a:pt x="8155481" y="0"/>
                </a:lnTo>
                <a:lnTo>
                  <a:pt x="8155481" y="10286998"/>
                </a:lnTo>
                <a:close/>
              </a:path>
            </a:pathLst>
          </a:custGeom>
          <a:solidFill>
            <a:schemeClr val="accent1">
              <a:lumMod val="50000"/>
            </a:schemeClr>
          </a:solidFill>
        </p:spPr>
        <p:txBody>
          <a:bodyPr wrap="square" lIns="0" tIns="0" rIns="0" bIns="0" rtlCol="0"/>
          <a:lstStyle/>
          <a:p>
            <a:r>
              <a:rPr lang="en-US" b="0" i="0" dirty="0">
                <a:solidFill>
                  <a:srgbClr val="374151"/>
                </a:solidFill>
                <a:effectLst/>
                <a:latin typeface="Söhne"/>
              </a:rPr>
              <a:t>The most prevalent type of hate speech is related to invective/slander, followed by hate speech directed towards individuals, and finally hate speech related to gender/sexual orientation.</a:t>
            </a:r>
            <a:endParaRPr lang="en-US" dirty="0"/>
          </a:p>
        </p:txBody>
      </p:sp>
      <p:sp>
        <p:nvSpPr>
          <p:cNvPr id="4" name="TextBox 3">
            <a:extLst>
              <a:ext uri="{FF2B5EF4-FFF2-40B4-BE49-F238E27FC236}">
                <a16:creationId xmlns:a16="http://schemas.microsoft.com/office/drawing/2014/main" id="{1FB98051-4AB5-2114-E2F3-965FBC634FB2}"/>
              </a:ext>
            </a:extLst>
          </p:cNvPr>
          <p:cNvSpPr txBox="1"/>
          <p:nvPr/>
        </p:nvSpPr>
        <p:spPr>
          <a:xfrm>
            <a:off x="12730986" y="492125"/>
            <a:ext cx="5678231" cy="10923568"/>
          </a:xfrm>
          <a:prstGeom prst="rect">
            <a:avLst/>
          </a:prstGeom>
          <a:noFill/>
        </p:spPr>
        <p:txBody>
          <a:bodyPr wrap="square">
            <a:spAutoFit/>
          </a:bodyPr>
          <a:lstStyle/>
          <a:p>
            <a:pPr marL="355600" marR="670560" indent="-342900" algn="just">
              <a:lnSpc>
                <a:spcPct val="125000"/>
              </a:lnSpc>
              <a:spcBef>
                <a:spcPts val="100"/>
              </a:spcBef>
              <a:buFont typeface="Arial" panose="020B0604020202020204" pitchFamily="34" charset="0"/>
              <a:buChar char="•"/>
            </a:pPr>
            <a:r>
              <a:rPr lang="en-US" sz="2000" dirty="0">
                <a:solidFill>
                  <a:srgbClr val="FFFFFF"/>
                </a:solidFill>
                <a:latin typeface="Tahoma"/>
                <a:cs typeface="Tahoma"/>
              </a:rPr>
              <a:t>By looking at the HS and Abusive </a:t>
            </a:r>
            <a:r>
              <a:rPr lang="en-US" sz="2000" dirty="0" err="1">
                <a:solidFill>
                  <a:srgbClr val="FFFFFF"/>
                </a:solidFill>
                <a:latin typeface="Tahoma"/>
                <a:cs typeface="Tahoma"/>
              </a:rPr>
              <a:t>collumn</a:t>
            </a:r>
            <a:r>
              <a:rPr lang="en-US" sz="2000" dirty="0">
                <a:solidFill>
                  <a:srgbClr val="FFFFFF"/>
                </a:solidFill>
                <a:latin typeface="Tahoma"/>
                <a:cs typeface="Tahoma"/>
              </a:rPr>
              <a:t> in the </a:t>
            </a:r>
            <a:r>
              <a:rPr lang="en-US" sz="2000" dirty="0" err="1">
                <a:solidFill>
                  <a:srgbClr val="FFFFFF"/>
                </a:solidFill>
                <a:latin typeface="Tahoma"/>
                <a:cs typeface="Tahoma"/>
              </a:rPr>
              <a:t>dataframe</a:t>
            </a:r>
            <a:r>
              <a:rPr lang="en-US" sz="2000" dirty="0">
                <a:solidFill>
                  <a:srgbClr val="FFFFFF"/>
                </a:solidFill>
                <a:latin typeface="Tahoma"/>
                <a:cs typeface="Tahoma"/>
              </a:rPr>
              <a:t>, a new column is created to determine the sentiment of the tweets. If HS and Abusive do not have values, the sentiment label is Positive. If either HS or Abusive (or both) have values, the sentiment label is Negative.</a:t>
            </a:r>
          </a:p>
          <a:p>
            <a:pPr marL="355600" marR="670560" indent="-342900" algn="just">
              <a:lnSpc>
                <a:spcPct val="125000"/>
              </a:lnSpc>
              <a:spcBef>
                <a:spcPts val="100"/>
              </a:spcBef>
              <a:buFont typeface="Arial" panose="020B0604020202020204" pitchFamily="34" charset="0"/>
              <a:buChar char="•"/>
            </a:pPr>
            <a:endParaRPr lang="en-US" sz="2000" dirty="0">
              <a:solidFill>
                <a:srgbClr val="FFFFFF"/>
              </a:solidFill>
              <a:latin typeface="Tahoma"/>
              <a:cs typeface="Tahoma"/>
            </a:endParaRPr>
          </a:p>
          <a:p>
            <a:pPr marL="355600" marR="670560" indent="-342900" algn="just">
              <a:lnSpc>
                <a:spcPct val="125000"/>
              </a:lnSpc>
              <a:spcBef>
                <a:spcPts val="100"/>
              </a:spcBef>
              <a:buFont typeface="Arial" panose="020B0604020202020204" pitchFamily="34" charset="0"/>
              <a:buChar char="•"/>
            </a:pPr>
            <a:r>
              <a:rPr lang="en-US" sz="2000" dirty="0">
                <a:solidFill>
                  <a:srgbClr val="FFFFFF"/>
                </a:solidFill>
                <a:latin typeface="Tahoma"/>
                <a:cs typeface="Tahoma"/>
              </a:rPr>
              <a:t>From the dataset, it is found that there are more tweets with negative sentiment 7261(55,7%) than those with positive sentiment 5783(44,3%), with a difference of 11.4% of the total 13,044 data.</a:t>
            </a:r>
          </a:p>
          <a:p>
            <a:pPr marL="355600" marR="670560" indent="-342900" algn="just">
              <a:lnSpc>
                <a:spcPct val="125000"/>
              </a:lnSpc>
              <a:spcBef>
                <a:spcPts val="100"/>
              </a:spcBef>
              <a:buFont typeface="Arial" panose="020B0604020202020204" pitchFamily="34" charset="0"/>
              <a:buChar char="•"/>
            </a:pPr>
            <a:endParaRPr lang="en-US" sz="2000" dirty="0">
              <a:solidFill>
                <a:srgbClr val="FFFFFF"/>
              </a:solidFill>
              <a:latin typeface="Tahoma"/>
              <a:cs typeface="Tahoma"/>
            </a:endParaRPr>
          </a:p>
          <a:p>
            <a:pPr marL="355600" marR="670560" indent="-342900" algn="just">
              <a:lnSpc>
                <a:spcPct val="125000"/>
              </a:lnSpc>
              <a:spcBef>
                <a:spcPts val="100"/>
              </a:spcBef>
              <a:buFont typeface="Arial" panose="020B0604020202020204" pitchFamily="34" charset="0"/>
              <a:buChar char="•"/>
            </a:pPr>
            <a:r>
              <a:rPr lang="en-US" sz="2000" dirty="0">
                <a:solidFill>
                  <a:srgbClr val="FFFFFF"/>
                </a:solidFill>
                <a:latin typeface="Tahoma"/>
                <a:cs typeface="Tahoma"/>
              </a:rPr>
              <a:t>From 7261 negative sentiment tweets, it can be concluded that tweets containing both abusive and hate speech words (Toxic) are 3262 (44.9%), while tweets containing only hate speech are 2256 (31.1%), and tweets containing only abusive words are 1743 (24.0%).</a:t>
            </a:r>
          </a:p>
          <a:p>
            <a:pPr marL="355600" marR="670560" indent="-342900" algn="just">
              <a:lnSpc>
                <a:spcPct val="125000"/>
              </a:lnSpc>
              <a:spcBef>
                <a:spcPts val="100"/>
              </a:spcBef>
              <a:buFont typeface="Arial" panose="020B0604020202020204" pitchFamily="34" charset="0"/>
              <a:buChar char="•"/>
            </a:pPr>
            <a:endParaRPr lang="en-US" sz="2000" dirty="0">
              <a:solidFill>
                <a:srgbClr val="FFFFFF"/>
              </a:solidFill>
              <a:latin typeface="Tahoma"/>
              <a:cs typeface="Tahoma"/>
            </a:endParaRPr>
          </a:p>
          <a:p>
            <a:pPr marL="355600" marR="670560" indent="-342900" algn="just">
              <a:lnSpc>
                <a:spcPct val="125000"/>
              </a:lnSpc>
              <a:spcBef>
                <a:spcPts val="100"/>
              </a:spcBef>
              <a:buFont typeface="Arial" panose="020B0604020202020204" pitchFamily="34" charset="0"/>
              <a:buChar char="•"/>
            </a:pPr>
            <a:endParaRPr lang="en-US" sz="2000" dirty="0">
              <a:solidFill>
                <a:srgbClr val="FFFFFF"/>
              </a:solidFill>
              <a:latin typeface="Tahoma"/>
              <a:cs typeface="Tahoma"/>
            </a:endParaRPr>
          </a:p>
          <a:p>
            <a:pPr marL="355600" marR="670560" indent="-342900" algn="just">
              <a:lnSpc>
                <a:spcPct val="125000"/>
              </a:lnSpc>
              <a:spcBef>
                <a:spcPts val="100"/>
              </a:spcBef>
              <a:buFont typeface="Arial" panose="020B0604020202020204" pitchFamily="34" charset="0"/>
              <a:buChar char="•"/>
            </a:pPr>
            <a:endParaRPr lang="en-US" sz="2000" dirty="0">
              <a:solidFill>
                <a:srgbClr val="FFFFFF"/>
              </a:solidFill>
              <a:latin typeface="Tahoma"/>
              <a:cs typeface="Tahoma"/>
            </a:endParaRPr>
          </a:p>
          <a:p>
            <a:pPr marL="355600" marR="670560" indent="-342900" algn="just">
              <a:lnSpc>
                <a:spcPct val="125000"/>
              </a:lnSpc>
              <a:spcBef>
                <a:spcPts val="100"/>
              </a:spcBef>
              <a:buFont typeface="Arial" panose="020B0604020202020204" pitchFamily="34" charset="0"/>
              <a:buChar char="•"/>
            </a:pPr>
            <a:endParaRPr lang="en-US" sz="2000" dirty="0">
              <a:latin typeface="Tahoma"/>
              <a:cs typeface="Tahoma"/>
            </a:endParaRPr>
          </a:p>
        </p:txBody>
      </p:sp>
      <p:pic>
        <p:nvPicPr>
          <p:cNvPr id="8" name="Picture 7">
            <a:extLst>
              <a:ext uri="{FF2B5EF4-FFF2-40B4-BE49-F238E27FC236}">
                <a16:creationId xmlns:a16="http://schemas.microsoft.com/office/drawing/2014/main" id="{BE0CC16C-3C8B-76BA-7CAE-05C3B2B500CC}"/>
              </a:ext>
            </a:extLst>
          </p:cNvPr>
          <p:cNvPicPr>
            <a:picLocks noChangeAspect="1"/>
          </p:cNvPicPr>
          <p:nvPr/>
        </p:nvPicPr>
        <p:blipFill rotWithShape="1">
          <a:blip r:embed="rId4"/>
          <a:srcRect r="4764"/>
          <a:stretch/>
        </p:blipFill>
        <p:spPr>
          <a:xfrm>
            <a:off x="228600" y="2721663"/>
            <a:ext cx="6408632" cy="5278231"/>
          </a:xfrm>
          <a:prstGeom prst="rect">
            <a:avLst/>
          </a:prstGeom>
        </p:spPr>
      </p:pic>
      <p:pic>
        <p:nvPicPr>
          <p:cNvPr id="15" name="Picture 14">
            <a:extLst>
              <a:ext uri="{FF2B5EF4-FFF2-40B4-BE49-F238E27FC236}">
                <a16:creationId xmlns:a16="http://schemas.microsoft.com/office/drawing/2014/main" id="{453951B8-ADF0-DABD-2D0E-2634F6972C3F}"/>
              </a:ext>
            </a:extLst>
          </p:cNvPr>
          <p:cNvPicPr>
            <a:picLocks noChangeAspect="1"/>
          </p:cNvPicPr>
          <p:nvPr/>
        </p:nvPicPr>
        <p:blipFill>
          <a:blip r:embed="rId5"/>
          <a:stretch>
            <a:fillRect/>
          </a:stretch>
        </p:blipFill>
        <p:spPr>
          <a:xfrm>
            <a:off x="7848600" y="8343900"/>
            <a:ext cx="3680002" cy="1301465"/>
          </a:xfrm>
          <a:prstGeom prst="rect">
            <a:avLst/>
          </a:prstGeom>
        </p:spPr>
      </p:pic>
      <p:pic>
        <p:nvPicPr>
          <p:cNvPr id="18" name="Picture 17">
            <a:extLst>
              <a:ext uri="{FF2B5EF4-FFF2-40B4-BE49-F238E27FC236}">
                <a16:creationId xmlns:a16="http://schemas.microsoft.com/office/drawing/2014/main" id="{CB44CA77-8051-BF7D-78BE-14580FAAD04E}"/>
              </a:ext>
            </a:extLst>
          </p:cNvPr>
          <p:cNvPicPr>
            <a:picLocks noChangeAspect="1"/>
          </p:cNvPicPr>
          <p:nvPr/>
        </p:nvPicPr>
        <p:blipFill>
          <a:blip r:embed="rId6"/>
          <a:stretch>
            <a:fillRect/>
          </a:stretch>
        </p:blipFill>
        <p:spPr>
          <a:xfrm>
            <a:off x="1219200" y="8379204"/>
            <a:ext cx="4145169" cy="1266161"/>
          </a:xfrm>
          <a:prstGeom prst="rect">
            <a:avLst/>
          </a:prstGeom>
        </p:spPr>
      </p:pic>
    </p:spTree>
    <p:extLst>
      <p:ext uri="{BB962C8B-B14F-4D97-AF65-F5344CB8AC3E}">
        <p14:creationId xmlns:p14="http://schemas.microsoft.com/office/powerpoint/2010/main" val="163769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454025"/>
            <a:ext cx="15519400" cy="1995418"/>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rPr>
              <a:t>RESEARCH METHODS</a:t>
            </a:r>
          </a:p>
          <a:p>
            <a:pPr marL="12700">
              <a:lnSpc>
                <a:spcPct val="100000"/>
              </a:lnSpc>
              <a:spcBef>
                <a:spcPts val="90"/>
              </a:spcBef>
            </a:pPr>
            <a:r>
              <a:rPr sz="5600" dirty="0">
                <a:solidFill>
                  <a:srgbClr val="131313"/>
                </a:solidFill>
              </a:rPr>
              <a:t>EXPLORATORY DATA ANALYSIS</a:t>
            </a:r>
            <a:endParaRPr sz="5600" dirty="0"/>
          </a:p>
        </p:txBody>
      </p:sp>
      <p:sp>
        <p:nvSpPr>
          <p:cNvPr id="12" name="object 3">
            <a:extLst>
              <a:ext uri="{FF2B5EF4-FFF2-40B4-BE49-F238E27FC236}">
                <a16:creationId xmlns:a16="http://schemas.microsoft.com/office/drawing/2014/main" id="{BA5E4129-01A3-5FAC-7A47-2D17A97A5423}"/>
              </a:ext>
            </a:extLst>
          </p:cNvPr>
          <p:cNvSpPr/>
          <p:nvPr/>
        </p:nvSpPr>
        <p:spPr>
          <a:xfrm>
            <a:off x="12639586" y="0"/>
            <a:ext cx="5678231" cy="10287000"/>
          </a:xfrm>
          <a:custGeom>
            <a:avLst/>
            <a:gdLst/>
            <a:ahLst/>
            <a:cxnLst/>
            <a:rect l="l" t="t" r="r" b="b"/>
            <a:pathLst>
              <a:path w="8155940" h="10287000">
                <a:moveTo>
                  <a:pt x="8155481" y="10286998"/>
                </a:moveTo>
                <a:lnTo>
                  <a:pt x="0" y="10286998"/>
                </a:lnTo>
                <a:lnTo>
                  <a:pt x="0" y="0"/>
                </a:lnTo>
                <a:lnTo>
                  <a:pt x="8155481" y="0"/>
                </a:lnTo>
                <a:lnTo>
                  <a:pt x="8155481" y="10286998"/>
                </a:lnTo>
                <a:close/>
              </a:path>
            </a:pathLst>
          </a:custGeom>
          <a:solidFill>
            <a:schemeClr val="accent1">
              <a:lumMod val="50000"/>
            </a:schemeClr>
          </a:solidFill>
        </p:spPr>
        <p:txBody>
          <a:bodyPr wrap="square" lIns="0" tIns="0" rIns="0" bIns="0" rtlCol="0"/>
          <a:lstStyle/>
          <a:p>
            <a:r>
              <a:rPr lang="en-US" b="0" i="0">
                <a:solidFill>
                  <a:srgbClr val="374151"/>
                </a:solidFill>
                <a:effectLst/>
                <a:latin typeface="Söhne"/>
              </a:rPr>
              <a:t>The most prevalent type of hate speech is related to invective/slander, followed by hate speech directed towards individuals, and finally hate speech related to gender/sexual orientation.</a:t>
            </a:r>
            <a:endParaRPr lang="en-US" dirty="0"/>
          </a:p>
        </p:txBody>
      </p:sp>
      <p:sp>
        <p:nvSpPr>
          <p:cNvPr id="21" name="TextBox 20">
            <a:extLst>
              <a:ext uri="{FF2B5EF4-FFF2-40B4-BE49-F238E27FC236}">
                <a16:creationId xmlns:a16="http://schemas.microsoft.com/office/drawing/2014/main" id="{7A24C491-DB7A-0E07-077F-ECB5E2FB6110}"/>
              </a:ext>
            </a:extLst>
          </p:cNvPr>
          <p:cNvSpPr txBox="1"/>
          <p:nvPr/>
        </p:nvSpPr>
        <p:spPr>
          <a:xfrm>
            <a:off x="12993273" y="2553231"/>
            <a:ext cx="5552661" cy="6614696"/>
          </a:xfrm>
          <a:prstGeom prst="rect">
            <a:avLst/>
          </a:prstGeom>
          <a:noFill/>
        </p:spPr>
        <p:txBody>
          <a:bodyPr wrap="square">
            <a:spAutoFit/>
          </a:bodyPr>
          <a:lstStyle/>
          <a:p>
            <a:pPr marL="355600" marR="670560" lvl="0" indent="-342900" algn="just" defTabSz="914400" rtl="0" eaLnBrk="1" fontAlgn="auto" latinLnBrk="0" hangingPunct="1">
              <a:lnSpc>
                <a:spcPct val="125000"/>
              </a:lnSpc>
              <a:spcBef>
                <a:spcPts val="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Tahoma"/>
                <a:ea typeface="+mn-ea"/>
                <a:cs typeface="Tahoma"/>
              </a:rPr>
              <a:t>The total number of characters has a quartile and interquartile range. The lower boundary of '</a:t>
            </a:r>
            <a:r>
              <a:rPr kumimoji="0" lang="en-US" sz="2000" b="0" i="0" u="none" strike="noStrike" kern="1200" cap="none" spc="0" normalizeH="0" baseline="0" noProof="0" dirty="0" err="1">
                <a:ln>
                  <a:noFill/>
                </a:ln>
                <a:solidFill>
                  <a:srgbClr val="FFFFFF"/>
                </a:solidFill>
                <a:effectLst/>
                <a:uLnTx/>
                <a:uFillTx/>
                <a:latin typeface="Tahoma"/>
                <a:ea typeface="+mn-ea"/>
                <a:cs typeface="Tahoma"/>
              </a:rPr>
              <a:t>total_char</a:t>
            </a:r>
            <a:r>
              <a:rPr kumimoji="0" lang="en-US" sz="2000" b="0" i="0" u="none" strike="noStrike" kern="1200" cap="none" spc="0" normalizeH="0" baseline="0" noProof="0" dirty="0">
                <a:ln>
                  <a:noFill/>
                </a:ln>
                <a:solidFill>
                  <a:srgbClr val="FFFFFF"/>
                </a:solidFill>
                <a:effectLst/>
                <a:uLnTx/>
                <a:uFillTx/>
                <a:latin typeface="Tahoma"/>
                <a:ea typeface="+mn-ea"/>
                <a:cs typeface="Tahoma"/>
              </a:rPr>
              <a:t>' is -91.5, with a minimum value of 1, and no outliers on the lower side. On the other hand, the upper boundary of '</a:t>
            </a:r>
            <a:r>
              <a:rPr kumimoji="0" lang="en-US" sz="2000" b="0" i="0" u="none" strike="noStrike" kern="1200" cap="none" spc="0" normalizeH="0" baseline="0" noProof="0" dirty="0" err="1">
                <a:ln>
                  <a:noFill/>
                </a:ln>
                <a:solidFill>
                  <a:srgbClr val="FFFFFF"/>
                </a:solidFill>
                <a:effectLst/>
                <a:uLnTx/>
                <a:uFillTx/>
                <a:latin typeface="Tahoma"/>
                <a:ea typeface="+mn-ea"/>
                <a:cs typeface="Tahoma"/>
              </a:rPr>
              <a:t>total_char</a:t>
            </a:r>
            <a:r>
              <a:rPr kumimoji="0" lang="en-US" sz="2000" b="0" i="0" u="none" strike="noStrike" kern="1200" cap="none" spc="0" normalizeH="0" baseline="0" noProof="0" dirty="0">
                <a:ln>
                  <a:noFill/>
                </a:ln>
                <a:solidFill>
                  <a:srgbClr val="FFFFFF"/>
                </a:solidFill>
                <a:effectLst/>
                <a:uLnTx/>
                <a:uFillTx/>
                <a:latin typeface="Tahoma"/>
                <a:ea typeface="+mn-ea"/>
                <a:cs typeface="Tahoma"/>
              </a:rPr>
              <a:t>' is 304.5, with a maximum value of 483, and outliers exist on the upper side.</a:t>
            </a:r>
          </a:p>
          <a:p>
            <a:pPr marL="355600" marR="670560" lvl="0" indent="-342900" algn="just" defTabSz="914400" rtl="0" eaLnBrk="1" fontAlgn="auto" latinLnBrk="0" hangingPunct="1">
              <a:lnSpc>
                <a:spcPct val="125000"/>
              </a:lnSpc>
              <a:spcBef>
                <a:spcPts val="100"/>
              </a:spcBef>
              <a:spcAft>
                <a:spcPts val="0"/>
              </a:spcAft>
              <a:buClrTx/>
              <a:buSzTx/>
              <a:buFont typeface="Arial" panose="020B0604020202020204" pitchFamily="34" charset="0"/>
              <a:buChar char="•"/>
              <a:tabLst/>
              <a:defRPr/>
            </a:pPr>
            <a:endParaRPr lang="en-US" sz="2000" dirty="0">
              <a:solidFill>
                <a:srgbClr val="FFFFFF"/>
              </a:solidFill>
              <a:latin typeface="Tahoma"/>
              <a:cs typeface="Tahoma"/>
            </a:endParaRPr>
          </a:p>
          <a:p>
            <a:pPr marL="355600" marR="670560" lvl="0" indent="-342900" algn="just" defTabSz="914400" rtl="0" eaLnBrk="1" fontAlgn="auto" latinLnBrk="0" hangingPunct="1">
              <a:lnSpc>
                <a:spcPct val="125000"/>
              </a:lnSpc>
              <a:spcBef>
                <a:spcPts val="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Tahoma"/>
                <a:ea typeface="+mn-ea"/>
                <a:cs typeface="Tahoma"/>
              </a:rPr>
              <a:t>The Interquartile Range for total words is 49, with a minimum value of 0 and a maximum value of 122. However, there are outliers on the lower end with a lower boundary of -15, while no outliers were found on the upper end</a:t>
            </a:r>
          </a:p>
        </p:txBody>
      </p:sp>
      <p:pic>
        <p:nvPicPr>
          <p:cNvPr id="23" name="Picture 22">
            <a:extLst>
              <a:ext uri="{FF2B5EF4-FFF2-40B4-BE49-F238E27FC236}">
                <a16:creationId xmlns:a16="http://schemas.microsoft.com/office/drawing/2014/main" id="{31C62CB0-5FB1-51D7-7991-26C837D9CCEF}"/>
              </a:ext>
            </a:extLst>
          </p:cNvPr>
          <p:cNvPicPr>
            <a:picLocks noChangeAspect="1"/>
          </p:cNvPicPr>
          <p:nvPr/>
        </p:nvPicPr>
        <p:blipFill>
          <a:blip r:embed="rId3"/>
          <a:stretch>
            <a:fillRect/>
          </a:stretch>
        </p:blipFill>
        <p:spPr>
          <a:xfrm>
            <a:off x="1016000" y="2574766"/>
            <a:ext cx="5232400" cy="4467477"/>
          </a:xfrm>
          <a:prstGeom prst="rect">
            <a:avLst/>
          </a:prstGeom>
        </p:spPr>
      </p:pic>
      <p:pic>
        <p:nvPicPr>
          <p:cNvPr id="25" name="Picture 24">
            <a:extLst>
              <a:ext uri="{FF2B5EF4-FFF2-40B4-BE49-F238E27FC236}">
                <a16:creationId xmlns:a16="http://schemas.microsoft.com/office/drawing/2014/main" id="{B6FDC8DA-21D8-ED1A-5D17-8A169CD5B916}"/>
              </a:ext>
            </a:extLst>
          </p:cNvPr>
          <p:cNvPicPr>
            <a:picLocks noChangeAspect="1"/>
          </p:cNvPicPr>
          <p:nvPr/>
        </p:nvPicPr>
        <p:blipFill>
          <a:blip r:embed="rId4"/>
          <a:stretch>
            <a:fillRect/>
          </a:stretch>
        </p:blipFill>
        <p:spPr>
          <a:xfrm>
            <a:off x="6853642" y="2552700"/>
            <a:ext cx="5233711" cy="4489543"/>
          </a:xfrm>
          <a:prstGeom prst="rect">
            <a:avLst/>
          </a:prstGeom>
        </p:spPr>
      </p:pic>
      <p:pic>
        <p:nvPicPr>
          <p:cNvPr id="29" name="Picture 28">
            <a:extLst>
              <a:ext uri="{FF2B5EF4-FFF2-40B4-BE49-F238E27FC236}">
                <a16:creationId xmlns:a16="http://schemas.microsoft.com/office/drawing/2014/main" id="{2C070E0C-99FD-87DA-4FC0-141132F197C0}"/>
              </a:ext>
            </a:extLst>
          </p:cNvPr>
          <p:cNvPicPr>
            <a:picLocks noChangeAspect="1"/>
          </p:cNvPicPr>
          <p:nvPr/>
        </p:nvPicPr>
        <p:blipFill>
          <a:blip r:embed="rId5"/>
          <a:stretch>
            <a:fillRect/>
          </a:stretch>
        </p:blipFill>
        <p:spPr>
          <a:xfrm>
            <a:off x="7127662" y="7167566"/>
            <a:ext cx="4377654" cy="2224709"/>
          </a:xfrm>
          <a:prstGeom prst="rect">
            <a:avLst/>
          </a:prstGeom>
        </p:spPr>
      </p:pic>
      <p:pic>
        <p:nvPicPr>
          <p:cNvPr id="31" name="Picture 30">
            <a:extLst>
              <a:ext uri="{FF2B5EF4-FFF2-40B4-BE49-F238E27FC236}">
                <a16:creationId xmlns:a16="http://schemas.microsoft.com/office/drawing/2014/main" id="{6CA0BDCE-AC98-7A24-AF89-FCF99F88413D}"/>
              </a:ext>
            </a:extLst>
          </p:cNvPr>
          <p:cNvPicPr>
            <a:picLocks noChangeAspect="1"/>
          </p:cNvPicPr>
          <p:nvPr/>
        </p:nvPicPr>
        <p:blipFill>
          <a:blip r:embed="rId6"/>
          <a:stretch>
            <a:fillRect/>
          </a:stretch>
        </p:blipFill>
        <p:spPr>
          <a:xfrm>
            <a:off x="1337267" y="7167566"/>
            <a:ext cx="4589865" cy="2202643"/>
          </a:xfrm>
          <a:prstGeom prst="rect">
            <a:avLst/>
          </a:prstGeom>
        </p:spPr>
      </p:pic>
    </p:spTree>
    <p:extLst>
      <p:ext uri="{BB962C8B-B14F-4D97-AF65-F5344CB8AC3E}">
        <p14:creationId xmlns:p14="http://schemas.microsoft.com/office/powerpoint/2010/main" val="216076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454025"/>
            <a:ext cx="15519400" cy="1995418"/>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rPr>
              <a:t>RESEARCH METHODS</a:t>
            </a:r>
          </a:p>
          <a:p>
            <a:pPr marL="12700">
              <a:lnSpc>
                <a:spcPct val="100000"/>
              </a:lnSpc>
              <a:spcBef>
                <a:spcPts val="90"/>
              </a:spcBef>
            </a:pPr>
            <a:r>
              <a:rPr sz="5600" dirty="0">
                <a:solidFill>
                  <a:srgbClr val="131313"/>
                </a:solidFill>
              </a:rPr>
              <a:t>EXPLORATORY DATA ANALYSIS</a:t>
            </a:r>
            <a:endParaRPr sz="5600" dirty="0"/>
          </a:p>
        </p:txBody>
      </p:sp>
      <p:pic>
        <p:nvPicPr>
          <p:cNvPr id="27" name="Picture 26">
            <a:extLst>
              <a:ext uri="{FF2B5EF4-FFF2-40B4-BE49-F238E27FC236}">
                <a16:creationId xmlns:a16="http://schemas.microsoft.com/office/drawing/2014/main" id="{F6586732-2ECD-EEFC-63C8-778E4572BA63}"/>
              </a:ext>
            </a:extLst>
          </p:cNvPr>
          <p:cNvPicPr>
            <a:picLocks noChangeAspect="1"/>
          </p:cNvPicPr>
          <p:nvPr/>
        </p:nvPicPr>
        <p:blipFill>
          <a:blip r:embed="rId3"/>
          <a:stretch>
            <a:fillRect/>
          </a:stretch>
        </p:blipFill>
        <p:spPr>
          <a:xfrm>
            <a:off x="1016000" y="2714211"/>
            <a:ext cx="6801093" cy="5334000"/>
          </a:xfrm>
          <a:prstGeom prst="rect">
            <a:avLst/>
          </a:prstGeom>
        </p:spPr>
      </p:pic>
      <p:pic>
        <p:nvPicPr>
          <p:cNvPr id="29" name="Picture 28">
            <a:extLst>
              <a:ext uri="{FF2B5EF4-FFF2-40B4-BE49-F238E27FC236}">
                <a16:creationId xmlns:a16="http://schemas.microsoft.com/office/drawing/2014/main" id="{1AD112A8-4A05-9715-9613-957F6BFC5893}"/>
              </a:ext>
            </a:extLst>
          </p:cNvPr>
          <p:cNvPicPr>
            <a:picLocks noChangeAspect="1"/>
          </p:cNvPicPr>
          <p:nvPr/>
        </p:nvPicPr>
        <p:blipFill>
          <a:blip r:embed="rId4"/>
          <a:stretch>
            <a:fillRect/>
          </a:stretch>
        </p:blipFill>
        <p:spPr>
          <a:xfrm>
            <a:off x="9144000" y="2715868"/>
            <a:ext cx="6746334" cy="5352222"/>
          </a:xfrm>
          <a:prstGeom prst="rect">
            <a:avLst/>
          </a:prstGeom>
        </p:spPr>
      </p:pic>
      <p:pic>
        <p:nvPicPr>
          <p:cNvPr id="31" name="Picture 30">
            <a:extLst>
              <a:ext uri="{FF2B5EF4-FFF2-40B4-BE49-F238E27FC236}">
                <a16:creationId xmlns:a16="http://schemas.microsoft.com/office/drawing/2014/main" id="{C87E5A0C-0379-BF10-D618-0F7AFCF9962E}"/>
              </a:ext>
            </a:extLst>
          </p:cNvPr>
          <p:cNvPicPr>
            <a:picLocks noChangeAspect="1"/>
          </p:cNvPicPr>
          <p:nvPr/>
        </p:nvPicPr>
        <p:blipFill>
          <a:blip r:embed="rId5"/>
          <a:stretch>
            <a:fillRect/>
          </a:stretch>
        </p:blipFill>
        <p:spPr>
          <a:xfrm>
            <a:off x="9807373" y="8068090"/>
            <a:ext cx="2709794" cy="1784764"/>
          </a:xfrm>
          <a:prstGeom prst="rect">
            <a:avLst/>
          </a:prstGeom>
        </p:spPr>
      </p:pic>
      <p:pic>
        <p:nvPicPr>
          <p:cNvPr id="33" name="Picture 32">
            <a:extLst>
              <a:ext uri="{FF2B5EF4-FFF2-40B4-BE49-F238E27FC236}">
                <a16:creationId xmlns:a16="http://schemas.microsoft.com/office/drawing/2014/main" id="{DC10F75A-E2C2-24BF-61AA-F673B67E29F5}"/>
              </a:ext>
            </a:extLst>
          </p:cNvPr>
          <p:cNvPicPr>
            <a:picLocks noChangeAspect="1"/>
          </p:cNvPicPr>
          <p:nvPr/>
        </p:nvPicPr>
        <p:blipFill>
          <a:blip r:embed="rId6"/>
          <a:stretch>
            <a:fillRect/>
          </a:stretch>
        </p:blipFill>
        <p:spPr>
          <a:xfrm>
            <a:off x="1592499" y="8111506"/>
            <a:ext cx="2830673" cy="1756257"/>
          </a:xfrm>
          <a:prstGeom prst="rect">
            <a:avLst/>
          </a:prstGeom>
        </p:spPr>
      </p:pic>
    </p:spTree>
    <p:extLst>
      <p:ext uri="{BB962C8B-B14F-4D97-AF65-F5344CB8AC3E}">
        <p14:creationId xmlns:p14="http://schemas.microsoft.com/office/powerpoint/2010/main" val="227041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454025"/>
            <a:ext cx="15519400" cy="1995418"/>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rPr>
              <a:t>RESEARCH METHODS</a:t>
            </a:r>
          </a:p>
          <a:p>
            <a:pPr marL="12700">
              <a:lnSpc>
                <a:spcPct val="100000"/>
              </a:lnSpc>
              <a:spcBef>
                <a:spcPts val="90"/>
              </a:spcBef>
            </a:pPr>
            <a:r>
              <a:rPr sz="5600" dirty="0">
                <a:solidFill>
                  <a:srgbClr val="131313"/>
                </a:solidFill>
              </a:rPr>
              <a:t>EXPLORATORY DATA ANALYSIS</a:t>
            </a:r>
            <a:endParaRPr sz="5600" dirty="0"/>
          </a:p>
        </p:txBody>
      </p:sp>
      <p:pic>
        <p:nvPicPr>
          <p:cNvPr id="38" name="Picture 37">
            <a:extLst>
              <a:ext uri="{FF2B5EF4-FFF2-40B4-BE49-F238E27FC236}">
                <a16:creationId xmlns:a16="http://schemas.microsoft.com/office/drawing/2014/main" id="{8B8A25CD-E586-9176-D9A4-9B265E9F4D59}"/>
              </a:ext>
            </a:extLst>
          </p:cNvPr>
          <p:cNvPicPr>
            <a:picLocks noChangeAspect="1"/>
          </p:cNvPicPr>
          <p:nvPr/>
        </p:nvPicPr>
        <p:blipFill>
          <a:blip r:embed="rId3"/>
          <a:stretch>
            <a:fillRect/>
          </a:stretch>
        </p:blipFill>
        <p:spPr>
          <a:xfrm>
            <a:off x="1016000" y="3009900"/>
            <a:ext cx="6600825" cy="5238750"/>
          </a:xfrm>
          <a:prstGeom prst="rect">
            <a:avLst/>
          </a:prstGeom>
        </p:spPr>
      </p:pic>
      <p:pic>
        <p:nvPicPr>
          <p:cNvPr id="40" name="Picture 39">
            <a:extLst>
              <a:ext uri="{FF2B5EF4-FFF2-40B4-BE49-F238E27FC236}">
                <a16:creationId xmlns:a16="http://schemas.microsoft.com/office/drawing/2014/main" id="{8CC2559B-CBC9-7FB7-C8DE-776F8745CA84}"/>
              </a:ext>
            </a:extLst>
          </p:cNvPr>
          <p:cNvPicPr>
            <a:picLocks noChangeAspect="1"/>
          </p:cNvPicPr>
          <p:nvPr/>
        </p:nvPicPr>
        <p:blipFill>
          <a:blip r:embed="rId4"/>
          <a:stretch>
            <a:fillRect/>
          </a:stretch>
        </p:blipFill>
        <p:spPr>
          <a:xfrm>
            <a:off x="9677400" y="3009900"/>
            <a:ext cx="6617368" cy="5238750"/>
          </a:xfrm>
          <a:prstGeom prst="rect">
            <a:avLst/>
          </a:prstGeom>
        </p:spPr>
      </p:pic>
      <p:sp>
        <p:nvSpPr>
          <p:cNvPr id="42" name="TextBox 41">
            <a:extLst>
              <a:ext uri="{FF2B5EF4-FFF2-40B4-BE49-F238E27FC236}">
                <a16:creationId xmlns:a16="http://schemas.microsoft.com/office/drawing/2014/main" id="{FEFE723A-B497-453B-BDEF-E2E3F0E646FB}"/>
              </a:ext>
            </a:extLst>
          </p:cNvPr>
          <p:cNvSpPr txBox="1"/>
          <p:nvPr/>
        </p:nvSpPr>
        <p:spPr>
          <a:xfrm>
            <a:off x="2362200" y="8809107"/>
            <a:ext cx="15278768" cy="400110"/>
          </a:xfrm>
          <a:prstGeom prst="rect">
            <a:avLst/>
          </a:prstGeom>
          <a:noFill/>
        </p:spPr>
        <p:txBody>
          <a:bodyPr wrap="square">
            <a:spAutoFit/>
          </a:bodyPr>
          <a:lstStyle/>
          <a:p>
            <a:r>
              <a:rPr lang="en-US" sz="20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there was a strong positive linear correlation between </a:t>
            </a:r>
            <a:r>
              <a:rPr lang="en-US" sz="2000" b="0" i="0" dirty="0" err="1">
                <a:solidFill>
                  <a:srgbClr val="374151"/>
                </a:solidFill>
                <a:effectLst/>
                <a:latin typeface="Tahoma" panose="020B0604030504040204" pitchFamily="34" charset="0"/>
                <a:ea typeface="Tahoma" panose="020B0604030504040204" pitchFamily="34" charset="0"/>
                <a:cs typeface="Tahoma" panose="020B0604030504040204" pitchFamily="34" charset="0"/>
              </a:rPr>
              <a:t>total_kata</a:t>
            </a:r>
            <a:r>
              <a:rPr lang="en-US" sz="20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 and </a:t>
            </a:r>
            <a:r>
              <a:rPr lang="en-US" sz="2000" b="0" i="0" dirty="0" err="1">
                <a:solidFill>
                  <a:srgbClr val="374151"/>
                </a:solidFill>
                <a:effectLst/>
                <a:latin typeface="Tahoma" panose="020B0604030504040204" pitchFamily="34" charset="0"/>
                <a:ea typeface="Tahoma" panose="020B0604030504040204" pitchFamily="34" charset="0"/>
                <a:cs typeface="Tahoma" panose="020B0604030504040204" pitchFamily="34" charset="0"/>
              </a:rPr>
              <a:t>total_char</a:t>
            </a:r>
            <a:r>
              <a:rPr lang="en-US" sz="20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 with a correlation coefficient of 0.97</a:t>
            </a:r>
            <a:endParaRPr lang="en-ID" sz="20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454028"/>
            <a:ext cx="13614400" cy="1995418"/>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2">
                    <a:lumMod val="75000"/>
                  </a:schemeClr>
                </a:solidFill>
              </a:rPr>
              <a:t>RESEARCH METHODS</a:t>
            </a:r>
          </a:p>
          <a:p>
            <a:pPr marL="12700">
              <a:lnSpc>
                <a:spcPct val="100000"/>
              </a:lnSpc>
              <a:spcBef>
                <a:spcPts val="90"/>
              </a:spcBef>
            </a:pPr>
            <a:r>
              <a:rPr sz="5600" dirty="0">
                <a:solidFill>
                  <a:srgbClr val="131313"/>
                </a:solidFill>
              </a:rPr>
              <a:t>TEXT NORMALIZATION</a:t>
            </a:r>
            <a:endParaRPr sz="5600" dirty="0"/>
          </a:p>
        </p:txBody>
      </p:sp>
      <p:sp>
        <p:nvSpPr>
          <p:cNvPr id="7" name="object 7"/>
          <p:cNvSpPr txBox="1"/>
          <p:nvPr/>
        </p:nvSpPr>
        <p:spPr>
          <a:xfrm>
            <a:off x="1143000" y="7383497"/>
            <a:ext cx="4876800" cy="428322"/>
          </a:xfrm>
          <a:prstGeom prst="rect">
            <a:avLst/>
          </a:prstGeom>
        </p:spPr>
        <p:txBody>
          <a:bodyPr vert="horz" wrap="square" lIns="0" tIns="12700" rIns="0" bIns="0" rtlCol="0">
            <a:spAutoFit/>
          </a:bodyPr>
          <a:lstStyle/>
          <a:p>
            <a:pPr marL="12700">
              <a:lnSpc>
                <a:spcPct val="100000"/>
              </a:lnSpc>
              <a:spcBef>
                <a:spcPts val="100"/>
              </a:spcBef>
            </a:pPr>
            <a:r>
              <a:rPr sz="2700" b="1" dirty="0">
                <a:solidFill>
                  <a:srgbClr val="131313"/>
                </a:solidFill>
                <a:latin typeface="Tahoma"/>
                <a:cs typeface="Tahoma"/>
              </a:rPr>
              <a:t>TWEET COMPARISON</a:t>
            </a:r>
            <a:endParaRPr sz="2700" dirty="0">
              <a:latin typeface="Tahoma"/>
              <a:cs typeface="Tahoma"/>
            </a:endParaRPr>
          </a:p>
        </p:txBody>
      </p:sp>
      <p:grpSp>
        <p:nvGrpSpPr>
          <p:cNvPr id="8" name="object 8"/>
          <p:cNvGrpSpPr/>
          <p:nvPr/>
        </p:nvGrpSpPr>
        <p:grpSpPr>
          <a:xfrm>
            <a:off x="3219546" y="2928468"/>
            <a:ext cx="11410854" cy="1771649"/>
            <a:chOff x="1028700" y="2998586"/>
            <a:chExt cx="11410854" cy="1771649"/>
          </a:xfrm>
        </p:grpSpPr>
        <p:pic>
          <p:nvPicPr>
            <p:cNvPr id="9" name="object 9"/>
            <p:cNvPicPr/>
            <p:nvPr/>
          </p:nvPicPr>
          <p:blipFill>
            <a:blip r:embed="rId2" cstate="print"/>
            <a:stretch>
              <a:fillRect/>
            </a:stretch>
          </p:blipFill>
          <p:spPr>
            <a:xfrm>
              <a:off x="1028700" y="2998586"/>
              <a:ext cx="1762124" cy="1762124"/>
            </a:xfrm>
            <a:prstGeom prst="rect">
              <a:avLst/>
            </a:prstGeom>
          </p:spPr>
        </p:pic>
        <p:sp>
          <p:nvSpPr>
            <p:cNvPr id="10" name="object 10"/>
            <p:cNvSpPr/>
            <p:nvPr/>
          </p:nvSpPr>
          <p:spPr>
            <a:xfrm>
              <a:off x="2837729" y="3877533"/>
              <a:ext cx="2724785" cy="1905"/>
            </a:xfrm>
            <a:custGeom>
              <a:avLst/>
              <a:gdLst/>
              <a:ahLst/>
              <a:cxnLst/>
              <a:rect l="l" t="t" r="r" b="b"/>
              <a:pathLst>
                <a:path w="2724785" h="1904">
                  <a:moveTo>
                    <a:pt x="0" y="0"/>
                  </a:moveTo>
                  <a:lnTo>
                    <a:pt x="2724313" y="1599"/>
                  </a:lnTo>
                </a:path>
              </a:pathLst>
            </a:custGeom>
            <a:ln w="95249">
              <a:solidFill>
                <a:srgbClr val="006F4A"/>
              </a:solidFill>
            </a:ln>
          </p:spPr>
          <p:txBody>
            <a:bodyPr wrap="square" lIns="0" tIns="0" rIns="0" bIns="0" rtlCol="0"/>
            <a:lstStyle/>
            <a:p>
              <a:endParaRPr/>
            </a:p>
          </p:txBody>
        </p:sp>
        <p:sp>
          <p:nvSpPr>
            <p:cNvPr id="11" name="object 11"/>
            <p:cNvSpPr/>
            <p:nvPr/>
          </p:nvSpPr>
          <p:spPr>
            <a:xfrm>
              <a:off x="5609565" y="3736285"/>
              <a:ext cx="191135" cy="285750"/>
            </a:xfrm>
            <a:custGeom>
              <a:avLst/>
              <a:gdLst/>
              <a:ahLst/>
              <a:cxnLst/>
              <a:rect l="l" t="t" r="r" b="b"/>
              <a:pathLst>
                <a:path w="191135" h="285750">
                  <a:moveTo>
                    <a:pt x="0" y="285749"/>
                  </a:moveTo>
                  <a:lnTo>
                    <a:pt x="167" y="0"/>
                  </a:lnTo>
                  <a:lnTo>
                    <a:pt x="190509" y="142986"/>
                  </a:lnTo>
                  <a:lnTo>
                    <a:pt x="0" y="285749"/>
                  </a:lnTo>
                  <a:close/>
                </a:path>
              </a:pathLst>
            </a:custGeom>
            <a:solidFill>
              <a:srgbClr val="006F4A"/>
            </a:solidFill>
          </p:spPr>
          <p:txBody>
            <a:bodyPr wrap="square" lIns="0" tIns="0" rIns="0" bIns="0" rtlCol="0"/>
            <a:lstStyle/>
            <a:p>
              <a:endParaRPr/>
            </a:p>
          </p:txBody>
        </p:sp>
        <p:pic>
          <p:nvPicPr>
            <p:cNvPr id="12" name="object 12"/>
            <p:cNvPicPr/>
            <p:nvPr/>
          </p:nvPicPr>
          <p:blipFill>
            <a:blip r:embed="rId3" cstate="print"/>
            <a:stretch>
              <a:fillRect/>
            </a:stretch>
          </p:blipFill>
          <p:spPr>
            <a:xfrm>
              <a:off x="5848872" y="2998586"/>
              <a:ext cx="1762124" cy="1762124"/>
            </a:xfrm>
            <a:prstGeom prst="rect">
              <a:avLst/>
            </a:prstGeom>
          </p:spPr>
        </p:pic>
        <p:sp>
          <p:nvSpPr>
            <p:cNvPr id="13" name="object 13"/>
            <p:cNvSpPr/>
            <p:nvPr/>
          </p:nvSpPr>
          <p:spPr>
            <a:xfrm>
              <a:off x="5609565" y="3736285"/>
              <a:ext cx="191135" cy="285750"/>
            </a:xfrm>
            <a:custGeom>
              <a:avLst/>
              <a:gdLst/>
              <a:ahLst/>
              <a:cxnLst/>
              <a:rect l="l" t="t" r="r" b="b"/>
              <a:pathLst>
                <a:path w="191135" h="285750">
                  <a:moveTo>
                    <a:pt x="167" y="0"/>
                  </a:moveTo>
                  <a:lnTo>
                    <a:pt x="190509" y="142986"/>
                  </a:lnTo>
                  <a:lnTo>
                    <a:pt x="0" y="285749"/>
                  </a:lnTo>
                  <a:lnTo>
                    <a:pt x="167" y="0"/>
                  </a:lnTo>
                  <a:close/>
                </a:path>
              </a:pathLst>
            </a:custGeom>
            <a:ln w="95224">
              <a:solidFill>
                <a:srgbClr val="006F4A"/>
              </a:solidFill>
            </a:ln>
          </p:spPr>
          <p:txBody>
            <a:bodyPr wrap="square" lIns="0" tIns="0" rIns="0" bIns="0" rtlCol="0"/>
            <a:lstStyle/>
            <a:p>
              <a:endParaRPr/>
            </a:p>
          </p:txBody>
        </p:sp>
        <p:sp>
          <p:nvSpPr>
            <p:cNvPr id="14" name="object 14"/>
            <p:cNvSpPr/>
            <p:nvPr/>
          </p:nvSpPr>
          <p:spPr>
            <a:xfrm>
              <a:off x="7657920" y="3879342"/>
              <a:ext cx="2724785" cy="2540"/>
            </a:xfrm>
            <a:custGeom>
              <a:avLst/>
              <a:gdLst/>
              <a:ahLst/>
              <a:cxnLst/>
              <a:rect l="l" t="t" r="r" b="b"/>
              <a:pathLst>
                <a:path w="2724784" h="2539">
                  <a:moveTo>
                    <a:pt x="0" y="0"/>
                  </a:moveTo>
                  <a:lnTo>
                    <a:pt x="2724234" y="2436"/>
                  </a:lnTo>
                </a:path>
              </a:pathLst>
            </a:custGeom>
            <a:ln w="95250">
              <a:solidFill>
                <a:srgbClr val="006F4A"/>
              </a:solidFill>
            </a:ln>
          </p:spPr>
          <p:txBody>
            <a:bodyPr wrap="square" lIns="0" tIns="0" rIns="0" bIns="0" rtlCol="0"/>
            <a:lstStyle/>
            <a:p>
              <a:endParaRPr/>
            </a:p>
          </p:txBody>
        </p:sp>
        <p:sp>
          <p:nvSpPr>
            <p:cNvPr id="15" name="object 15"/>
            <p:cNvSpPr/>
            <p:nvPr/>
          </p:nvSpPr>
          <p:spPr>
            <a:xfrm>
              <a:off x="10429652" y="3738947"/>
              <a:ext cx="191135" cy="285750"/>
            </a:xfrm>
            <a:custGeom>
              <a:avLst/>
              <a:gdLst/>
              <a:ahLst/>
              <a:cxnLst/>
              <a:rect l="l" t="t" r="r" b="b"/>
              <a:pathLst>
                <a:path w="191134" h="285750">
                  <a:moveTo>
                    <a:pt x="0" y="285749"/>
                  </a:moveTo>
                  <a:lnTo>
                    <a:pt x="255" y="0"/>
                  </a:lnTo>
                  <a:lnTo>
                    <a:pt x="190627" y="143045"/>
                  </a:lnTo>
                  <a:lnTo>
                    <a:pt x="0" y="285749"/>
                  </a:lnTo>
                  <a:close/>
                </a:path>
              </a:pathLst>
            </a:custGeom>
            <a:solidFill>
              <a:srgbClr val="006F4A"/>
            </a:solidFill>
          </p:spPr>
          <p:txBody>
            <a:bodyPr wrap="square" lIns="0" tIns="0" rIns="0" bIns="0" rtlCol="0"/>
            <a:lstStyle/>
            <a:p>
              <a:endParaRPr/>
            </a:p>
          </p:txBody>
        </p:sp>
        <p:pic>
          <p:nvPicPr>
            <p:cNvPr id="16" name="object 16"/>
            <p:cNvPicPr/>
            <p:nvPr/>
          </p:nvPicPr>
          <p:blipFill>
            <a:blip r:embed="rId4" cstate="print"/>
            <a:stretch>
              <a:fillRect/>
            </a:stretch>
          </p:blipFill>
          <p:spPr>
            <a:xfrm>
              <a:off x="10667905" y="2998586"/>
              <a:ext cx="1771649" cy="1771649"/>
            </a:xfrm>
            <a:prstGeom prst="rect">
              <a:avLst/>
            </a:prstGeom>
          </p:spPr>
        </p:pic>
        <p:sp>
          <p:nvSpPr>
            <p:cNvPr id="17" name="object 17"/>
            <p:cNvSpPr/>
            <p:nvPr/>
          </p:nvSpPr>
          <p:spPr>
            <a:xfrm>
              <a:off x="10429652" y="3738947"/>
              <a:ext cx="191135" cy="285750"/>
            </a:xfrm>
            <a:custGeom>
              <a:avLst/>
              <a:gdLst/>
              <a:ahLst/>
              <a:cxnLst/>
              <a:rect l="l" t="t" r="r" b="b"/>
              <a:pathLst>
                <a:path w="191134" h="285750">
                  <a:moveTo>
                    <a:pt x="255" y="0"/>
                  </a:moveTo>
                  <a:lnTo>
                    <a:pt x="190627" y="143045"/>
                  </a:lnTo>
                  <a:lnTo>
                    <a:pt x="0" y="285749"/>
                  </a:lnTo>
                  <a:lnTo>
                    <a:pt x="255" y="0"/>
                  </a:lnTo>
                  <a:close/>
                </a:path>
              </a:pathLst>
            </a:custGeom>
            <a:ln w="95250">
              <a:solidFill>
                <a:srgbClr val="006F4A"/>
              </a:solidFill>
            </a:ln>
          </p:spPr>
          <p:txBody>
            <a:bodyPr wrap="square" lIns="0" tIns="0" rIns="0" bIns="0" rtlCol="0"/>
            <a:lstStyle/>
            <a:p>
              <a:endParaRPr/>
            </a:p>
          </p:txBody>
        </p:sp>
      </p:grpSp>
      <p:sp>
        <p:nvSpPr>
          <p:cNvPr id="22" name="object 22"/>
          <p:cNvSpPr txBox="1"/>
          <p:nvPr/>
        </p:nvSpPr>
        <p:spPr>
          <a:xfrm>
            <a:off x="3245318" y="4929880"/>
            <a:ext cx="3746315" cy="1333057"/>
          </a:xfrm>
          <a:prstGeom prst="rect">
            <a:avLst/>
          </a:prstGeom>
        </p:spPr>
        <p:txBody>
          <a:bodyPr vert="horz" wrap="square" lIns="0" tIns="12700" rIns="0" bIns="0" rtlCol="0">
            <a:spAutoFit/>
          </a:bodyPr>
          <a:lstStyle/>
          <a:p>
            <a:pPr marL="12700">
              <a:lnSpc>
                <a:spcPct val="100000"/>
              </a:lnSpc>
              <a:spcBef>
                <a:spcPts val="100"/>
              </a:spcBef>
            </a:pPr>
            <a:r>
              <a:rPr lang="en-ID" sz="2400" b="1" spc="-315" dirty="0">
                <a:solidFill>
                  <a:srgbClr val="131313"/>
                </a:solidFill>
                <a:latin typeface="Tahoma"/>
                <a:cs typeface="Tahoma"/>
              </a:rPr>
              <a:t>O</a:t>
            </a:r>
            <a:r>
              <a:rPr lang="en-ID" sz="2400" b="1" spc="-95" dirty="0">
                <a:solidFill>
                  <a:srgbClr val="131313"/>
                </a:solidFill>
                <a:latin typeface="Tahoma"/>
                <a:cs typeface="Tahoma"/>
              </a:rPr>
              <a:t>r</a:t>
            </a:r>
            <a:r>
              <a:rPr lang="en-ID" sz="2400" b="1" spc="-70" dirty="0">
                <a:solidFill>
                  <a:srgbClr val="131313"/>
                </a:solidFill>
                <a:latin typeface="Tahoma"/>
                <a:cs typeface="Tahoma"/>
              </a:rPr>
              <a:t>i</a:t>
            </a:r>
            <a:r>
              <a:rPr lang="en-ID" sz="2400" b="1" spc="-150" dirty="0">
                <a:solidFill>
                  <a:srgbClr val="131313"/>
                </a:solidFill>
                <a:latin typeface="Tahoma"/>
                <a:cs typeface="Tahoma"/>
              </a:rPr>
              <a:t>g</a:t>
            </a:r>
            <a:r>
              <a:rPr lang="en-ID" sz="2400" b="1" spc="-70" dirty="0">
                <a:solidFill>
                  <a:srgbClr val="131313"/>
                </a:solidFill>
                <a:latin typeface="Tahoma"/>
                <a:cs typeface="Tahoma"/>
              </a:rPr>
              <a:t>i</a:t>
            </a:r>
            <a:r>
              <a:rPr lang="en-ID" sz="2400" b="1" spc="-190" dirty="0">
                <a:solidFill>
                  <a:srgbClr val="131313"/>
                </a:solidFill>
                <a:latin typeface="Tahoma"/>
                <a:cs typeface="Tahoma"/>
              </a:rPr>
              <a:t>n</a:t>
            </a:r>
            <a:r>
              <a:rPr lang="en-ID" sz="2400" b="1" spc="-140" dirty="0">
                <a:solidFill>
                  <a:srgbClr val="131313"/>
                </a:solidFill>
                <a:latin typeface="Tahoma"/>
                <a:cs typeface="Tahoma"/>
              </a:rPr>
              <a:t>a</a:t>
            </a:r>
            <a:r>
              <a:rPr lang="en-ID" sz="2400" b="1" spc="-145" dirty="0">
                <a:solidFill>
                  <a:srgbClr val="131313"/>
                </a:solidFill>
                <a:latin typeface="Tahoma"/>
                <a:cs typeface="Tahoma"/>
              </a:rPr>
              <a:t>l</a:t>
            </a:r>
            <a:r>
              <a:rPr lang="en-ID" sz="2400" b="1" spc="-130" dirty="0">
                <a:solidFill>
                  <a:srgbClr val="131313"/>
                </a:solidFill>
                <a:latin typeface="Tahoma"/>
                <a:cs typeface="Tahoma"/>
              </a:rPr>
              <a:t> </a:t>
            </a:r>
            <a:r>
              <a:rPr lang="en-ID" sz="2400" b="1" spc="-290" dirty="0">
                <a:solidFill>
                  <a:srgbClr val="131313"/>
                </a:solidFill>
                <a:latin typeface="Tahoma"/>
                <a:cs typeface="Tahoma"/>
              </a:rPr>
              <a:t>D</a:t>
            </a:r>
            <a:r>
              <a:rPr lang="en-ID" sz="2400" b="1" spc="-140" dirty="0">
                <a:solidFill>
                  <a:srgbClr val="131313"/>
                </a:solidFill>
                <a:latin typeface="Tahoma"/>
                <a:cs typeface="Tahoma"/>
              </a:rPr>
              <a:t>a</a:t>
            </a:r>
            <a:r>
              <a:rPr lang="en-ID" sz="2400" b="1" spc="-55" dirty="0">
                <a:solidFill>
                  <a:srgbClr val="131313"/>
                </a:solidFill>
                <a:latin typeface="Tahoma"/>
                <a:cs typeface="Tahoma"/>
              </a:rPr>
              <a:t>t</a:t>
            </a:r>
            <a:r>
              <a:rPr lang="en-ID" sz="2400" b="1" spc="-185" dirty="0">
                <a:solidFill>
                  <a:srgbClr val="131313"/>
                </a:solidFill>
                <a:latin typeface="Tahoma"/>
                <a:cs typeface="Tahoma"/>
              </a:rPr>
              <a:t>a</a:t>
            </a:r>
          </a:p>
          <a:p>
            <a:pPr marL="55244" marR="5080" lvl="0" indent="0" algn="l" defTabSz="914400" rtl="0" eaLnBrk="1" fontAlgn="auto" latinLnBrk="0" hangingPunct="1">
              <a:lnSpc>
                <a:spcPct val="121500"/>
              </a:lnSpc>
              <a:spcBef>
                <a:spcPts val="1800"/>
              </a:spcBef>
              <a:spcAft>
                <a:spcPts val="0"/>
              </a:spcAft>
              <a:buClrTx/>
              <a:buSzTx/>
              <a:buFontTx/>
              <a:buNone/>
              <a:tabLst/>
              <a:defRPr/>
            </a:pPr>
            <a:r>
              <a:rPr kumimoji="0" lang="en-US" sz="1800" b="0" i="0" u="none" strike="noStrike" kern="1200" cap="none" spc="40" normalizeH="0" baseline="0" noProof="0" dirty="0">
                <a:ln>
                  <a:noFill/>
                </a:ln>
                <a:solidFill>
                  <a:srgbClr val="006F4A"/>
                </a:solidFill>
                <a:effectLst/>
                <a:uLnTx/>
                <a:uFillTx/>
                <a:latin typeface="Tahoma"/>
                <a:ea typeface="+mn-ea"/>
                <a:cs typeface="Tahoma"/>
              </a:rPr>
              <a:t>Data.csv</a:t>
            </a:r>
            <a:endParaRPr kumimoji="0" lang="en-US" sz="1800" b="0" i="0" u="none" strike="noStrike" kern="1200" cap="none" spc="0" normalizeH="0" baseline="0" noProof="0" dirty="0">
              <a:ln>
                <a:noFill/>
              </a:ln>
              <a:solidFill>
                <a:prstClr val="black"/>
              </a:solidFill>
              <a:effectLst/>
              <a:uLnTx/>
              <a:uFillTx/>
              <a:latin typeface="Tahoma"/>
              <a:ea typeface="+mn-ea"/>
              <a:cs typeface="Tahoma"/>
            </a:endParaRPr>
          </a:p>
          <a:p>
            <a:pPr marL="12700">
              <a:lnSpc>
                <a:spcPct val="100000"/>
              </a:lnSpc>
              <a:spcBef>
                <a:spcPts val="100"/>
              </a:spcBef>
            </a:pPr>
            <a:endParaRPr lang="en-ID" sz="2400" dirty="0">
              <a:latin typeface="Tahoma"/>
              <a:cs typeface="Tahoma"/>
            </a:endParaRPr>
          </a:p>
        </p:txBody>
      </p:sp>
      <p:sp>
        <p:nvSpPr>
          <p:cNvPr id="24" name="object 24"/>
          <p:cNvSpPr txBox="1"/>
          <p:nvPr/>
        </p:nvSpPr>
        <p:spPr>
          <a:xfrm>
            <a:off x="7008198" y="4589428"/>
            <a:ext cx="5257800" cy="2389308"/>
          </a:xfrm>
          <a:prstGeom prst="rect">
            <a:avLst/>
          </a:prstGeom>
        </p:spPr>
        <p:txBody>
          <a:bodyPr vert="horz" wrap="square" lIns="0" tIns="12700" rIns="0" bIns="0" rtlCol="0">
            <a:spAutoFit/>
          </a:bodyPr>
          <a:lstStyle/>
          <a:p>
            <a:pPr marL="12700" algn="just">
              <a:lnSpc>
                <a:spcPct val="100000"/>
              </a:lnSpc>
              <a:spcBef>
                <a:spcPts val="100"/>
              </a:spcBef>
            </a:pPr>
            <a:r>
              <a:rPr sz="2400" b="1" spc="-35" dirty="0">
                <a:solidFill>
                  <a:srgbClr val="131313"/>
                </a:solidFill>
                <a:latin typeface="Tahoma"/>
                <a:cs typeface="Tahoma"/>
              </a:rPr>
              <a:t>T</a:t>
            </a:r>
            <a:r>
              <a:rPr sz="2400" b="1" spc="-80" dirty="0">
                <a:solidFill>
                  <a:srgbClr val="131313"/>
                </a:solidFill>
                <a:latin typeface="Tahoma"/>
                <a:cs typeface="Tahoma"/>
              </a:rPr>
              <a:t>e</a:t>
            </a:r>
            <a:r>
              <a:rPr sz="2400" b="1" spc="-170" dirty="0">
                <a:solidFill>
                  <a:srgbClr val="131313"/>
                </a:solidFill>
                <a:latin typeface="Tahoma"/>
                <a:cs typeface="Tahoma"/>
              </a:rPr>
              <a:t>x</a:t>
            </a:r>
            <a:r>
              <a:rPr sz="2400" b="1" spc="-100" dirty="0">
                <a:solidFill>
                  <a:srgbClr val="131313"/>
                </a:solidFill>
                <a:latin typeface="Tahoma"/>
                <a:cs typeface="Tahoma"/>
              </a:rPr>
              <a:t>t</a:t>
            </a:r>
            <a:r>
              <a:rPr sz="2400" b="1" spc="-130" dirty="0">
                <a:solidFill>
                  <a:srgbClr val="131313"/>
                </a:solidFill>
                <a:latin typeface="Tahoma"/>
                <a:cs typeface="Tahoma"/>
              </a:rPr>
              <a:t> </a:t>
            </a:r>
            <a:r>
              <a:rPr sz="2400" b="1" spc="-105" dirty="0">
                <a:solidFill>
                  <a:srgbClr val="131313"/>
                </a:solidFill>
                <a:latin typeface="Tahoma"/>
                <a:cs typeface="Tahoma"/>
              </a:rPr>
              <a:t>P</a:t>
            </a:r>
            <a:r>
              <a:rPr sz="2400" b="1" spc="-95" dirty="0">
                <a:solidFill>
                  <a:srgbClr val="131313"/>
                </a:solidFill>
                <a:latin typeface="Tahoma"/>
                <a:cs typeface="Tahoma"/>
              </a:rPr>
              <a:t>r</a:t>
            </a:r>
            <a:r>
              <a:rPr sz="2400" b="1" spc="-100" dirty="0">
                <a:solidFill>
                  <a:srgbClr val="131313"/>
                </a:solidFill>
                <a:latin typeface="Tahoma"/>
                <a:cs typeface="Tahoma"/>
              </a:rPr>
              <a:t>o</a:t>
            </a:r>
            <a:r>
              <a:rPr sz="2400" b="1" spc="50" dirty="0">
                <a:solidFill>
                  <a:srgbClr val="131313"/>
                </a:solidFill>
                <a:latin typeface="Tahoma"/>
                <a:cs typeface="Tahoma"/>
              </a:rPr>
              <a:t>c</a:t>
            </a:r>
            <a:r>
              <a:rPr sz="2400" b="1" spc="-80" dirty="0">
                <a:solidFill>
                  <a:srgbClr val="131313"/>
                </a:solidFill>
                <a:latin typeface="Tahoma"/>
                <a:cs typeface="Tahoma"/>
              </a:rPr>
              <a:t>e</a:t>
            </a:r>
            <a:r>
              <a:rPr sz="2400" b="1" spc="-5" dirty="0">
                <a:solidFill>
                  <a:srgbClr val="131313"/>
                </a:solidFill>
                <a:latin typeface="Tahoma"/>
                <a:cs typeface="Tahoma"/>
              </a:rPr>
              <a:t>ss</a:t>
            </a:r>
            <a:r>
              <a:rPr sz="2400" b="1" spc="-70" dirty="0">
                <a:solidFill>
                  <a:srgbClr val="131313"/>
                </a:solidFill>
                <a:latin typeface="Tahoma"/>
                <a:cs typeface="Tahoma"/>
              </a:rPr>
              <a:t>i</a:t>
            </a:r>
            <a:r>
              <a:rPr sz="2400" b="1" spc="-190" dirty="0">
                <a:solidFill>
                  <a:srgbClr val="131313"/>
                </a:solidFill>
                <a:latin typeface="Tahoma"/>
                <a:cs typeface="Tahoma"/>
              </a:rPr>
              <a:t>n</a:t>
            </a:r>
            <a:r>
              <a:rPr sz="2400" b="1" spc="-195" dirty="0">
                <a:solidFill>
                  <a:srgbClr val="131313"/>
                </a:solidFill>
                <a:latin typeface="Tahoma"/>
                <a:cs typeface="Tahoma"/>
              </a:rPr>
              <a:t>g</a:t>
            </a:r>
            <a:endParaRPr sz="2400" dirty="0">
              <a:latin typeface="Tahoma"/>
              <a:cs typeface="Tahoma"/>
            </a:endParaRPr>
          </a:p>
          <a:p>
            <a:pPr marL="55244" marR="5080" algn="just">
              <a:lnSpc>
                <a:spcPct val="121500"/>
              </a:lnSpc>
              <a:spcBef>
                <a:spcPts val="1800"/>
              </a:spcBef>
            </a:pPr>
            <a:r>
              <a:rPr sz="1800" spc="40" dirty="0">
                <a:solidFill>
                  <a:srgbClr val="006F4A"/>
                </a:solidFill>
                <a:latin typeface="Tahoma"/>
                <a:cs typeface="Tahoma"/>
              </a:rPr>
              <a:t>Text </a:t>
            </a:r>
            <a:r>
              <a:rPr sz="1800" spc="50" dirty="0">
                <a:solidFill>
                  <a:srgbClr val="006F4A"/>
                </a:solidFill>
                <a:latin typeface="Tahoma"/>
                <a:cs typeface="Tahoma"/>
              </a:rPr>
              <a:t>cleansing </a:t>
            </a:r>
            <a:r>
              <a:rPr sz="1800" spc="30" dirty="0">
                <a:solidFill>
                  <a:srgbClr val="006F4A"/>
                </a:solidFill>
                <a:latin typeface="Tahoma"/>
                <a:cs typeface="Tahoma"/>
              </a:rPr>
              <a:t>using </a:t>
            </a:r>
            <a:r>
              <a:rPr sz="1800" spc="40" dirty="0" err="1">
                <a:solidFill>
                  <a:srgbClr val="006F4A"/>
                </a:solidFill>
                <a:latin typeface="Tahoma"/>
                <a:cs typeface="Tahoma"/>
              </a:rPr>
              <a:t>RegEx</a:t>
            </a:r>
            <a:r>
              <a:rPr sz="1800" spc="40" dirty="0">
                <a:solidFill>
                  <a:srgbClr val="006F4A"/>
                </a:solidFill>
                <a:latin typeface="Tahoma"/>
                <a:cs typeface="Tahoma"/>
              </a:rPr>
              <a:t> </a:t>
            </a:r>
            <a:r>
              <a:rPr sz="1800" spc="30" dirty="0">
                <a:solidFill>
                  <a:srgbClr val="006F4A"/>
                </a:solidFill>
                <a:latin typeface="Tahoma"/>
                <a:cs typeface="Tahoma"/>
              </a:rPr>
              <a:t>library</a:t>
            </a:r>
            <a:endParaRPr lang="en-US" sz="1800" spc="30" dirty="0">
              <a:solidFill>
                <a:srgbClr val="006F4A"/>
              </a:solidFill>
              <a:latin typeface="Tahoma"/>
              <a:cs typeface="Tahoma"/>
            </a:endParaRPr>
          </a:p>
          <a:p>
            <a:pPr marL="55244" marR="5080" algn="just">
              <a:lnSpc>
                <a:spcPct val="121500"/>
              </a:lnSpc>
              <a:spcBef>
                <a:spcPts val="1800"/>
              </a:spcBef>
            </a:pPr>
            <a:r>
              <a:rPr lang="en-US" sz="1800" spc="20" dirty="0">
                <a:solidFill>
                  <a:srgbClr val="006F4A"/>
                </a:solidFill>
                <a:latin typeface="Tahoma"/>
                <a:cs typeface="Tahoma"/>
              </a:rPr>
              <a:t>Remove Abusive words with help of abusive.csv</a:t>
            </a:r>
          </a:p>
          <a:p>
            <a:pPr marL="55244" marR="5080" algn="just">
              <a:lnSpc>
                <a:spcPct val="121500"/>
              </a:lnSpc>
              <a:spcBef>
                <a:spcPts val="1800"/>
              </a:spcBef>
            </a:pPr>
            <a:r>
              <a:rPr sz="1800" spc="20" dirty="0">
                <a:solidFill>
                  <a:srgbClr val="006F4A"/>
                </a:solidFill>
                <a:latin typeface="Tahoma"/>
                <a:cs typeface="Tahoma"/>
              </a:rPr>
              <a:t>R</a:t>
            </a:r>
            <a:r>
              <a:rPr sz="1800" spc="55" dirty="0">
                <a:solidFill>
                  <a:srgbClr val="006F4A"/>
                </a:solidFill>
                <a:latin typeface="Tahoma"/>
                <a:cs typeface="Tahoma"/>
              </a:rPr>
              <a:t>e</a:t>
            </a:r>
            <a:r>
              <a:rPr sz="1800" spc="30" dirty="0">
                <a:solidFill>
                  <a:srgbClr val="006F4A"/>
                </a:solidFill>
                <a:latin typeface="Tahoma"/>
                <a:cs typeface="Tahoma"/>
              </a:rPr>
              <a:t>p</a:t>
            </a:r>
            <a:r>
              <a:rPr sz="1800" spc="50" dirty="0">
                <a:solidFill>
                  <a:srgbClr val="006F4A"/>
                </a:solidFill>
                <a:latin typeface="Tahoma"/>
                <a:cs typeface="Tahoma"/>
              </a:rPr>
              <a:t>l</a:t>
            </a:r>
            <a:r>
              <a:rPr sz="1800" spc="20" dirty="0">
                <a:solidFill>
                  <a:srgbClr val="006F4A"/>
                </a:solidFill>
                <a:latin typeface="Tahoma"/>
                <a:cs typeface="Tahoma"/>
              </a:rPr>
              <a:t>a</a:t>
            </a:r>
            <a:r>
              <a:rPr sz="1800" spc="150" dirty="0">
                <a:solidFill>
                  <a:srgbClr val="006F4A"/>
                </a:solidFill>
                <a:latin typeface="Tahoma"/>
                <a:cs typeface="Tahoma"/>
              </a:rPr>
              <a:t>c</a:t>
            </a:r>
            <a:r>
              <a:rPr sz="1800" spc="20" dirty="0">
                <a:solidFill>
                  <a:srgbClr val="006F4A"/>
                </a:solidFill>
                <a:latin typeface="Tahoma"/>
                <a:cs typeface="Tahoma"/>
              </a:rPr>
              <a:t>e</a:t>
            </a:r>
            <a:r>
              <a:rPr sz="1800" spc="-135" dirty="0">
                <a:solidFill>
                  <a:srgbClr val="006F4A"/>
                </a:solidFill>
                <a:latin typeface="Tahoma"/>
                <a:cs typeface="Tahoma"/>
              </a:rPr>
              <a:t> </a:t>
            </a:r>
            <a:r>
              <a:rPr sz="1800" spc="5" dirty="0">
                <a:solidFill>
                  <a:srgbClr val="006F4A"/>
                </a:solidFill>
                <a:latin typeface="Tahoma"/>
                <a:cs typeface="Tahoma"/>
              </a:rPr>
              <a:t>n</a:t>
            </a:r>
            <a:r>
              <a:rPr sz="1800" spc="55" dirty="0">
                <a:solidFill>
                  <a:srgbClr val="006F4A"/>
                </a:solidFill>
                <a:latin typeface="Tahoma"/>
                <a:cs typeface="Tahoma"/>
              </a:rPr>
              <a:t>o</a:t>
            </a:r>
            <a:r>
              <a:rPr sz="1800" spc="-30" dirty="0">
                <a:solidFill>
                  <a:srgbClr val="006F4A"/>
                </a:solidFill>
                <a:latin typeface="Tahoma"/>
                <a:cs typeface="Tahoma"/>
              </a:rPr>
              <a:t>n</a:t>
            </a:r>
            <a:r>
              <a:rPr sz="1800" spc="-135" dirty="0">
                <a:solidFill>
                  <a:srgbClr val="006F4A"/>
                </a:solidFill>
                <a:latin typeface="Tahoma"/>
                <a:cs typeface="Tahoma"/>
              </a:rPr>
              <a:t> </a:t>
            </a:r>
            <a:r>
              <a:rPr sz="1800" spc="110" dirty="0">
                <a:solidFill>
                  <a:srgbClr val="006F4A"/>
                </a:solidFill>
                <a:latin typeface="Tahoma"/>
                <a:cs typeface="Tahoma"/>
              </a:rPr>
              <a:t>s</a:t>
            </a:r>
            <a:r>
              <a:rPr sz="1800" spc="95" dirty="0">
                <a:solidFill>
                  <a:srgbClr val="006F4A"/>
                </a:solidFill>
                <a:latin typeface="Tahoma"/>
                <a:cs typeface="Tahoma"/>
              </a:rPr>
              <a:t>t</a:t>
            </a:r>
            <a:r>
              <a:rPr sz="1800" spc="20" dirty="0">
                <a:solidFill>
                  <a:srgbClr val="006F4A"/>
                </a:solidFill>
                <a:latin typeface="Tahoma"/>
                <a:cs typeface="Tahoma"/>
              </a:rPr>
              <a:t>a</a:t>
            </a:r>
            <a:r>
              <a:rPr sz="1800" spc="5" dirty="0">
                <a:solidFill>
                  <a:srgbClr val="006F4A"/>
                </a:solidFill>
                <a:latin typeface="Tahoma"/>
                <a:cs typeface="Tahoma"/>
              </a:rPr>
              <a:t>n</a:t>
            </a:r>
            <a:r>
              <a:rPr sz="1800" spc="20" dirty="0">
                <a:solidFill>
                  <a:srgbClr val="006F4A"/>
                </a:solidFill>
                <a:latin typeface="Tahoma"/>
                <a:cs typeface="Tahoma"/>
              </a:rPr>
              <a:t>da</a:t>
            </a:r>
            <a:r>
              <a:rPr sz="1800" spc="50" dirty="0">
                <a:solidFill>
                  <a:srgbClr val="006F4A"/>
                </a:solidFill>
                <a:latin typeface="Tahoma"/>
                <a:cs typeface="Tahoma"/>
              </a:rPr>
              <a:t>r</a:t>
            </a:r>
            <a:r>
              <a:rPr sz="1800" spc="-15" dirty="0">
                <a:solidFill>
                  <a:srgbClr val="006F4A"/>
                </a:solidFill>
                <a:latin typeface="Tahoma"/>
                <a:cs typeface="Tahoma"/>
              </a:rPr>
              <a:t>d</a:t>
            </a:r>
            <a:r>
              <a:rPr sz="1800" spc="-135" dirty="0">
                <a:solidFill>
                  <a:srgbClr val="006F4A"/>
                </a:solidFill>
                <a:latin typeface="Tahoma"/>
                <a:cs typeface="Tahoma"/>
              </a:rPr>
              <a:t> </a:t>
            </a:r>
            <a:r>
              <a:rPr sz="1800" spc="35" dirty="0">
                <a:solidFill>
                  <a:srgbClr val="006F4A"/>
                </a:solidFill>
                <a:latin typeface="Tahoma"/>
                <a:cs typeface="Tahoma"/>
              </a:rPr>
              <a:t>w</a:t>
            </a:r>
            <a:r>
              <a:rPr sz="1800" spc="55" dirty="0">
                <a:solidFill>
                  <a:srgbClr val="006F4A"/>
                </a:solidFill>
                <a:latin typeface="Tahoma"/>
                <a:cs typeface="Tahoma"/>
              </a:rPr>
              <a:t>o</a:t>
            </a:r>
            <a:r>
              <a:rPr sz="1800" spc="50" dirty="0">
                <a:solidFill>
                  <a:srgbClr val="006F4A"/>
                </a:solidFill>
                <a:latin typeface="Tahoma"/>
                <a:cs typeface="Tahoma"/>
              </a:rPr>
              <a:t>r</a:t>
            </a:r>
            <a:r>
              <a:rPr sz="1800" spc="20" dirty="0">
                <a:solidFill>
                  <a:srgbClr val="006F4A"/>
                </a:solidFill>
                <a:latin typeface="Tahoma"/>
                <a:cs typeface="Tahoma"/>
              </a:rPr>
              <a:t>d</a:t>
            </a:r>
            <a:r>
              <a:rPr sz="1800" spc="75" dirty="0">
                <a:solidFill>
                  <a:srgbClr val="006F4A"/>
                </a:solidFill>
                <a:latin typeface="Tahoma"/>
                <a:cs typeface="Tahoma"/>
              </a:rPr>
              <a:t>s</a:t>
            </a:r>
            <a:r>
              <a:rPr sz="1800" spc="-135" dirty="0">
                <a:solidFill>
                  <a:srgbClr val="006F4A"/>
                </a:solidFill>
                <a:latin typeface="Tahoma"/>
                <a:cs typeface="Tahoma"/>
              </a:rPr>
              <a:t> </a:t>
            </a:r>
            <a:r>
              <a:rPr sz="1800" spc="35" dirty="0">
                <a:solidFill>
                  <a:srgbClr val="006F4A"/>
                </a:solidFill>
                <a:latin typeface="Tahoma"/>
                <a:cs typeface="Tahoma"/>
              </a:rPr>
              <a:t>w</a:t>
            </a:r>
            <a:r>
              <a:rPr sz="1800" spc="75" dirty="0">
                <a:solidFill>
                  <a:srgbClr val="006F4A"/>
                </a:solidFill>
                <a:latin typeface="Tahoma"/>
                <a:cs typeface="Tahoma"/>
              </a:rPr>
              <a:t>i</a:t>
            </a:r>
            <a:r>
              <a:rPr sz="1800" spc="95" dirty="0">
                <a:solidFill>
                  <a:srgbClr val="006F4A"/>
                </a:solidFill>
                <a:latin typeface="Tahoma"/>
                <a:cs typeface="Tahoma"/>
              </a:rPr>
              <a:t>t</a:t>
            </a:r>
            <a:r>
              <a:rPr sz="1800" spc="-30" dirty="0">
                <a:solidFill>
                  <a:srgbClr val="006F4A"/>
                </a:solidFill>
                <a:latin typeface="Tahoma"/>
                <a:cs typeface="Tahoma"/>
              </a:rPr>
              <a:t>h</a:t>
            </a:r>
            <a:r>
              <a:rPr sz="1800" spc="-135" dirty="0">
                <a:solidFill>
                  <a:srgbClr val="006F4A"/>
                </a:solidFill>
                <a:latin typeface="Tahoma"/>
                <a:cs typeface="Tahoma"/>
              </a:rPr>
              <a:t> </a:t>
            </a:r>
            <a:r>
              <a:rPr sz="1800" spc="95" dirty="0">
                <a:solidFill>
                  <a:srgbClr val="006F4A"/>
                </a:solidFill>
                <a:latin typeface="Tahoma"/>
                <a:cs typeface="Tahoma"/>
              </a:rPr>
              <a:t>t</a:t>
            </a:r>
            <a:r>
              <a:rPr sz="1800" spc="5" dirty="0">
                <a:solidFill>
                  <a:srgbClr val="006F4A"/>
                </a:solidFill>
                <a:latin typeface="Tahoma"/>
                <a:cs typeface="Tahoma"/>
              </a:rPr>
              <a:t>h</a:t>
            </a:r>
            <a:r>
              <a:rPr sz="1800" spc="15" dirty="0">
                <a:solidFill>
                  <a:srgbClr val="006F4A"/>
                </a:solidFill>
                <a:latin typeface="Tahoma"/>
                <a:cs typeface="Tahoma"/>
              </a:rPr>
              <a:t>e </a:t>
            </a:r>
            <a:r>
              <a:rPr sz="1800" spc="25" dirty="0">
                <a:solidFill>
                  <a:srgbClr val="006F4A"/>
                </a:solidFill>
                <a:latin typeface="Tahoma"/>
                <a:cs typeface="Tahoma"/>
              </a:rPr>
              <a:t>help </a:t>
            </a:r>
            <a:r>
              <a:rPr sz="1800" spc="70" dirty="0">
                <a:solidFill>
                  <a:srgbClr val="006F4A"/>
                </a:solidFill>
                <a:latin typeface="Tahoma"/>
                <a:cs typeface="Tahoma"/>
              </a:rPr>
              <a:t>of </a:t>
            </a:r>
            <a:r>
              <a:rPr sz="1800" spc="5" dirty="0">
                <a:solidFill>
                  <a:srgbClr val="006F4A"/>
                </a:solidFill>
                <a:latin typeface="Tahoma"/>
                <a:cs typeface="Tahoma"/>
              </a:rPr>
              <a:t>kamusalay</a:t>
            </a:r>
            <a:r>
              <a:rPr lang="en-US" sz="1800" spc="5" dirty="0">
                <a:solidFill>
                  <a:srgbClr val="006F4A"/>
                </a:solidFill>
                <a:latin typeface="Tahoma"/>
                <a:cs typeface="Tahoma"/>
              </a:rPr>
              <a:t>.csv</a:t>
            </a:r>
            <a:endParaRPr sz="1800" dirty="0">
              <a:latin typeface="Tahoma"/>
              <a:cs typeface="Tahoma"/>
            </a:endParaRPr>
          </a:p>
        </p:txBody>
      </p:sp>
      <p:sp>
        <p:nvSpPr>
          <p:cNvPr id="25" name="object 25"/>
          <p:cNvSpPr txBox="1"/>
          <p:nvPr/>
        </p:nvSpPr>
        <p:spPr>
          <a:xfrm>
            <a:off x="12989242" y="4947920"/>
            <a:ext cx="1510665" cy="391160"/>
          </a:xfrm>
          <a:prstGeom prst="rect">
            <a:avLst/>
          </a:prstGeom>
        </p:spPr>
        <p:txBody>
          <a:bodyPr vert="horz" wrap="square" lIns="0" tIns="12700" rIns="0" bIns="0" rtlCol="0">
            <a:spAutoFit/>
          </a:bodyPr>
          <a:lstStyle/>
          <a:p>
            <a:pPr marL="12700">
              <a:lnSpc>
                <a:spcPct val="100000"/>
              </a:lnSpc>
              <a:spcBef>
                <a:spcPts val="100"/>
              </a:spcBef>
            </a:pPr>
            <a:r>
              <a:rPr sz="2400" b="1" spc="-100" dirty="0">
                <a:solidFill>
                  <a:srgbClr val="131313"/>
                </a:solidFill>
                <a:latin typeface="Tahoma"/>
                <a:cs typeface="Tahoma"/>
              </a:rPr>
              <a:t>Cl</a:t>
            </a:r>
            <a:r>
              <a:rPr sz="2400" b="1" spc="-80" dirty="0">
                <a:solidFill>
                  <a:srgbClr val="131313"/>
                </a:solidFill>
                <a:latin typeface="Tahoma"/>
                <a:cs typeface="Tahoma"/>
              </a:rPr>
              <a:t>e</a:t>
            </a:r>
            <a:r>
              <a:rPr sz="2400" b="1" spc="-140" dirty="0">
                <a:solidFill>
                  <a:srgbClr val="131313"/>
                </a:solidFill>
                <a:latin typeface="Tahoma"/>
                <a:cs typeface="Tahoma"/>
              </a:rPr>
              <a:t>a</a:t>
            </a:r>
            <a:r>
              <a:rPr sz="2400" b="1" spc="-235" dirty="0">
                <a:solidFill>
                  <a:srgbClr val="131313"/>
                </a:solidFill>
                <a:latin typeface="Tahoma"/>
                <a:cs typeface="Tahoma"/>
              </a:rPr>
              <a:t>n</a:t>
            </a:r>
            <a:r>
              <a:rPr sz="2400" b="1" spc="-130" dirty="0">
                <a:solidFill>
                  <a:srgbClr val="131313"/>
                </a:solidFill>
                <a:latin typeface="Tahoma"/>
                <a:cs typeface="Tahoma"/>
              </a:rPr>
              <a:t> </a:t>
            </a:r>
            <a:r>
              <a:rPr sz="2400" b="1" spc="-290" dirty="0">
                <a:solidFill>
                  <a:srgbClr val="131313"/>
                </a:solidFill>
                <a:latin typeface="Tahoma"/>
                <a:cs typeface="Tahoma"/>
              </a:rPr>
              <a:t>D</a:t>
            </a:r>
            <a:r>
              <a:rPr sz="2400" b="1" spc="-140" dirty="0">
                <a:solidFill>
                  <a:srgbClr val="131313"/>
                </a:solidFill>
                <a:latin typeface="Tahoma"/>
                <a:cs typeface="Tahoma"/>
              </a:rPr>
              <a:t>a</a:t>
            </a:r>
            <a:r>
              <a:rPr sz="2400" b="1" spc="-55" dirty="0">
                <a:solidFill>
                  <a:srgbClr val="131313"/>
                </a:solidFill>
                <a:latin typeface="Tahoma"/>
                <a:cs typeface="Tahoma"/>
              </a:rPr>
              <a:t>t</a:t>
            </a:r>
            <a:r>
              <a:rPr sz="2400" b="1" spc="-185" dirty="0">
                <a:solidFill>
                  <a:srgbClr val="131313"/>
                </a:solidFill>
                <a:latin typeface="Tahoma"/>
                <a:cs typeface="Tahoma"/>
              </a:rPr>
              <a:t>a</a:t>
            </a:r>
            <a:endParaRPr sz="2400" dirty="0">
              <a:latin typeface="Tahoma"/>
              <a:cs typeface="Tahoma"/>
            </a:endParaRPr>
          </a:p>
        </p:txBody>
      </p:sp>
      <p:pic>
        <p:nvPicPr>
          <p:cNvPr id="35" name="Picture 34">
            <a:extLst>
              <a:ext uri="{FF2B5EF4-FFF2-40B4-BE49-F238E27FC236}">
                <a16:creationId xmlns:a16="http://schemas.microsoft.com/office/drawing/2014/main" id="{0BF4039A-D418-F20C-C812-0FA1BE825FB6}"/>
              </a:ext>
            </a:extLst>
          </p:cNvPr>
          <p:cNvPicPr>
            <a:picLocks noChangeAspect="1"/>
          </p:cNvPicPr>
          <p:nvPr/>
        </p:nvPicPr>
        <p:blipFill>
          <a:blip r:embed="rId5"/>
          <a:stretch>
            <a:fillRect/>
          </a:stretch>
        </p:blipFill>
        <p:spPr>
          <a:xfrm>
            <a:off x="1143000" y="8099201"/>
            <a:ext cx="15070979" cy="14693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4ACADF3-8A77-27C9-230B-AACD191DE43D}"/>
              </a:ext>
            </a:extLst>
          </p:cNvPr>
          <p:cNvPicPr>
            <a:picLocks noChangeAspect="1"/>
          </p:cNvPicPr>
          <p:nvPr/>
        </p:nvPicPr>
        <p:blipFill>
          <a:blip r:embed="rId2"/>
          <a:stretch>
            <a:fillRect/>
          </a:stretch>
        </p:blipFill>
        <p:spPr>
          <a:xfrm>
            <a:off x="533400" y="2620391"/>
            <a:ext cx="16306800" cy="7694770"/>
          </a:xfrm>
          <a:prstGeom prst="rect">
            <a:avLst/>
          </a:prstGeom>
        </p:spPr>
      </p:pic>
      <p:sp>
        <p:nvSpPr>
          <p:cNvPr id="2" name="object 2"/>
          <p:cNvSpPr txBox="1">
            <a:spLocks noGrp="1"/>
          </p:cNvSpPr>
          <p:nvPr>
            <p:ph type="title"/>
          </p:nvPr>
        </p:nvSpPr>
        <p:spPr>
          <a:xfrm>
            <a:off x="1016000" y="454025"/>
            <a:ext cx="14605000" cy="1995418"/>
          </a:xfrm>
          <a:prstGeom prst="rect">
            <a:avLst/>
          </a:prstGeom>
        </p:spPr>
        <p:txBody>
          <a:bodyPr vert="horz" wrap="square" lIns="0" tIns="12700" rIns="0" bIns="0" rtlCol="0">
            <a:spAutoFit/>
          </a:bodyPr>
          <a:lstStyle/>
          <a:p>
            <a:pPr marL="12700">
              <a:lnSpc>
                <a:spcPct val="100000"/>
              </a:lnSpc>
              <a:spcBef>
                <a:spcPts val="100"/>
              </a:spcBef>
            </a:pPr>
            <a:r>
              <a:rPr spc="300" dirty="0">
                <a:solidFill>
                  <a:schemeClr val="accent2">
                    <a:lumMod val="75000"/>
                  </a:schemeClr>
                </a:solidFill>
              </a:rPr>
              <a:t>RESEARCH RESULT</a:t>
            </a:r>
          </a:p>
          <a:p>
            <a:pPr marL="12700">
              <a:lnSpc>
                <a:spcPct val="100000"/>
              </a:lnSpc>
              <a:spcBef>
                <a:spcPts val="70"/>
              </a:spcBef>
            </a:pPr>
            <a:r>
              <a:rPr lang="en-US" sz="5600" spc="300" dirty="0">
                <a:solidFill>
                  <a:srgbClr val="131313"/>
                </a:solidFill>
              </a:rPr>
              <a:t>API PROCESSING TEXT CLEANSING</a:t>
            </a:r>
            <a:endParaRPr sz="5600" spc="300" dirty="0"/>
          </a:p>
        </p:txBody>
      </p:sp>
      <p:pic>
        <p:nvPicPr>
          <p:cNvPr id="16" name="Picture 15">
            <a:extLst>
              <a:ext uri="{FF2B5EF4-FFF2-40B4-BE49-F238E27FC236}">
                <a16:creationId xmlns:a16="http://schemas.microsoft.com/office/drawing/2014/main" id="{8BD6E9CD-4941-E79E-1EE8-BDE14D9202AE}"/>
              </a:ext>
            </a:extLst>
          </p:cNvPr>
          <p:cNvPicPr>
            <a:picLocks noChangeAspect="1"/>
          </p:cNvPicPr>
          <p:nvPr/>
        </p:nvPicPr>
        <p:blipFill>
          <a:blip r:embed="rId3"/>
          <a:stretch>
            <a:fillRect/>
          </a:stretch>
        </p:blipFill>
        <p:spPr>
          <a:xfrm>
            <a:off x="7620000" y="7339088"/>
            <a:ext cx="10330985" cy="1253909"/>
          </a:xfrm>
          <a:prstGeom prst="rect">
            <a:avLst/>
          </a:prstGeom>
        </p:spPr>
      </p:pic>
      <p:pic>
        <p:nvPicPr>
          <p:cNvPr id="18" name="Picture 17">
            <a:extLst>
              <a:ext uri="{FF2B5EF4-FFF2-40B4-BE49-F238E27FC236}">
                <a16:creationId xmlns:a16="http://schemas.microsoft.com/office/drawing/2014/main" id="{7CFF4CF0-BC59-ADEA-8C33-F88B407ED0B9}"/>
              </a:ext>
            </a:extLst>
          </p:cNvPr>
          <p:cNvPicPr>
            <a:picLocks noChangeAspect="1"/>
          </p:cNvPicPr>
          <p:nvPr/>
        </p:nvPicPr>
        <p:blipFill>
          <a:blip r:embed="rId4"/>
          <a:stretch>
            <a:fillRect/>
          </a:stretch>
        </p:blipFill>
        <p:spPr>
          <a:xfrm>
            <a:off x="7620000" y="8821628"/>
            <a:ext cx="10330985" cy="1264901"/>
          </a:xfrm>
          <a:prstGeom prst="rect">
            <a:avLst/>
          </a:prstGeom>
        </p:spPr>
      </p:pic>
      <p:sp>
        <p:nvSpPr>
          <p:cNvPr id="21" name="Arrow: Right 20">
            <a:extLst>
              <a:ext uri="{FF2B5EF4-FFF2-40B4-BE49-F238E27FC236}">
                <a16:creationId xmlns:a16="http://schemas.microsoft.com/office/drawing/2014/main" id="{B4E35065-6589-F801-B4BC-DE37BFB5896A}"/>
              </a:ext>
            </a:extLst>
          </p:cNvPr>
          <p:cNvSpPr/>
          <p:nvPr/>
        </p:nvSpPr>
        <p:spPr>
          <a:xfrm>
            <a:off x="4191000" y="7860614"/>
            <a:ext cx="3276600" cy="483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Arrow: Right 22">
            <a:extLst>
              <a:ext uri="{FF2B5EF4-FFF2-40B4-BE49-F238E27FC236}">
                <a16:creationId xmlns:a16="http://schemas.microsoft.com/office/drawing/2014/main" id="{0E19F2C9-FEBE-AA43-F07A-93EA1AA26ED9}"/>
              </a:ext>
            </a:extLst>
          </p:cNvPr>
          <p:cNvSpPr/>
          <p:nvPr/>
        </p:nvSpPr>
        <p:spPr>
          <a:xfrm>
            <a:off x="4191000" y="8949257"/>
            <a:ext cx="3276600" cy="483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1450</TotalTime>
  <Words>1326</Words>
  <Application>Microsoft Office PowerPoint</Application>
  <PresentationFormat>Custom</PresentationFormat>
  <Paragraphs>85</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Montserrat</vt:lpstr>
      <vt:lpstr>Söhne</vt:lpstr>
      <vt:lpstr>Tahoma</vt:lpstr>
      <vt:lpstr>Office Theme</vt:lpstr>
      <vt:lpstr>Tweet Analysis: Identifying Abusive and Hate Speech Language Text Cleansing API Building and Data Analysis</vt:lpstr>
      <vt:lpstr>PRELIMINARY</vt:lpstr>
      <vt:lpstr>RESEARCH METHODS DATA PREPARATION</vt:lpstr>
      <vt:lpstr>RESEARCH METHODS EXPLORATORY DATA ANALYSIS</vt:lpstr>
      <vt:lpstr>RESEARCH METHODS EXPLORATORY DATA ANALYSIS</vt:lpstr>
      <vt:lpstr>RESEARCH METHODS EXPLORATORY DATA ANALYSIS</vt:lpstr>
      <vt:lpstr>RESEARCH METHODS EXPLORATORY DATA ANALYSIS</vt:lpstr>
      <vt:lpstr>RESEARCH METHODS TEXT NORMALIZATION</vt:lpstr>
      <vt:lpstr>RESEARCH RESULT API PROCESSING TEXT CLEANSING</vt:lpstr>
      <vt:lpstr>RESEARCH RESULT</vt:lpstr>
      <vt:lpstr>RESEARCH 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Sentiment Analysis Report</dc:title>
  <dc:creator>Aldimeola Alfarisy</dc:creator>
  <cp:keywords>DAFZPGfanOU,BAE0ilPlwLg</cp:keywords>
  <cp:lastModifiedBy>Hermawan Hermawan</cp:lastModifiedBy>
  <cp:revision>19</cp:revision>
  <dcterms:created xsi:type="dcterms:W3CDTF">2023-04-01T20:46:58Z</dcterms:created>
  <dcterms:modified xsi:type="dcterms:W3CDTF">2023-04-02T21:00:09Z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2023-03-06T00:00:00Z</vt:filetime>
  </property>
  <property fmtid="{D5CDD505-2E9C-101B-9397-08002B2CF9AE}" pid="3" name="Creator">
    <vt:lpwstr>Canva</vt:lpwstr>
  </property>
  <property fmtid="{D5CDD505-2E9C-101B-9397-08002B2CF9AE}" pid="4" name="LastSaved">
    <vt:filetime>2023-03-06T00:00:00Z</vt:filetime>
  </property>
</Properties>
</file>