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6"/>
  </p:notesMasterIdLst>
  <p:sldIdLst>
    <p:sldId id="318" r:id="rId2"/>
    <p:sldId id="317" r:id="rId3"/>
    <p:sldId id="316" r:id="rId4"/>
    <p:sldId id="314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佳欣 鄭" initials="佳欣" lastIdx="3" clrIdx="0">
    <p:extLst>
      <p:ext uri="{19B8F6BF-5375-455C-9EA6-DF929625EA0E}">
        <p15:presenceInfo xmlns:p15="http://schemas.microsoft.com/office/powerpoint/2012/main" userId="9d96f9e5de6d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00" autoAdjust="0"/>
    <p:restoredTop sz="92154" autoAdjust="0"/>
  </p:normalViewPr>
  <p:slideViewPr>
    <p:cSldViewPr snapToGrid="0">
      <p:cViewPr varScale="1">
        <p:scale>
          <a:sx n="55" d="100"/>
          <a:sy n="55" d="100"/>
        </p:scale>
        <p:origin x="72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479A9-0FD5-4398-9B6B-82548CA1E974}" type="datetimeFigureOut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7FACE-B5B6-43FB-B22F-A737D3230C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144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17BEAC-2E13-43E5-B748-E2AC37381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F45448-AD6D-4D98-BB8B-88613B1FB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1C200E-C770-498B-8C97-2B464B89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70B5-1035-4D0D-A6F4-F929421A1A09}" type="datetime1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94C22B-528D-40F0-906C-32E334B3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F7B556-9FA1-44E0-B761-F008F558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5787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F6F71-82CE-43C8-8741-5D1AB71C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AE44BC6-D7C1-40FA-9FC0-2CB4A230F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7ECC0F-612E-432A-B85A-659A1B69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51B6-1A26-411E-80AB-07D6CAD3BA8F}" type="datetime1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8A3A8E-611D-4C40-9001-DFDFD717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FEED7C-0475-4189-8ABA-4381D32A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61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2C30157-9468-4605-8B8C-7C3F780AF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62E497-F504-4267-9912-C77EB9444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1E4B37-3889-4414-9506-0FF66113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702B-4FA9-43DA-9851-E612C1EB5EBB}" type="datetime1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BFF50C-EDBF-4638-AB26-1A472207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30863A-3290-4A55-8A2D-3C2BC3CF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92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9122B1-597B-41BB-9BB3-BEF380E5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DB3971-57DB-478D-BC87-0D2899D18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2C02ED-EA45-4E74-B703-F1EA16FB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6AAA-836B-4DBD-96C2-3079041F5B0D}" type="datetime1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722F48-9974-4907-83A0-6CCA6FC7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E73D1D-A146-4BAF-9214-847FC670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13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6D83E6-FBCD-4105-993D-AEA53475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B719DD-ACCF-4AAA-8966-90E9BA423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0779E0-FD88-4421-8AB2-E9D7E3DC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114F-EA40-42C4-81A9-F793CDFDC1B7}" type="datetime1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3FF746-E14A-4F88-ADC3-1848C997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CF22DD-8D0A-4327-8DF7-63F4A0E2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18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A9CC0-3BBC-41C7-B908-7E03B9AB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C4BC47-C913-4F7D-9D36-8E20DF7AB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85740"/>
            <a:ext cx="5181600" cy="479122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6E169C-AA57-4A6B-BA6D-404192858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85740"/>
            <a:ext cx="5181600" cy="479122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61F099-8E91-4D5C-964F-58749836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2E95-7AFA-44D3-9B0B-859BDF1ECE61}" type="datetime1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390131-E5C7-4797-8731-2CB05879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A6016D-063D-4806-A52E-68B5D8AD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97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11A3B8-D8F1-4D6F-BBAD-30447DB55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75CF55-B2E5-41E0-AB62-59DCCE09A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C9118C-343B-436B-97CE-CFD2E1914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1EFF1B5-34AA-4775-8DB9-307750843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94F1811-B200-40A0-B7C9-A2CCC32AA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9D0B38D-BDB3-44B6-92FF-FF8FA638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AF99-4EF5-431A-90FC-C7A2B65E4EEA}" type="datetime1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FAB0220-559D-4B3A-969A-53B1B680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E13974C-D440-4221-9F62-CEA600AC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07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987D4-E25B-4A43-BEAB-5A10EA95C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13632C9-CE39-4BB2-A3C1-EAD9B97B2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CF9C-9399-4838-8D33-133A78A46713}" type="datetime1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8F33AAD-9B37-4931-831D-553620CD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4B471BD-1D81-47B2-87D3-5F916923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91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64543B-00E0-4E8E-AF59-432A5269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5D51-5E4E-42A5-A150-83E3EF2E6A7D}" type="datetime1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90FC091-1B05-4A7B-BA92-909FDF56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55CDC7-866F-40EC-882B-F742D2081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80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8B19B-E933-4778-9D06-C8FDB4D1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64DE25-69AE-446F-80CD-733A5B59F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9E1955-8378-40C4-98C2-0EC850199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ABABDC-7FA5-4945-B50D-D61F724E3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BE43-F690-4029-AD9B-C832679362AD}" type="datetime1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41F87C-AC64-4A65-A919-03929F8B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D1465F-6363-45DD-BF1D-5C355E82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68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ECCCDE-0C3F-4A82-A924-630ED351C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088E763-5AF3-41CE-B141-5B14B2477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F1F0F2-DBDE-4889-B0FD-B8A1BC6F5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31436A-4021-405C-8755-773AF9A9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1016-F4FC-47D2-A8EC-9D6F884F77A3}" type="datetime1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02333A-1A07-4214-B977-F6F684B2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6BAB6C-746F-45C2-BFDE-654B53E6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39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F9107FD-CF3A-4DD6-A8F6-DE033970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142"/>
            <a:ext cx="10515600" cy="757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B64A5F-FA17-46E9-A0D1-37570E92C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9704"/>
            <a:ext cx="10515600" cy="5088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BD9A34-56F4-4084-AE65-3B9305020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C6142-8846-45AB-BAD9-043887BC0429}" type="datetime1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636B89-3240-4E8A-855E-EE1E2EC00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189E64-8236-4256-AA9D-4EB470CF4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270B5EE5-E998-4313-AD79-530D9E22B6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97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nhi.gov.tw/SysService/SevereAcuteHospital.aspx?menu=18&amp;menu_id=683&amp;WD_ID=11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622628-AB25-4854-BBF6-36AACCA5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民眾版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醫院選擇演算法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9C382E-00F6-4237-9253-CA8C2BC0B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Step 1. </a:t>
            </a:r>
            <a:r>
              <a:rPr lang="zh-TW" altLang="en-US" dirty="0"/>
              <a:t>先選出特定地區或區域的所有醫院：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Step 2. </a:t>
            </a:r>
            <a:r>
              <a:rPr lang="zh-TW" altLang="en-US" dirty="0"/>
              <a:t>選擇醫院同時考量</a:t>
            </a:r>
            <a:r>
              <a:rPr lang="zh-TW" altLang="en-US" b="1" dirty="0"/>
              <a:t>就近</a:t>
            </a:r>
            <a:r>
              <a:rPr lang="zh-TW" altLang="en-US" dirty="0"/>
              <a:t>與</a:t>
            </a:r>
            <a:r>
              <a:rPr lang="zh-TW" altLang="en-US" b="1" dirty="0"/>
              <a:t>適當</a:t>
            </a:r>
            <a:r>
              <a:rPr lang="zh-TW" altLang="en-US" dirty="0"/>
              <a:t>原則 </a:t>
            </a:r>
            <a:r>
              <a:rPr lang="en-US" altLang="zh-TW" dirty="0"/>
              <a:t>(</a:t>
            </a:r>
            <a:r>
              <a:rPr lang="zh-TW" altLang="en-US" dirty="0"/>
              <a:t>比較醫院分數高低，高者為選擇對象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BA4B7A-FB3E-4FD5-BC03-3CA8973F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CE0275A-379F-4CE1-AF97-F762F76DE0A8}"/>
                  </a:ext>
                </a:extLst>
              </p:cNvPr>
              <p:cNvSpPr/>
              <p:nvPr/>
            </p:nvSpPr>
            <p:spPr>
              <a:xfrm>
                <a:off x="1649895" y="2065059"/>
                <a:ext cx="6679096" cy="4994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醫院分數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𝑆𝑐𝑜𝑟𝑒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CE0275A-379F-4CE1-AF97-F762F76DE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895" y="2065059"/>
                <a:ext cx="6679096" cy="499496"/>
              </a:xfrm>
              <a:prstGeom prst="rect">
                <a:avLst/>
              </a:prstGeom>
              <a:blipFill>
                <a:blip r:embed="rId2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2721A65F-B7C3-4D9F-A6D0-A6947BEB3CB1}"/>
                  </a:ext>
                </a:extLst>
              </p:cNvPr>
              <p:cNvSpPr txBox="1"/>
              <p:nvPr/>
            </p:nvSpPr>
            <p:spPr>
              <a:xfrm>
                <a:off x="372537" y="2825848"/>
                <a:ext cx="50551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=1,2,…,200;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3=1 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2721A65F-B7C3-4D9F-A6D0-A6947BEB3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7" y="2825848"/>
                <a:ext cx="5055102" cy="276999"/>
              </a:xfrm>
              <a:prstGeom prst="rect">
                <a:avLst/>
              </a:prstGeom>
              <a:blipFill>
                <a:blip r:embed="rId3"/>
                <a:stretch>
                  <a:fillRect l="-724" t="-4444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5358BA5-32A3-4E5D-8016-F3244AF80680}"/>
                  </a:ext>
                </a:extLst>
              </p:cNvPr>
              <p:cNvSpPr txBox="1"/>
              <p:nvPr/>
            </p:nvSpPr>
            <p:spPr>
              <a:xfrm>
                <a:off x="372537" y="3261924"/>
                <a:ext cx="6955943" cy="306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𝐷𝑟𝑖𝑣𝑖𝑛𝑔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𝑇𝑖𝑚𝑒</m:t>
                        </m:r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個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傷患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送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至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家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醫院的開車時間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取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倒數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5358BA5-32A3-4E5D-8016-F3244AF80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7" y="3261924"/>
                <a:ext cx="6955943" cy="306238"/>
              </a:xfrm>
              <a:prstGeom prst="rect">
                <a:avLst/>
              </a:prstGeom>
              <a:blipFill>
                <a:blip r:embed="rId4"/>
                <a:stretch>
                  <a:fillRect l="-876" t="-10000" b="-2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792C0E29-3235-4AF7-9B83-C8C672D36FD8}"/>
                  </a:ext>
                </a:extLst>
              </p:cNvPr>
              <p:cNvSpPr txBox="1"/>
              <p:nvPr/>
            </p:nvSpPr>
            <p:spPr>
              <a:xfrm>
                <a:off x="372536" y="3632502"/>
                <a:ext cx="2333139" cy="4283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𝑟𝑖𝑣𝑖𝑛𝑔𝑇𝑖𝑚𝑒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𝑚𝑖𝑛𝑠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TW" altLang="en-US" dirty="0"/>
                  <a:t>  </a:t>
                </a: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792C0E29-3235-4AF7-9B83-C8C672D36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6" y="3632502"/>
                <a:ext cx="2333139" cy="428322"/>
              </a:xfrm>
              <a:prstGeom prst="rect">
                <a:avLst/>
              </a:prstGeom>
              <a:blipFill>
                <a:blip r:embed="rId5"/>
                <a:stretch>
                  <a:fillRect l="-2611" b="-18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DAA3F54-5B86-46B8-B70E-0F71D52EC981}"/>
                  </a:ext>
                </a:extLst>
              </p:cNvPr>
              <p:cNvSpPr txBox="1"/>
              <p:nvPr/>
            </p:nvSpPr>
            <p:spPr>
              <a:xfrm>
                <a:off x="372537" y="4159530"/>
                <a:ext cx="5657318" cy="306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𝐴𝑑𝑒𝑞𝑢𝑎𝑐𝑦</m:t>
                        </m:r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個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傷患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送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至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家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醫院的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適當性，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DAA3F54-5B86-46B8-B70E-0F71D52EC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7" y="4159530"/>
                <a:ext cx="5657318" cy="306238"/>
              </a:xfrm>
              <a:prstGeom prst="rect">
                <a:avLst/>
              </a:prstGeom>
              <a:blipFill>
                <a:blip r:embed="rId6"/>
                <a:stretch>
                  <a:fillRect l="-1509" t="-9804" b="-235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F9F582A-48BD-441D-8D9F-0E91954249FB}"/>
                  </a:ext>
                </a:extLst>
              </p:cNvPr>
              <p:cNvSpPr txBox="1"/>
              <p:nvPr/>
            </p:nvSpPr>
            <p:spPr>
              <a:xfrm>
                <a:off x="372537" y="4578904"/>
                <a:ext cx="3395801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𝐴𝑑𝑒𝑞𝑢𝑎𝑡𝑒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𝐻𝑜𝑎𝑝𝑖𝑡𝑎𝑙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𝑀𝑎𝑡𝑟𝑖𝑥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F9F582A-48BD-441D-8D9F-0E9195424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7" y="4578904"/>
                <a:ext cx="3395801" cy="299313"/>
              </a:xfrm>
              <a:prstGeom prst="rect">
                <a:avLst/>
              </a:prstGeom>
              <a:blipFill>
                <a:blip r:embed="rId7"/>
                <a:stretch>
                  <a:fillRect l="-2513" r="-359" b="-265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0D5AB95-78F0-4EAA-A31E-72EA3AB64619}"/>
                  </a:ext>
                </a:extLst>
              </p:cNvPr>
              <p:cNvSpPr txBox="1"/>
              <p:nvPr/>
            </p:nvSpPr>
            <p:spPr>
              <a:xfrm>
                <a:off x="372537" y="5057136"/>
                <a:ext cx="7439344" cy="306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𝐴𝑣𝑎𝑖𝑙𝑎𝑏𝑖𝑙𝑖𝑡𝑦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𝐼𝑛𝑑𝑒𝑥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個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傷患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送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至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家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醫院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可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使用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床位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比率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0D5AB95-78F0-4EAA-A31E-72EA3AB64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7" y="5057136"/>
                <a:ext cx="7439344" cy="306238"/>
              </a:xfrm>
              <a:prstGeom prst="rect">
                <a:avLst/>
              </a:prstGeom>
              <a:blipFill>
                <a:blip r:embed="rId8"/>
                <a:stretch>
                  <a:fillRect l="-820" t="-12000" b="-2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6F4FF967-91F1-433C-97EE-A21CC8A730D3}"/>
                  </a:ext>
                </a:extLst>
              </p:cNvPr>
              <p:cNvSpPr txBox="1"/>
              <p:nvPr/>
            </p:nvSpPr>
            <p:spPr>
              <a:xfrm>
                <a:off x="321722" y="5380098"/>
                <a:ext cx="7446334" cy="537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𝐸𝐷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𝐵𝑒𝑑𝑠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𝑊𝑎𝑖𝑡𝑖𝑛𝑔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𝑎𝑏𝑜𝑎𝑟𝑑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𝑑𝑖𝑎𝑔𝑛𝑜𝑠𝑖𝑠</m:t>
                              </m:r>
                            </m:e>
                          </m:d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𝑅𝑒𝑐𝑒𝑖𝑣𝑒𝑑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𝐶𝑎𝑠𝑢𝑎𝑙𝑡𝑖𝑒𝑠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𝐸𝐷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𝐵𝑒𝑑𝑠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6F4FF967-91F1-433C-97EE-A21CC8A73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22" y="5380098"/>
                <a:ext cx="7446334" cy="5375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4246A6D5-9CB8-4C6C-A842-D1C3EDD3EC1B}"/>
                  </a:ext>
                </a:extLst>
              </p:cNvPr>
              <p:cNvSpPr txBox="1"/>
              <p:nvPr/>
            </p:nvSpPr>
            <p:spPr>
              <a:xfrm>
                <a:off x="321722" y="5958998"/>
                <a:ext cx="3898055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𝐸𝐷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𝐵𝑒𝑑𝑠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𝑅𝑒𝑐𝑒𝑖𝑣𝑒𝑑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𝐶𝑎𝑠𝑢𝑎𝑙𝑡𝑖𝑒𝑠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𝐸𝐷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𝐵𝑒𝑑𝑠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4246A6D5-9CB8-4C6C-A842-D1C3EDD3E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22" y="5958998"/>
                <a:ext cx="3898055" cy="5259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172DBA66-CC17-497D-8F85-17DFA3E08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304319"/>
              </p:ext>
            </p:extLst>
          </p:nvPr>
        </p:nvGraphicFramePr>
        <p:xfrm>
          <a:off x="7811881" y="3102847"/>
          <a:ext cx="4260435" cy="338979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014067">
                  <a:extLst>
                    <a:ext uri="{9D8B030D-6E8A-4147-A177-3AD203B41FA5}">
                      <a16:colId xmlns:a16="http://schemas.microsoft.com/office/drawing/2014/main" val="2396529781"/>
                    </a:ext>
                  </a:extLst>
                </a:gridCol>
                <a:gridCol w="690107">
                  <a:extLst>
                    <a:ext uri="{9D8B030D-6E8A-4147-A177-3AD203B41FA5}">
                      <a16:colId xmlns:a16="http://schemas.microsoft.com/office/drawing/2014/main" val="516174121"/>
                    </a:ext>
                  </a:extLst>
                </a:gridCol>
                <a:gridCol w="852087">
                  <a:extLst>
                    <a:ext uri="{9D8B030D-6E8A-4147-A177-3AD203B41FA5}">
                      <a16:colId xmlns:a16="http://schemas.microsoft.com/office/drawing/2014/main" val="4001394421"/>
                    </a:ext>
                  </a:extLst>
                </a:gridCol>
                <a:gridCol w="852087">
                  <a:extLst>
                    <a:ext uri="{9D8B030D-6E8A-4147-A177-3AD203B41FA5}">
                      <a16:colId xmlns:a16="http://schemas.microsoft.com/office/drawing/2014/main" val="1147611085"/>
                    </a:ext>
                  </a:extLst>
                </a:gridCol>
                <a:gridCol w="852087">
                  <a:extLst>
                    <a:ext uri="{9D8B030D-6E8A-4147-A177-3AD203B41FA5}">
                      <a16:colId xmlns:a16="http://schemas.microsoft.com/office/drawing/2014/main" val="1092701456"/>
                    </a:ext>
                  </a:extLst>
                </a:gridCol>
              </a:tblGrid>
              <a:tr h="647090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Severity</a:t>
                      </a:r>
                    </a:p>
                    <a:p>
                      <a:pPr algn="l" fontAlgn="b"/>
                      <a:r>
                        <a:rPr lang="zh-TW" altLang="en-US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醫院</a:t>
                      </a:r>
                      <a:endParaRPr lang="en-US" altLang="zh-TW" sz="1600" b="1" u="none" strike="noStrike" baseline="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ECRH Level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Severe</a:t>
                      </a:r>
                      <a:endParaRPr lang="zh-TW" alt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Moderate</a:t>
                      </a:r>
                      <a:endParaRPr lang="zh-TW" alt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Mild</a:t>
                      </a:r>
                      <a:endParaRPr lang="zh-TW" alt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10687498"/>
                  </a:ext>
                </a:extLst>
              </a:tr>
              <a:tr h="26519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Non-ECRH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6136420"/>
                  </a:ext>
                </a:extLst>
              </a:tr>
              <a:tr h="265192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General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90885416"/>
                  </a:ext>
                </a:extLst>
              </a:tr>
              <a:tr h="265192">
                <a:tc vMerge="1">
                  <a:txBody>
                    <a:bodyPr/>
                    <a:lstStyle/>
                    <a:p>
                      <a:pPr algn="ctr" fontAlgn="b"/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61269250"/>
                  </a:ext>
                </a:extLst>
              </a:tr>
              <a:tr h="265192">
                <a:tc vMerge="1">
                  <a:txBody>
                    <a:bodyPr/>
                    <a:lstStyle/>
                    <a:p>
                      <a:pPr algn="ctr" fontAlgn="b"/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12993174"/>
                  </a:ext>
                </a:extLst>
              </a:tr>
              <a:tr h="265192">
                <a:tc vMerge="1">
                  <a:txBody>
                    <a:bodyPr/>
                    <a:lstStyle/>
                    <a:p>
                      <a:pPr algn="ctr" fontAlgn="b"/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91255863"/>
                  </a:ext>
                </a:extLst>
              </a:tr>
              <a:tr h="265192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Medium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2719491"/>
                  </a:ext>
                </a:extLst>
              </a:tr>
              <a:tr h="265192">
                <a:tc vMerge="1">
                  <a:txBody>
                    <a:bodyPr/>
                    <a:lstStyle/>
                    <a:p>
                      <a:pPr algn="ctr" fontAlgn="b"/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09837221"/>
                  </a:ext>
                </a:extLst>
              </a:tr>
              <a:tr h="265192">
                <a:tc vMerge="1">
                  <a:txBody>
                    <a:bodyPr/>
                    <a:lstStyle/>
                    <a:p>
                      <a:pPr algn="ctr" fontAlgn="b"/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24221231"/>
                  </a:ext>
                </a:extLst>
              </a:tr>
              <a:tr h="265192">
                <a:tc vMerge="1">
                  <a:txBody>
                    <a:bodyPr/>
                    <a:lstStyle/>
                    <a:p>
                      <a:pPr algn="ctr" fontAlgn="b"/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60352084"/>
                  </a:ext>
                </a:extLst>
              </a:tr>
              <a:tr h="26519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Severe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74253525"/>
                  </a:ext>
                </a:extLst>
              </a:tr>
            </a:tbl>
          </a:graphicData>
        </a:graphic>
      </p:graphicFrame>
      <p:sp>
        <p:nvSpPr>
          <p:cNvPr id="22" name="文字方塊 21">
            <a:extLst>
              <a:ext uri="{FF2B5EF4-FFF2-40B4-BE49-F238E27FC236}">
                <a16:creationId xmlns:a16="http://schemas.microsoft.com/office/drawing/2014/main" id="{0FBD3465-480D-4896-973D-E6F9A39F11B3}"/>
              </a:ext>
            </a:extLst>
          </p:cNvPr>
          <p:cNvSpPr txBox="1"/>
          <p:nvPr/>
        </p:nvSpPr>
        <p:spPr>
          <a:xfrm>
            <a:off x="7811881" y="2677729"/>
            <a:ext cx="308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Adequate hospital matrix</a:t>
            </a:r>
            <a:r>
              <a:rPr lang="zh-TW" altLang="en-US" b="1" dirty="0"/>
              <a:t> </a:t>
            </a:r>
            <a:r>
              <a:rPr lang="en-US" altLang="zh-TW" b="1" dirty="0"/>
              <a:t>(</a:t>
            </a:r>
            <a:r>
              <a:rPr lang="en-US" altLang="zh-TW" b="1" dirty="0" err="1"/>
              <a:t>y</a:t>
            </a:r>
            <a:r>
              <a:rPr lang="en-US" altLang="zh-TW" b="1" baseline="-25000" dirty="0" err="1"/>
              <a:t>ij</a:t>
            </a:r>
            <a:r>
              <a:rPr lang="en-US" altLang="zh-TW" b="1" dirty="0"/>
              <a:t>)</a:t>
            </a:r>
            <a:endParaRPr lang="zh-TW" altLang="en-US" b="1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43F0E01-5AA2-43C8-B50C-DE13AF72347B}"/>
              </a:ext>
            </a:extLst>
          </p:cNvPr>
          <p:cNvCxnSpPr>
            <a:cxnSpLocks/>
          </p:cNvCxnSpPr>
          <p:nvPr/>
        </p:nvCxnSpPr>
        <p:spPr>
          <a:xfrm>
            <a:off x="4134678" y="4728561"/>
            <a:ext cx="347869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A88BFBE-EB51-4E47-B60E-79A4578200E4}"/>
              </a:ext>
            </a:extLst>
          </p:cNvPr>
          <p:cNvSpPr txBox="1"/>
          <p:nvPr/>
        </p:nvSpPr>
        <p:spPr>
          <a:xfrm>
            <a:off x="7956738" y="293331"/>
            <a:ext cx="4215384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顯示醫院資訊時，出現</a:t>
            </a:r>
            <a:endParaRPr lang="en-US" altLang="zh-TW" dirty="0"/>
          </a:p>
          <a:p>
            <a:r>
              <a:rPr lang="zh-TW" altLang="en-US" dirty="0"/>
              <a:t>醫院名稱，兩地距離、行車時間，</a:t>
            </a:r>
            <a:endParaRPr lang="en-US" altLang="zh-TW" dirty="0"/>
          </a:p>
          <a:p>
            <a:r>
              <a:rPr lang="zh-TW" altLang="en-US" dirty="0"/>
              <a:t>已到院傷患數、在途中傷患數、</a:t>
            </a:r>
            <a:endParaRPr lang="en-US" altLang="zh-TW" dirty="0"/>
          </a:p>
          <a:p>
            <a:r>
              <a:rPr lang="zh-TW" altLang="en-US" dirty="0"/>
              <a:t>資源妥善率指標 </a:t>
            </a:r>
            <a:r>
              <a:rPr lang="en-US" altLang="zh-TW" dirty="0"/>
              <a:t>(availability index)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732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F50B6-FF99-434D-A03B-89FABD183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12" y="169085"/>
            <a:ext cx="10515600" cy="757084"/>
          </a:xfrm>
        </p:spPr>
        <p:txBody>
          <a:bodyPr/>
          <a:lstStyle/>
          <a:p>
            <a:r>
              <a:rPr lang="en-US" altLang="zh-TW" dirty="0"/>
              <a:t>App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專業版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醫院選擇演算法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CD9FB5-8FEE-4BB3-8DB3-92B9092ED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812" y="798153"/>
            <a:ext cx="10515600" cy="508854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Step 1.</a:t>
            </a:r>
            <a:r>
              <a:rPr lang="zh-TW" altLang="en-US" dirty="0"/>
              <a:t> 先選出特定地區或區域的所有醫院：</a:t>
            </a:r>
            <a:endParaRPr lang="en-US" altLang="zh-TW" dirty="0"/>
          </a:p>
          <a:p>
            <a:pPr lvl="1"/>
            <a:r>
              <a:rPr lang="zh-TW" altLang="en-US" dirty="0"/>
              <a:t>縣市別：災害地點與醫院地點位於相同縣市或特定距離範圍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緊急醫療網：災害所在區域與醫院所在之緊急醫療網區域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Step 2.</a:t>
            </a:r>
            <a:r>
              <a:rPr lang="zh-TW" altLang="en-US" dirty="0"/>
              <a:t> 選擇醫院同時考量就近與適當原則 </a:t>
            </a:r>
            <a:r>
              <a:rPr lang="en-US" altLang="zh-TW" dirty="0"/>
              <a:t>(</a:t>
            </a:r>
            <a:r>
              <a:rPr lang="zh-TW" altLang="en-US" dirty="0"/>
              <a:t>比較醫院分數高低，高者為選擇對象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3811574-5941-4104-95CB-6B663FBB5A9B}"/>
                  </a:ext>
                </a:extLst>
              </p:cNvPr>
              <p:cNvSpPr/>
              <p:nvPr/>
            </p:nvSpPr>
            <p:spPr>
              <a:xfrm>
                <a:off x="667165" y="2403020"/>
                <a:ext cx="6722165" cy="4655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2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醫</a:t>
                </a:r>
                <a14:m>
                  <m:oMath xmlns:m="http://schemas.openxmlformats.org/officeDocument/2006/math">
                    <m:r>
                      <a:rPr kumimoji="0" lang="zh-TW" altLang="en-US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院分數</m:t>
                    </m:r>
                    <m:sSub>
                      <m:sSubPr>
                        <m:ctrlP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𝑆𝑐𝑜𝑟𝑒</m:t>
                        </m:r>
                      </m:e>
                      <m:sub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</m:sSub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 </m:t>
                    </m:r>
                    <m:sSub>
                      <m:sSubPr>
                        <m:ctrlP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𝑤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</m:sSub>
                    <m:r>
                      <a:rPr kumimoji="0" lang="en-US" altLang="zh-TW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altLang="zh-TW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𝑤</m:t>
                        </m:r>
                        <m:r>
                          <a:rPr kumimoji="0" lang="en-US" altLang="zh-TW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TW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kumimoji="0" lang="en-US" altLang="zh-TW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altLang="zh-TW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𝑤</m:t>
                        </m:r>
                        <m:r>
                          <a:rPr kumimoji="0" lang="en-US" altLang="zh-TW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  <m:r>
                          <a:rPr kumimoji="0" lang="en-US" altLang="zh-TW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0" lang="en-US" altLang="zh-TW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endParaRPr kumimoji="0" lang="zh-TW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/>
                  <a:cs typeface="+mn-cs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3811574-5941-4104-95CB-6B663FBB5A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65" y="2403020"/>
                <a:ext cx="6722165" cy="465512"/>
              </a:xfrm>
              <a:prstGeom prst="rect">
                <a:avLst/>
              </a:prstGeom>
              <a:blipFill>
                <a:blip r:embed="rId2"/>
                <a:stretch>
                  <a:fillRect t="-7792" b="-194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8046720" y="197988"/>
            <a:ext cx="4215384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顯示醫院資訊時，出現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醫院名稱，兩地距離、行車時間，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已到院傷患數、在途中傷患數、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資源妥善率指標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(availability index)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D7E64D3-7502-458E-88D0-5763C1E1E06F}"/>
                  </a:ext>
                </a:extLst>
              </p:cNvPr>
              <p:cNvSpPr txBox="1"/>
              <p:nvPr/>
            </p:nvSpPr>
            <p:spPr>
              <a:xfrm>
                <a:off x="372537" y="2964347"/>
                <a:ext cx="50551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=1,2,…,200;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3=1 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D7E64D3-7502-458E-88D0-5763C1E1E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7" y="2964347"/>
                <a:ext cx="5055102" cy="276999"/>
              </a:xfrm>
              <a:prstGeom prst="rect">
                <a:avLst/>
              </a:prstGeom>
              <a:blipFill>
                <a:blip r:embed="rId3"/>
                <a:stretch>
                  <a:fillRect l="-724" t="-2174" b="-3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8E023BE-F76F-415D-AC66-CE7023F551D6}"/>
                  </a:ext>
                </a:extLst>
              </p:cNvPr>
              <p:cNvSpPr txBox="1"/>
              <p:nvPr/>
            </p:nvSpPr>
            <p:spPr>
              <a:xfrm>
                <a:off x="372537" y="3400423"/>
                <a:ext cx="6955943" cy="306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𝐷𝑟𝑖𝑣𝑖𝑛𝑔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𝑇𝑖𝑚𝑒</m:t>
                        </m:r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個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傷患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送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至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家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醫院的開車時間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取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倒數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8E023BE-F76F-415D-AC66-CE7023F55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7" y="3400423"/>
                <a:ext cx="6955943" cy="306238"/>
              </a:xfrm>
              <a:prstGeom prst="rect">
                <a:avLst/>
              </a:prstGeom>
              <a:blipFill>
                <a:blip r:embed="rId4"/>
                <a:stretch>
                  <a:fillRect l="-876" t="-10000" b="-2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D443E018-9723-44BC-A943-898D4C1422F1}"/>
                  </a:ext>
                </a:extLst>
              </p:cNvPr>
              <p:cNvSpPr txBox="1"/>
              <p:nvPr/>
            </p:nvSpPr>
            <p:spPr>
              <a:xfrm>
                <a:off x="372536" y="3771001"/>
                <a:ext cx="2333139" cy="4283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𝑟𝑖𝑣𝑖𝑛𝑔𝑇𝑖𝑚𝑒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𝑚𝑖𝑛𝑠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TW" altLang="en-US" dirty="0"/>
                  <a:t>  </a:t>
                </a: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D443E018-9723-44BC-A943-898D4C142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6" y="3771001"/>
                <a:ext cx="2333139" cy="428322"/>
              </a:xfrm>
              <a:prstGeom prst="rect">
                <a:avLst/>
              </a:prstGeom>
              <a:blipFill>
                <a:blip r:embed="rId5"/>
                <a:stretch>
                  <a:fillRect l="-2611" b="-18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252A5952-6A2E-49C5-9DF3-0FB56E1127EA}"/>
                  </a:ext>
                </a:extLst>
              </p:cNvPr>
              <p:cNvSpPr txBox="1"/>
              <p:nvPr/>
            </p:nvSpPr>
            <p:spPr>
              <a:xfrm>
                <a:off x="372537" y="4298029"/>
                <a:ext cx="5657318" cy="306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𝐴𝑑𝑒𝑞𝑢𝑎𝑐𝑦</m:t>
                        </m:r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個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傷患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送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至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家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醫院的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適當性，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252A5952-6A2E-49C5-9DF3-0FB56E112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7" y="4298029"/>
                <a:ext cx="5657318" cy="306238"/>
              </a:xfrm>
              <a:prstGeom prst="rect">
                <a:avLst/>
              </a:prstGeom>
              <a:blipFill>
                <a:blip r:embed="rId6"/>
                <a:stretch>
                  <a:fillRect l="-1509" t="-10000" b="-2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B37AA500-3288-4962-AE99-A5EC4E69CE8C}"/>
                  </a:ext>
                </a:extLst>
              </p:cNvPr>
              <p:cNvSpPr txBox="1"/>
              <p:nvPr/>
            </p:nvSpPr>
            <p:spPr>
              <a:xfrm>
                <a:off x="372537" y="4717403"/>
                <a:ext cx="3395801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𝐴𝑑𝑒𝑞𝑢𝑎𝑡𝑒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𝐻𝑜𝑎𝑝𝑖𝑡𝑎𝑙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𝑀𝑎𝑡𝑟𝑖𝑥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B37AA500-3288-4962-AE99-A5EC4E69C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7" y="4717403"/>
                <a:ext cx="3395801" cy="299313"/>
              </a:xfrm>
              <a:prstGeom prst="rect">
                <a:avLst/>
              </a:prstGeom>
              <a:blipFill>
                <a:blip r:embed="rId7"/>
                <a:stretch>
                  <a:fillRect l="-2513" r="-359" b="-265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239A2AD-12A5-44E3-B275-8669DD05424D}"/>
                  </a:ext>
                </a:extLst>
              </p:cNvPr>
              <p:cNvSpPr txBox="1"/>
              <p:nvPr/>
            </p:nvSpPr>
            <p:spPr>
              <a:xfrm>
                <a:off x="372537" y="5195635"/>
                <a:ext cx="7439344" cy="306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𝐴𝑣𝑎𝑖𝑙𝑎𝑏𝑖𝑙𝑖𝑡𝑦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𝐼𝑛𝑑𝑒𝑥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個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傷患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送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至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家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醫院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可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使用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床位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比率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239A2AD-12A5-44E3-B275-8669DD054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7" y="5195635"/>
                <a:ext cx="7439344" cy="306238"/>
              </a:xfrm>
              <a:prstGeom prst="rect">
                <a:avLst/>
              </a:prstGeom>
              <a:blipFill>
                <a:blip r:embed="rId8"/>
                <a:stretch>
                  <a:fillRect l="-820" t="-9804" b="-235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FCAC2DF7-9F25-4075-8C08-C70D4BABAC8D}"/>
                  </a:ext>
                </a:extLst>
              </p:cNvPr>
              <p:cNvSpPr txBox="1"/>
              <p:nvPr/>
            </p:nvSpPr>
            <p:spPr>
              <a:xfrm>
                <a:off x="321722" y="5518597"/>
                <a:ext cx="7446334" cy="537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𝐸𝐷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𝐵𝑒𝑑𝑠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𝑊𝑎𝑖𝑡𝑖𝑛𝑔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𝑎𝑏𝑜𝑎𝑟𝑑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𝑑𝑖𝑎𝑔𝑛𝑜𝑠𝑖𝑠</m:t>
                              </m:r>
                            </m:e>
                          </m:d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𝑅𝑒𝑐𝑒𝑖𝑣𝑒𝑑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𝐶𝑎𝑠𝑢𝑎𝑙𝑡𝑖𝑒𝑠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𝐸𝐷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𝐵𝑒𝑑𝑠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FCAC2DF7-9F25-4075-8C08-C70D4BABA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22" y="5518597"/>
                <a:ext cx="7446334" cy="5375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18B72330-7213-4499-AA91-672FB4BD3CB9}"/>
                  </a:ext>
                </a:extLst>
              </p:cNvPr>
              <p:cNvSpPr txBox="1"/>
              <p:nvPr/>
            </p:nvSpPr>
            <p:spPr>
              <a:xfrm>
                <a:off x="321722" y="6097497"/>
                <a:ext cx="3898055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𝐸𝐷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𝐵𝑒𝑑𝑠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𝑅𝑒𝑐𝑒𝑖𝑣𝑒𝑑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𝐶𝑎𝑠𝑢𝑎𝑙𝑡𝑖𝑒𝑠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𝐸𝐷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𝐵𝑒𝑑𝑠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18B72330-7213-4499-AA91-672FB4BD3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22" y="6097497"/>
                <a:ext cx="3898055" cy="5259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2D0B017-7BF7-4F90-9ACD-BE9771F39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776526"/>
              </p:ext>
            </p:extLst>
          </p:nvPr>
        </p:nvGraphicFramePr>
        <p:xfrm>
          <a:off x="7811881" y="3102847"/>
          <a:ext cx="4260435" cy="338979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014067">
                  <a:extLst>
                    <a:ext uri="{9D8B030D-6E8A-4147-A177-3AD203B41FA5}">
                      <a16:colId xmlns:a16="http://schemas.microsoft.com/office/drawing/2014/main" val="2396529781"/>
                    </a:ext>
                  </a:extLst>
                </a:gridCol>
                <a:gridCol w="690107">
                  <a:extLst>
                    <a:ext uri="{9D8B030D-6E8A-4147-A177-3AD203B41FA5}">
                      <a16:colId xmlns:a16="http://schemas.microsoft.com/office/drawing/2014/main" val="516174121"/>
                    </a:ext>
                  </a:extLst>
                </a:gridCol>
                <a:gridCol w="852087">
                  <a:extLst>
                    <a:ext uri="{9D8B030D-6E8A-4147-A177-3AD203B41FA5}">
                      <a16:colId xmlns:a16="http://schemas.microsoft.com/office/drawing/2014/main" val="4001394421"/>
                    </a:ext>
                  </a:extLst>
                </a:gridCol>
                <a:gridCol w="852087">
                  <a:extLst>
                    <a:ext uri="{9D8B030D-6E8A-4147-A177-3AD203B41FA5}">
                      <a16:colId xmlns:a16="http://schemas.microsoft.com/office/drawing/2014/main" val="1147611085"/>
                    </a:ext>
                  </a:extLst>
                </a:gridCol>
                <a:gridCol w="852087">
                  <a:extLst>
                    <a:ext uri="{9D8B030D-6E8A-4147-A177-3AD203B41FA5}">
                      <a16:colId xmlns:a16="http://schemas.microsoft.com/office/drawing/2014/main" val="1092701456"/>
                    </a:ext>
                  </a:extLst>
                </a:gridCol>
              </a:tblGrid>
              <a:tr h="647090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Severity</a:t>
                      </a:r>
                    </a:p>
                    <a:p>
                      <a:pPr algn="l" fontAlgn="b"/>
                      <a:r>
                        <a:rPr lang="zh-TW" altLang="en-US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醫院</a:t>
                      </a:r>
                      <a:endParaRPr lang="en-US" altLang="zh-TW" sz="1600" b="1" u="none" strike="noStrike" baseline="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ECRH Level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Severe</a:t>
                      </a:r>
                      <a:endParaRPr lang="zh-TW" alt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Moderate</a:t>
                      </a:r>
                      <a:endParaRPr lang="zh-TW" alt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Mild</a:t>
                      </a:r>
                      <a:endParaRPr lang="zh-TW" alt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10687498"/>
                  </a:ext>
                </a:extLst>
              </a:tr>
              <a:tr h="26519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Non-ECRH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6136420"/>
                  </a:ext>
                </a:extLst>
              </a:tr>
              <a:tr h="265192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General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90885416"/>
                  </a:ext>
                </a:extLst>
              </a:tr>
              <a:tr h="265192">
                <a:tc vMerge="1">
                  <a:txBody>
                    <a:bodyPr/>
                    <a:lstStyle/>
                    <a:p>
                      <a:pPr algn="ctr" fontAlgn="b"/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61269250"/>
                  </a:ext>
                </a:extLst>
              </a:tr>
              <a:tr h="265192">
                <a:tc vMerge="1">
                  <a:txBody>
                    <a:bodyPr/>
                    <a:lstStyle/>
                    <a:p>
                      <a:pPr algn="ctr" fontAlgn="b"/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12993174"/>
                  </a:ext>
                </a:extLst>
              </a:tr>
              <a:tr h="265192">
                <a:tc vMerge="1">
                  <a:txBody>
                    <a:bodyPr/>
                    <a:lstStyle/>
                    <a:p>
                      <a:pPr algn="ctr" fontAlgn="b"/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91255863"/>
                  </a:ext>
                </a:extLst>
              </a:tr>
              <a:tr h="265192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Medium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2719491"/>
                  </a:ext>
                </a:extLst>
              </a:tr>
              <a:tr h="265192">
                <a:tc vMerge="1">
                  <a:txBody>
                    <a:bodyPr/>
                    <a:lstStyle/>
                    <a:p>
                      <a:pPr algn="ctr" fontAlgn="b"/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09837221"/>
                  </a:ext>
                </a:extLst>
              </a:tr>
              <a:tr h="265192">
                <a:tc vMerge="1">
                  <a:txBody>
                    <a:bodyPr/>
                    <a:lstStyle/>
                    <a:p>
                      <a:pPr algn="ctr" fontAlgn="b"/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24221231"/>
                  </a:ext>
                </a:extLst>
              </a:tr>
              <a:tr h="265192">
                <a:tc vMerge="1">
                  <a:txBody>
                    <a:bodyPr/>
                    <a:lstStyle/>
                    <a:p>
                      <a:pPr algn="ctr" fontAlgn="b"/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60352084"/>
                  </a:ext>
                </a:extLst>
              </a:tr>
              <a:tr h="26519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Severe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74253525"/>
                  </a:ext>
                </a:extLst>
              </a:tr>
            </a:tbl>
          </a:graphicData>
        </a:graphic>
      </p:graphicFrame>
      <p:sp>
        <p:nvSpPr>
          <p:cNvPr id="18" name="文字方塊 17">
            <a:extLst>
              <a:ext uri="{FF2B5EF4-FFF2-40B4-BE49-F238E27FC236}">
                <a16:creationId xmlns:a16="http://schemas.microsoft.com/office/drawing/2014/main" id="{9D6E4426-41AB-4EDD-9EAD-5D53CAEC4644}"/>
              </a:ext>
            </a:extLst>
          </p:cNvPr>
          <p:cNvSpPr txBox="1"/>
          <p:nvPr/>
        </p:nvSpPr>
        <p:spPr>
          <a:xfrm>
            <a:off x="7811881" y="2677729"/>
            <a:ext cx="308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Adequate hospital matrix</a:t>
            </a:r>
            <a:r>
              <a:rPr lang="zh-TW" altLang="en-US" b="1" dirty="0"/>
              <a:t> </a:t>
            </a:r>
            <a:r>
              <a:rPr lang="en-US" altLang="zh-TW" b="1" dirty="0"/>
              <a:t>(</a:t>
            </a:r>
            <a:r>
              <a:rPr lang="en-US" altLang="zh-TW" b="1" dirty="0" err="1"/>
              <a:t>y</a:t>
            </a:r>
            <a:r>
              <a:rPr lang="en-US" altLang="zh-TW" b="1" baseline="-25000" dirty="0" err="1"/>
              <a:t>ij</a:t>
            </a:r>
            <a:r>
              <a:rPr lang="en-US" altLang="zh-TW" b="1" dirty="0"/>
              <a:t>)</a:t>
            </a:r>
            <a:endParaRPr lang="zh-TW" altLang="en-US" b="1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F835106-AEE6-45E0-8104-A4CD5BBB8FFD}"/>
              </a:ext>
            </a:extLst>
          </p:cNvPr>
          <p:cNvCxnSpPr>
            <a:cxnSpLocks/>
          </p:cNvCxnSpPr>
          <p:nvPr/>
        </p:nvCxnSpPr>
        <p:spPr>
          <a:xfrm>
            <a:off x="4134678" y="4867060"/>
            <a:ext cx="347869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15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醫院分數計算公式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TW" sz="2000" dirty="0"/>
                  <a:t>Score: </a:t>
                </a:r>
                <a:r>
                  <a:rPr lang="en-US" altLang="zh-TW" sz="2000" dirty="0" err="1"/>
                  <a:t>Hosp</a:t>
                </a:r>
                <a:r>
                  <a:rPr lang="en-US" altLang="zh-TW" sz="2000" dirty="0"/>
                  <a:t>-score (</a:t>
                </a:r>
                <a:r>
                  <a:rPr lang="zh-TW" altLang="en-US" sz="2000" dirty="0"/>
                  <a:t>醫院分數</a:t>
                </a:r>
                <a:r>
                  <a:rPr lang="en-US" altLang="zh-TW" sz="2000" dirty="0"/>
                  <a:t>)</a:t>
                </a:r>
              </a:p>
              <a:p>
                <a:pPr marL="0" indent="0">
                  <a:buNone/>
                </a:pPr>
                <a:endParaRPr lang="en-US" altLang="zh-TW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Drive-Time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(</a:t>
                </a:r>
                <a:r>
                  <a:rPr lang="zh-TW" altLang="en-US" sz="2000" dirty="0"/>
                  <a:t>依據</a:t>
                </a:r>
                <a:r>
                  <a:rPr lang="en-US" altLang="zh-TW" sz="2000" dirty="0"/>
                  <a:t>Google Maps- Distance Matrix API, </a:t>
                </a:r>
                <a:r>
                  <a:rPr lang="zh-TW" altLang="en-US" sz="2000" dirty="0"/>
                  <a:t>計算從災害地點到每一家醫院的開車時間</a:t>
                </a:r>
                <a:r>
                  <a:rPr lang="en-US" altLang="zh-TW" sz="2000" dirty="0"/>
                  <a:t>)</a:t>
                </a:r>
                <a:r>
                  <a:rPr lang="zh-TW" altLang="en-US" sz="2000" dirty="0"/>
                  <a:t>，換算成時間的倒數，以轉換計算單位。</a:t>
                </a:r>
                <a:endParaRPr lang="en-US" altLang="zh-TW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000" dirty="0"/>
                  <a:t>: Adequacy  (</a:t>
                </a:r>
                <a:r>
                  <a:rPr lang="zh-TW" altLang="en-US" sz="2000" dirty="0"/>
                  <a:t>醫院對該傷患的醫療能力適當性，按照矩陣表對照數據</a:t>
                </a:r>
                <a:r>
                  <a:rPr lang="en-US" altLang="zh-TW" sz="200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Ava-index (availability index</a:t>
                </a:r>
                <a:r>
                  <a:rPr lang="zh-TW" altLang="en-US" sz="2000" dirty="0"/>
                  <a:t>，醫療妥善率指標 ，指標數值越高，醫院之醫療妥善率越大，越能提供醫療資源</a:t>
                </a:r>
                <a:r>
                  <a:rPr lang="en-US" altLang="zh-TW" sz="2000" dirty="0"/>
                  <a:t>)</a:t>
                </a:r>
              </a:p>
              <a:p>
                <a:pPr lvl="1"/>
                <a:r>
                  <a:rPr lang="zh-TW" altLang="en-US" dirty="0"/>
                  <a:t>醫療妥善率指標 計算方式有兩種情況</a:t>
                </a:r>
                <a:r>
                  <a:rPr lang="en-US" altLang="zh-TW" dirty="0"/>
                  <a:t>:</a:t>
                </a:r>
              </a:p>
              <a:p>
                <a:pPr marL="457200" lvl="1" indent="0">
                  <a:buNone/>
                </a:pPr>
                <a:r>
                  <a:rPr lang="zh-TW" altLang="en-US" dirty="0"/>
                  <a:t>因為今年度以前，</a:t>
                </a:r>
                <a:r>
                  <a:rPr lang="zh-TW" altLang="en-US" dirty="0">
                    <a:hlinkClick r:id="rId2"/>
                  </a:rPr>
                  <a:t>急救責任醫療網</a:t>
                </a:r>
                <a:r>
                  <a:rPr lang="zh-TW" altLang="en-US" dirty="0"/>
                  <a:t>只有公布重度急救責任醫院的急診等待資訊，明年之後，聽說會將所有急救任醫院</a:t>
                </a:r>
                <a:r>
                  <a:rPr lang="en-US" altLang="zh-TW" dirty="0"/>
                  <a:t>(200</a:t>
                </a:r>
                <a:r>
                  <a:rPr lang="zh-TW" altLang="en-US" dirty="0"/>
                  <a:t>家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的急診等待資訊都公開。所以有兩個公式：</a:t>
                </a:r>
                <a:endParaRPr lang="en-US" altLang="zh-TW" dirty="0"/>
              </a:p>
              <a:p>
                <a:pPr marL="914400" lvl="1" indent="-457200">
                  <a:buAutoNum type="arabicPeriod"/>
                </a:pPr>
                <a:r>
                  <a:rPr lang="zh-TW" altLang="en-US" dirty="0"/>
                  <a:t>有</a:t>
                </a:r>
                <a:r>
                  <a:rPr lang="zh-TW" altLang="en-US" dirty="0">
                    <a:solidFill>
                      <a:prstClr val="black"/>
                    </a:solidFill>
                  </a:rPr>
                  <a:t>重度急救責任醫院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(46</a:t>
                </a:r>
                <a:r>
                  <a:rPr lang="zh-TW" altLang="en-US" dirty="0">
                    <a:solidFill>
                      <a:prstClr val="black"/>
                    </a:solidFill>
                  </a:rPr>
                  <a:t>家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)</a:t>
                </a:r>
                <a:r>
                  <a:rPr lang="zh-TW" altLang="en-US" dirty="0">
                    <a:solidFill>
                      <a:prstClr val="black"/>
                    </a:solidFill>
                  </a:rPr>
                  <a:t>的急診等待資訊</a:t>
                </a:r>
                <a:r>
                  <a:rPr lang="zh-TW" altLang="en-US" dirty="0"/>
                  <a:t>，則對於重度急救責任醫院的醫療妥善率計算公式為  </a:t>
                </a:r>
                <a14:m>
                  <m:oMath xmlns:m="http://schemas.openxmlformats.org/officeDocument/2006/math">
                    <m:r>
                      <a:rPr lang="zh-TW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𝑐𝑜𝑟𝑒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𝐸𝐷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𝐵𝑒𝑑𝑠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𝑊𝑎𝑖𝑡𝑖𝑛𝑔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𝑎𝑏𝑜𝑎𝑟𝑑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𝑑𝑖𝑎𝑔𝑛𝑜𝑠𝑖𝑠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𝑅𝑒𝑐𝑒𝑖𝑣𝑒𝑑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𝐶𝑎𝑠𝑢𝑎𝑙𝑡𝑖𝑒𝑠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𝐸𝐷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𝐵𝑒𝑑𝑠</m:t>
                        </m:r>
                      </m:den>
                    </m:f>
                  </m:oMath>
                </a14:m>
                <a:endParaRPr lang="en-US" altLang="zh-TW" dirty="0">
                  <a:solidFill>
                    <a:srgbClr val="FF0000"/>
                  </a:solidFill>
                </a:endParaRPr>
              </a:p>
              <a:p>
                <a:pPr marL="914400" lvl="1" indent="-457200">
                  <a:buAutoNum type="arabicPeriod"/>
                </a:pPr>
                <a:r>
                  <a:rPr lang="zh-TW" altLang="en-US" dirty="0"/>
                  <a:t>其他醫院之醫療妥善率計算公式為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𝑐𝑜𝑟𝑒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𝐸𝐷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𝐵𝑒𝑑𝑠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𝑅𝑒𝑐𝑒𝑖𝑣𝑒𝑑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𝐶𝑎𝑠𝑢𝑎𝑙𝑡𝑖𝑒𝑠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𝐸𝐷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𝐵𝑒𝑑𝑠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719" r="-2957" b="-2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3811574-5941-4104-95CB-6B663FBB5A9B}"/>
                  </a:ext>
                </a:extLst>
              </p:cNvPr>
              <p:cNvSpPr/>
              <p:nvPr/>
            </p:nvSpPr>
            <p:spPr>
              <a:xfrm>
                <a:off x="1465936" y="1608944"/>
                <a:ext cx="6722165" cy="4655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2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醫</a:t>
                </a:r>
                <a14:m>
                  <m:oMath xmlns:m="http://schemas.openxmlformats.org/officeDocument/2006/math">
                    <m:r>
                      <a:rPr kumimoji="0" lang="zh-TW" altLang="en-US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院分數</m:t>
                    </m:r>
                    <m:r>
                      <a:rPr lang="zh-TW" alt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𝑆𝑐𝑜𝑟𝑒</m:t>
                        </m:r>
                      </m:e>
                      <m:sub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</m:sSub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 </m:t>
                    </m:r>
                    <m:sSub>
                      <m:sSubPr>
                        <m:ctrlP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𝑤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</m:sSub>
                    <m:r>
                      <a:rPr kumimoji="0" lang="en-US" altLang="zh-TW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altLang="zh-TW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𝑤</m:t>
                        </m:r>
                        <m:r>
                          <a:rPr kumimoji="0" lang="en-US" altLang="zh-TW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TW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kumimoji="0" lang="en-US" altLang="zh-TW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altLang="zh-TW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𝑤</m:t>
                        </m:r>
                        <m:r>
                          <a:rPr kumimoji="0" lang="en-US" altLang="zh-TW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  <m:r>
                          <a:rPr kumimoji="0" lang="en-US" altLang="zh-TW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0" lang="en-US" altLang="zh-TW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endParaRPr kumimoji="0" lang="zh-TW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/>
                  <a:cs typeface="+mn-cs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3811574-5941-4104-95CB-6B663FBB5A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936" y="1608944"/>
                <a:ext cx="6722165" cy="465512"/>
              </a:xfrm>
              <a:prstGeom prst="rect">
                <a:avLst/>
              </a:prstGeom>
              <a:blipFill>
                <a:blip r:embed="rId4"/>
                <a:stretch>
                  <a:fillRect t="-7895" b="-197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19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8E4046-5C65-4FB8-BA5B-BAFD06E9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AAE2C6-83AE-4FB5-92C1-ACF77A10C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Step 1. </a:t>
            </a:r>
            <a:r>
              <a:rPr lang="zh-TW" altLang="en-US" dirty="0"/>
              <a:t>就近原則：</a:t>
            </a:r>
            <a:endParaRPr lang="en-US" altLang="zh-TW" dirty="0"/>
          </a:p>
          <a:p>
            <a:pPr lvl="1"/>
            <a:r>
              <a:rPr lang="zh-TW" altLang="en-US" dirty="0"/>
              <a:t>縣市別：災害地點與醫院地點位於相同縣市</a:t>
            </a:r>
            <a:r>
              <a:rPr lang="en-US" altLang="zh-TW" dirty="0">
                <a:solidFill>
                  <a:srgbClr val="FF0000"/>
                </a:solidFill>
              </a:rPr>
              <a:t>area=city</a:t>
            </a:r>
          </a:p>
          <a:p>
            <a:pPr lvl="1"/>
            <a:r>
              <a:rPr lang="zh-TW" altLang="en-US" dirty="0"/>
              <a:t>緊急醫療網：災害所在區域與醫院所在區域相同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Step 2. </a:t>
            </a:r>
            <a:r>
              <a:rPr lang="zh-TW" altLang="en-US" dirty="0"/>
              <a:t>適當原則：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0E00D06-19D2-4682-A25B-CA34BB66B321}"/>
                  </a:ext>
                </a:extLst>
              </p:cNvPr>
              <p:cNvSpPr/>
              <p:nvPr/>
            </p:nvSpPr>
            <p:spPr>
              <a:xfrm>
                <a:off x="2734917" y="2313853"/>
                <a:ext cx="6722165" cy="491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𝑆𝑐𝑜𝑟𝑒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0E00D06-19D2-4682-A25B-CA34BB66B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917" y="2313853"/>
                <a:ext cx="6722165" cy="491417"/>
              </a:xfrm>
              <a:prstGeom prst="rect">
                <a:avLst/>
              </a:prstGeom>
              <a:blipFill>
                <a:blip r:embed="rId2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EC10F34-EFA6-4A08-80C7-C4B2255AD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966151"/>
              </p:ext>
            </p:extLst>
          </p:nvPr>
        </p:nvGraphicFramePr>
        <p:xfrm>
          <a:off x="7811881" y="3102847"/>
          <a:ext cx="4260435" cy="338979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014067">
                  <a:extLst>
                    <a:ext uri="{9D8B030D-6E8A-4147-A177-3AD203B41FA5}">
                      <a16:colId xmlns:a16="http://schemas.microsoft.com/office/drawing/2014/main" val="2396529781"/>
                    </a:ext>
                  </a:extLst>
                </a:gridCol>
                <a:gridCol w="690107">
                  <a:extLst>
                    <a:ext uri="{9D8B030D-6E8A-4147-A177-3AD203B41FA5}">
                      <a16:colId xmlns:a16="http://schemas.microsoft.com/office/drawing/2014/main" val="516174121"/>
                    </a:ext>
                  </a:extLst>
                </a:gridCol>
                <a:gridCol w="852087">
                  <a:extLst>
                    <a:ext uri="{9D8B030D-6E8A-4147-A177-3AD203B41FA5}">
                      <a16:colId xmlns:a16="http://schemas.microsoft.com/office/drawing/2014/main" val="4001394421"/>
                    </a:ext>
                  </a:extLst>
                </a:gridCol>
                <a:gridCol w="852087">
                  <a:extLst>
                    <a:ext uri="{9D8B030D-6E8A-4147-A177-3AD203B41FA5}">
                      <a16:colId xmlns:a16="http://schemas.microsoft.com/office/drawing/2014/main" val="1147611085"/>
                    </a:ext>
                  </a:extLst>
                </a:gridCol>
                <a:gridCol w="852087">
                  <a:extLst>
                    <a:ext uri="{9D8B030D-6E8A-4147-A177-3AD203B41FA5}">
                      <a16:colId xmlns:a16="http://schemas.microsoft.com/office/drawing/2014/main" val="1092701456"/>
                    </a:ext>
                  </a:extLst>
                </a:gridCol>
              </a:tblGrid>
              <a:tr h="647090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Severity</a:t>
                      </a:r>
                    </a:p>
                    <a:p>
                      <a:pPr algn="l" fontAlgn="b"/>
                      <a:r>
                        <a:rPr lang="zh-TW" altLang="en-US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醫院</a:t>
                      </a:r>
                      <a:endParaRPr lang="en-US" altLang="zh-TW" sz="1600" b="1" u="none" strike="noStrike" baseline="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ECRH Level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Severe</a:t>
                      </a:r>
                      <a:endParaRPr lang="zh-TW" alt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Moderate</a:t>
                      </a:r>
                      <a:endParaRPr lang="zh-TW" alt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Mild</a:t>
                      </a:r>
                      <a:endParaRPr lang="zh-TW" alt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10687498"/>
                  </a:ext>
                </a:extLst>
              </a:tr>
              <a:tr h="26519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Non-ECRH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6136420"/>
                  </a:ext>
                </a:extLst>
              </a:tr>
              <a:tr h="265192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General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90885416"/>
                  </a:ext>
                </a:extLst>
              </a:tr>
              <a:tr h="265192">
                <a:tc vMerge="1">
                  <a:txBody>
                    <a:bodyPr/>
                    <a:lstStyle/>
                    <a:p>
                      <a:pPr algn="ctr" fontAlgn="b"/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61269250"/>
                  </a:ext>
                </a:extLst>
              </a:tr>
              <a:tr h="265192">
                <a:tc vMerge="1">
                  <a:txBody>
                    <a:bodyPr/>
                    <a:lstStyle/>
                    <a:p>
                      <a:pPr algn="ctr" fontAlgn="b"/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12993174"/>
                  </a:ext>
                </a:extLst>
              </a:tr>
              <a:tr h="265192">
                <a:tc vMerge="1">
                  <a:txBody>
                    <a:bodyPr/>
                    <a:lstStyle/>
                    <a:p>
                      <a:pPr algn="ctr" fontAlgn="b"/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91255863"/>
                  </a:ext>
                </a:extLst>
              </a:tr>
              <a:tr h="265192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Medium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2719491"/>
                  </a:ext>
                </a:extLst>
              </a:tr>
              <a:tr h="265192">
                <a:tc vMerge="1">
                  <a:txBody>
                    <a:bodyPr/>
                    <a:lstStyle/>
                    <a:p>
                      <a:pPr algn="ctr" fontAlgn="b"/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09837221"/>
                  </a:ext>
                </a:extLst>
              </a:tr>
              <a:tr h="265192">
                <a:tc vMerge="1">
                  <a:txBody>
                    <a:bodyPr/>
                    <a:lstStyle/>
                    <a:p>
                      <a:pPr algn="ctr" fontAlgn="b"/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24221231"/>
                  </a:ext>
                </a:extLst>
              </a:tr>
              <a:tr h="265192">
                <a:tc vMerge="1">
                  <a:txBody>
                    <a:bodyPr/>
                    <a:lstStyle/>
                    <a:p>
                      <a:pPr algn="ctr" fontAlgn="b"/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60352084"/>
                  </a:ext>
                </a:extLst>
              </a:tr>
              <a:tr h="26519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Severe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74253525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357B057E-6F24-41E2-8AD3-9AB848ED4C57}"/>
              </a:ext>
            </a:extLst>
          </p:cNvPr>
          <p:cNvSpPr txBox="1"/>
          <p:nvPr/>
        </p:nvSpPr>
        <p:spPr>
          <a:xfrm>
            <a:off x="7811881" y="2677729"/>
            <a:ext cx="308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Adequate hospital matrix</a:t>
            </a:r>
            <a:r>
              <a:rPr lang="zh-TW" altLang="en-US" b="1" dirty="0"/>
              <a:t> </a:t>
            </a:r>
            <a:r>
              <a:rPr lang="en-US" altLang="zh-TW" b="1" dirty="0"/>
              <a:t>(</a:t>
            </a:r>
            <a:r>
              <a:rPr lang="en-US" altLang="zh-TW" b="1" dirty="0" err="1"/>
              <a:t>y</a:t>
            </a:r>
            <a:r>
              <a:rPr lang="en-US" altLang="zh-TW" b="1" baseline="-25000" dirty="0" err="1"/>
              <a:t>ij</a:t>
            </a:r>
            <a:r>
              <a:rPr lang="en-US" altLang="zh-TW" b="1" dirty="0"/>
              <a:t>)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CA0C4FC4-D762-42D9-9D22-6A0AD61B6E98}"/>
                  </a:ext>
                </a:extLst>
              </p:cNvPr>
              <p:cNvSpPr txBox="1"/>
              <p:nvPr/>
            </p:nvSpPr>
            <p:spPr>
              <a:xfrm>
                <a:off x="293205" y="2964347"/>
                <a:ext cx="50551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=1,2,…,200;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3=1 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CA0C4FC4-D762-42D9-9D22-6A0AD61B6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05" y="2964347"/>
                <a:ext cx="5055102" cy="276999"/>
              </a:xfrm>
              <a:prstGeom prst="rect">
                <a:avLst/>
              </a:prstGeom>
              <a:blipFill>
                <a:blip r:embed="rId3"/>
                <a:stretch>
                  <a:fillRect l="-724" t="-2174" b="-3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6566227B-3664-4549-9B79-F6E9C816FBD2}"/>
                  </a:ext>
                </a:extLst>
              </p:cNvPr>
              <p:cNvSpPr txBox="1"/>
              <p:nvPr/>
            </p:nvSpPr>
            <p:spPr>
              <a:xfrm>
                <a:off x="293205" y="3400423"/>
                <a:ext cx="6955943" cy="306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𝐷𝑟𝑖𝑣𝑖𝑛𝑔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𝑇𝑖𝑚𝑒</m:t>
                        </m:r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個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傷患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送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至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家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醫院的開車時間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取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倒數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6566227B-3664-4549-9B79-F6E9C816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05" y="3400423"/>
                <a:ext cx="6955943" cy="306238"/>
              </a:xfrm>
              <a:prstGeom prst="rect">
                <a:avLst/>
              </a:prstGeom>
              <a:blipFill>
                <a:blip r:embed="rId4"/>
                <a:stretch>
                  <a:fillRect l="-876" t="-10000" b="-2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0C6DA2C-BFA3-426F-A321-68E1E8E99DE1}"/>
                  </a:ext>
                </a:extLst>
              </p:cNvPr>
              <p:cNvSpPr txBox="1"/>
              <p:nvPr/>
            </p:nvSpPr>
            <p:spPr>
              <a:xfrm>
                <a:off x="293204" y="3771001"/>
                <a:ext cx="2333139" cy="4283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𝑟𝑖𝑣𝑖𝑛𝑔𝑇𝑖𝑚𝑒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𝑚𝑖𝑛𝑠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TW" altLang="en-US" dirty="0"/>
                  <a:t>  </a:t>
                </a: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0C6DA2C-BFA3-426F-A321-68E1E8E99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04" y="3771001"/>
                <a:ext cx="2333139" cy="428322"/>
              </a:xfrm>
              <a:prstGeom prst="rect">
                <a:avLst/>
              </a:prstGeom>
              <a:blipFill>
                <a:blip r:embed="rId5"/>
                <a:stretch>
                  <a:fillRect l="-2611" b="-18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C352391C-98FC-481C-B09B-4CCC9B3FC5F2}"/>
                  </a:ext>
                </a:extLst>
              </p:cNvPr>
              <p:cNvSpPr txBox="1"/>
              <p:nvPr/>
            </p:nvSpPr>
            <p:spPr>
              <a:xfrm>
                <a:off x="293205" y="4298029"/>
                <a:ext cx="5657318" cy="306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𝐴𝑑𝑒𝑞𝑢𝑎𝑐𝑦</m:t>
                        </m:r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個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傷患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送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至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家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醫院的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適當性，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C352391C-98FC-481C-B09B-4CCC9B3FC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05" y="4298029"/>
                <a:ext cx="5657318" cy="306238"/>
              </a:xfrm>
              <a:prstGeom prst="rect">
                <a:avLst/>
              </a:prstGeom>
              <a:blipFill>
                <a:blip r:embed="rId6"/>
                <a:stretch>
                  <a:fillRect l="-1509" t="-10000" b="-2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5E3ACB88-3745-4678-B0D4-B6D0094C1C3B}"/>
                  </a:ext>
                </a:extLst>
              </p:cNvPr>
              <p:cNvSpPr txBox="1"/>
              <p:nvPr/>
            </p:nvSpPr>
            <p:spPr>
              <a:xfrm>
                <a:off x="293205" y="4717403"/>
                <a:ext cx="3395801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𝐴𝑑𝑒𝑞𝑢𝑎𝑡𝑒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𝐻𝑜𝑎𝑝𝑖𝑡𝑎𝑙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𝑀𝑎𝑡𝑟𝑖𝑥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5E3ACB88-3745-4678-B0D4-B6D0094C1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05" y="4717403"/>
                <a:ext cx="3395801" cy="299313"/>
              </a:xfrm>
              <a:prstGeom prst="rect">
                <a:avLst/>
              </a:prstGeom>
              <a:blipFill>
                <a:blip r:embed="rId7"/>
                <a:stretch>
                  <a:fillRect l="-2513" r="-359" b="-265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DF7AF27-4A5B-4E69-946C-E460EAF8098C}"/>
                  </a:ext>
                </a:extLst>
              </p:cNvPr>
              <p:cNvSpPr txBox="1"/>
              <p:nvPr/>
            </p:nvSpPr>
            <p:spPr>
              <a:xfrm>
                <a:off x="293205" y="5195635"/>
                <a:ext cx="7439344" cy="306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𝐴𝑣𝑎𝑖𝑙𝑎𝑏𝑖𝑙𝑖𝑡𝑦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𝐼𝑛𝑑𝑒𝑥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個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傷患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送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至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家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醫院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可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使用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床位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比率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DF7AF27-4A5B-4E69-946C-E460EAF80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05" y="5195635"/>
                <a:ext cx="7439344" cy="306238"/>
              </a:xfrm>
              <a:prstGeom prst="rect">
                <a:avLst/>
              </a:prstGeom>
              <a:blipFill>
                <a:blip r:embed="rId8"/>
                <a:stretch>
                  <a:fillRect l="-820" t="-9804" b="-235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78564C77-5047-4A81-B7B6-78D7B0FD4347}"/>
                  </a:ext>
                </a:extLst>
              </p:cNvPr>
              <p:cNvSpPr txBox="1"/>
              <p:nvPr/>
            </p:nvSpPr>
            <p:spPr>
              <a:xfrm>
                <a:off x="242390" y="5518597"/>
                <a:ext cx="7446334" cy="537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𝐸𝐷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𝐵𝑒𝑑𝑠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𝑊𝑎𝑖𝑡𝑖𝑛𝑔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𝑎𝑏𝑜𝑎𝑟𝑑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𝑑𝑖𝑎𝑔𝑛𝑜𝑠𝑖𝑠</m:t>
                              </m:r>
                            </m:e>
                          </m:d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𝑅𝑒𝑐𝑒𝑖𝑣𝑒𝑑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𝐶𝑎𝑠𝑢𝑎𝑙𝑡𝑖𝑒𝑠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𝐸𝐷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𝐵𝑒𝑑𝑠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78564C77-5047-4A81-B7B6-78D7B0FD4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0" y="5518597"/>
                <a:ext cx="7446334" cy="5375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20AAB197-B0C8-4062-9F6F-86DF2A631A09}"/>
                  </a:ext>
                </a:extLst>
              </p:cNvPr>
              <p:cNvSpPr txBox="1"/>
              <p:nvPr/>
            </p:nvSpPr>
            <p:spPr>
              <a:xfrm>
                <a:off x="242390" y="6097497"/>
                <a:ext cx="6151299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𝐸𝐷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𝐵𝑒𝑑𝑠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𝐸𝑥𝑡𝑒𝑛𝑑𝑖𝑛𝑔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𝐹𝑎𝑐𝑡𝑜𝑟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𝑅𝑒𝑐𝑒𝑖𝑣𝑒𝑑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𝐶𝑎𝑠𝑢𝑎𝑙𝑡𝑖𝑒𝑠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𝐸𝐷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𝐵𝑒𝑑𝑠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𝐸𝑥𝑡𝑒𝑛𝑑𝑖𝑛𝑔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𝐹𝑎𝑐𝑡𝑜𝑟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20AAB197-B0C8-4062-9F6F-86DF2A631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0" y="6097497"/>
                <a:ext cx="6151299" cy="5761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94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3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8491</TotalTime>
  <Words>475</Words>
  <Application>Microsoft Office PowerPoint</Application>
  <PresentationFormat>寬螢幕</PresentationFormat>
  <Paragraphs>216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Cambria Math</vt:lpstr>
      <vt:lpstr>Office 佈景主題</vt:lpstr>
      <vt:lpstr>App (民眾版) – 醫院選擇演算法</vt:lpstr>
      <vt:lpstr>App (專業版) – 醫院選擇演算法</vt:lpstr>
      <vt:lpstr>醫院分數計算公式</vt:lpstr>
      <vt:lpstr>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佳欣 鄭</dc:creator>
  <cp:lastModifiedBy>user</cp:lastModifiedBy>
  <cp:revision>584</cp:revision>
  <dcterms:created xsi:type="dcterms:W3CDTF">2019-11-04T07:46:46Z</dcterms:created>
  <dcterms:modified xsi:type="dcterms:W3CDTF">2020-02-10T05:02:23Z</dcterms:modified>
</cp:coreProperties>
</file>