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34"/>
  </p:notesMasterIdLst>
  <p:sldIdLst>
    <p:sldId id="345" r:id="rId2"/>
    <p:sldId id="353" r:id="rId3"/>
    <p:sldId id="347" r:id="rId4"/>
    <p:sldId id="349" r:id="rId5"/>
    <p:sldId id="351" r:id="rId6"/>
    <p:sldId id="348" r:id="rId7"/>
    <p:sldId id="314" r:id="rId8"/>
    <p:sldId id="318" r:id="rId9"/>
    <p:sldId id="317" r:id="rId10"/>
    <p:sldId id="316" r:id="rId11"/>
    <p:sldId id="320" r:id="rId12"/>
    <p:sldId id="322" r:id="rId13"/>
    <p:sldId id="323" r:id="rId14"/>
    <p:sldId id="321" r:id="rId15"/>
    <p:sldId id="324" r:id="rId16"/>
    <p:sldId id="328" r:id="rId17"/>
    <p:sldId id="329" r:id="rId18"/>
    <p:sldId id="325" r:id="rId19"/>
    <p:sldId id="332" r:id="rId20"/>
    <p:sldId id="331" r:id="rId21"/>
    <p:sldId id="334" r:id="rId22"/>
    <p:sldId id="335" r:id="rId23"/>
    <p:sldId id="337" r:id="rId24"/>
    <p:sldId id="336" r:id="rId25"/>
    <p:sldId id="330" r:id="rId26"/>
    <p:sldId id="338" r:id="rId27"/>
    <p:sldId id="339" r:id="rId28"/>
    <p:sldId id="340" r:id="rId29"/>
    <p:sldId id="342" r:id="rId30"/>
    <p:sldId id="341" r:id="rId31"/>
    <p:sldId id="344" r:id="rId32"/>
    <p:sldId id="343"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3E6808B6-3703-463B-B217-FA1B792E87C6}">
          <p14:sldIdLst>
            <p14:sldId id="345"/>
            <p14:sldId id="353"/>
            <p14:sldId id="347"/>
            <p14:sldId id="349"/>
            <p14:sldId id="351"/>
            <p14:sldId id="348"/>
          </p14:sldIdLst>
        </p14:section>
        <p14:section name="Original" id="{5AA60FB8-7B24-4681-B3C7-78CCFF137808}">
          <p14:sldIdLst>
            <p14:sldId id="314"/>
            <p14:sldId id="318"/>
            <p14:sldId id="317"/>
            <p14:sldId id="316"/>
            <p14:sldId id="320"/>
          </p14:sldIdLst>
        </p14:section>
        <p14:section name="Apr21" id="{E448B7BA-A21B-44F0-90C9-B1155C03E848}">
          <p14:sldIdLst>
            <p14:sldId id="322"/>
            <p14:sldId id="323"/>
            <p14:sldId id="321"/>
          </p14:sldIdLst>
        </p14:section>
        <p14:section name="May6" id="{20650AB2-639F-464A-81FC-E1EBE6D91E2A}">
          <p14:sldIdLst>
            <p14:sldId id="324"/>
            <p14:sldId id="328"/>
            <p14:sldId id="329"/>
            <p14:sldId id="325"/>
          </p14:sldIdLst>
        </p14:section>
        <p14:section name="May8" id="{A5B45A66-2A40-42F7-8B0F-9643C53B68FC}">
          <p14:sldIdLst>
            <p14:sldId id="332"/>
            <p14:sldId id="331"/>
          </p14:sldIdLst>
        </p14:section>
        <p14:section name="May12" id="{CCB62973-5160-4783-995C-11450B507C1A}">
          <p14:sldIdLst>
            <p14:sldId id="334"/>
            <p14:sldId id="335"/>
            <p14:sldId id="337"/>
          </p14:sldIdLst>
        </p14:section>
        <p14:section name="May13" id="{0B676CEB-9581-4CC0-932E-3B52B848D523}">
          <p14:sldIdLst>
            <p14:sldId id="336"/>
            <p14:sldId id="330"/>
          </p14:sldIdLst>
        </p14:section>
        <p14:section name="May14" id="{2E0069C0-85AE-4172-B7A9-0576F1B5C5B3}">
          <p14:sldIdLst>
            <p14:sldId id="338"/>
            <p14:sldId id="339"/>
            <p14:sldId id="340"/>
            <p14:sldId id="342"/>
            <p14:sldId id="341"/>
            <p14:sldId id="344"/>
            <p14:sldId id="34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佳欣 鄭" initials="佳欣" lastIdx="3" clrIdx="0">
    <p:extLst>
      <p:ext uri="{19B8F6BF-5375-455C-9EA6-DF929625EA0E}">
        <p15:presenceInfo xmlns:p15="http://schemas.microsoft.com/office/powerpoint/2012/main" userId="9d96f9e5de6d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2154" autoAdjust="0"/>
  </p:normalViewPr>
  <p:slideViewPr>
    <p:cSldViewPr snapToGrid="0">
      <p:cViewPr varScale="1">
        <p:scale>
          <a:sx n="64" d="100"/>
          <a:sy n="64" d="100"/>
        </p:scale>
        <p:origin x="78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479A9-0FD5-4398-9B6B-82548CA1E974}" type="datetimeFigureOut">
              <a:rPr lang="zh-TW" altLang="en-US" smtClean="0"/>
              <a:t>2020/5/29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7FACE-B5B6-43FB-B22F-A737D3230C35}" type="slidenum">
              <a:rPr lang="zh-TW" altLang="en-US" smtClean="0"/>
              <a:t>‹#›</a:t>
            </a:fld>
            <a:endParaRPr lang="zh-TW" altLang="en-US"/>
          </a:p>
        </p:txBody>
      </p:sp>
    </p:spTree>
    <p:extLst>
      <p:ext uri="{BB962C8B-B14F-4D97-AF65-F5344CB8AC3E}">
        <p14:creationId xmlns:p14="http://schemas.microsoft.com/office/powerpoint/2010/main" val="428414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df[df['</a:t>
            </a:r>
            <a:r>
              <a:rPr lang="en-US" altLang="zh-TW" dirty="0" err="1"/>
              <a:t>Original_ranking</a:t>
            </a:r>
            <a:r>
              <a:rPr lang="en-US" altLang="zh-TW" dirty="0"/>
              <a:t>']==3]['</a:t>
            </a:r>
            <a:r>
              <a:rPr lang="en-US" altLang="zh-TW" dirty="0" err="1"/>
              <a:t>EdObservBeds</a:t>
            </a:r>
            <a:r>
              <a:rPr lang="en-US" altLang="zh-TW" dirty="0"/>
              <a:t>'].describe()</a:t>
            </a:r>
            <a:endParaRPr lang="zh-TW" altLang="en-US" dirty="0"/>
          </a:p>
        </p:txBody>
      </p:sp>
      <p:sp>
        <p:nvSpPr>
          <p:cNvPr id="4" name="投影片編號版面配置區 3"/>
          <p:cNvSpPr>
            <a:spLocks noGrp="1"/>
          </p:cNvSpPr>
          <p:nvPr>
            <p:ph type="sldNum" sz="quarter" idx="5"/>
          </p:nvPr>
        </p:nvSpPr>
        <p:spPr/>
        <p:txBody>
          <a:bodyPr/>
          <a:lstStyle/>
          <a:p>
            <a:fld id="{1627FACE-B5B6-43FB-B22F-A737D3230C35}" type="slidenum">
              <a:rPr lang="zh-TW" altLang="en-US" smtClean="0"/>
              <a:t>20</a:t>
            </a:fld>
            <a:endParaRPr lang="zh-TW" altLang="en-US"/>
          </a:p>
        </p:txBody>
      </p:sp>
    </p:spTree>
    <p:extLst>
      <p:ext uri="{BB962C8B-B14F-4D97-AF65-F5344CB8AC3E}">
        <p14:creationId xmlns:p14="http://schemas.microsoft.com/office/powerpoint/2010/main" val="120310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17BEAC-2E13-43E5-B748-E2AC37381A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FF45448-AD6D-4D98-BB8B-88613B1FB58D}"/>
              </a:ext>
            </a:extLst>
          </p:cNvPr>
          <p:cNvSpPr>
            <a:spLocks noGrp="1"/>
          </p:cNvSpPr>
          <p:nvPr>
            <p:ph type="subTitle" idx="1"/>
          </p:nvPr>
        </p:nvSpPr>
        <p:spPr>
          <a:xfrm>
            <a:off x="1524000" y="3602037"/>
            <a:ext cx="9144000" cy="2387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71C200E-C770-498B-8C97-2B464B89C891}"/>
              </a:ext>
            </a:extLst>
          </p:cNvPr>
          <p:cNvSpPr>
            <a:spLocks noGrp="1"/>
          </p:cNvSpPr>
          <p:nvPr>
            <p:ph type="dt" sz="half" idx="10"/>
          </p:nvPr>
        </p:nvSpPr>
        <p:spPr/>
        <p:txBody>
          <a:bodyPr/>
          <a:lstStyle/>
          <a:p>
            <a:fld id="{A54670B5-1035-4D0D-A6F4-F929421A1A09}"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BC94C22B-528D-40F0-906C-32E334B320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2F7B556-9FA1-44E0-B761-F008F558F14F}"/>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52957879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F6F71-82CE-43C8-8741-5D1AB71CA03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AE44BC6-D7C1-40FA-9FC0-2CB4A230FDE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E7ECC0F-612E-432A-B85A-659A1B69FA79}"/>
              </a:ext>
            </a:extLst>
          </p:cNvPr>
          <p:cNvSpPr>
            <a:spLocks noGrp="1"/>
          </p:cNvSpPr>
          <p:nvPr>
            <p:ph type="dt" sz="half" idx="10"/>
          </p:nvPr>
        </p:nvSpPr>
        <p:spPr/>
        <p:txBody>
          <a:bodyPr/>
          <a:lstStyle/>
          <a:p>
            <a:fld id="{4DE851B6-1A26-411E-80AB-07D6CAD3BA8F}"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D68A3A8E-611D-4C40-9001-DFDFD71740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CFEED7C-0475-4189-8ABA-4381D32AEE40}"/>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86661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C30157-9468-4605-8B8C-7C3F780AF46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362E497-F504-4267-9912-C77EB944443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C1E4B37-3889-4414-9506-0FF66113AE63}"/>
              </a:ext>
            </a:extLst>
          </p:cNvPr>
          <p:cNvSpPr>
            <a:spLocks noGrp="1"/>
          </p:cNvSpPr>
          <p:nvPr>
            <p:ph type="dt" sz="half" idx="10"/>
          </p:nvPr>
        </p:nvSpPr>
        <p:spPr/>
        <p:txBody>
          <a:bodyPr/>
          <a:lstStyle/>
          <a:p>
            <a:fld id="{34F7702B-4FA9-43DA-9851-E612C1EB5EBB}"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A6BFF50C-EDBF-4638-AB26-1A4722073E2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30863A-3290-4A55-8A2D-3C2BC3CF29B6}"/>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283192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9122B1-597B-41BB-9BB3-BEF380E52D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CDB3971-57DB-478D-BC87-0D2899D183F2}"/>
              </a:ext>
            </a:extLst>
          </p:cNvPr>
          <p:cNvSpPr>
            <a:spLocks noGrp="1"/>
          </p:cNvSpPr>
          <p:nvPr>
            <p:ph idx="1"/>
          </p:nvPr>
        </p:nvSpPr>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C42C02ED-EA45-4E74-B703-F1EA16FB08D8}"/>
              </a:ext>
            </a:extLst>
          </p:cNvPr>
          <p:cNvSpPr>
            <a:spLocks noGrp="1"/>
          </p:cNvSpPr>
          <p:nvPr>
            <p:ph type="dt" sz="half" idx="10"/>
          </p:nvPr>
        </p:nvSpPr>
        <p:spPr/>
        <p:txBody>
          <a:bodyPr/>
          <a:lstStyle/>
          <a:p>
            <a:fld id="{9A096AAA-836B-4DBD-96C2-3079041F5B0D}"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27722F48-9974-4907-83A0-6CCA6FC7971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5E73D1D-A146-4BAF-9214-847FC670B2A6}"/>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123713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6D83E6-FBCD-4105-993D-AEA53475202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2B719DD-ACCF-4AAA-8966-90E9BA423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5B0779E0-FD88-4421-8AB2-E9D7E3DC371E}"/>
              </a:ext>
            </a:extLst>
          </p:cNvPr>
          <p:cNvSpPr>
            <a:spLocks noGrp="1"/>
          </p:cNvSpPr>
          <p:nvPr>
            <p:ph type="dt" sz="half" idx="10"/>
          </p:nvPr>
        </p:nvSpPr>
        <p:spPr/>
        <p:txBody>
          <a:bodyPr/>
          <a:lstStyle/>
          <a:p>
            <a:fld id="{4619114F-EA40-42C4-81A9-F793CDFDC1B7}"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843FF746-E14A-4F88-ADC3-1848C99750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CF22DD-8D0A-4327-8DF7-63F4A0E24200}"/>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372418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6A9CC0-3BBC-41C7-B908-7E03B9AB96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C4BC47-C913-4F7D-9D36-8E20DF7AB387}"/>
              </a:ext>
            </a:extLst>
          </p:cNvPr>
          <p:cNvSpPr>
            <a:spLocks noGrp="1"/>
          </p:cNvSpPr>
          <p:nvPr>
            <p:ph sz="half" idx="1"/>
          </p:nvPr>
        </p:nvSpPr>
        <p:spPr>
          <a:xfrm>
            <a:off x="838200" y="1385740"/>
            <a:ext cx="5181600" cy="479122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06E169C-AA57-4A6B-BA6D-404192858E12}"/>
              </a:ext>
            </a:extLst>
          </p:cNvPr>
          <p:cNvSpPr>
            <a:spLocks noGrp="1"/>
          </p:cNvSpPr>
          <p:nvPr>
            <p:ph sz="half" idx="2"/>
          </p:nvPr>
        </p:nvSpPr>
        <p:spPr>
          <a:xfrm>
            <a:off x="6172200" y="1385740"/>
            <a:ext cx="5181600" cy="479122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861F099-8E91-4D5C-964F-58749836B462}"/>
              </a:ext>
            </a:extLst>
          </p:cNvPr>
          <p:cNvSpPr>
            <a:spLocks noGrp="1"/>
          </p:cNvSpPr>
          <p:nvPr>
            <p:ph type="dt" sz="half" idx="10"/>
          </p:nvPr>
        </p:nvSpPr>
        <p:spPr/>
        <p:txBody>
          <a:bodyPr/>
          <a:lstStyle/>
          <a:p>
            <a:fld id="{593C2E95-7AFA-44D3-9B0B-859BDF1ECE61}"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id="{86390131-E5C7-4797-8731-2CB05879DB0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0A6016D-063D-4806-A52E-68B5D8AD544E}"/>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154197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1A3B8-D8F1-4D6F-BBAD-30447DB555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175CF55-B2E5-41E0-AB62-59DCCE09A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68C9118C-343B-436B-97CE-CFD2E191416B}"/>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1EFF1B5-34AA-4775-8DB9-307750843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A94F1811-B200-40A0-B7C9-A2CCC32AACA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9D0B38D-BDB3-44B6-92FF-FF8FA6385759}"/>
              </a:ext>
            </a:extLst>
          </p:cNvPr>
          <p:cNvSpPr>
            <a:spLocks noGrp="1"/>
          </p:cNvSpPr>
          <p:nvPr>
            <p:ph type="dt" sz="half" idx="10"/>
          </p:nvPr>
        </p:nvSpPr>
        <p:spPr/>
        <p:txBody>
          <a:bodyPr/>
          <a:lstStyle/>
          <a:p>
            <a:fld id="{60DBAF99-4EF5-431A-90FC-C7A2B65E4EEA}" type="datetime1">
              <a:rPr lang="zh-TW" altLang="en-US" smtClean="0"/>
              <a:t>2020/5/29</a:t>
            </a:fld>
            <a:endParaRPr lang="zh-TW" altLang="en-US"/>
          </a:p>
        </p:txBody>
      </p:sp>
      <p:sp>
        <p:nvSpPr>
          <p:cNvPr id="8" name="頁尾版面配置區 7">
            <a:extLst>
              <a:ext uri="{FF2B5EF4-FFF2-40B4-BE49-F238E27FC236}">
                <a16:creationId xmlns:a16="http://schemas.microsoft.com/office/drawing/2014/main" id="{1FAB0220-559D-4B3A-969A-53B1B680AC1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E13974C-D440-4221-9F62-CEA600AC1B03}"/>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314007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987D4-E25B-4A43-BEAB-5A10EA95C4A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13632C9-CE39-4BB2-A3C1-EAD9B97B2A57}"/>
              </a:ext>
            </a:extLst>
          </p:cNvPr>
          <p:cNvSpPr>
            <a:spLocks noGrp="1"/>
          </p:cNvSpPr>
          <p:nvPr>
            <p:ph type="dt" sz="half" idx="10"/>
          </p:nvPr>
        </p:nvSpPr>
        <p:spPr/>
        <p:txBody>
          <a:bodyPr/>
          <a:lstStyle/>
          <a:p>
            <a:fld id="{2A07CF9C-9399-4838-8D33-133A78A46713}" type="datetime1">
              <a:rPr lang="zh-TW" altLang="en-US" smtClean="0"/>
              <a:t>2020/5/29</a:t>
            </a:fld>
            <a:endParaRPr lang="zh-TW" altLang="en-US"/>
          </a:p>
        </p:txBody>
      </p:sp>
      <p:sp>
        <p:nvSpPr>
          <p:cNvPr id="4" name="頁尾版面配置區 3">
            <a:extLst>
              <a:ext uri="{FF2B5EF4-FFF2-40B4-BE49-F238E27FC236}">
                <a16:creationId xmlns:a16="http://schemas.microsoft.com/office/drawing/2014/main" id="{98F33AAD-9B37-4931-831D-553620CD703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4B471BD-1D81-47B2-87D3-5F916923E17B}"/>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337791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364543B-00E0-4E8E-AF59-432A5269BF26}"/>
              </a:ext>
            </a:extLst>
          </p:cNvPr>
          <p:cNvSpPr>
            <a:spLocks noGrp="1"/>
          </p:cNvSpPr>
          <p:nvPr>
            <p:ph type="dt" sz="half" idx="10"/>
          </p:nvPr>
        </p:nvSpPr>
        <p:spPr/>
        <p:txBody>
          <a:bodyPr/>
          <a:lstStyle/>
          <a:p>
            <a:fld id="{7A975D51-5E4E-42A5-A150-83E3EF2E6A7D}" type="datetime1">
              <a:rPr lang="zh-TW" altLang="en-US" smtClean="0"/>
              <a:t>2020/5/29</a:t>
            </a:fld>
            <a:endParaRPr lang="zh-TW" altLang="en-US"/>
          </a:p>
        </p:txBody>
      </p:sp>
      <p:sp>
        <p:nvSpPr>
          <p:cNvPr id="3" name="頁尾版面配置區 2">
            <a:extLst>
              <a:ext uri="{FF2B5EF4-FFF2-40B4-BE49-F238E27FC236}">
                <a16:creationId xmlns:a16="http://schemas.microsoft.com/office/drawing/2014/main" id="{690FC091-1B05-4A7B-BA92-909FDF56035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555CDC7-866F-40EC-882B-F742D208157D}"/>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423280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D8B19B-E933-4778-9D06-C8FDB4D12BA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064DE25-69AE-446F-80CD-733A5B59F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F9E1955-8378-40C4-98C2-0EC850199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0ABABDC-7FA5-4945-B50D-D61F724E3F75}"/>
              </a:ext>
            </a:extLst>
          </p:cNvPr>
          <p:cNvSpPr>
            <a:spLocks noGrp="1"/>
          </p:cNvSpPr>
          <p:nvPr>
            <p:ph type="dt" sz="half" idx="10"/>
          </p:nvPr>
        </p:nvSpPr>
        <p:spPr/>
        <p:txBody>
          <a:bodyPr/>
          <a:lstStyle/>
          <a:p>
            <a:fld id="{C101BE43-F690-4029-AD9B-C832679362AD}"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id="{1E41F87C-AC64-4A65-A919-03929F8BB4F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DD1465F-6363-45DD-BF1D-5C355E82F529}"/>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234068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ECCCDE-0C3F-4A82-A924-630ED351CC2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088E763-5AF3-41CE-B141-5B14B2477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9F1F0F2-DBDE-4889-B0FD-B8A1BC6F5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031436A-4021-405C-8755-773AF9A97195}"/>
              </a:ext>
            </a:extLst>
          </p:cNvPr>
          <p:cNvSpPr>
            <a:spLocks noGrp="1"/>
          </p:cNvSpPr>
          <p:nvPr>
            <p:ph type="dt" sz="half" idx="10"/>
          </p:nvPr>
        </p:nvSpPr>
        <p:spPr/>
        <p:txBody>
          <a:bodyPr/>
          <a:lstStyle/>
          <a:p>
            <a:fld id="{80BB1016-F4FC-47D2-A8EC-9D6F884F77A3}"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id="{B902333A-1A07-4214-B977-F6F684B2CCF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A6BAB6C-746F-45C2-BFDE-654B53E649D0}"/>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392239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F9107FD-CF3A-4DD6-A8F6-DE033970B61F}"/>
              </a:ext>
            </a:extLst>
          </p:cNvPr>
          <p:cNvSpPr>
            <a:spLocks noGrp="1"/>
          </p:cNvSpPr>
          <p:nvPr>
            <p:ph type="title"/>
          </p:nvPr>
        </p:nvSpPr>
        <p:spPr>
          <a:xfrm>
            <a:off x="838200" y="226142"/>
            <a:ext cx="10515600" cy="629264"/>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AB64A5F-FA17-46E9-A0D1-37570E92C4EB}"/>
              </a:ext>
            </a:extLst>
          </p:cNvPr>
          <p:cNvSpPr>
            <a:spLocks noGrp="1"/>
          </p:cNvSpPr>
          <p:nvPr>
            <p:ph type="body" idx="1"/>
          </p:nvPr>
        </p:nvSpPr>
        <p:spPr>
          <a:xfrm>
            <a:off x="838200" y="1002890"/>
            <a:ext cx="10515600" cy="5275362"/>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0EBD9A34-56F4-4084-AE65-3B9305020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6142-8846-45AB-BAD9-043887BC0429}"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B2636B89-3240-4E8A-855E-EE1E2EC00B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B189E64-8236-4256-AA9D-4EB470CF4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solidFill>
              </a:defRPr>
            </a:lvl1pPr>
          </a:lstStyle>
          <a:p>
            <a:fld id="{270B5EE5-E998-4313-AD79-530D9E22B6D6}" type="slidenum">
              <a:rPr lang="zh-TW" altLang="en-US" smtClean="0"/>
              <a:pPr/>
              <a:t>‹#›</a:t>
            </a:fld>
            <a:endParaRPr lang="zh-TW" altLang="en-US"/>
          </a:p>
        </p:txBody>
      </p:sp>
    </p:spTree>
    <p:extLst>
      <p:ext uri="{BB962C8B-B14F-4D97-AF65-F5344CB8AC3E}">
        <p14:creationId xmlns:p14="http://schemas.microsoft.com/office/powerpoint/2010/main" val="2560976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nhi.gov.tw/SysService/SevereAcuteHospital.aspx?menu=18&amp;menu_id=683&amp;WD_ID=1119"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nhi.gov.tw/SysService/SevereAcuteHospital.aspx?menu=18&amp;menu_id=683&amp;WD_ID=1119"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hyperlink" Target="https://www.nhi.gov.tw/SysService/SevereAcuteHospital.aspx?menu=18&amp;menu_id=683&amp;WD_ID=1119"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10.png"/><Relationship Id="rId7" Type="http://schemas.openxmlformats.org/officeDocument/2006/relationships/image" Target="../media/image6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410.png"/><Relationship Id="rId10" Type="http://schemas.openxmlformats.org/officeDocument/2006/relationships/image" Target="../media/image9.png"/><Relationship Id="rId4" Type="http://schemas.openxmlformats.org/officeDocument/2006/relationships/image" Target="../media/image310.png"/><Relationship Id="rId9" Type="http://schemas.openxmlformats.org/officeDocument/2006/relationships/image" Target="../media/image8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C2FB35C-44B4-4948-8CA2-B5441CED6ECE}"/>
              </a:ext>
            </a:extLst>
          </p:cNvPr>
          <p:cNvSpPr>
            <a:spLocks noGrp="1"/>
          </p:cNvSpPr>
          <p:nvPr>
            <p:ph type="ctrTitle"/>
          </p:nvPr>
        </p:nvSpPr>
        <p:spPr/>
        <p:txBody>
          <a:bodyPr/>
          <a:lstStyle/>
          <a:p>
            <a:r>
              <a:rPr lang="zh-TW" altLang="en-US" dirty="0"/>
              <a:t>醫院分數計算</a:t>
            </a:r>
          </a:p>
        </p:txBody>
      </p:sp>
      <p:sp>
        <p:nvSpPr>
          <p:cNvPr id="6" name="副標題 5">
            <a:extLst>
              <a:ext uri="{FF2B5EF4-FFF2-40B4-BE49-F238E27FC236}">
                <a16:creationId xmlns:a16="http://schemas.microsoft.com/office/drawing/2014/main" id="{115B9271-3CE8-45CA-81C6-1492ACDE94DD}"/>
              </a:ext>
            </a:extLst>
          </p:cNvPr>
          <p:cNvSpPr>
            <a:spLocks noGrp="1"/>
          </p:cNvSpPr>
          <p:nvPr>
            <p:ph type="subTitle" idx="1"/>
          </p:nvPr>
        </p:nvSpPr>
        <p:spPr/>
        <p:txBody>
          <a:bodyPr/>
          <a:lstStyle/>
          <a:p>
            <a:r>
              <a:rPr lang="en-US" altLang="zh-TW" dirty="0"/>
              <a:t>Computing Hospital Score</a:t>
            </a:r>
            <a:endParaRPr lang="zh-TW" altLang="en-US" dirty="0"/>
          </a:p>
        </p:txBody>
      </p:sp>
      <p:sp>
        <p:nvSpPr>
          <p:cNvPr id="4" name="投影片編號版面配置區 3">
            <a:extLst>
              <a:ext uri="{FF2B5EF4-FFF2-40B4-BE49-F238E27FC236}">
                <a16:creationId xmlns:a16="http://schemas.microsoft.com/office/drawing/2014/main" id="{8AE632C9-E4CD-4216-8565-0C7FC895B0DF}"/>
              </a:ext>
            </a:extLst>
          </p:cNvPr>
          <p:cNvSpPr>
            <a:spLocks noGrp="1"/>
          </p:cNvSpPr>
          <p:nvPr>
            <p:ph type="sldNum" sz="quarter" idx="12"/>
          </p:nvPr>
        </p:nvSpPr>
        <p:spPr/>
        <p:txBody>
          <a:bodyPr/>
          <a:lstStyle/>
          <a:p>
            <a:fld id="{270B5EE5-E998-4313-AD79-530D9E22B6D6}" type="slidenum">
              <a:rPr lang="zh-TW" altLang="en-US" smtClean="0"/>
              <a:t>1</a:t>
            </a:fld>
            <a:endParaRPr lang="zh-TW" altLang="en-US"/>
          </a:p>
        </p:txBody>
      </p:sp>
    </p:spTree>
    <p:extLst>
      <p:ext uri="{BB962C8B-B14F-4D97-AF65-F5344CB8AC3E}">
        <p14:creationId xmlns:p14="http://schemas.microsoft.com/office/powerpoint/2010/main" val="1832295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r>
                  <a:rPr lang="en-US" altLang="zh-TW" sz="2000" dirty="0"/>
                  <a:t>Score: </a:t>
                </a:r>
                <a:r>
                  <a:rPr lang="en-US" altLang="zh-TW" sz="2000" dirty="0" err="1"/>
                  <a:t>Hosp</a:t>
                </a:r>
                <a:r>
                  <a:rPr lang="en-US" altLang="zh-TW" sz="2000" dirty="0"/>
                  <a:t>-score (</a:t>
                </a:r>
                <a:r>
                  <a:rPr lang="zh-TW" altLang="en-US" sz="2000" dirty="0"/>
                  <a:t>醫院分數</a:t>
                </a:r>
                <a:r>
                  <a:rPr lang="en-US" altLang="zh-TW" sz="2000" dirty="0"/>
                  <a:t>)</a:t>
                </a:r>
              </a:p>
              <a:p>
                <a:pPr marL="0" indent="0">
                  <a:buNone/>
                </a:pPr>
                <a:endParaRPr lang="en-US" altLang="zh-TW" sz="20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Drive-Time</a:t>
                </a:r>
                <a:r>
                  <a:rPr lang="zh-TW" altLang="en-US" sz="2000" dirty="0"/>
                  <a:t> </a:t>
                </a:r>
                <a:r>
                  <a:rPr lang="en-US" altLang="zh-TW" sz="2000" dirty="0"/>
                  <a:t>(</a:t>
                </a:r>
                <a:r>
                  <a:rPr lang="zh-TW" altLang="en-US" sz="2000" dirty="0"/>
                  <a:t>依據</a:t>
                </a:r>
                <a:r>
                  <a:rPr lang="en-US" altLang="zh-TW" sz="2000" dirty="0"/>
                  <a:t>Google Maps- Distance Matrix API, </a:t>
                </a:r>
                <a:r>
                  <a:rPr lang="zh-TW" altLang="en-US" sz="2000" dirty="0"/>
                  <a:t>計算從災害地點到每一家醫院的開車時間</a:t>
                </a:r>
                <a:r>
                  <a:rPr lang="en-US" altLang="zh-TW" sz="2000" dirty="0"/>
                  <a:t>)</a:t>
                </a:r>
                <a:r>
                  <a:rPr lang="zh-TW" altLang="en-US" sz="2000" dirty="0"/>
                  <a:t>，換算成時間的倒數，以轉換計算單位。</a:t>
                </a:r>
                <a:endParaRPr lang="en-US" altLang="zh-TW" sz="20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 Adequacy  (</a:t>
                </a:r>
                <a:r>
                  <a:rPr lang="zh-TW" altLang="en-US" sz="2000" dirty="0"/>
                  <a:t>醫院對該傷患的醫療能力適當性，按照矩陣表對照數據</a:t>
                </a:r>
                <a:r>
                  <a:rPr lang="en-US" altLang="zh-TW" sz="2000" dirty="0"/>
                  <a:t>)</a:t>
                </a:r>
                <a:endParaRPr lang="en-US" altLang="zh-TW" sz="18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Ava-index (availability index</a:t>
                </a:r>
                <a:r>
                  <a:rPr lang="zh-TW" altLang="en-US" sz="2000" dirty="0"/>
                  <a:t>，醫療妥善率指標 ，指標數值越高，醫院之醫療妥善率越大，越能提供醫療資源</a:t>
                </a:r>
                <a:r>
                  <a:rPr lang="en-US" altLang="zh-TW" sz="2000" dirty="0"/>
                  <a:t>)</a:t>
                </a:r>
              </a:p>
              <a:p>
                <a:pPr lvl="1"/>
                <a:r>
                  <a:rPr lang="zh-TW" altLang="en-US" dirty="0"/>
                  <a:t>醫療妥善率指標 計算方式有兩種情況</a:t>
                </a:r>
                <a:r>
                  <a:rPr lang="en-US" altLang="zh-TW" dirty="0"/>
                  <a:t>:</a:t>
                </a:r>
              </a:p>
              <a:p>
                <a:pPr marL="457200" lvl="1" indent="0">
                  <a:buNone/>
                </a:pPr>
                <a:r>
                  <a:rPr lang="zh-TW" altLang="en-US" dirty="0"/>
                  <a:t>因為今年度以前，</a:t>
                </a:r>
                <a:r>
                  <a:rPr lang="zh-TW" altLang="en-US" dirty="0">
                    <a:hlinkClick r:id="rId2"/>
                  </a:rPr>
                  <a:t>急救責任醫療網</a:t>
                </a:r>
                <a:r>
                  <a:rPr lang="zh-TW" altLang="en-US" dirty="0"/>
                  <a:t>只有公布重度急救責任醫院的急診等待資訊，明年之後，聽說會將所有急救任醫院</a:t>
                </a:r>
                <a:r>
                  <a:rPr lang="en-US" altLang="zh-TW" dirty="0"/>
                  <a:t>(200</a:t>
                </a:r>
                <a:r>
                  <a:rPr lang="zh-TW" altLang="en-US" dirty="0"/>
                  <a:t>家</a:t>
                </a:r>
                <a:r>
                  <a:rPr lang="en-US" altLang="zh-TW" dirty="0"/>
                  <a:t>)</a:t>
                </a:r>
                <a:r>
                  <a:rPr lang="zh-TW" altLang="en-US" dirty="0"/>
                  <a:t>的急診等待資訊都公開。所以有兩個公式：</a:t>
                </a:r>
                <a:endParaRPr lang="en-US" altLang="zh-TW" dirty="0"/>
              </a:p>
              <a:p>
                <a:pPr marL="914400" lvl="1" indent="-457200">
                  <a:buAutoNum type="arabicPeriod"/>
                </a:pPr>
                <a:r>
                  <a:rPr lang="zh-TW" altLang="en-US" dirty="0"/>
                  <a:t>有</a:t>
                </a:r>
                <a:r>
                  <a:rPr lang="zh-TW" altLang="en-US" dirty="0">
                    <a:solidFill>
                      <a:prstClr val="black"/>
                    </a:solidFill>
                  </a:rPr>
                  <a:t>重度急救責任醫院</a:t>
                </a:r>
                <a:r>
                  <a:rPr lang="en-US" altLang="zh-TW" dirty="0">
                    <a:solidFill>
                      <a:prstClr val="black"/>
                    </a:solidFill>
                  </a:rPr>
                  <a:t>(46</a:t>
                </a:r>
                <a:r>
                  <a:rPr lang="zh-TW" altLang="en-US" dirty="0">
                    <a:solidFill>
                      <a:prstClr val="black"/>
                    </a:solidFill>
                  </a:rPr>
                  <a:t>家</a:t>
                </a:r>
                <a:r>
                  <a:rPr lang="en-US" altLang="zh-TW" dirty="0">
                    <a:solidFill>
                      <a:prstClr val="black"/>
                    </a:solidFill>
                  </a:rPr>
                  <a:t>)</a:t>
                </a:r>
                <a:r>
                  <a:rPr lang="zh-TW" altLang="en-US" dirty="0">
                    <a:solidFill>
                      <a:prstClr val="black"/>
                    </a:solidFill>
                  </a:rPr>
                  <a:t>的急診等待資訊</a:t>
                </a:r>
                <a:r>
                  <a:rPr lang="zh-TW" altLang="en-US" dirty="0"/>
                  <a:t>，則對於重度急救責任醫院的醫療妥善率計算公式為  </a:t>
                </a:r>
                <a14:m>
                  <m:oMath xmlns:m="http://schemas.openxmlformats.org/officeDocument/2006/math">
                    <m:r>
                      <a:rPr lang="zh-TW" altLang="en-US" i="1" dirty="0">
                        <a:solidFill>
                          <a:schemeClr val="tx1"/>
                        </a:solidFill>
                        <a:latin typeface="Cambria Math" panose="02040503050406030204" pitchFamily="18" charset="0"/>
                      </a:rPr>
                      <m:t> </m:t>
                    </m:r>
                    <m:r>
                      <m:rPr>
                        <m:sty m:val="p"/>
                      </m:rPr>
                      <a:rPr lang="en-US" altLang="zh-TW" i="1" dirty="0" smtClean="0">
                        <a:latin typeface="Cambria Math" panose="02040503050406030204" pitchFamily="18" charset="0"/>
                      </a:rPr>
                      <m:t>S</m:t>
                    </m:r>
                    <m:r>
                      <a:rPr lang="en-US" altLang="zh-TW" b="0" i="1" dirty="0" smtClean="0">
                        <a:latin typeface="Cambria Math" panose="02040503050406030204" pitchFamily="18" charset="0"/>
                      </a:rPr>
                      <m:t>𝑐𝑜𝑟𝑒</m:t>
                    </m:r>
                    <m:r>
                      <a:rPr lang="en-US" altLang="zh-TW" i="1" dirty="0" smtClean="0">
                        <a:latin typeface="Cambria Math" panose="02040503050406030204" pitchFamily="18" charset="0"/>
                      </a:rPr>
                      <m:t>=</m:t>
                    </m:r>
                    <m:f>
                      <m:fPr>
                        <m:ctrlPr>
                          <a:rPr lang="en-US" altLang="zh-TW" i="1" smtClean="0">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𝐸𝐷</m:t>
                        </m:r>
                        <m:r>
                          <a:rPr lang="en-US" altLang="zh-TW" i="1">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𝐵𝑒𝑑𝑠</m:t>
                        </m:r>
                        <m:r>
                          <a:rPr lang="en-US" altLang="zh-TW" i="1">
                            <a:solidFill>
                              <a:schemeClr val="tx1"/>
                            </a:solidFill>
                            <a:latin typeface="Cambria Math" panose="02040503050406030204" pitchFamily="18" charset="0"/>
                          </a:rPr>
                          <m:t>−(</m:t>
                        </m:r>
                        <m:r>
                          <a:rPr lang="en-US" altLang="zh-TW" i="1">
                            <a:solidFill>
                              <a:schemeClr val="tx1"/>
                            </a:solidFill>
                            <a:latin typeface="Cambria Math" panose="02040503050406030204" pitchFamily="18" charset="0"/>
                          </a:rPr>
                          <m:t>𝑊𝑎𝑖𝑡𝑖𝑛𝑔</m:t>
                        </m:r>
                        <m:r>
                          <a:rPr lang="en-US" altLang="zh-TW" i="1">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𝑎𝑏𝑜𝑎𝑟𝑑</m:t>
                        </m:r>
                        <m:r>
                          <a:rPr lang="en-US" altLang="zh-TW" i="1">
                            <a:solidFill>
                              <a:schemeClr val="tx1"/>
                            </a:solidFill>
                            <a:latin typeface="Cambria Math" panose="02040503050406030204" pitchFamily="18" charset="0"/>
                          </a:rPr>
                          <m:t>+</m:t>
                        </m:r>
                        <m:r>
                          <a:rPr lang="en-US" altLang="zh-TW" i="1">
                            <a:solidFill>
                              <a:schemeClr val="tx1"/>
                            </a:solidFill>
                            <a:latin typeface="Cambria Math" panose="02040503050406030204" pitchFamily="18" charset="0"/>
                          </a:rPr>
                          <m:t>𝑑𝑖𝑎𝑔𝑛𝑜𝑠𝑖𝑠</m:t>
                        </m:r>
                        <m:r>
                          <a:rPr lang="en-US" altLang="zh-TW" i="1">
                            <a:solidFill>
                              <a:schemeClr val="tx1"/>
                            </a:solidFill>
                            <a:latin typeface="Cambria Math" panose="02040503050406030204" pitchFamily="18" charset="0"/>
                          </a:rPr>
                          <m:t>)−</m:t>
                        </m:r>
                        <m:r>
                          <a:rPr lang="en-US" altLang="zh-TW" i="1">
                            <a:solidFill>
                              <a:schemeClr val="tx1"/>
                            </a:solidFill>
                            <a:latin typeface="Cambria Math" panose="02040503050406030204" pitchFamily="18" charset="0"/>
                          </a:rPr>
                          <m:t>𝑅𝑒𝑐𝑒𝑖𝑣𝑒𝑑</m:t>
                        </m:r>
                        <m:r>
                          <a:rPr lang="en-US" altLang="zh-TW" i="1">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𝐶𝑎𝑠𝑢𝑎𝑙𝑡𝑖𝑒𝑠</m:t>
                        </m:r>
                        <m:r>
                          <a:rPr lang="en-US" altLang="zh-TW" i="1">
                            <a:solidFill>
                              <a:schemeClr val="tx1"/>
                            </a:solidFill>
                            <a:latin typeface="Cambria Math" panose="02040503050406030204" pitchFamily="18" charset="0"/>
                          </a:rPr>
                          <m:t> </m:t>
                        </m:r>
                      </m:num>
                      <m:den>
                        <m:r>
                          <a:rPr lang="en-US" altLang="zh-TW" i="1">
                            <a:solidFill>
                              <a:schemeClr val="tx1"/>
                            </a:solidFill>
                            <a:latin typeface="Cambria Math" panose="02040503050406030204" pitchFamily="18" charset="0"/>
                          </a:rPr>
                          <m:t>𝐸𝐷</m:t>
                        </m:r>
                        <m:r>
                          <a:rPr lang="en-US" altLang="zh-TW" i="1">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𝐵𝑒𝑑𝑠</m:t>
                        </m:r>
                      </m:den>
                    </m:f>
                  </m:oMath>
                </a14:m>
                <a:endParaRPr lang="en-US" altLang="zh-TW" dirty="0">
                  <a:solidFill>
                    <a:srgbClr val="FF0000"/>
                  </a:solidFill>
                </a:endParaRPr>
              </a:p>
              <a:p>
                <a:pPr marL="914400" lvl="1" indent="-457200">
                  <a:buAutoNum type="arabicPeriod"/>
                </a:pPr>
                <a:r>
                  <a:rPr lang="zh-TW" altLang="en-US" dirty="0"/>
                  <a:t>其他醫院之醫療妥善率計算公式為 </a:t>
                </a:r>
                <a14:m>
                  <m:oMath xmlns:m="http://schemas.openxmlformats.org/officeDocument/2006/math">
                    <m:r>
                      <m:rPr>
                        <m:sty m:val="p"/>
                      </m:rPr>
                      <a:rPr lang="en-US" altLang="zh-TW" i="1" dirty="0">
                        <a:latin typeface="Cambria Math" panose="02040503050406030204" pitchFamily="18" charset="0"/>
                      </a:rPr>
                      <m:t>S</m:t>
                    </m:r>
                    <m:r>
                      <a:rPr lang="en-US" altLang="zh-TW" i="1" dirty="0">
                        <a:latin typeface="Cambria Math" panose="02040503050406030204" pitchFamily="18" charset="0"/>
                      </a:rPr>
                      <m:t>𝑐𝑜𝑟𝑒</m:t>
                    </m:r>
                    <m:r>
                      <a:rPr lang="en-US" altLang="zh-TW" i="1" dirty="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𝐸𝐷</m:t>
                        </m:r>
                        <m:r>
                          <a:rPr lang="en-US" altLang="zh-TW" i="1">
                            <a:latin typeface="Cambria Math" panose="02040503050406030204" pitchFamily="18" charset="0"/>
                          </a:rPr>
                          <m:t> </m:t>
                        </m:r>
                        <m:r>
                          <a:rPr lang="en-US" altLang="zh-TW" i="1">
                            <a:latin typeface="Cambria Math" panose="02040503050406030204" pitchFamily="18" charset="0"/>
                          </a:rPr>
                          <m:t>𝐵𝑒𝑑𝑠</m:t>
                        </m:r>
                        <m:r>
                          <a:rPr lang="en-US" altLang="zh-TW" i="1">
                            <a:latin typeface="Cambria Math" panose="02040503050406030204" pitchFamily="18" charset="0"/>
                          </a:rPr>
                          <m:t>−</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 </m:t>
                        </m:r>
                      </m:num>
                      <m:den>
                        <m:r>
                          <a:rPr lang="en-US" altLang="zh-TW" i="1">
                            <a:latin typeface="Cambria Math" panose="02040503050406030204" pitchFamily="18" charset="0"/>
                          </a:rPr>
                          <m:t>𝐸𝐷</m:t>
                        </m:r>
                        <m:r>
                          <a:rPr lang="en-US" altLang="zh-TW" i="1">
                            <a:latin typeface="Cambria Math" panose="02040503050406030204" pitchFamily="18" charset="0"/>
                          </a:rPr>
                          <m:t> </m:t>
                        </m:r>
                        <m:r>
                          <a:rPr lang="en-US" altLang="zh-TW" i="1">
                            <a:latin typeface="Cambria Math" panose="02040503050406030204" pitchFamily="18" charset="0"/>
                          </a:rPr>
                          <m:t>𝐵𝑒𝑑𝑠</m:t>
                        </m:r>
                      </m:den>
                    </m:f>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522" t="-809" r="-295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10</a:t>
            </a:fld>
            <a:endParaRPr lang="zh-TW"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3811574-5941-4104-95CB-6B663FBB5A9B}"/>
                  </a:ext>
                </a:extLst>
              </p:cNvPr>
              <p:cNvSpPr/>
              <p:nvPr/>
            </p:nvSpPr>
            <p:spPr>
              <a:xfrm>
                <a:off x="1465936" y="1608944"/>
                <a:ext cx="6722165" cy="465512"/>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200" b="0" u="none" strike="noStrike" kern="1200" cap="none" spc="0" normalizeH="0" baseline="0" noProof="0" dirty="0">
                    <a:ln>
                      <a:noFill/>
                    </a:ln>
                    <a:solidFill>
                      <a:prstClr val="black"/>
                    </a:solidFill>
                    <a:effectLst/>
                    <a:uLnTx/>
                    <a:uFillTx/>
                    <a:cs typeface="+mn-cs"/>
                  </a:rPr>
                  <a:t>醫</a:t>
                </a:r>
                <a14:m>
                  <m:oMath xmlns:m="http://schemas.openxmlformats.org/officeDocument/2006/math">
                    <m:r>
                      <a:rPr kumimoji="0" lang="zh-TW" altLang="en-US"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院分數</m:t>
                    </m:r>
                    <m:r>
                      <a:rPr lang="zh-TW" altLang="en-US" sz="2200" i="1">
                        <a:solidFill>
                          <a:prstClr val="black"/>
                        </a:solidFill>
                        <a:latin typeface="Cambria Math" panose="02040503050406030204" pitchFamily="18" charset="0"/>
                      </a:rPr>
                      <m:t> </m:t>
                    </m:r>
                    <m:sSub>
                      <m:sSub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𝑆𝑐𝑜𝑟𝑒</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2</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3</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endParaRPr kumimoji="0" lang="zh-TW" altLang="en-US" sz="2200" b="0" i="0" u="none" strike="noStrike" kern="1200" cap="none" spc="0" normalizeH="0" baseline="0" noProof="0" dirty="0">
                  <a:ln>
                    <a:noFill/>
                  </a:ln>
                  <a:solidFill>
                    <a:prstClr val="black"/>
                  </a:solidFill>
                  <a:effectLst/>
                  <a:uLnTx/>
                  <a:uFillTx/>
                  <a:latin typeface="Calibri"/>
                  <a:ea typeface="微軟正黑體"/>
                  <a:cs typeface="+mn-cs"/>
                </a:endParaRPr>
              </a:p>
            </p:txBody>
          </p:sp>
        </mc:Choice>
        <mc:Fallback xmlns="">
          <p:sp>
            <p:nvSpPr>
              <p:cNvPr id="5" name="矩形 4">
                <a:extLst>
                  <a:ext uri="{FF2B5EF4-FFF2-40B4-BE49-F238E27FC236}">
                    <a16:creationId xmlns:a16="http://schemas.microsoft.com/office/drawing/2014/main" id="{B3811574-5941-4104-95CB-6B663FBB5A9B}"/>
                  </a:ext>
                </a:extLst>
              </p:cNvPr>
              <p:cNvSpPr>
                <a:spLocks noRot="1" noChangeAspect="1" noMove="1" noResize="1" noEditPoints="1" noAdjustHandles="1" noChangeArrowheads="1" noChangeShapeType="1" noTextEdit="1"/>
              </p:cNvSpPr>
              <p:nvPr/>
            </p:nvSpPr>
            <p:spPr>
              <a:xfrm>
                <a:off x="1465936" y="1608944"/>
                <a:ext cx="6722165" cy="465512"/>
              </a:xfrm>
              <a:prstGeom prst="rect">
                <a:avLst/>
              </a:prstGeom>
              <a:blipFill>
                <a:blip r:embed="rId4"/>
                <a:stretch>
                  <a:fillRect t="-7895" b="-1973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8719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93E76-E11A-4736-B318-566E7B80C58D}"/>
              </a:ext>
            </a:extLst>
          </p:cNvPr>
          <p:cNvSpPr>
            <a:spLocks noGrp="1"/>
          </p:cNvSpPr>
          <p:nvPr>
            <p:ph type="title"/>
          </p:nvPr>
        </p:nvSpPr>
        <p:spPr/>
        <p:txBody>
          <a:bodyPr>
            <a:normAutofit/>
          </a:bodyPr>
          <a:lstStyle/>
          <a:p>
            <a:r>
              <a:rPr lang="zh-TW" altLang="en-US" dirty="0"/>
              <a:t>醫院分數內之</a:t>
            </a:r>
            <a:r>
              <a:rPr lang="en-US" altLang="zh-TW" dirty="0"/>
              <a:t>availability index </a:t>
            </a:r>
            <a:r>
              <a:rPr lang="zh-TW" altLang="en-US" dirty="0"/>
              <a:t>計算修正 </a:t>
            </a:r>
            <a:r>
              <a:rPr lang="en-US" altLang="zh-TW" dirty="0"/>
              <a:t>-</a:t>
            </a:r>
            <a:r>
              <a:rPr lang="en-US" altLang="zh-TW" sz="1800" dirty="0"/>
              <a:t>Apr. 16 meeting</a:t>
            </a:r>
            <a:endParaRPr lang="zh-TW" altLang="en-US" sz="18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A8E2104-8523-4B3E-8548-378D7303A78E}"/>
                  </a:ext>
                </a:extLst>
              </p:cNvPr>
              <p:cNvSpPr>
                <a:spLocks noGrp="1"/>
              </p:cNvSpPr>
              <p:nvPr>
                <p:ph idx="1"/>
              </p:nvPr>
            </p:nvSpPr>
            <p:spPr/>
            <p:txBody>
              <a:bodyPr>
                <a:normAutofit lnSpcReduction="10000"/>
              </a:bodyPr>
              <a:lstStyle/>
              <a:p>
                <a:r>
                  <a:rPr lang="zh-TW" altLang="en-US" dirty="0"/>
                  <a:t>給予</a:t>
                </a:r>
                <a:r>
                  <a:rPr lang="en-US" altLang="zh-TW" dirty="0"/>
                  <a:t>availability index(Z</a:t>
                </a:r>
                <a:r>
                  <a:rPr lang="zh-TW" altLang="en-US" dirty="0"/>
                  <a:t>變項</a:t>
                </a:r>
                <a:r>
                  <a:rPr lang="en-US" altLang="zh-TW" dirty="0"/>
                  <a:t>) </a:t>
                </a:r>
                <a:r>
                  <a:rPr lang="zh-TW" altLang="en-US" dirty="0"/>
                  <a:t>扣分項</a:t>
                </a:r>
                <a:r>
                  <a:rPr lang="en-US" altLang="zh-TW" dirty="0"/>
                  <a:t>(penalty)</a:t>
                </a:r>
                <a:r>
                  <a:rPr lang="zh-TW" altLang="en-US" dirty="0"/>
                  <a:t>，使得醫院之間的已收治傷患人數凸顯出對於此</a:t>
                </a:r>
                <a:r>
                  <a:rPr lang="en-US" altLang="zh-TW" dirty="0"/>
                  <a:t>index </a:t>
                </a:r>
                <a:r>
                  <a:rPr lang="zh-TW" altLang="en-US" dirty="0"/>
                  <a:t>的敏感度，拉出</a:t>
                </a:r>
                <a:r>
                  <a:rPr lang="en-US" altLang="zh-TW" dirty="0"/>
                  <a:t>index</a:t>
                </a:r>
                <a:r>
                  <a:rPr lang="zh-TW" altLang="en-US" dirty="0"/>
                  <a:t> 值的差距。</a:t>
                </a:r>
                <a:endParaRPr lang="en-US" altLang="zh-TW" dirty="0"/>
              </a:p>
              <a:p>
                <a:r>
                  <a:rPr lang="zh-TW" altLang="en-US" dirty="0"/>
                  <a:t> </a:t>
                </a:r>
                <a:r>
                  <a:rPr lang="en-US" altLang="zh-TW" dirty="0"/>
                  <a:t>penalty = 0.2(occupancy weighting factor)*received casualties</a:t>
                </a:r>
                <a:r>
                  <a:rPr lang="zh-TW" altLang="en-US" dirty="0"/>
                  <a:t> </a:t>
                </a:r>
                <a:r>
                  <a:rPr lang="en-US" altLang="zh-TW" dirty="0"/>
                  <a:t>(0.2</a:t>
                </a:r>
                <a:r>
                  <a:rPr lang="zh-TW" altLang="en-US" dirty="0"/>
                  <a:t>為假設的權重值，可以嘗試其他值，一直到對</a:t>
                </a:r>
                <a:r>
                  <a:rPr lang="en-US" altLang="zh-TW" dirty="0"/>
                  <a:t>availability index </a:t>
                </a:r>
                <a:r>
                  <a:rPr lang="zh-TW" altLang="en-US" dirty="0"/>
                  <a:t>之敏感度顯示出來為止。</a:t>
                </a:r>
                <a:endParaRPr lang="en-US" altLang="zh-TW" dirty="0"/>
              </a:p>
              <a:p>
                <a:endParaRPr lang="en-US" altLang="zh-TW" i="1" dirty="0">
                  <a:latin typeface="Cambria Math" panose="02040503050406030204" pitchFamily="18" charset="0"/>
                </a:endParaRPr>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𝑖𝑗</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𝐸𝐷</m:t>
                        </m:r>
                        <m:r>
                          <a:rPr lang="en-US" altLang="zh-TW" i="1">
                            <a:latin typeface="Cambria Math" panose="02040503050406030204" pitchFamily="18" charset="0"/>
                          </a:rPr>
                          <m:t> </m:t>
                        </m:r>
                        <m:r>
                          <a:rPr lang="en-US" altLang="zh-TW" i="1">
                            <a:latin typeface="Cambria Math" panose="02040503050406030204" pitchFamily="18" charset="0"/>
                          </a:rPr>
                          <m:t>𝐵𝑒𝑑𝑠</m:t>
                        </m:r>
                        <m:r>
                          <a:rPr lang="en-US" altLang="zh-TW" i="1">
                            <a:latin typeface="Cambria Math" panose="02040503050406030204" pitchFamily="18" charset="0"/>
                          </a:rPr>
                          <m:t>−</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 </m:t>
                        </m:r>
                      </m:num>
                      <m:den>
                        <m:r>
                          <a:rPr lang="en-US" altLang="zh-TW" i="1">
                            <a:latin typeface="Cambria Math" panose="02040503050406030204" pitchFamily="18" charset="0"/>
                          </a:rPr>
                          <m:t>𝐸𝐷</m:t>
                        </m:r>
                        <m:r>
                          <a:rPr lang="en-US" altLang="zh-TW" i="1">
                            <a:latin typeface="Cambria Math" panose="02040503050406030204" pitchFamily="18" charset="0"/>
                          </a:rPr>
                          <m:t> </m:t>
                        </m:r>
                        <m:r>
                          <a:rPr lang="en-US" altLang="zh-TW" i="1">
                            <a:latin typeface="Cambria Math" panose="02040503050406030204" pitchFamily="18" charset="0"/>
                          </a:rPr>
                          <m:t>𝐵𝑒𝑑𝑠</m:t>
                        </m:r>
                      </m:den>
                    </m:f>
                  </m:oMath>
                </a14:m>
                <a:r>
                  <a:rPr lang="zh-TW" altLang="en-US" dirty="0"/>
                  <a:t> </a:t>
                </a:r>
                <a:r>
                  <a:rPr lang="en-US" altLang="zh-TW" dirty="0">
                    <a:solidFill>
                      <a:srgbClr val="FF0000"/>
                    </a:solidFill>
                  </a:rPr>
                  <a:t>- 0.2</a:t>
                </a:r>
                <a:r>
                  <a:rPr lang="en-US" altLang="zh-TW" dirty="0"/>
                  <a:t>(occupancy weighting factor)*received casualties</a:t>
                </a:r>
              </a:p>
              <a:p>
                <a:endParaRPr lang="en-US" altLang="zh-TW" dirty="0"/>
              </a:p>
              <a:p>
                <a:endParaRPr lang="en-US" altLang="zh-TW" dirty="0"/>
              </a:p>
              <a:p>
                <a:r>
                  <a:rPr lang="en-US" altLang="zh-TW" dirty="0"/>
                  <a:t>&gt;&gt;&gt;&gt;&gt; Test 0.1~0.5 for sensitivity of weighting factor</a:t>
                </a:r>
              </a:p>
              <a:p>
                <a:r>
                  <a:rPr lang="en-US" altLang="zh-TW" dirty="0"/>
                  <a:t>For App</a:t>
                </a:r>
                <a:r>
                  <a:rPr lang="zh-TW" altLang="en-US" dirty="0"/>
                  <a:t> 設計</a:t>
                </a:r>
                <a:r>
                  <a:rPr lang="en-US" altLang="zh-TW" dirty="0"/>
                  <a:t>, how many hospitals we need to show for users? (</a:t>
                </a:r>
                <a:r>
                  <a:rPr lang="zh-TW" altLang="en-US" dirty="0"/>
                  <a:t>使用百分位法對於最後算出的</a:t>
                </a:r>
                <a:r>
                  <a:rPr lang="en-US" altLang="zh-TW" dirty="0"/>
                  <a:t>hospital</a:t>
                </a:r>
                <a:r>
                  <a:rPr lang="zh-TW" altLang="en-US" dirty="0"/>
                  <a:t> </a:t>
                </a:r>
                <a:r>
                  <a:rPr lang="en-US" altLang="zh-TW" dirty="0"/>
                  <a:t>score</a:t>
                </a:r>
                <a:r>
                  <a:rPr lang="zh-TW" altLang="en-US" dirty="0"/>
                  <a:t>，取</a:t>
                </a:r>
                <a:r>
                  <a:rPr lang="en-US" altLang="zh-TW" dirty="0"/>
                  <a:t>hospital score</a:t>
                </a:r>
                <a:r>
                  <a:rPr lang="zh-TW" altLang="en-US" dirty="0"/>
                  <a:t>分數大於等於</a:t>
                </a:r>
                <a:r>
                  <a:rPr lang="en-US" altLang="zh-TW" dirty="0"/>
                  <a:t>80%</a:t>
                </a:r>
                <a:r>
                  <a:rPr lang="zh-TW" altLang="en-US" dirty="0"/>
                  <a:t>分位數的醫院</a:t>
                </a:r>
                <a:r>
                  <a:rPr lang="en-US" altLang="zh-TW" dirty="0"/>
                  <a:t>) </a:t>
                </a:r>
              </a:p>
              <a:p>
                <a:r>
                  <a:rPr lang="en-US" altLang="zh-TW" dirty="0"/>
                  <a:t>For simulation, randomly select from top 10 hospitals. (Quantile or 80/20 rule.)</a:t>
                </a:r>
                <a:endParaRPr lang="zh-TW" altLang="en-US" dirty="0"/>
              </a:p>
            </p:txBody>
          </p:sp>
        </mc:Choice>
        <mc:Fallback xmlns="">
          <p:sp>
            <p:nvSpPr>
              <p:cNvPr id="3" name="內容版面配置區 2">
                <a:extLst>
                  <a:ext uri="{FF2B5EF4-FFF2-40B4-BE49-F238E27FC236}">
                    <a16:creationId xmlns:a16="http://schemas.microsoft.com/office/drawing/2014/main" id="{0A8E2104-8523-4B3E-8548-378D7303A78E}"/>
                  </a:ext>
                </a:extLst>
              </p:cNvPr>
              <p:cNvSpPr>
                <a:spLocks noGrp="1" noRot="1" noChangeAspect="1" noMove="1" noResize="1" noEditPoints="1" noAdjustHandles="1" noChangeArrowheads="1" noChangeShapeType="1" noTextEdit="1"/>
              </p:cNvSpPr>
              <p:nvPr>
                <p:ph idx="1"/>
              </p:nvPr>
            </p:nvSpPr>
            <p:spPr>
              <a:blipFill>
                <a:blip r:embed="rId2"/>
                <a:stretch>
                  <a:fillRect l="-696" t="-1557" r="-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3FA08D3-BCA2-4DA5-9F4C-BBF8053008AE}"/>
              </a:ext>
            </a:extLst>
          </p:cNvPr>
          <p:cNvSpPr>
            <a:spLocks noGrp="1"/>
          </p:cNvSpPr>
          <p:nvPr>
            <p:ph type="sldNum" sz="quarter" idx="12"/>
          </p:nvPr>
        </p:nvSpPr>
        <p:spPr/>
        <p:txBody>
          <a:bodyPr/>
          <a:lstStyle/>
          <a:p>
            <a:fld id="{270B5EE5-E998-4313-AD79-530D9E22B6D6}" type="slidenum">
              <a:rPr lang="zh-TW" altLang="en-US" smtClean="0"/>
              <a:t>11</a:t>
            </a:fld>
            <a:endParaRPr lang="zh-TW" altLang="en-US"/>
          </a:p>
        </p:txBody>
      </p:sp>
      <p:sp>
        <p:nvSpPr>
          <p:cNvPr id="7" name="右大括弧 6">
            <a:extLst>
              <a:ext uri="{FF2B5EF4-FFF2-40B4-BE49-F238E27FC236}">
                <a16:creationId xmlns:a16="http://schemas.microsoft.com/office/drawing/2014/main" id="{7831AC0B-FC24-44B4-9C03-B887C2FA418B}"/>
              </a:ext>
            </a:extLst>
          </p:cNvPr>
          <p:cNvSpPr/>
          <p:nvPr/>
        </p:nvSpPr>
        <p:spPr>
          <a:xfrm rot="5400000">
            <a:off x="7950908" y="780068"/>
            <a:ext cx="262393" cy="5907820"/>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8" name="矩形 7">
            <a:extLst>
              <a:ext uri="{FF2B5EF4-FFF2-40B4-BE49-F238E27FC236}">
                <a16:creationId xmlns:a16="http://schemas.microsoft.com/office/drawing/2014/main" id="{7F5DD72E-44DD-4F8B-97E9-EDDA18A87730}"/>
              </a:ext>
            </a:extLst>
          </p:cNvPr>
          <p:cNvSpPr/>
          <p:nvPr/>
        </p:nvSpPr>
        <p:spPr>
          <a:xfrm>
            <a:off x="7722215" y="3865175"/>
            <a:ext cx="888385" cy="369332"/>
          </a:xfrm>
          <a:prstGeom prst="rect">
            <a:avLst/>
          </a:prstGeom>
        </p:spPr>
        <p:txBody>
          <a:bodyPr wrap="none">
            <a:spAutoFit/>
          </a:bodyPr>
          <a:lstStyle/>
          <a:p>
            <a:r>
              <a:rPr lang="en-US" altLang="zh-TW" dirty="0"/>
              <a:t>penalty</a:t>
            </a:r>
            <a:endParaRPr lang="zh-TW" altLang="en-US" dirty="0"/>
          </a:p>
        </p:txBody>
      </p:sp>
    </p:spTree>
    <p:extLst>
      <p:ext uri="{BB962C8B-B14F-4D97-AF65-F5344CB8AC3E}">
        <p14:creationId xmlns:p14="http://schemas.microsoft.com/office/powerpoint/2010/main" val="317461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r>
                  <a:rPr lang="en-US" altLang="zh-TW" sz="2000" dirty="0"/>
                  <a:t>Score: </a:t>
                </a:r>
                <a:r>
                  <a:rPr lang="en-US" altLang="zh-TW" sz="2000" dirty="0" err="1"/>
                  <a:t>Hosp</a:t>
                </a:r>
                <a:r>
                  <a:rPr lang="en-US" altLang="zh-TW" sz="2000" dirty="0"/>
                  <a:t>-score (</a:t>
                </a:r>
                <a:r>
                  <a:rPr lang="zh-TW" altLang="en-US" sz="2000" dirty="0"/>
                  <a:t>醫院分數</a:t>
                </a:r>
                <a:r>
                  <a:rPr lang="en-US" altLang="zh-TW" sz="2000" dirty="0"/>
                  <a:t>)</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=1/</m:t>
                    </m:r>
                    <m:r>
                      <m:rPr>
                        <m:nor/>
                      </m:rPr>
                      <a:rPr lang="en-US" altLang="zh-TW" sz="2000" dirty="0"/>
                      <m:t>Drive</m:t>
                    </m:r>
                    <m:r>
                      <m:rPr>
                        <m:nor/>
                      </m:rPr>
                      <a:rPr lang="en-US" altLang="zh-TW" sz="2000" dirty="0"/>
                      <m:t>−</m:t>
                    </m:r>
                    <m:r>
                      <m:rPr>
                        <m:nor/>
                      </m:rPr>
                      <a:rPr lang="en-US" altLang="zh-TW" sz="2000" dirty="0"/>
                      <m:t>Time</m:t>
                    </m:r>
                  </m:oMath>
                </a14:m>
                <a:endParaRPr lang="en-US" altLang="zh-TW" sz="2000" dirty="0"/>
              </a:p>
              <a:p>
                <a:pPr lvl="1"/>
                <a:r>
                  <a:rPr lang="en-US" altLang="zh-TW" sz="1800" dirty="0"/>
                  <a:t>Drive-Time</a:t>
                </a:r>
                <a:r>
                  <a:rPr lang="zh-TW" altLang="en-US" sz="1800" dirty="0"/>
                  <a:t>，依據</a:t>
                </a:r>
                <a:r>
                  <a:rPr lang="en-US" altLang="zh-TW" sz="1800" dirty="0"/>
                  <a:t>Google Maps- Distance Matrix API</a:t>
                </a:r>
                <a:r>
                  <a:rPr lang="zh-TW" altLang="en-US" sz="1800" dirty="0"/>
                  <a:t>，計算從災害地點到每一家醫院的開車時間，換算成時間的倒數，以轉換計算單位。</a:t>
                </a:r>
                <a:endParaRPr lang="en-US" altLang="zh-TW" sz="18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f>
                      <m:fPr>
                        <m:ctrlPr>
                          <a:rPr lang="en-US" altLang="zh-TW" sz="2000" i="1">
                            <a:solidFill>
                              <a:prstClr val="black"/>
                            </a:solidFill>
                            <a:latin typeface="Cambria Math" panose="02040503050406030204" pitchFamily="18" charset="0"/>
                          </a:rPr>
                        </m:ctrlPr>
                      </m:fPr>
                      <m:num>
                        <m:r>
                          <a:rPr lang="en-US" altLang="zh-TW" sz="2000" i="1">
                            <a:solidFill>
                              <a:prstClr val="black"/>
                            </a:solidFill>
                            <a:latin typeface="Cambria Math" panose="02040503050406030204" pitchFamily="18" charset="0"/>
                          </a:rPr>
                          <m:t>𝑏𝑒𝑑𝑠</m:t>
                        </m:r>
                      </m:num>
                      <m:den>
                        <m:r>
                          <a:rPr lang="en-US" altLang="zh-TW" sz="2000" i="1">
                            <a:solidFill>
                              <a:prstClr val="black"/>
                            </a:solidFill>
                            <a:latin typeface="Cambria Math" panose="02040503050406030204" pitchFamily="18" charset="0"/>
                          </a:rPr>
                          <m:t>𝑏𝑒𝑑𝑠</m:t>
                        </m:r>
                      </m:den>
                    </m:f>
                    <m:d>
                      <m:dPr>
                        <m:ctrlPr>
                          <a:rPr lang="en-US" altLang="zh-TW" sz="2000" i="1">
                            <a:solidFill>
                              <a:prstClr val="black"/>
                            </a:solidFill>
                            <a:latin typeface="Cambria Math" panose="02040503050406030204" pitchFamily="18" charset="0"/>
                          </a:rPr>
                        </m:ctrlPr>
                      </m:dPr>
                      <m:e>
                        <m:r>
                          <a:rPr lang="en-US" altLang="zh-TW" sz="2000" i="1">
                            <a:solidFill>
                              <a:prstClr val="black"/>
                            </a:solidFill>
                            <a:latin typeface="Cambria Math" panose="02040503050406030204" pitchFamily="18" charset="0"/>
                          </a:rPr>
                          <m:t>𝑝𝑟𝑜𝑥𝑦</m:t>
                        </m:r>
                      </m:e>
                    </m:d>
                    <m:r>
                      <a:rPr lang="en-US" altLang="zh-TW" sz="2000" i="1">
                        <a:solidFill>
                          <a:prstClr val="black"/>
                        </a:solidFill>
                        <a:latin typeface="Cambria Math" panose="02040503050406030204" pitchFamily="18" charset="0"/>
                      </a:rPr>
                      <m:t>∗</m:t>
                    </m:r>
                    <m:r>
                      <a:rPr lang="en-US" altLang="zh-TW" sz="2000" i="1">
                        <a:solidFill>
                          <a:prstClr val="black"/>
                        </a:solidFill>
                        <a:latin typeface="Cambria Math" panose="02040503050406030204" pitchFamily="18" charset="0"/>
                      </a:rPr>
                      <m:t>𝑣𝑎𝑙𝑢𝑒</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𝑖𝑛</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𝑚𝑎𝑡𝑟𝑖𝑥</m:t>
                    </m:r>
                    <m:r>
                      <a:rPr lang="en-US" altLang="zh-TW" sz="2000" i="1">
                        <a:solidFill>
                          <a:prstClr val="black"/>
                        </a:solidFill>
                        <a:latin typeface="Cambria Math" panose="02040503050406030204" pitchFamily="18" charset="0"/>
                      </a:rPr>
                      <m:t> </m:t>
                    </m:r>
                  </m:oMath>
                </a14:m>
                <a:r>
                  <a:rPr lang="zh-TW" altLang="en-US" sz="2000" dirty="0"/>
                  <a:t>，</a:t>
                </a:r>
                <a:r>
                  <a:rPr lang="zh-TW" altLang="en-US" sz="1800" dirty="0"/>
                  <a:t>醫院對該傷患的醫療能力適當性，按照矩陣表對照數據</a:t>
                </a:r>
                <a:endParaRPr lang="en-US" altLang="zh-TW" sz="1800" dirty="0"/>
              </a:p>
              <a:p>
                <a:pPr lvl="1"/>
                <a:r>
                  <a:rPr lang="en-US" altLang="zh-TW" sz="1800" dirty="0"/>
                  <a:t>w2:proxy</a:t>
                </a:r>
                <a:r>
                  <a:rPr lang="zh-TW" altLang="en-US" sz="1800" dirty="0"/>
                  <a:t>考量急重症床位比例做為適當性權重調整，反映急重症醫護人員規模</a:t>
                </a:r>
                <a:r>
                  <a:rPr lang="en-US" altLang="zh-TW" sz="1800" dirty="0"/>
                  <a:t>(</a:t>
                </a:r>
                <a:r>
                  <a:rPr lang="zh-TW" altLang="en-US" sz="1800" dirty="0"/>
                  <a:t>待討論</a:t>
                </a:r>
                <a:r>
                  <a:rPr lang="en-US" altLang="zh-TW" sz="1800" dirty="0"/>
                  <a:t>) </a:t>
                </a:r>
              </a:p>
              <a:p>
                <a:pPr lvl="1"/>
                <a:r>
                  <a:rPr lang="en-US" altLang="zh-TW" sz="1800" dirty="0"/>
                  <a:t>value from 0 to 10 (</a:t>
                </a:r>
                <a:r>
                  <a:rPr lang="zh-TW" altLang="en-US" sz="1800" dirty="0"/>
                  <a:t>待確認</a:t>
                </a:r>
                <a:r>
                  <a:rPr lang="en-US" altLang="zh-TW" sz="1800" dirty="0"/>
                  <a:t>) </a:t>
                </a:r>
                <a:r>
                  <a:rPr lang="zh-TW" altLang="en-US" sz="1800" dirty="0"/>
                  <a:t>，</a:t>
                </a:r>
                <a:r>
                  <a:rPr lang="en-US" altLang="zh-TW" sz="1800" dirty="0"/>
                  <a:t>0 </a:t>
                </a:r>
                <a:r>
                  <a:rPr lang="zh-TW" altLang="en-US" sz="1800" dirty="0"/>
                  <a:t>表示沒有急診病床且非</a:t>
                </a:r>
                <a:r>
                  <a:rPr lang="en-US" altLang="zh-TW" sz="1800" dirty="0"/>
                  <a:t>ERH</a:t>
                </a:r>
                <a:r>
                  <a:rPr lang="zh-TW" altLang="en-US" sz="1800" dirty="0"/>
                  <a:t>，</a:t>
                </a:r>
                <a:r>
                  <a:rPr lang="en-US" altLang="zh-TW" sz="1800" dirty="0"/>
                  <a:t>1</a:t>
                </a:r>
                <a:r>
                  <a:rPr lang="zh-TW" altLang="en-US" sz="1800" dirty="0"/>
                  <a:t>表示有急診病床且非</a:t>
                </a:r>
                <a:r>
                  <a:rPr lang="en-US" altLang="zh-TW" sz="1800" dirty="0"/>
                  <a:t>ERH</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Ava-index (availability index</a:t>
                </a:r>
                <a:r>
                  <a:rPr lang="zh-TW" altLang="en-US" sz="2000" dirty="0"/>
                  <a:t>，醫療妥善率指標 ，指標數值越高，醫院之醫療妥善率越大，越能提供醫療資源</a:t>
                </a:r>
                <a:r>
                  <a:rPr lang="en-US" altLang="zh-TW" sz="2000" dirty="0"/>
                  <a:t>)</a:t>
                </a:r>
              </a:p>
              <a:p>
                <a:pPr lvl="1"/>
                <a:r>
                  <a:rPr lang="zh-TW" altLang="en-US" sz="1800" dirty="0"/>
                  <a:t>醫療妥善率指標 計算方式有兩種情況：因為今年度以前，</a:t>
                </a:r>
                <a:r>
                  <a:rPr lang="zh-TW" altLang="en-US" sz="1800" dirty="0">
                    <a:hlinkClick r:id="rId2"/>
                  </a:rPr>
                  <a:t>急救責任醫療網</a:t>
                </a:r>
                <a:r>
                  <a:rPr lang="zh-TW" altLang="en-US" sz="1800" dirty="0"/>
                  <a:t>只有公布重度急救責任醫院的急診等待資訊，明年之後，聽說會將所有急救任醫院</a:t>
                </a:r>
                <a:r>
                  <a:rPr lang="en-US" altLang="zh-TW" sz="1800" dirty="0"/>
                  <a:t>(200</a:t>
                </a:r>
                <a:r>
                  <a:rPr lang="zh-TW" altLang="en-US" sz="1800" dirty="0"/>
                  <a:t>家</a:t>
                </a:r>
                <a:r>
                  <a:rPr lang="en-US" altLang="zh-TW" sz="1800" dirty="0"/>
                  <a:t>)</a:t>
                </a:r>
                <a:r>
                  <a:rPr lang="zh-TW" altLang="en-US" sz="1800" dirty="0"/>
                  <a:t>的急診等待資訊都公開。所以有兩個公式：</a:t>
                </a:r>
                <a:endParaRPr lang="en-US" altLang="zh-TW" sz="1800" dirty="0"/>
              </a:p>
              <a:p>
                <a:pPr marL="914400" lvl="1" indent="-457200">
                  <a:buAutoNum type="arabicPeriod"/>
                </a:pPr>
                <a:r>
                  <a:rPr lang="zh-TW" altLang="en-US" sz="1800" dirty="0"/>
                  <a:t>有</a:t>
                </a:r>
                <a:r>
                  <a:rPr lang="zh-TW" altLang="en-US" sz="1800" dirty="0">
                    <a:solidFill>
                      <a:prstClr val="black"/>
                    </a:solidFill>
                  </a:rPr>
                  <a:t>重度急救責任醫院</a:t>
                </a:r>
                <a:r>
                  <a:rPr lang="en-US" altLang="zh-TW" sz="1800" dirty="0">
                    <a:solidFill>
                      <a:prstClr val="black"/>
                    </a:solidFill>
                  </a:rPr>
                  <a:t>(46</a:t>
                </a:r>
                <a:r>
                  <a:rPr lang="zh-TW" altLang="en-US" sz="1800" dirty="0">
                    <a:solidFill>
                      <a:prstClr val="black"/>
                    </a:solidFill>
                  </a:rPr>
                  <a:t>家</a:t>
                </a:r>
                <a:r>
                  <a:rPr lang="en-US" altLang="zh-TW" sz="1800" dirty="0">
                    <a:solidFill>
                      <a:prstClr val="black"/>
                    </a:solidFill>
                  </a:rPr>
                  <a:t>)</a:t>
                </a:r>
                <a:r>
                  <a:rPr lang="zh-TW" altLang="en-US" sz="1800" dirty="0">
                    <a:solidFill>
                      <a:prstClr val="black"/>
                    </a:solidFill>
                  </a:rPr>
                  <a:t>的急診等待資訊</a:t>
                </a:r>
                <a:r>
                  <a:rPr lang="zh-TW" altLang="en-US" sz="1800" dirty="0"/>
                  <a:t>，則對於重度急救責任醫院的醫療妥善率計算公式為</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smtClean="0">
                        <a:latin typeface="Cambria Math" panose="02040503050406030204" pitchFamily="18" charset="0"/>
                      </a:rPr>
                      <m:t>=</m:t>
                    </m:r>
                    <m:f>
                      <m:fPr>
                        <m:ctrlPr>
                          <a:rPr lang="en-US" altLang="zh-TW" sz="1800" i="1" smtClean="0">
                            <a:solidFill>
                              <a:schemeClr val="tx1"/>
                            </a:solidFill>
                            <a:latin typeface="Cambria Math" panose="02040503050406030204" pitchFamily="18" charset="0"/>
                          </a:rPr>
                        </m:ctrlPr>
                      </m:fPr>
                      <m:num>
                        <m:r>
                          <a:rPr lang="en-US" altLang="zh-TW" sz="1800" b="0" i="1" smtClean="0">
                            <a:solidFill>
                              <a:schemeClr val="tx1"/>
                            </a:solidFill>
                            <a:latin typeface="Cambria Math" panose="02040503050406030204" pitchFamily="18" charset="0"/>
                          </a:rPr>
                          <m:t>𝑤</m:t>
                        </m:r>
                        <m:r>
                          <a:rPr lang="en-US" altLang="zh-TW" sz="1800" i="1">
                            <a:latin typeface="Cambria Math" panose="02040503050406030204" pitchFamily="18" charset="0"/>
                          </a:rPr>
                          <m:t>4</m:t>
                        </m:r>
                        <m:r>
                          <a:rPr lang="en-US" altLang="zh-TW" sz="1800" b="0" i="1" smtClean="0">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𝐸𝐷</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𝐵𝑒𝑑𝑠</m:t>
                        </m:r>
                        <m:r>
                          <a:rPr lang="en-US" altLang="zh-TW" sz="1800" i="1">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𝑊𝑎𝑖𝑡𝑖𝑛𝑔</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𝑎𝑏𝑜𝑎𝑟𝑑</m:t>
                        </m:r>
                        <m:r>
                          <a:rPr lang="en-US" altLang="zh-TW" sz="1800" i="1">
                            <a:solidFill>
                              <a:schemeClr val="tx1"/>
                            </a:solidFill>
                            <a:latin typeface="Cambria Math" panose="02040503050406030204" pitchFamily="18" charset="0"/>
                          </a:rPr>
                          <m:t>−</m:t>
                        </m:r>
                        <m:r>
                          <a:rPr lang="en-US" altLang="zh-TW" sz="1800" b="0" i="1" smtClean="0">
                            <a:solidFill>
                              <a:schemeClr val="tx1"/>
                            </a:solidFill>
                            <a:latin typeface="Cambria Math" panose="02040503050406030204" pitchFamily="18" charset="0"/>
                          </a:rPr>
                          <m:t>𝑤</m:t>
                        </m:r>
                        <m:r>
                          <a:rPr lang="en-US" altLang="zh-TW" sz="1800" i="1">
                            <a:latin typeface="Cambria Math" panose="02040503050406030204" pitchFamily="18" charset="0"/>
                          </a:rPr>
                          <m:t>5</m:t>
                        </m:r>
                        <m:r>
                          <a:rPr lang="en-US" altLang="zh-TW" sz="1800" b="0" i="1" smtClean="0">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𝑅𝑒𝑐𝑒𝑖𝑣𝑒𝑑</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𝐶𝑎𝑠𝑢𝑎𝑙𝑡𝑖𝑒𝑠</m:t>
                        </m:r>
                        <m:r>
                          <a:rPr lang="en-US" altLang="zh-TW" sz="1800" i="1">
                            <a:solidFill>
                              <a:schemeClr val="tx1"/>
                            </a:solidFill>
                            <a:latin typeface="Cambria Math" panose="02040503050406030204" pitchFamily="18" charset="0"/>
                          </a:rPr>
                          <m:t> </m:t>
                        </m:r>
                      </m:num>
                      <m:den>
                        <m:r>
                          <a:rPr lang="en-US" altLang="zh-TW" sz="1800" i="1">
                            <a:solidFill>
                              <a:schemeClr val="tx1"/>
                            </a:solidFill>
                            <a:latin typeface="Cambria Math" panose="02040503050406030204" pitchFamily="18" charset="0"/>
                          </a:rPr>
                          <m:t>𝐸𝐷</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𝐵𝑒𝑑𝑠</m:t>
                        </m:r>
                      </m:den>
                    </m:f>
                  </m:oMath>
                </a14:m>
                <a:endParaRPr lang="en-US" altLang="zh-TW" sz="1800" dirty="0">
                  <a:solidFill>
                    <a:srgbClr val="FF0000"/>
                  </a:solidFill>
                </a:endParaRPr>
              </a:p>
              <a:p>
                <a:pPr marL="914400" lvl="1" indent="-457200">
                  <a:buAutoNum type="arabicPeriod"/>
                </a:pPr>
                <a:r>
                  <a:rPr lang="zh-TW" altLang="en-US" sz="1800" dirty="0"/>
                  <a:t>其他醫院之醫療妥善率計算公式為</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en-US" altLang="zh-TW" sz="1800" b="0" i="1" smtClean="0">
                            <a:latin typeface="Cambria Math" panose="02040503050406030204" pitchFamily="18" charset="0"/>
                          </a:rPr>
                          <m:t>𝑤</m:t>
                        </m:r>
                        <m:r>
                          <a:rPr lang="en-US" altLang="zh-TW" sz="1800" i="1">
                            <a:latin typeface="Cambria Math" panose="02040503050406030204" pitchFamily="18" charset="0"/>
                          </a:rPr>
                          <m:t>4</m:t>
                        </m:r>
                        <m:r>
                          <a:rPr lang="en-US" altLang="zh-TW" sz="1800" b="0" i="1" smtClean="0">
                            <a:latin typeface="Cambria Math" panose="02040503050406030204" pitchFamily="18" charset="0"/>
                          </a:rPr>
                          <m:t>∗</m:t>
                        </m:r>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r>
                          <a:rPr lang="en-US" altLang="zh-TW" sz="1800" i="1">
                            <a:latin typeface="Cambria Math" panose="02040503050406030204" pitchFamily="18" charset="0"/>
                          </a:rPr>
                          <m:t>−</m:t>
                        </m:r>
                        <m:r>
                          <a:rPr lang="en-US" altLang="zh-TW" sz="1800" b="0" i="1" smtClean="0">
                            <a:latin typeface="Cambria Math" panose="02040503050406030204" pitchFamily="18" charset="0"/>
                          </a:rPr>
                          <m:t>𝑤</m:t>
                        </m:r>
                        <m:r>
                          <a:rPr lang="en-US" altLang="zh-TW" sz="1800" i="1">
                            <a:latin typeface="Cambria Math" panose="02040503050406030204" pitchFamily="18" charset="0"/>
                          </a:rPr>
                          <m:t>5</m:t>
                        </m:r>
                        <m:r>
                          <a:rPr lang="en-US" altLang="zh-TW" sz="1800" b="0" i="1" smtClean="0">
                            <a:latin typeface="Cambria Math" panose="02040503050406030204" pitchFamily="18" charset="0"/>
                          </a:rPr>
                          <m:t>∗</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r>
                          <a:rPr lang="en-US" altLang="zh-TW" sz="1800" i="1">
                            <a:latin typeface="Cambria Math" panose="02040503050406030204" pitchFamily="18" charset="0"/>
                          </a:rPr>
                          <m:t> </m:t>
                        </m:r>
                      </m:num>
                      <m:den>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den>
                    </m:f>
                  </m:oMath>
                </a14:m>
                <a:endParaRPr lang="zh-TW" altLang="en-US" sz="1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522" t="-809" r="-2957" b="-1132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12</a:t>
            </a:fld>
            <a:endParaRPr lang="zh-TW"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3811574-5941-4104-95CB-6B663FBB5A9B}"/>
                  </a:ext>
                </a:extLst>
              </p:cNvPr>
              <p:cNvSpPr/>
              <p:nvPr/>
            </p:nvSpPr>
            <p:spPr>
              <a:xfrm>
                <a:off x="4035287" y="1131564"/>
                <a:ext cx="5993297" cy="470385"/>
              </a:xfrm>
              <a:prstGeom prst="rect">
                <a:avLst/>
              </a:prstGeom>
            </p:spPr>
            <p:txBody>
              <a:bodyPr wrap="square">
                <a:spAutoFit/>
              </a:bodyPr>
              <a:lstStyle/>
              <a:p>
                <a:pPr marL="457200" marR="0" lvl="1" indent="0" defTabSz="914400" rtl="0" eaLnBrk="1" fontAlgn="auto" latinLnBrk="0" hangingPunct="1">
                  <a:lnSpc>
                    <a:spcPct val="100000"/>
                  </a:lnSpc>
                  <a:spcBef>
                    <a:spcPts val="0"/>
                  </a:spcBef>
                  <a:spcAft>
                    <a:spcPts val="0"/>
                  </a:spcAft>
                  <a:buClrTx/>
                  <a:buSzTx/>
                  <a:buFontTx/>
                  <a:buNone/>
                  <a:tabLst/>
                  <a:defRPr/>
                </a:pPr>
                <a:r>
                  <a:rPr kumimoji="0" lang="zh-TW" altLang="en-US" sz="2200" b="1" u="none" strike="noStrike" kern="1200" cap="none" spc="0" normalizeH="0" baseline="0" noProof="0" dirty="0">
                    <a:ln>
                      <a:noFill/>
                    </a:ln>
                    <a:solidFill>
                      <a:prstClr val="black"/>
                    </a:solidFill>
                    <a:effectLst/>
                    <a:uLnTx/>
                    <a:uFillTx/>
                  </a:rPr>
                  <a:t>醫</a:t>
                </a:r>
                <a14:m>
                  <m:oMath xmlns:m="http://schemas.openxmlformats.org/officeDocument/2006/math">
                    <m:r>
                      <a:rPr kumimoji="0" lang="zh-TW" altLang="en-US" sz="2200" b="1" i="1" u="none" strike="noStrike" kern="1200" cap="none" spc="0" normalizeH="0" baseline="0" noProof="0" smtClean="0">
                        <a:ln>
                          <a:noFill/>
                        </a:ln>
                        <a:solidFill>
                          <a:prstClr val="black"/>
                        </a:solidFill>
                        <a:effectLst/>
                        <a:uLnTx/>
                        <a:uFillTx/>
                        <a:latin typeface="Cambria Math" panose="02040503050406030204" pitchFamily="18" charset="0"/>
                      </a:rPr>
                      <m:t>院分數</m:t>
                    </m:r>
                    <m:r>
                      <a:rPr lang="zh-TW" altLang="en-US" sz="2200" b="1" i="1">
                        <a:solidFill>
                          <a:prstClr val="black"/>
                        </a:solidFill>
                        <a:latin typeface="Cambria Math" panose="02040503050406030204" pitchFamily="18" charset="0"/>
                      </a:rPr>
                      <m:t> </m:t>
                    </m:r>
                    <m:sSub>
                      <m:sSubPr>
                        <m:ctrlP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𝑺𝒄𝒐𝒓𝒆</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𝒊𝒋</m:t>
                        </m:r>
                      </m:sub>
                    </m:s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 </m:t>
                    </m:r>
                    <m:sSub>
                      <m:sSubPr>
                        <m:ctrlP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𝟏</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𝒙</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𝒊𝒋</m:t>
                        </m:r>
                      </m:sub>
                    </m:s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𝟐</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𝒚</m:t>
                        </m:r>
                      </m:e>
                      <m: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𝒊</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𝒋</m:t>
                        </m:r>
                      </m:sub>
                    </m:s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𝟑</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𝒛</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𝒋</m:t>
                        </m:r>
                      </m:sub>
                    </m:sSub>
                  </m:oMath>
                </a14:m>
                <a:endParaRPr kumimoji="0" lang="zh-TW" altLang="en-US" sz="2200" b="1" i="0" u="none" strike="noStrike" kern="1200" cap="none" spc="0" normalizeH="0" baseline="0" noProof="0" dirty="0">
                  <a:ln>
                    <a:noFill/>
                  </a:ln>
                  <a:solidFill>
                    <a:prstClr val="black"/>
                  </a:solidFill>
                  <a:effectLst/>
                  <a:uLnTx/>
                  <a:uFillTx/>
                  <a:latin typeface="Calibri"/>
                  <a:ea typeface="微軟正黑體"/>
                </a:endParaRPr>
              </a:p>
            </p:txBody>
          </p:sp>
        </mc:Choice>
        <mc:Fallback xmlns="">
          <p:sp>
            <p:nvSpPr>
              <p:cNvPr id="5" name="矩形 4">
                <a:extLst>
                  <a:ext uri="{FF2B5EF4-FFF2-40B4-BE49-F238E27FC236}">
                    <a16:creationId xmlns:a16="http://schemas.microsoft.com/office/drawing/2014/main" id="{B3811574-5941-4104-95CB-6B663FBB5A9B}"/>
                  </a:ext>
                </a:extLst>
              </p:cNvPr>
              <p:cNvSpPr>
                <a:spLocks noRot="1" noChangeAspect="1" noMove="1" noResize="1" noEditPoints="1" noAdjustHandles="1" noChangeArrowheads="1" noChangeShapeType="1" noTextEdit="1"/>
              </p:cNvSpPr>
              <p:nvPr/>
            </p:nvSpPr>
            <p:spPr>
              <a:xfrm>
                <a:off x="4035287" y="1131564"/>
                <a:ext cx="5993297" cy="470385"/>
              </a:xfrm>
              <a:prstGeom prst="rect">
                <a:avLst/>
              </a:prstGeom>
              <a:blipFill>
                <a:blip r:embed="rId4"/>
                <a:stretch>
                  <a:fillRect t="-7792" b="-18182"/>
                </a:stretch>
              </a:blipFill>
            </p:spPr>
            <p:txBody>
              <a:bodyPr/>
              <a:lstStyle/>
              <a:p>
                <a:r>
                  <a:rPr lang="zh-TW" altLang="en-US">
                    <a:noFill/>
                  </a:rPr>
                  <a:t> </a:t>
                </a:r>
              </a:p>
            </p:txBody>
          </p:sp>
        </mc:Fallback>
      </mc:AlternateContent>
      <p:sp>
        <p:nvSpPr>
          <p:cNvPr id="6" name="矩形 5">
            <a:extLst>
              <a:ext uri="{FF2B5EF4-FFF2-40B4-BE49-F238E27FC236}">
                <a16:creationId xmlns:a16="http://schemas.microsoft.com/office/drawing/2014/main" id="{52E40105-5E4B-4B61-BC90-F97B3DD3200C}"/>
              </a:ext>
            </a:extLst>
          </p:cNvPr>
          <p:cNvSpPr/>
          <p:nvPr/>
        </p:nvSpPr>
        <p:spPr>
          <a:xfrm>
            <a:off x="4343400" y="1073426"/>
            <a:ext cx="5844209" cy="586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9285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DDB12C4-5D59-4D83-BDF3-52FAA0814A2F}"/>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7" name="內容版面配置區 6">
                <a:extLst>
                  <a:ext uri="{FF2B5EF4-FFF2-40B4-BE49-F238E27FC236}">
                    <a16:creationId xmlns:a16="http://schemas.microsoft.com/office/drawing/2014/main" id="{FCEA68ED-E60E-4AA2-B2B4-46D279D1A8D1}"/>
                  </a:ext>
                </a:extLst>
              </p:cNvPr>
              <p:cNvSpPr>
                <a:spLocks noGrp="1"/>
              </p:cNvSpPr>
              <p:nvPr>
                <p:ph idx="1"/>
              </p:nvPr>
            </p:nvSpPr>
            <p:spPr>
              <a:xfrm>
                <a:off x="838200" y="1002890"/>
                <a:ext cx="6188766" cy="5275362"/>
              </a:xfrm>
            </p:spPr>
            <p:txBody>
              <a:bodyPr anchor="ctr">
                <a:normAutofit/>
              </a:bodyPr>
              <a:lstStyle/>
              <a:p>
                <a14:m>
                  <m:oMath xmlns:m="http://schemas.openxmlformats.org/officeDocument/2006/math">
                    <m:sSub>
                      <m:sSubPr>
                        <m:ctrlPr>
                          <a:rPr lang="en-US" altLang="zh-TW" sz="2000" i="1" smtClean="0">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f>
                      <m:fPr>
                        <m:ctrlPr>
                          <a:rPr lang="en-US" altLang="zh-TW" sz="2000" i="1" smtClean="0">
                            <a:solidFill>
                              <a:prstClr val="black"/>
                            </a:solidFill>
                            <a:latin typeface="Cambria Math" panose="02040503050406030204" pitchFamily="18" charset="0"/>
                          </a:rPr>
                        </m:ctrlPr>
                      </m:fPr>
                      <m:num>
                        <m:r>
                          <a:rPr lang="en-US" altLang="zh-TW" sz="2000" b="0" i="1" smtClean="0">
                            <a:solidFill>
                              <a:prstClr val="black"/>
                            </a:solidFill>
                            <a:latin typeface="Cambria Math" panose="02040503050406030204" pitchFamily="18" charset="0"/>
                          </a:rPr>
                          <m:t>𝑏𝑒𝑑𝑠</m:t>
                        </m:r>
                      </m:num>
                      <m:den>
                        <m:r>
                          <a:rPr lang="en-US" altLang="zh-TW" sz="2000" b="0" i="1" smtClean="0">
                            <a:solidFill>
                              <a:prstClr val="black"/>
                            </a:solidFill>
                            <a:latin typeface="Cambria Math" panose="02040503050406030204" pitchFamily="18" charset="0"/>
                          </a:rPr>
                          <m:t>𝑏𝑒𝑑𝑠</m:t>
                        </m:r>
                      </m:den>
                    </m:f>
                    <m:d>
                      <m:dPr>
                        <m:ctrlPr>
                          <a:rPr lang="en-US" altLang="zh-TW" sz="2000" b="0" i="1" smtClean="0">
                            <a:solidFill>
                              <a:prstClr val="black"/>
                            </a:solidFill>
                            <a:latin typeface="Cambria Math" panose="02040503050406030204" pitchFamily="18" charset="0"/>
                          </a:rPr>
                        </m:ctrlPr>
                      </m:dPr>
                      <m:e>
                        <m:r>
                          <a:rPr lang="en-US" altLang="zh-TW" sz="2000" b="0" i="1" smtClean="0">
                            <a:solidFill>
                              <a:prstClr val="black"/>
                            </a:solidFill>
                            <a:latin typeface="Cambria Math" panose="02040503050406030204" pitchFamily="18" charset="0"/>
                          </a:rPr>
                          <m:t>𝑝𝑟𝑜𝑥𝑦</m:t>
                        </m:r>
                      </m:e>
                    </m:d>
                    <m:r>
                      <a:rPr lang="en-US" altLang="zh-TW" sz="2000" b="0" i="1"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𝑣𝑎𝑙𝑢𝑒</m:t>
                    </m:r>
                    <m:r>
                      <a:rPr lang="en-US" altLang="zh-TW" sz="2000" b="0" i="1" smtClean="0">
                        <a:solidFill>
                          <a:prstClr val="black"/>
                        </a:solidFill>
                        <a:latin typeface="Cambria Math" panose="02040503050406030204" pitchFamily="18" charset="0"/>
                      </a:rPr>
                      <m:t> </m:t>
                    </m:r>
                    <m:r>
                      <a:rPr lang="en-US" altLang="zh-TW" sz="2000" b="0" i="1" smtClean="0">
                        <a:solidFill>
                          <a:prstClr val="black"/>
                        </a:solidFill>
                        <a:latin typeface="Cambria Math" panose="02040503050406030204" pitchFamily="18" charset="0"/>
                      </a:rPr>
                      <m:t>𝑖𝑛</m:t>
                    </m:r>
                    <m:r>
                      <a:rPr lang="en-US" altLang="zh-TW" sz="2000" b="0" i="1" smtClean="0">
                        <a:solidFill>
                          <a:prstClr val="black"/>
                        </a:solidFill>
                        <a:latin typeface="Cambria Math" panose="02040503050406030204" pitchFamily="18" charset="0"/>
                      </a:rPr>
                      <m:t> </m:t>
                    </m:r>
                    <m:r>
                      <a:rPr lang="en-US" altLang="zh-TW" sz="2000" b="0" i="1" smtClean="0">
                        <a:solidFill>
                          <a:prstClr val="black"/>
                        </a:solidFill>
                        <a:latin typeface="Cambria Math" panose="02040503050406030204" pitchFamily="18" charset="0"/>
                      </a:rPr>
                      <m:t>𝑚𝑎𝑡𝑟𝑖𝑥</m:t>
                    </m:r>
                  </m:oMath>
                </a14:m>
                <a:endParaRPr lang="en-US" altLang="zh-TW" sz="2000" dirty="0"/>
              </a:p>
              <a:p>
                <a:r>
                  <a:rPr lang="zh-TW" altLang="en-US" sz="2000" dirty="0"/>
                  <a:t>醫院對該傷患的醫療能力適當性，按照矩陣表對照數據</a:t>
                </a:r>
                <a:endParaRPr lang="en-US" altLang="zh-TW" sz="2000" dirty="0"/>
              </a:p>
              <a:p>
                <a:pPr lvl="1"/>
                <a:r>
                  <a:rPr lang="en-US" altLang="zh-TW" dirty="0"/>
                  <a:t>w2:proxy</a:t>
                </a:r>
                <a:r>
                  <a:rPr lang="zh-TW" altLang="en-US" dirty="0"/>
                  <a:t>考量急重症床位比例做為適當性權重調整，反映急重症醫護人員規模</a:t>
                </a:r>
                <a:r>
                  <a:rPr lang="en-US" altLang="zh-TW" dirty="0"/>
                  <a:t>(</a:t>
                </a:r>
                <a:r>
                  <a:rPr lang="zh-TW" altLang="en-US" dirty="0"/>
                  <a:t>待討論</a:t>
                </a:r>
                <a:r>
                  <a:rPr lang="en-US" altLang="zh-TW" dirty="0"/>
                  <a:t>) </a:t>
                </a:r>
              </a:p>
              <a:p>
                <a:pPr lvl="1"/>
                <a:r>
                  <a:rPr lang="en-US" altLang="zh-TW" dirty="0"/>
                  <a:t>value from 0 to 10(</a:t>
                </a:r>
                <a:r>
                  <a:rPr lang="zh-TW" altLang="en-US" dirty="0"/>
                  <a:t>待確認</a:t>
                </a:r>
                <a:r>
                  <a:rPr lang="en-US" altLang="zh-TW" dirty="0"/>
                  <a:t>)</a:t>
                </a:r>
                <a:r>
                  <a:rPr lang="zh-TW" altLang="en-US" dirty="0"/>
                  <a:t>，</a:t>
                </a:r>
                <a:r>
                  <a:rPr lang="en-US" altLang="zh-TW" dirty="0"/>
                  <a:t> 0 </a:t>
                </a:r>
                <a:r>
                  <a:rPr lang="zh-TW" altLang="en-US" dirty="0"/>
                  <a:t>表示沒有急診病床且非</a:t>
                </a:r>
                <a:r>
                  <a:rPr lang="en-US" altLang="zh-TW" dirty="0"/>
                  <a:t>ERH</a:t>
                </a:r>
                <a:r>
                  <a:rPr lang="zh-TW" altLang="en-US" dirty="0"/>
                  <a:t>，</a:t>
                </a:r>
                <a:r>
                  <a:rPr lang="en-US" altLang="zh-TW" dirty="0"/>
                  <a:t>1</a:t>
                </a:r>
                <a:r>
                  <a:rPr lang="zh-TW" altLang="en-US" dirty="0"/>
                  <a:t>表示有急診病床且非</a:t>
                </a:r>
                <a:r>
                  <a:rPr lang="en-US" altLang="zh-TW" dirty="0"/>
                  <a:t>ERH</a:t>
                </a:r>
              </a:p>
              <a:p>
                <a:endParaRPr lang="zh-TW" altLang="en-US" sz="2400" dirty="0"/>
              </a:p>
            </p:txBody>
          </p:sp>
        </mc:Choice>
        <mc:Fallback xmlns="">
          <p:sp>
            <p:nvSpPr>
              <p:cNvPr id="7" name="內容版面配置區 6">
                <a:extLst>
                  <a:ext uri="{FF2B5EF4-FFF2-40B4-BE49-F238E27FC236}">
                    <a16:creationId xmlns:a16="http://schemas.microsoft.com/office/drawing/2014/main" id="{FCEA68ED-E60E-4AA2-B2B4-46D279D1A8D1}"/>
                  </a:ext>
                </a:extLst>
              </p:cNvPr>
              <p:cNvSpPr>
                <a:spLocks noGrp="1" noRot="1" noChangeAspect="1" noMove="1" noResize="1" noEditPoints="1" noAdjustHandles="1" noChangeArrowheads="1" noChangeShapeType="1" noTextEdit="1"/>
              </p:cNvSpPr>
              <p:nvPr>
                <p:ph idx="1"/>
              </p:nvPr>
            </p:nvSpPr>
            <p:spPr>
              <a:xfrm>
                <a:off x="838200" y="1002890"/>
                <a:ext cx="6188766" cy="5275362"/>
              </a:xfrm>
              <a:blipFill>
                <a:blip r:embed="rId2"/>
                <a:stretch>
                  <a:fillRect l="-887" r="-4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AC33EC1-DFD7-4387-8922-DE3D3B3D6A4A}"/>
              </a:ext>
            </a:extLst>
          </p:cNvPr>
          <p:cNvSpPr>
            <a:spLocks noGrp="1"/>
          </p:cNvSpPr>
          <p:nvPr>
            <p:ph type="sldNum" sz="quarter" idx="12"/>
          </p:nvPr>
        </p:nvSpPr>
        <p:spPr/>
        <p:txBody>
          <a:bodyPr/>
          <a:lstStyle/>
          <a:p>
            <a:fld id="{270B5EE5-E998-4313-AD79-530D9E22B6D6}" type="slidenum">
              <a:rPr lang="zh-TW" altLang="en-US" smtClean="0"/>
              <a:t>13</a:t>
            </a:fld>
            <a:endParaRPr lang="zh-TW" altLang="en-US"/>
          </a:p>
        </p:txBody>
      </p:sp>
      <p:sp>
        <p:nvSpPr>
          <p:cNvPr id="8" name="文字方塊 7">
            <a:extLst>
              <a:ext uri="{FF2B5EF4-FFF2-40B4-BE49-F238E27FC236}">
                <a16:creationId xmlns:a16="http://schemas.microsoft.com/office/drawing/2014/main" id="{33013213-BB16-463E-B981-7DF1581FA028}"/>
              </a:ext>
            </a:extLst>
          </p:cNvPr>
          <p:cNvSpPr txBox="1"/>
          <p:nvPr/>
        </p:nvSpPr>
        <p:spPr>
          <a:xfrm>
            <a:off x="7593220" y="1870495"/>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graphicFrame>
        <p:nvGraphicFramePr>
          <p:cNvPr id="9" name="表格 8">
            <a:extLst>
              <a:ext uri="{FF2B5EF4-FFF2-40B4-BE49-F238E27FC236}">
                <a16:creationId xmlns:a16="http://schemas.microsoft.com/office/drawing/2014/main" id="{D9F22DCF-2644-4EFF-893D-63695BE21F3F}"/>
              </a:ext>
            </a:extLst>
          </p:cNvPr>
          <p:cNvGraphicFramePr>
            <a:graphicFrameLocks noGrp="1"/>
          </p:cNvGraphicFramePr>
          <p:nvPr>
            <p:extLst>
              <p:ext uri="{D42A27DB-BD31-4B8C-83A1-F6EECF244321}">
                <p14:modId xmlns:p14="http://schemas.microsoft.com/office/powerpoint/2010/main" val="4084549863"/>
              </p:ext>
            </p:extLst>
          </p:nvPr>
        </p:nvGraphicFramePr>
        <p:xfrm>
          <a:off x="7156833" y="2394432"/>
          <a:ext cx="4667665" cy="3883820"/>
        </p:xfrm>
        <a:graphic>
          <a:graphicData uri="http://schemas.openxmlformats.org/drawingml/2006/table">
            <a:tbl>
              <a:tblPr bandRow="1">
                <a:tableStyleId>{8799B23B-EC83-4686-B30A-512413B5E67A}</a:tableStyleId>
              </a:tblPr>
              <a:tblGrid>
                <a:gridCol w="1290230">
                  <a:extLst>
                    <a:ext uri="{9D8B030D-6E8A-4147-A177-3AD203B41FA5}">
                      <a16:colId xmlns:a16="http://schemas.microsoft.com/office/drawing/2014/main" val="2396529781"/>
                    </a:ext>
                  </a:extLst>
                </a:gridCol>
                <a:gridCol w="576836">
                  <a:extLst>
                    <a:ext uri="{9D8B030D-6E8A-4147-A177-3AD203B41FA5}">
                      <a16:colId xmlns:a16="http://schemas.microsoft.com/office/drawing/2014/main" val="516174121"/>
                    </a:ext>
                  </a:extLst>
                </a:gridCol>
                <a:gridCol w="933533">
                  <a:extLst>
                    <a:ext uri="{9D8B030D-6E8A-4147-A177-3AD203B41FA5}">
                      <a16:colId xmlns:a16="http://schemas.microsoft.com/office/drawing/2014/main" val="4001394421"/>
                    </a:ext>
                  </a:extLst>
                </a:gridCol>
                <a:gridCol w="933533">
                  <a:extLst>
                    <a:ext uri="{9D8B030D-6E8A-4147-A177-3AD203B41FA5}">
                      <a16:colId xmlns:a16="http://schemas.microsoft.com/office/drawing/2014/main" val="1147611085"/>
                    </a:ext>
                  </a:extLst>
                </a:gridCol>
                <a:gridCol w="933533">
                  <a:extLst>
                    <a:ext uri="{9D8B030D-6E8A-4147-A177-3AD203B41FA5}">
                      <a16:colId xmlns:a16="http://schemas.microsoft.com/office/drawing/2014/main"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4210687498"/>
                  </a:ext>
                </a:extLst>
              </a:tr>
              <a:tr h="26519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&amp;</a:t>
                      </a:r>
                      <a:r>
                        <a:rPr lang="en-US" altLang="zh-TW" sz="1600" b="1" i="0" u="none" strike="noStrike" baseline="0" dirty="0" err="1">
                          <a:solidFill>
                            <a:srgbClr val="000000"/>
                          </a:solidFill>
                          <a:effectLst/>
                          <a:latin typeface="Calibri" panose="020F0502020204030204" pitchFamily="34" charset="0"/>
                          <a:ea typeface="新細明體" panose="02020500000000000000" pitchFamily="18" charset="-120"/>
                        </a:rPr>
                        <a:t>nonEDbeds</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extLst>
                  <a:ext uri="{0D108BD9-81ED-4DB2-BD59-A6C34878D82A}">
                    <a16:rowId xmlns:a16="http://schemas.microsoft.com/office/drawing/2014/main" val="3444582639"/>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extLst>
                  <a:ext uri="{0D108BD9-81ED-4DB2-BD59-A6C34878D82A}">
                    <a16:rowId xmlns:a16="http://schemas.microsoft.com/office/drawing/2014/main"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7</a:t>
                      </a:r>
                    </a:p>
                  </a:txBody>
                  <a:tcPr marL="6350" marR="6350" marT="6350" marB="0" anchor="ctr"/>
                </a:tc>
                <a:extLst>
                  <a:ext uri="{0D108BD9-81ED-4DB2-BD59-A6C34878D82A}">
                    <a16:rowId xmlns:a16="http://schemas.microsoft.com/office/drawing/2014/main"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3</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3</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8</a:t>
                      </a:r>
                    </a:p>
                  </a:txBody>
                  <a:tcPr marL="6350" marR="6350" marT="6350" marB="0" anchor="ctr"/>
                </a:tc>
                <a:extLst>
                  <a:ext uri="{0D108BD9-81ED-4DB2-BD59-A6C34878D82A}">
                    <a16:rowId xmlns:a16="http://schemas.microsoft.com/office/drawing/2014/main"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4</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4</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9</a:t>
                      </a:r>
                    </a:p>
                  </a:txBody>
                  <a:tcPr marL="6350" marR="6350" marT="6350" marB="0" anchor="ctr"/>
                </a:tc>
                <a:extLst>
                  <a:ext uri="{0D108BD9-81ED-4DB2-BD59-A6C34878D82A}">
                    <a16:rowId xmlns:a16="http://schemas.microsoft.com/office/drawing/2014/main"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5</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5</a:t>
                      </a: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7</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9</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5</a:t>
                      </a:r>
                    </a:p>
                  </a:txBody>
                  <a:tcPr marL="6350" marR="6350" marT="6350" marB="0" anchor="ctr"/>
                </a:tc>
                <a:extLst>
                  <a:ext uri="{0D108BD9-81ED-4DB2-BD59-A6C34878D82A}">
                    <a16:rowId xmlns:a16="http://schemas.microsoft.com/office/drawing/2014/main"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8</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8</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4</a:t>
                      </a:r>
                    </a:p>
                  </a:txBody>
                  <a:tcPr marL="6350" marR="6350" marT="6350" marB="0" anchor="ctr"/>
                </a:tc>
                <a:extLst>
                  <a:ext uri="{0D108BD9-81ED-4DB2-BD59-A6C34878D82A}">
                    <a16:rowId xmlns:a16="http://schemas.microsoft.com/office/drawing/2014/main"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9</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7</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3</a:t>
                      </a:r>
                    </a:p>
                  </a:txBody>
                  <a:tcPr marL="6350" marR="6350" marT="6350" marB="0" anchor="ctr"/>
                </a:tc>
                <a:extLst>
                  <a:ext uri="{0D108BD9-81ED-4DB2-BD59-A6C34878D82A}">
                    <a16:rowId xmlns:a16="http://schemas.microsoft.com/office/drawing/2014/main"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10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extLst>
                  <a:ext uri="{0D108BD9-81ED-4DB2-BD59-A6C34878D82A}">
                    <a16:rowId xmlns:a16="http://schemas.microsoft.com/office/drawing/2014/main" val="874253525"/>
                  </a:ext>
                </a:extLst>
              </a:tr>
            </a:tbl>
          </a:graphicData>
        </a:graphic>
      </p:graphicFrame>
    </p:spTree>
    <p:extLst>
      <p:ext uri="{BB962C8B-B14F-4D97-AF65-F5344CB8AC3E}">
        <p14:creationId xmlns:p14="http://schemas.microsoft.com/office/powerpoint/2010/main" val="411105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B7CE11-2680-41E9-812A-366DB62ACF05}"/>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D8715E-3D89-4A11-ADAC-A27D37CB0BF2}"/>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smtClean="0">
                          <a:latin typeface="Cambria Math" panose="02040503050406030204" pitchFamily="18" charset="0"/>
                        </a:rPr>
                        <m:t>=</m:t>
                      </m:r>
                      <m:r>
                        <a:rPr lang="en-US" altLang="zh-TW" sz="2400" b="0" i="1" dirty="0" smtClean="0">
                          <a:latin typeface="Cambria Math" panose="02040503050406030204" pitchFamily="18" charset="0"/>
                        </a:rPr>
                        <m:t>𝑤</m:t>
                      </m:r>
                      <m:r>
                        <a:rPr lang="en-US" altLang="zh-TW" sz="2400" b="0" i="1" dirty="0" smtClean="0">
                          <a:latin typeface="Cambria Math" panose="02040503050406030204" pitchFamily="18" charset="0"/>
                        </a:rPr>
                        <m:t>4∗</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num>
                        <m:den>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den>
                      </m:f>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a:latin typeface="Cambria Math" panose="02040503050406030204" pitchFamily="18" charset="0"/>
                            </a:rPr>
                            <m:t>𝑊𝑎𝑖𝑡𝑖𝑛𝑔</m:t>
                          </m:r>
                          <m:r>
                            <a:rPr lang="en-US" altLang="zh-TW" sz="2400" i="1">
                              <a:latin typeface="Cambria Math" panose="02040503050406030204" pitchFamily="18" charset="0"/>
                            </a:rPr>
                            <m:t> </m:t>
                          </m:r>
                          <m:r>
                            <a:rPr lang="en-US" altLang="zh-TW" sz="2400" i="1">
                              <a:latin typeface="Cambria Math" panose="02040503050406030204" pitchFamily="18" charset="0"/>
                            </a:rPr>
                            <m:t>𝑎𝑏𝑜𝑎𝑟𝑑</m:t>
                          </m:r>
                        </m:num>
                        <m:den>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den>
                      </m:f>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5∗</m:t>
                      </m:r>
                      <m:f>
                        <m:fPr>
                          <m:ctrlPr>
                            <a:rPr lang="en-US" altLang="zh-TW" sz="2400" b="0" i="1" smtClean="0">
                              <a:latin typeface="Cambria Math" panose="02040503050406030204" pitchFamily="18" charset="0"/>
                            </a:rPr>
                          </m:ctrlPr>
                        </m:fPr>
                        <m:num>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num>
                        <m:den>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den>
                      </m:f>
                    </m:oMath>
                  </m:oMathPara>
                </a14:m>
                <a:endParaRPr lang="en-US" altLang="zh-TW" dirty="0"/>
              </a:p>
              <a:p>
                <a:endParaRPr lang="en-US" altLang="zh-TW" dirty="0"/>
              </a:p>
              <a:p>
                <a:endParaRPr lang="en-US" altLang="zh-TW" dirty="0"/>
              </a:p>
              <a:p>
                <a:endParaRPr lang="en-US" altLang="zh-TW" dirty="0"/>
              </a:p>
              <a:p>
                <a:r>
                  <a:rPr lang="en-US" altLang="zh-TW" dirty="0"/>
                  <a:t>w4</a:t>
                </a:r>
                <a:r>
                  <a:rPr lang="zh-TW" altLang="en-US" dirty="0"/>
                  <a:t>動員能力調整係數</a:t>
                </a:r>
                <a:endParaRPr lang="en-US" altLang="zh-TW" dirty="0"/>
              </a:p>
              <a:p>
                <a:pPr lvl="1"/>
                <a:r>
                  <a:rPr lang="zh-TW" altLang="en-US" dirty="0"/>
                  <a:t>是否要依據急重症床位比例或是重症醫護人員規模做為此係數參考來源</a:t>
                </a:r>
                <a:endParaRPr lang="en-US" altLang="zh-TW" dirty="0"/>
              </a:p>
              <a:p>
                <a:r>
                  <a:rPr lang="en-US" altLang="zh-TW" dirty="0"/>
                  <a:t>w5</a:t>
                </a:r>
                <a:r>
                  <a:rPr lang="zh-TW" altLang="en-US" dirty="0"/>
                  <a:t>收治傷患能力調整係數</a:t>
                </a:r>
                <a:endParaRPr lang="en-US" altLang="zh-TW" dirty="0"/>
              </a:p>
              <a:p>
                <a:pPr lvl="1"/>
                <a:r>
                  <a:rPr lang="zh-TW" altLang="en-US" u="sng" dirty="0"/>
                  <a:t>重傷傷患</a:t>
                </a:r>
                <a:endParaRPr lang="en-US" altLang="zh-TW" u="sng" dirty="0"/>
              </a:p>
              <a:p>
                <a:pPr lvl="2"/>
                <a:r>
                  <a:rPr lang="zh-TW" altLang="en-US" dirty="0"/>
                  <a:t>平均而言重度急救責任醫院的急診室床位為</a:t>
                </a:r>
                <a:r>
                  <a:rPr lang="en-US" altLang="zh-TW" dirty="0"/>
                  <a:t>4</a:t>
                </a:r>
                <a:r>
                  <a:rPr lang="zh-TW" altLang="en-US" dirty="0"/>
                  <a:t>床，超出臨界值</a:t>
                </a:r>
                <a:r>
                  <a:rPr lang="en-US" altLang="zh-TW" dirty="0"/>
                  <a:t>(4</a:t>
                </a:r>
                <a:r>
                  <a:rPr lang="zh-TW" altLang="en-US" dirty="0"/>
                  <a:t>床</a:t>
                </a:r>
                <a:r>
                  <a:rPr lang="en-US" altLang="zh-TW" dirty="0"/>
                  <a:t>)</a:t>
                </a:r>
                <a:r>
                  <a:rPr lang="zh-TW" altLang="en-US" dirty="0"/>
                  <a:t>之醫院表示超出負荷能力</a:t>
                </a:r>
                <a:endParaRPr lang="en-US" altLang="zh-TW" dirty="0"/>
              </a:p>
              <a:p>
                <a:pPr lvl="2"/>
                <a14:m>
                  <m:oMath xmlns:m="http://schemas.openxmlformats.org/officeDocument/2006/math">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b="0" i="0" smtClean="0">
                        <a:latin typeface="Cambria Math" panose="02040503050406030204" pitchFamily="18" charset="0"/>
                      </a:rPr>
                      <m:t>&lt;4</m:t>
                    </m:r>
                  </m:oMath>
                </a14:m>
                <a:r>
                  <a:rPr lang="zh-TW" altLang="en-US" dirty="0"/>
                  <a:t>，</a:t>
                </a:r>
                <a:r>
                  <a:rPr lang="en-US" altLang="zh-TW" dirty="0"/>
                  <a:t>W2=0.1?</a:t>
                </a:r>
              </a:p>
              <a:p>
                <a:pPr lvl="2"/>
                <a14:m>
                  <m:oMath xmlns:m="http://schemas.openxmlformats.org/officeDocument/2006/math">
                    <m:r>
                      <a:rPr lang="en-US" altLang="zh-TW" i="1" smtClean="0">
                        <a:latin typeface="Cambria Math" panose="02040503050406030204" pitchFamily="18" charset="0"/>
                      </a:rPr>
                      <m:t>𝑅𝑒𝑐𝑒𝑖𝑣𝑒𝑑</m:t>
                    </m:r>
                    <m:r>
                      <a:rPr lang="en-US" altLang="zh-TW" i="1" smtClean="0">
                        <a:latin typeface="Cambria Math" panose="02040503050406030204" pitchFamily="18" charset="0"/>
                      </a:rPr>
                      <m:t> </m:t>
                    </m:r>
                    <m:r>
                      <a:rPr lang="en-US" altLang="zh-TW" i="1" smtClean="0">
                        <a:latin typeface="Cambria Math" panose="02040503050406030204" pitchFamily="18" charset="0"/>
                      </a:rPr>
                      <m:t>𝐶𝑎𝑠𝑢𝑎𝑙𝑡𝑖𝑒𝑠</m:t>
                    </m:r>
                    <m:r>
                      <a:rPr lang="en-US" altLang="zh-TW" b="0" i="0" smtClean="0">
                        <a:latin typeface="Cambria Math" panose="02040503050406030204" pitchFamily="18" charset="0"/>
                      </a:rPr>
                      <m:t>&gt;</m:t>
                    </m:r>
                    <m:r>
                      <a:rPr lang="en-US" altLang="zh-TW" smtClean="0">
                        <a:latin typeface="Cambria Math" panose="02040503050406030204" pitchFamily="18" charset="0"/>
                      </a:rPr>
                      <m:t>4</m:t>
                    </m:r>
                  </m:oMath>
                </a14:m>
                <a:r>
                  <a:rPr lang="zh-TW" altLang="en-US" dirty="0"/>
                  <a:t>，</a:t>
                </a:r>
                <a:r>
                  <a:rPr lang="en-US" altLang="zh-TW" dirty="0"/>
                  <a:t>W2=0.5?</a:t>
                </a:r>
                <a:r>
                  <a:rPr lang="zh-TW" altLang="en-US" dirty="0"/>
                  <a:t> </a:t>
                </a:r>
                <a:r>
                  <a:rPr lang="en-US" altLang="zh-TW" dirty="0"/>
                  <a:t>Or </a:t>
                </a:r>
                <a:r>
                  <a:rPr lang="zh-TW" altLang="en-US" dirty="0"/>
                  <a:t>等差或等比級數增加</a:t>
                </a:r>
                <a:r>
                  <a:rPr lang="en-US" altLang="zh-TW" dirty="0"/>
                  <a:t>?</a:t>
                </a:r>
              </a:p>
              <a:p>
                <a:pPr lvl="1"/>
                <a:r>
                  <a:rPr lang="zh-TW" altLang="en-US" u="sng" dirty="0"/>
                  <a:t>中</a:t>
                </a:r>
                <a:r>
                  <a:rPr lang="en-US" altLang="zh-TW" u="sng" dirty="0"/>
                  <a:t>/</a:t>
                </a:r>
                <a:r>
                  <a:rPr lang="zh-TW" altLang="en-US" u="sng" dirty="0"/>
                  <a:t>輕傷傷患</a:t>
                </a:r>
                <a:endParaRPr lang="en-US" altLang="zh-TW" u="sng" dirty="0"/>
              </a:p>
              <a:p>
                <a:pPr lvl="2"/>
                <a:r>
                  <a:rPr lang="zh-TW" altLang="en-US" dirty="0"/>
                  <a:t>不管傷患人數有多少，</a:t>
                </a:r>
                <a:r>
                  <a:rPr lang="en-US" altLang="zh-TW" dirty="0"/>
                  <a:t>W2</a:t>
                </a:r>
                <a:r>
                  <a:rPr lang="zh-TW" altLang="en-US" dirty="0"/>
                  <a:t>皆相同或是</a:t>
                </a:r>
                <a:r>
                  <a:rPr lang="en-US" altLang="zh-TW" dirty="0"/>
                  <a:t>Or </a:t>
                </a:r>
                <a:r>
                  <a:rPr lang="zh-TW" altLang="en-US" dirty="0"/>
                  <a:t>等差或等比級數增加</a:t>
                </a:r>
                <a:r>
                  <a:rPr lang="en-US" altLang="zh-TW" dirty="0"/>
                  <a:t>?</a:t>
                </a:r>
              </a:p>
            </p:txBody>
          </p:sp>
        </mc:Choice>
        <mc:Fallback xmlns="">
          <p:sp>
            <p:nvSpPr>
              <p:cNvPr id="3" name="內容版面配置區 2">
                <a:extLst>
                  <a:ext uri="{FF2B5EF4-FFF2-40B4-BE49-F238E27FC236}">
                    <a16:creationId xmlns:a16="http://schemas.microsoft.com/office/drawing/2014/main" id="{EDD8715E-3D89-4A11-ADAC-A27D37CB0BF2}"/>
                  </a:ext>
                </a:extLst>
              </p:cNvPr>
              <p:cNvSpPr>
                <a:spLocks noGrp="1" noRot="1" noChangeAspect="1" noMove="1" noResize="1" noEditPoints="1" noAdjustHandles="1" noChangeArrowheads="1" noChangeShapeType="1" noTextEdit="1"/>
              </p:cNvSpPr>
              <p:nvPr>
                <p:ph idx="1"/>
              </p:nvPr>
            </p:nvSpPr>
            <p:spPr>
              <a:blipFill>
                <a:blip r:embed="rId2"/>
                <a:stretch>
                  <a:fillRect l="-696" b="-23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0BE466F-0479-4CF1-9D1D-33BD84810D59}"/>
              </a:ext>
            </a:extLst>
          </p:cNvPr>
          <p:cNvSpPr>
            <a:spLocks noGrp="1"/>
          </p:cNvSpPr>
          <p:nvPr>
            <p:ph type="sldNum" sz="quarter" idx="12"/>
          </p:nvPr>
        </p:nvSpPr>
        <p:spPr/>
        <p:txBody>
          <a:bodyPr/>
          <a:lstStyle/>
          <a:p>
            <a:fld id="{270B5EE5-E998-4313-AD79-530D9E22B6D6}" type="slidenum">
              <a:rPr lang="zh-TW" altLang="en-US" smtClean="0"/>
              <a:t>14</a:t>
            </a:fld>
            <a:endParaRPr lang="zh-TW" altLang="en-US"/>
          </a:p>
        </p:txBody>
      </p:sp>
      <p:sp>
        <p:nvSpPr>
          <p:cNvPr id="5" name="右大括弧 4">
            <a:extLst>
              <a:ext uri="{FF2B5EF4-FFF2-40B4-BE49-F238E27FC236}">
                <a16:creationId xmlns:a16="http://schemas.microsoft.com/office/drawing/2014/main" id="{AEC17714-F937-47B3-A4C2-272B354B1438}"/>
              </a:ext>
            </a:extLst>
          </p:cNvPr>
          <p:cNvSpPr/>
          <p:nvPr/>
        </p:nvSpPr>
        <p:spPr>
          <a:xfrm rot="5400000">
            <a:off x="3232628" y="1168002"/>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6" name="矩形 5">
            <a:extLst>
              <a:ext uri="{FF2B5EF4-FFF2-40B4-BE49-F238E27FC236}">
                <a16:creationId xmlns:a16="http://schemas.microsoft.com/office/drawing/2014/main" id="{F311AC83-F957-4927-8610-1F8DFA7CFB82}"/>
              </a:ext>
            </a:extLst>
          </p:cNvPr>
          <p:cNvSpPr/>
          <p:nvPr/>
        </p:nvSpPr>
        <p:spPr>
          <a:xfrm>
            <a:off x="2196547" y="2410996"/>
            <a:ext cx="2256183" cy="646331"/>
          </a:xfrm>
          <a:prstGeom prst="rect">
            <a:avLst/>
          </a:prstGeom>
        </p:spPr>
        <p:txBody>
          <a:bodyPr wrap="square">
            <a:spAutoFit/>
          </a:bodyPr>
          <a:lstStyle/>
          <a:p>
            <a:pPr algn="ctr"/>
            <a:r>
              <a:rPr lang="zh-TW" altLang="en-US" dirty="0"/>
              <a:t>動員能力，極短時間內能騰出的空床數</a:t>
            </a:r>
          </a:p>
        </p:txBody>
      </p:sp>
      <p:sp>
        <p:nvSpPr>
          <p:cNvPr id="7" name="矩形 6">
            <a:extLst>
              <a:ext uri="{FF2B5EF4-FFF2-40B4-BE49-F238E27FC236}">
                <a16:creationId xmlns:a16="http://schemas.microsoft.com/office/drawing/2014/main" id="{052440FA-568A-47A9-8F55-022612698D11}"/>
              </a:ext>
            </a:extLst>
          </p:cNvPr>
          <p:cNvSpPr/>
          <p:nvPr/>
        </p:nvSpPr>
        <p:spPr>
          <a:xfrm>
            <a:off x="4518990" y="2410995"/>
            <a:ext cx="2256183" cy="646331"/>
          </a:xfrm>
          <a:prstGeom prst="rect">
            <a:avLst/>
          </a:prstGeom>
        </p:spPr>
        <p:txBody>
          <a:bodyPr wrap="square">
            <a:spAutoFit/>
          </a:bodyPr>
          <a:lstStyle/>
          <a:p>
            <a:pPr algn="ctr"/>
            <a:r>
              <a:rPr lang="zh-TW" altLang="en-US" dirty="0"/>
              <a:t>非大傷傷患</a:t>
            </a:r>
            <a:endParaRPr lang="en-US" altLang="zh-TW" dirty="0"/>
          </a:p>
          <a:p>
            <a:pPr algn="ctr"/>
            <a:r>
              <a:rPr lang="zh-TW" altLang="en-US" dirty="0"/>
              <a:t>占用床位比例</a:t>
            </a:r>
          </a:p>
        </p:txBody>
      </p:sp>
      <p:sp>
        <p:nvSpPr>
          <p:cNvPr id="8" name="右大括弧 7">
            <a:extLst>
              <a:ext uri="{FF2B5EF4-FFF2-40B4-BE49-F238E27FC236}">
                <a16:creationId xmlns:a16="http://schemas.microsoft.com/office/drawing/2014/main" id="{2C55AA23-7C95-4F7B-B3A6-658F0EF0300C}"/>
              </a:ext>
            </a:extLst>
          </p:cNvPr>
          <p:cNvSpPr/>
          <p:nvPr/>
        </p:nvSpPr>
        <p:spPr>
          <a:xfrm rot="5400000">
            <a:off x="5555070" y="1215574"/>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9" name="右大括弧 8">
            <a:extLst>
              <a:ext uri="{FF2B5EF4-FFF2-40B4-BE49-F238E27FC236}">
                <a16:creationId xmlns:a16="http://schemas.microsoft.com/office/drawing/2014/main" id="{4F329FDD-2BC6-4B69-8E68-B8D00282909C}"/>
              </a:ext>
            </a:extLst>
          </p:cNvPr>
          <p:cNvSpPr/>
          <p:nvPr/>
        </p:nvSpPr>
        <p:spPr>
          <a:xfrm rot="5400000">
            <a:off x="8837469" y="419614"/>
            <a:ext cx="184024" cy="3569809"/>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10" name="矩形 9">
            <a:extLst>
              <a:ext uri="{FF2B5EF4-FFF2-40B4-BE49-F238E27FC236}">
                <a16:creationId xmlns:a16="http://schemas.microsoft.com/office/drawing/2014/main" id="{ED25A648-5EEE-4FAE-BF39-C11956909145}"/>
              </a:ext>
            </a:extLst>
          </p:cNvPr>
          <p:cNvSpPr/>
          <p:nvPr/>
        </p:nvSpPr>
        <p:spPr>
          <a:xfrm>
            <a:off x="7795591" y="2410995"/>
            <a:ext cx="2481470" cy="369332"/>
          </a:xfrm>
          <a:prstGeom prst="rect">
            <a:avLst/>
          </a:prstGeom>
        </p:spPr>
        <p:txBody>
          <a:bodyPr wrap="square">
            <a:spAutoFit/>
          </a:bodyPr>
          <a:lstStyle/>
          <a:p>
            <a:pPr algn="ctr"/>
            <a:r>
              <a:rPr lang="zh-TW" altLang="en-US" dirty="0"/>
              <a:t>大傷傷患占用床位比例</a:t>
            </a:r>
          </a:p>
        </p:txBody>
      </p:sp>
    </p:spTree>
    <p:extLst>
      <p:ext uri="{BB962C8B-B14F-4D97-AF65-F5344CB8AC3E}">
        <p14:creationId xmlns:p14="http://schemas.microsoft.com/office/powerpoint/2010/main" val="98121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F6A693-680B-451C-8B2F-9773B3E7F46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D274501-6B88-4D0F-BF58-B321B83AEDDC}"/>
              </a:ext>
            </a:extLst>
          </p:cNvPr>
          <p:cNvSpPr>
            <a:spLocks noGrp="1"/>
          </p:cNvSpPr>
          <p:nvPr>
            <p:ph idx="1"/>
          </p:nvPr>
        </p:nvSpPr>
        <p:spPr/>
        <p:txBody>
          <a:bodyPr/>
          <a:lstStyle/>
          <a:p>
            <a:r>
              <a:rPr lang="zh-TW" altLang="en-US" b="1" dirty="0"/>
              <a:t>外傷相關科人力</a:t>
            </a:r>
            <a:r>
              <a:rPr lang="en-US" altLang="zh-TW" b="1" dirty="0" err="1"/>
              <a:t>group_traumastaff</a:t>
            </a:r>
            <a:r>
              <a:rPr lang="en-US" altLang="zh-TW" dirty="0"/>
              <a:t>:</a:t>
            </a:r>
            <a:r>
              <a:rPr lang="zh-TW" altLang="en-US" dirty="0"/>
              <a:t>外科</a:t>
            </a:r>
            <a:r>
              <a:rPr lang="en-US" altLang="zh-TW" dirty="0"/>
              <a:t>,</a:t>
            </a:r>
            <a:r>
              <a:rPr lang="zh-TW" altLang="en-US" dirty="0"/>
              <a:t>急診醫學科</a:t>
            </a:r>
            <a:r>
              <a:rPr lang="en-US" altLang="zh-TW" dirty="0"/>
              <a:t>,</a:t>
            </a:r>
            <a:r>
              <a:rPr lang="zh-TW" altLang="en-US" dirty="0"/>
              <a:t>麻醉科</a:t>
            </a:r>
            <a:r>
              <a:rPr lang="en-US" altLang="zh-TW" dirty="0"/>
              <a:t>,</a:t>
            </a:r>
            <a:r>
              <a:rPr lang="zh-TW" altLang="en-US" dirty="0"/>
              <a:t>整形外科</a:t>
            </a:r>
            <a:r>
              <a:rPr lang="en-US" altLang="zh-TW" dirty="0"/>
              <a:t>,</a:t>
            </a:r>
            <a:r>
              <a:rPr lang="zh-TW" altLang="en-US" dirty="0"/>
              <a:t>神經外科</a:t>
            </a:r>
          </a:p>
          <a:p>
            <a:r>
              <a:rPr lang="zh-TW" altLang="en-US" b="1" dirty="0"/>
              <a:t>非外傷相關科人力</a:t>
            </a:r>
            <a:r>
              <a:rPr lang="en-US" altLang="zh-TW" b="1" dirty="0"/>
              <a:t>(24)</a:t>
            </a:r>
            <a:r>
              <a:rPr lang="en-US" altLang="zh-TW" b="1" dirty="0" err="1"/>
              <a:t>group_otherstaff</a:t>
            </a:r>
            <a:r>
              <a:rPr lang="en-US" altLang="zh-TW" dirty="0"/>
              <a:t>:</a:t>
            </a:r>
            <a:r>
              <a:rPr lang="zh-TW" altLang="en-US" b="1" dirty="0"/>
              <a:t>口腔病理科</a:t>
            </a:r>
            <a:r>
              <a:rPr lang="en-US" altLang="zh-TW" b="1" dirty="0"/>
              <a:t>, </a:t>
            </a:r>
            <a:r>
              <a:rPr lang="zh-TW" altLang="en-US" b="1" dirty="0"/>
              <a:t>口腔顎面外科</a:t>
            </a:r>
            <a:r>
              <a:rPr lang="en-US" altLang="zh-TW" dirty="0"/>
              <a:t>, </a:t>
            </a:r>
            <a:r>
              <a:rPr lang="zh-TW" altLang="en-US" strike="sngStrike" dirty="0"/>
              <a:t>中醫一般科</a:t>
            </a:r>
            <a:r>
              <a:rPr lang="en-US" altLang="zh-TW" dirty="0"/>
              <a:t>, </a:t>
            </a:r>
            <a:r>
              <a:rPr lang="zh-TW" altLang="en-US" b="1" dirty="0"/>
              <a:t>內科</a:t>
            </a:r>
            <a:r>
              <a:rPr lang="en-US" altLang="zh-TW" dirty="0"/>
              <a:t>, </a:t>
            </a:r>
            <a:r>
              <a:rPr lang="zh-TW" altLang="en-US" strike="sngStrike" dirty="0"/>
              <a:t>牙醫一般科</a:t>
            </a:r>
            <a:r>
              <a:rPr lang="en-US" altLang="zh-TW" strike="sngStrike" dirty="0"/>
              <a:t>,  </a:t>
            </a:r>
            <a:r>
              <a:rPr lang="zh-TW" altLang="en-US" strike="sngStrike" dirty="0"/>
              <a:t>皮膚科</a:t>
            </a:r>
            <a:r>
              <a:rPr lang="en-US" altLang="zh-TW" strike="sngStrike" dirty="0"/>
              <a:t>, </a:t>
            </a:r>
            <a:r>
              <a:rPr lang="zh-TW" altLang="en-US" strike="sngStrike" dirty="0"/>
              <a:t>耳鼻喉科</a:t>
            </a:r>
            <a:r>
              <a:rPr lang="en-US" altLang="zh-TW" dirty="0"/>
              <a:t>, </a:t>
            </a:r>
            <a:r>
              <a:rPr lang="zh-TW" altLang="en-US" b="1" dirty="0"/>
              <a:t>西醫一般科</a:t>
            </a:r>
            <a:r>
              <a:rPr lang="en-US" altLang="zh-TW" b="1" dirty="0"/>
              <a:t>, </a:t>
            </a:r>
            <a:r>
              <a:rPr lang="zh-TW" altLang="en-US" b="1" dirty="0"/>
              <a:t>兒科</a:t>
            </a:r>
            <a:r>
              <a:rPr lang="en-US" altLang="zh-TW" b="1" dirty="0"/>
              <a:t>, </a:t>
            </a:r>
            <a:r>
              <a:rPr lang="zh-TW" altLang="en-US" b="1" dirty="0"/>
              <a:t>放射診斷科</a:t>
            </a:r>
            <a:r>
              <a:rPr lang="en-US" altLang="zh-TW" b="1" dirty="0"/>
              <a:t>, </a:t>
            </a:r>
            <a:r>
              <a:rPr lang="zh-TW" altLang="en-US" b="1" dirty="0"/>
              <a:t>放射腫瘤科</a:t>
            </a:r>
            <a:r>
              <a:rPr lang="en-US" altLang="zh-TW" dirty="0"/>
              <a:t>, </a:t>
            </a:r>
            <a:r>
              <a:rPr lang="zh-TW" altLang="en-US" strike="sngStrike" dirty="0"/>
              <a:t>泌尿科</a:t>
            </a:r>
            <a:r>
              <a:rPr lang="en-US" altLang="zh-TW" strike="sngStrike" dirty="0"/>
              <a:t>, </a:t>
            </a:r>
            <a:r>
              <a:rPr lang="zh-TW" altLang="en-US" strike="sngStrike" dirty="0"/>
              <a:t>家庭醫學科</a:t>
            </a:r>
            <a:r>
              <a:rPr lang="en-US" altLang="zh-TW" b="1" dirty="0"/>
              <a:t>,</a:t>
            </a:r>
            <a:r>
              <a:rPr lang="zh-TW" altLang="en-US" strike="sngStrike" dirty="0"/>
              <a:t>核子醫學科</a:t>
            </a:r>
            <a:r>
              <a:rPr lang="en-US" altLang="zh-TW" b="1" dirty="0"/>
              <a:t>, </a:t>
            </a:r>
            <a:r>
              <a:rPr lang="zh-TW" altLang="en-US" b="1" dirty="0"/>
              <a:t>神經科</a:t>
            </a:r>
            <a:r>
              <a:rPr lang="en-US" altLang="zh-TW" dirty="0"/>
              <a:t>, </a:t>
            </a:r>
            <a:r>
              <a:rPr lang="zh-TW" altLang="en-US" b="1" dirty="0"/>
              <a:t>骨科</a:t>
            </a:r>
            <a:r>
              <a:rPr lang="en-US" altLang="zh-TW" dirty="0"/>
              <a:t>, </a:t>
            </a:r>
            <a:r>
              <a:rPr lang="zh-TW" altLang="en-US" strike="sngStrike" dirty="0"/>
              <a:t>婦產科</a:t>
            </a:r>
            <a:r>
              <a:rPr lang="en-US" altLang="zh-TW" strike="sngStrike" dirty="0"/>
              <a:t>, </a:t>
            </a:r>
            <a:r>
              <a:rPr lang="zh-TW" altLang="en-US" strike="sngStrike" dirty="0"/>
              <a:t>眼科</a:t>
            </a:r>
            <a:r>
              <a:rPr lang="en-US" altLang="zh-TW" strike="sngStrike" dirty="0"/>
              <a:t>, </a:t>
            </a:r>
            <a:r>
              <a:rPr lang="zh-TW" altLang="en-US" strike="sngStrike" dirty="0"/>
              <a:t>復健科</a:t>
            </a:r>
            <a:r>
              <a:rPr lang="en-US" altLang="zh-TW" dirty="0"/>
              <a:t>, </a:t>
            </a:r>
            <a:r>
              <a:rPr lang="zh-TW" altLang="en-US" strike="sngStrike" dirty="0"/>
              <a:t>解剖病理科</a:t>
            </a:r>
            <a:r>
              <a:rPr lang="en-US" altLang="zh-TW" dirty="0"/>
              <a:t>, </a:t>
            </a:r>
            <a:r>
              <a:rPr lang="zh-TW" altLang="en-US" strike="sngStrike" dirty="0"/>
              <a:t>精神科</a:t>
            </a:r>
            <a:r>
              <a:rPr lang="en-US" altLang="zh-TW" dirty="0"/>
              <a:t>,</a:t>
            </a:r>
            <a:r>
              <a:rPr lang="zh-TW" altLang="en-US" strike="sngStrike" dirty="0"/>
              <a:t>齒顎矯正科</a:t>
            </a:r>
            <a:r>
              <a:rPr lang="en-US" altLang="zh-TW" strike="sngStrike" dirty="0"/>
              <a:t>,  </a:t>
            </a:r>
            <a:r>
              <a:rPr lang="zh-TW" altLang="en-US" strike="sngStrike" dirty="0"/>
              <a:t>臨床病理科</a:t>
            </a:r>
            <a:r>
              <a:rPr lang="en-US" altLang="zh-TW" strike="sngStrike" dirty="0"/>
              <a:t>, </a:t>
            </a:r>
            <a:r>
              <a:rPr lang="zh-TW" altLang="en-US" strike="sngStrike" dirty="0"/>
              <a:t>職業醫學科</a:t>
            </a:r>
          </a:p>
          <a:p>
            <a:r>
              <a:rPr lang="zh-TW" altLang="en-US" b="1" dirty="0"/>
              <a:t>燒傷相關床</a:t>
            </a:r>
            <a:r>
              <a:rPr lang="en-US" altLang="zh-TW" b="1" dirty="0" err="1"/>
              <a:t>group_burnbed</a:t>
            </a:r>
            <a:r>
              <a:rPr lang="en-US" altLang="zh-TW" dirty="0"/>
              <a:t>:</a:t>
            </a:r>
            <a:r>
              <a:rPr lang="zh-TW" altLang="en-US" dirty="0"/>
              <a:t>燒傷加護病床</a:t>
            </a:r>
            <a:r>
              <a:rPr lang="en-US" altLang="zh-TW" dirty="0"/>
              <a:t>, </a:t>
            </a:r>
            <a:r>
              <a:rPr lang="zh-TW" altLang="en-US" dirty="0"/>
              <a:t>燒傷病床</a:t>
            </a:r>
            <a:r>
              <a:rPr lang="en-US" altLang="zh-TW" dirty="0"/>
              <a:t>, </a:t>
            </a:r>
          </a:p>
          <a:p>
            <a:r>
              <a:rPr lang="zh-TW" altLang="en-US" b="1" dirty="0"/>
              <a:t>急診相關床</a:t>
            </a:r>
            <a:r>
              <a:rPr lang="en-US" altLang="zh-TW" b="1" dirty="0" err="1"/>
              <a:t>group_EDbed</a:t>
            </a:r>
            <a:r>
              <a:rPr lang="en-US" altLang="zh-TW" dirty="0"/>
              <a:t>:</a:t>
            </a:r>
            <a:r>
              <a:rPr lang="zh-TW" altLang="en-US" dirty="0"/>
              <a:t>急性一般病床 </a:t>
            </a:r>
            <a:r>
              <a:rPr lang="en-US" altLang="zh-TW" dirty="0"/>
              <a:t>,</a:t>
            </a:r>
            <a:r>
              <a:rPr lang="zh-TW" altLang="en-US" dirty="0"/>
              <a:t>加護病床</a:t>
            </a:r>
            <a:r>
              <a:rPr lang="en-US" altLang="zh-TW" dirty="0"/>
              <a:t>,</a:t>
            </a:r>
            <a:r>
              <a:rPr lang="zh-TW" altLang="en-US" dirty="0"/>
              <a:t>急診觀察床</a:t>
            </a:r>
            <a:r>
              <a:rPr lang="en-US" altLang="zh-TW" dirty="0"/>
              <a:t>,</a:t>
            </a:r>
            <a:r>
              <a:rPr lang="zh-TW" altLang="en-US" dirty="0"/>
              <a:t>整合醫學急診後送病床</a:t>
            </a:r>
          </a:p>
          <a:p>
            <a:r>
              <a:rPr lang="en-US" altLang="zh-TW" b="1" dirty="0"/>
              <a:t>5</a:t>
            </a:r>
            <a:r>
              <a:rPr lang="zh-TW" altLang="en-US" b="1" dirty="0"/>
              <a:t>床</a:t>
            </a:r>
            <a:r>
              <a:rPr lang="en-US" altLang="zh-TW" b="1" dirty="0" err="1"/>
              <a:t>group_bedothers</a:t>
            </a:r>
            <a:r>
              <a:rPr lang="en-US" altLang="zh-TW" dirty="0"/>
              <a:t>:</a:t>
            </a:r>
            <a:r>
              <a:rPr lang="zh-TW" altLang="en-US" dirty="0"/>
              <a:t>慢性一般病床</a:t>
            </a:r>
            <a:r>
              <a:rPr lang="en-US" altLang="zh-TW" dirty="0"/>
              <a:t>,</a:t>
            </a:r>
            <a:r>
              <a:rPr lang="zh-TW" altLang="en-US" dirty="0"/>
              <a:t>手術台</a:t>
            </a:r>
            <a:r>
              <a:rPr lang="en-US" altLang="zh-TW" dirty="0"/>
              <a:t>,</a:t>
            </a:r>
            <a:r>
              <a:rPr lang="zh-TW" altLang="en-US" dirty="0"/>
              <a:t>手術恢復床，正壓隔離病床，普通隔離病床</a:t>
            </a:r>
          </a:p>
          <a:p>
            <a:r>
              <a:rPr lang="zh-TW" altLang="en-US" b="1" dirty="0"/>
              <a:t>急救責任排名</a:t>
            </a:r>
            <a:r>
              <a:rPr lang="en-US" altLang="zh-TW" b="1" dirty="0"/>
              <a:t>ERH_10rank</a:t>
            </a:r>
            <a:r>
              <a:rPr lang="en-US" altLang="zh-TW" dirty="0"/>
              <a:t>: 10(</a:t>
            </a:r>
            <a:r>
              <a:rPr lang="zh-TW" altLang="en-US" dirty="0"/>
              <a:t>最高</a:t>
            </a:r>
            <a:r>
              <a:rPr lang="en-US" altLang="zh-TW" dirty="0"/>
              <a:t>)-0(</a:t>
            </a:r>
            <a:r>
              <a:rPr lang="zh-TW" altLang="en-US" dirty="0"/>
              <a:t>最低</a:t>
            </a:r>
            <a:r>
              <a:rPr lang="en-US" altLang="zh-TW" dirty="0"/>
              <a:t>)</a:t>
            </a:r>
          </a:p>
          <a:p>
            <a:r>
              <a:rPr lang="zh-TW" altLang="en-US" dirty="0"/>
              <a:t>床位比例</a:t>
            </a:r>
            <a:r>
              <a:rPr lang="en-US" altLang="zh-TW" dirty="0"/>
              <a:t>&gt;</a:t>
            </a:r>
            <a:r>
              <a:rPr lang="zh-TW" altLang="en-US" dirty="0"/>
              <a:t>填補醫事人員資料</a:t>
            </a:r>
            <a:endParaRPr lang="en-US" altLang="zh-TW" dirty="0"/>
          </a:p>
        </p:txBody>
      </p:sp>
      <p:sp>
        <p:nvSpPr>
          <p:cNvPr id="4" name="投影片編號版面配置區 3">
            <a:extLst>
              <a:ext uri="{FF2B5EF4-FFF2-40B4-BE49-F238E27FC236}">
                <a16:creationId xmlns:a16="http://schemas.microsoft.com/office/drawing/2014/main" id="{0D628132-7FF2-4726-A73F-3276B220F35C}"/>
              </a:ext>
            </a:extLst>
          </p:cNvPr>
          <p:cNvSpPr>
            <a:spLocks noGrp="1"/>
          </p:cNvSpPr>
          <p:nvPr>
            <p:ph type="sldNum" sz="quarter" idx="12"/>
          </p:nvPr>
        </p:nvSpPr>
        <p:spPr/>
        <p:txBody>
          <a:bodyPr/>
          <a:lstStyle/>
          <a:p>
            <a:fld id="{270B5EE5-E998-4313-AD79-530D9E22B6D6}" type="slidenum">
              <a:rPr lang="zh-TW" altLang="en-US" smtClean="0"/>
              <a:t>15</a:t>
            </a:fld>
            <a:endParaRPr lang="zh-TW" altLang="en-US"/>
          </a:p>
        </p:txBody>
      </p:sp>
    </p:spTree>
    <p:extLst>
      <p:ext uri="{BB962C8B-B14F-4D97-AF65-F5344CB8AC3E}">
        <p14:creationId xmlns:p14="http://schemas.microsoft.com/office/powerpoint/2010/main" val="212287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DDB12C4-5D59-4D83-BDF3-52FAA0814A2F}"/>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7" name="內容版面配置區 6">
                <a:extLst>
                  <a:ext uri="{FF2B5EF4-FFF2-40B4-BE49-F238E27FC236}">
                    <a16:creationId xmlns:a16="http://schemas.microsoft.com/office/drawing/2014/main" id="{FCEA68ED-E60E-4AA2-B2B4-46D279D1A8D1}"/>
                  </a:ext>
                </a:extLst>
              </p:cNvPr>
              <p:cNvSpPr>
                <a:spLocks noGrp="1"/>
              </p:cNvSpPr>
              <p:nvPr>
                <p:ph idx="1"/>
              </p:nvPr>
            </p:nvSpPr>
            <p:spPr>
              <a:xfrm>
                <a:off x="838200" y="1002890"/>
                <a:ext cx="6188766" cy="5275362"/>
              </a:xfrm>
            </p:spPr>
            <p:txBody>
              <a:bodyPr anchor="ctr">
                <a:normAutofit/>
              </a:bodyPr>
              <a:lstStyle/>
              <a:p>
                <a14:m>
                  <m:oMath xmlns:m="http://schemas.openxmlformats.org/officeDocument/2006/math">
                    <m:sSub>
                      <m:sSubPr>
                        <m:ctrlPr>
                          <a:rPr lang="en-US" altLang="zh-TW" sz="2000" i="1" smtClean="0">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𝑣𝑎𝑙𝑢𝑒</m:t>
                    </m:r>
                    <m:r>
                      <a:rPr lang="en-US" altLang="zh-TW" sz="2000" b="0" i="1" smtClean="0">
                        <a:solidFill>
                          <a:prstClr val="black"/>
                        </a:solidFill>
                        <a:latin typeface="Cambria Math" panose="02040503050406030204" pitchFamily="18" charset="0"/>
                      </a:rPr>
                      <m:t> </m:t>
                    </m:r>
                    <m:r>
                      <a:rPr lang="en-US" altLang="zh-TW" sz="2000" b="0" i="1" smtClean="0">
                        <a:solidFill>
                          <a:prstClr val="black"/>
                        </a:solidFill>
                        <a:latin typeface="Cambria Math" panose="02040503050406030204" pitchFamily="18" charset="0"/>
                      </a:rPr>
                      <m:t>𝑖𝑛</m:t>
                    </m:r>
                    <m:r>
                      <a:rPr lang="en-US" altLang="zh-TW" sz="2000" b="0" i="1" smtClean="0">
                        <a:solidFill>
                          <a:prstClr val="black"/>
                        </a:solidFill>
                        <a:latin typeface="Cambria Math" panose="02040503050406030204" pitchFamily="18" charset="0"/>
                      </a:rPr>
                      <m:t> </m:t>
                    </m:r>
                    <m:r>
                      <a:rPr lang="en-US" altLang="zh-TW" sz="2000" b="0" i="1" smtClean="0">
                        <a:solidFill>
                          <a:prstClr val="black"/>
                        </a:solidFill>
                        <a:latin typeface="Cambria Math" panose="02040503050406030204" pitchFamily="18" charset="0"/>
                      </a:rPr>
                      <m:t>𝑚𝑎𝑡𝑟𝑖𝑥</m:t>
                    </m:r>
                  </m:oMath>
                </a14:m>
                <a:endParaRPr lang="en-US" altLang="zh-TW" sz="2000" dirty="0"/>
              </a:p>
              <a:p>
                <a:r>
                  <a:rPr lang="zh-TW" altLang="en-US" sz="2000" dirty="0"/>
                  <a:t>醫院對該傷患的醫療能力適當性，按照矩陣表對照數據</a:t>
                </a:r>
                <a:endParaRPr lang="en-US" altLang="zh-TW" sz="2000" dirty="0"/>
              </a:p>
              <a:p>
                <a:pPr lvl="1"/>
                <a:r>
                  <a:rPr lang="en-US" altLang="zh-TW" dirty="0"/>
                  <a:t>w2:proxy</a:t>
                </a:r>
                <a:r>
                  <a:rPr lang="zh-TW" altLang="en-US" dirty="0"/>
                  <a:t>考量急重症床位比例做為適當性權重調整，反映急重症醫護人員規模</a:t>
                </a:r>
                <a:r>
                  <a:rPr lang="en-US" altLang="zh-TW" dirty="0"/>
                  <a:t>(</a:t>
                </a:r>
                <a:r>
                  <a:rPr lang="zh-TW" altLang="en-US" dirty="0"/>
                  <a:t>待討論</a:t>
                </a:r>
                <a:r>
                  <a:rPr lang="en-US" altLang="zh-TW" dirty="0"/>
                  <a:t>) </a:t>
                </a:r>
              </a:p>
              <a:p>
                <a:pPr lvl="1"/>
                <a:r>
                  <a:rPr lang="en-US" altLang="zh-TW" dirty="0"/>
                  <a:t>value from 0 to 10(</a:t>
                </a:r>
                <a:r>
                  <a:rPr lang="zh-TW" altLang="en-US" dirty="0"/>
                  <a:t>待確認</a:t>
                </a:r>
                <a:r>
                  <a:rPr lang="en-US" altLang="zh-TW" dirty="0"/>
                  <a:t>)</a:t>
                </a:r>
                <a:r>
                  <a:rPr lang="zh-TW" altLang="en-US" dirty="0"/>
                  <a:t>，</a:t>
                </a:r>
                <a:r>
                  <a:rPr lang="en-US" altLang="zh-TW" dirty="0"/>
                  <a:t> 0 </a:t>
                </a:r>
                <a:r>
                  <a:rPr lang="zh-TW" altLang="en-US" dirty="0"/>
                  <a:t>表示沒有急診病床且非</a:t>
                </a:r>
                <a:r>
                  <a:rPr lang="en-US" altLang="zh-TW" dirty="0"/>
                  <a:t>ERH</a:t>
                </a:r>
                <a:r>
                  <a:rPr lang="zh-TW" altLang="en-US" dirty="0"/>
                  <a:t>，</a:t>
                </a:r>
                <a:r>
                  <a:rPr lang="en-US" altLang="zh-TW" dirty="0"/>
                  <a:t>1</a:t>
                </a:r>
                <a:r>
                  <a:rPr lang="zh-TW" altLang="en-US" dirty="0"/>
                  <a:t>表示有急診病床且非</a:t>
                </a:r>
                <a:r>
                  <a:rPr lang="en-US" altLang="zh-TW" dirty="0"/>
                  <a:t>ERH</a:t>
                </a:r>
              </a:p>
              <a:p>
                <a:endParaRPr lang="zh-TW" altLang="en-US" sz="2400" dirty="0"/>
              </a:p>
            </p:txBody>
          </p:sp>
        </mc:Choice>
        <mc:Fallback xmlns="">
          <p:sp>
            <p:nvSpPr>
              <p:cNvPr id="7" name="內容版面配置區 6">
                <a:extLst>
                  <a:ext uri="{FF2B5EF4-FFF2-40B4-BE49-F238E27FC236}">
                    <a16:creationId xmlns:a16="http://schemas.microsoft.com/office/drawing/2014/main" id="{FCEA68ED-E60E-4AA2-B2B4-46D279D1A8D1}"/>
                  </a:ext>
                </a:extLst>
              </p:cNvPr>
              <p:cNvSpPr>
                <a:spLocks noGrp="1" noRot="1" noChangeAspect="1" noMove="1" noResize="1" noEditPoints="1" noAdjustHandles="1" noChangeArrowheads="1" noChangeShapeType="1" noTextEdit="1"/>
              </p:cNvSpPr>
              <p:nvPr>
                <p:ph idx="1"/>
              </p:nvPr>
            </p:nvSpPr>
            <p:spPr>
              <a:xfrm>
                <a:off x="838200" y="1002890"/>
                <a:ext cx="6188766" cy="5275362"/>
              </a:xfrm>
              <a:blipFill>
                <a:blip r:embed="rId2"/>
                <a:stretch>
                  <a:fillRect l="-887" r="-4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AC33EC1-DFD7-4387-8922-DE3D3B3D6A4A}"/>
              </a:ext>
            </a:extLst>
          </p:cNvPr>
          <p:cNvSpPr>
            <a:spLocks noGrp="1"/>
          </p:cNvSpPr>
          <p:nvPr>
            <p:ph type="sldNum" sz="quarter" idx="12"/>
          </p:nvPr>
        </p:nvSpPr>
        <p:spPr/>
        <p:txBody>
          <a:bodyPr/>
          <a:lstStyle/>
          <a:p>
            <a:fld id="{270B5EE5-E998-4313-AD79-530D9E22B6D6}" type="slidenum">
              <a:rPr lang="zh-TW" altLang="en-US" smtClean="0"/>
              <a:t>16</a:t>
            </a:fld>
            <a:endParaRPr lang="zh-TW" altLang="en-US"/>
          </a:p>
        </p:txBody>
      </p:sp>
      <p:sp>
        <p:nvSpPr>
          <p:cNvPr id="8" name="文字方塊 7">
            <a:extLst>
              <a:ext uri="{FF2B5EF4-FFF2-40B4-BE49-F238E27FC236}">
                <a16:creationId xmlns:a16="http://schemas.microsoft.com/office/drawing/2014/main" id="{33013213-BB16-463E-B981-7DF1581FA028}"/>
              </a:ext>
            </a:extLst>
          </p:cNvPr>
          <p:cNvSpPr txBox="1"/>
          <p:nvPr/>
        </p:nvSpPr>
        <p:spPr>
          <a:xfrm>
            <a:off x="7593220" y="1870495"/>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graphicFrame>
        <p:nvGraphicFramePr>
          <p:cNvPr id="9" name="表格 8">
            <a:extLst>
              <a:ext uri="{FF2B5EF4-FFF2-40B4-BE49-F238E27FC236}">
                <a16:creationId xmlns:a16="http://schemas.microsoft.com/office/drawing/2014/main" id="{D9F22DCF-2644-4EFF-893D-63695BE21F3F}"/>
              </a:ext>
            </a:extLst>
          </p:cNvPr>
          <p:cNvGraphicFramePr>
            <a:graphicFrameLocks noGrp="1"/>
          </p:cNvGraphicFramePr>
          <p:nvPr>
            <p:extLst>
              <p:ext uri="{D42A27DB-BD31-4B8C-83A1-F6EECF244321}">
                <p14:modId xmlns:p14="http://schemas.microsoft.com/office/powerpoint/2010/main" val="2913994728"/>
              </p:ext>
            </p:extLst>
          </p:nvPr>
        </p:nvGraphicFramePr>
        <p:xfrm>
          <a:off x="7156833" y="2394432"/>
          <a:ext cx="4667665" cy="3883820"/>
        </p:xfrm>
        <a:graphic>
          <a:graphicData uri="http://schemas.openxmlformats.org/drawingml/2006/table">
            <a:tbl>
              <a:tblPr bandRow="1">
                <a:tableStyleId>{8799B23B-EC83-4686-B30A-512413B5E67A}</a:tableStyleId>
              </a:tblPr>
              <a:tblGrid>
                <a:gridCol w="1290230">
                  <a:extLst>
                    <a:ext uri="{9D8B030D-6E8A-4147-A177-3AD203B41FA5}">
                      <a16:colId xmlns:a16="http://schemas.microsoft.com/office/drawing/2014/main" val="2396529781"/>
                    </a:ext>
                  </a:extLst>
                </a:gridCol>
                <a:gridCol w="576836">
                  <a:extLst>
                    <a:ext uri="{9D8B030D-6E8A-4147-A177-3AD203B41FA5}">
                      <a16:colId xmlns:a16="http://schemas.microsoft.com/office/drawing/2014/main" val="516174121"/>
                    </a:ext>
                  </a:extLst>
                </a:gridCol>
                <a:gridCol w="933533">
                  <a:extLst>
                    <a:ext uri="{9D8B030D-6E8A-4147-A177-3AD203B41FA5}">
                      <a16:colId xmlns:a16="http://schemas.microsoft.com/office/drawing/2014/main" val="4001394421"/>
                    </a:ext>
                  </a:extLst>
                </a:gridCol>
                <a:gridCol w="933533">
                  <a:extLst>
                    <a:ext uri="{9D8B030D-6E8A-4147-A177-3AD203B41FA5}">
                      <a16:colId xmlns:a16="http://schemas.microsoft.com/office/drawing/2014/main" val="1147611085"/>
                    </a:ext>
                  </a:extLst>
                </a:gridCol>
                <a:gridCol w="933533">
                  <a:extLst>
                    <a:ext uri="{9D8B030D-6E8A-4147-A177-3AD203B41FA5}">
                      <a16:colId xmlns:a16="http://schemas.microsoft.com/office/drawing/2014/main"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4210687498"/>
                  </a:ext>
                </a:extLst>
              </a:tr>
              <a:tr h="26519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&amp;</a:t>
                      </a:r>
                      <a:r>
                        <a:rPr lang="en-US" altLang="zh-TW" sz="1600" b="1" i="0" u="none" strike="noStrike" baseline="0" dirty="0" err="1">
                          <a:solidFill>
                            <a:srgbClr val="000000"/>
                          </a:solidFill>
                          <a:effectLst/>
                          <a:latin typeface="Calibri" panose="020F0502020204030204" pitchFamily="34" charset="0"/>
                          <a:ea typeface="新細明體" panose="02020500000000000000" pitchFamily="18" charset="-120"/>
                        </a:rPr>
                        <a:t>nonEDbeds</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extLst>
                  <a:ext uri="{0D108BD9-81ED-4DB2-BD59-A6C34878D82A}">
                    <a16:rowId xmlns:a16="http://schemas.microsoft.com/office/drawing/2014/main" val="3444582639"/>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extLst>
                  <a:ext uri="{0D108BD9-81ED-4DB2-BD59-A6C34878D82A}">
                    <a16:rowId xmlns:a16="http://schemas.microsoft.com/office/drawing/2014/main"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extLst>
                  <a:ext uri="{0D108BD9-81ED-4DB2-BD59-A6C34878D82A}">
                    <a16:rowId xmlns:a16="http://schemas.microsoft.com/office/drawing/2014/main" val="874253525"/>
                  </a:ext>
                </a:extLst>
              </a:tr>
            </a:tbl>
          </a:graphicData>
        </a:graphic>
      </p:graphicFrame>
    </p:spTree>
    <p:extLst>
      <p:ext uri="{BB962C8B-B14F-4D97-AF65-F5344CB8AC3E}">
        <p14:creationId xmlns:p14="http://schemas.microsoft.com/office/powerpoint/2010/main" val="201949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B7CE11-2680-41E9-812A-366DB62ACF05}"/>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D8715E-3D89-4A11-ADAC-A27D37CB0BF2}"/>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smtClean="0">
                          <a:latin typeface="Cambria Math" panose="02040503050406030204" pitchFamily="18" charset="0"/>
                        </a:rPr>
                        <m:t>=</m:t>
                      </m:r>
                      <m:d>
                        <m:dPr>
                          <m:ctrlPr>
                            <a:rPr lang="en-US" altLang="zh-TW" sz="2400" b="0" i="1" dirty="0" smtClean="0">
                              <a:latin typeface="Cambria Math" panose="02040503050406030204" pitchFamily="18" charset="0"/>
                            </a:rPr>
                          </m:ctrlPr>
                        </m:dPr>
                        <m:e>
                          <m:r>
                            <a:rPr lang="en-US" altLang="zh-TW" sz="2400" b="0" i="1" dirty="0" smtClean="0">
                              <a:latin typeface="Cambria Math" panose="02040503050406030204" pitchFamily="18" charset="0"/>
                            </a:rPr>
                            <m:t>1+</m:t>
                          </m:r>
                          <m:r>
                            <a:rPr lang="en-US" altLang="zh-TW" sz="2400" b="0" i="1" dirty="0" smtClean="0">
                              <a:latin typeface="Cambria Math" panose="02040503050406030204" pitchFamily="18" charset="0"/>
                            </a:rPr>
                            <m:t>𝑤</m:t>
                          </m:r>
                          <m:r>
                            <a:rPr lang="en-US" altLang="zh-TW" sz="2400" b="0" i="1" dirty="0" smtClean="0">
                              <a:latin typeface="Cambria Math" panose="02040503050406030204" pitchFamily="18" charset="0"/>
                            </a:rPr>
                            <m:t>4</m:t>
                          </m:r>
                        </m:e>
                      </m:d>
                      <m:r>
                        <a:rPr lang="en-US" altLang="zh-TW" sz="2400" b="0" i="1" dirty="0" smtClean="0">
                          <a:latin typeface="Cambria Math" panose="02040503050406030204" pitchFamily="18" charset="0"/>
                        </a:rPr>
                        <m:t>∗</m:t>
                      </m:r>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r>
                        <a:rPr lang="en-US" altLang="zh-TW" sz="2400" b="0" i="1" smtClean="0">
                          <a:latin typeface="Cambria Math" panose="02040503050406030204" pitchFamily="18" charset="0"/>
                        </a:rPr>
                        <m:t>−</m:t>
                      </m:r>
                      <m:r>
                        <a:rPr lang="en-US" altLang="zh-TW" sz="2400" i="1">
                          <a:latin typeface="Cambria Math" panose="02040503050406030204" pitchFamily="18" charset="0"/>
                        </a:rPr>
                        <m:t>𝑊𝑎𝑖𝑡𝑖𝑛𝑔</m:t>
                      </m:r>
                      <m:r>
                        <a:rPr lang="en-US" altLang="zh-TW" sz="2400" i="1">
                          <a:latin typeface="Cambria Math" panose="02040503050406030204" pitchFamily="18" charset="0"/>
                        </a:rPr>
                        <m:t> </m:t>
                      </m:r>
                      <m:r>
                        <a:rPr lang="en-US" altLang="zh-TW" sz="2400" i="1">
                          <a:latin typeface="Cambria Math" panose="02040503050406030204" pitchFamily="18" charset="0"/>
                        </a:rPr>
                        <m:t>𝑎𝑏𝑜𝑎𝑟𝑑</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5∗</m:t>
                      </m:r>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oMath>
                  </m:oMathPara>
                </a14:m>
                <a:endParaRPr lang="en-US" altLang="zh-TW" dirty="0"/>
              </a:p>
              <a:p>
                <a:endParaRPr lang="en-US" altLang="zh-TW" dirty="0"/>
              </a:p>
              <a:p>
                <a:pPr marL="0" indent="0">
                  <a:buNone/>
                </a:pPr>
                <a:endParaRPr lang="en-US" altLang="zh-TW" dirty="0"/>
              </a:p>
              <a:p>
                <a:r>
                  <a:rPr lang="en-US" altLang="zh-TW" dirty="0"/>
                  <a:t>W4</a:t>
                </a:r>
                <a:r>
                  <a:rPr lang="zh-TW" altLang="en-US" dirty="0"/>
                  <a:t> </a:t>
                </a:r>
                <a:r>
                  <a:rPr lang="en-US" altLang="zh-TW" dirty="0"/>
                  <a:t>=</a:t>
                </a:r>
                <a:r>
                  <a:rPr lang="zh-TW" altLang="en-US" dirty="0"/>
                  <a:t> </a:t>
                </a:r>
                <a:r>
                  <a:rPr lang="en-US" altLang="zh-TW" dirty="0"/>
                  <a:t> </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𝑇𝑜𝑡𝑎𝑙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𝑀𝑒𝑑𝑖𝑐𝑎𝑙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𝑆𝑡𝑎𝑓𝑓</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𝑀𝑖𝑛</m:t>
                            </m:r>
                          </m:e>
                          <m:sub>
                            <m:r>
                              <a:rPr lang="en-US" altLang="zh-TW" b="0" i="1" smtClean="0">
                                <a:latin typeface="Cambria Math" panose="02040503050406030204" pitchFamily="18" charset="0"/>
                              </a:rPr>
                              <m:t>𝑖𝑗</m:t>
                            </m:r>
                          </m:sub>
                        </m:sSub>
                      </m:num>
                      <m:den>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𝑀𝑎𝑥</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𝑀𝑖𝑛</m:t>
                            </m:r>
                          </m:e>
                          <m:sub>
                            <m:r>
                              <a:rPr lang="en-US" altLang="zh-TW" b="0" i="1" smtClean="0">
                                <a:latin typeface="Cambria Math" panose="02040503050406030204" pitchFamily="18" charset="0"/>
                              </a:rPr>
                              <m:t>𝑖𝑗</m:t>
                            </m:r>
                          </m:sub>
                        </m:sSub>
                      </m:den>
                    </m:f>
                  </m:oMath>
                </a14:m>
                <a:r>
                  <a:rPr lang="zh-TW" altLang="en-US" dirty="0"/>
                  <a:t> ，動員能力調整係數，可擴充床位</a:t>
                </a:r>
                <a:endParaRPr lang="en-US" altLang="zh-TW" dirty="0"/>
              </a:p>
              <a:p>
                <a:pPr lvl="1"/>
                <a:r>
                  <a:rPr lang="zh-TW" altLang="en-US" dirty="0"/>
                  <a:t>若分院無人力資料者，依各醫院</a:t>
                </a:r>
                <a:r>
                  <a:rPr lang="en-US" altLang="zh-TW" dirty="0"/>
                  <a:t>ED</a:t>
                </a:r>
                <a:r>
                  <a:rPr lang="zh-TW" altLang="en-US" dirty="0"/>
                  <a:t>床位占總床比例，計算該分院醫療人力</a:t>
                </a:r>
                <a:endParaRPr lang="en-US" altLang="zh-TW" dirty="0"/>
              </a:p>
              <a:p>
                <a:pPr lvl="1"/>
                <a:r>
                  <a:rPr lang="zh-TW" altLang="en-US" dirty="0"/>
                  <a:t>是否要依據急重症床位比例或是重症醫護人員規模做為此係數參考來源</a:t>
                </a:r>
                <a:endParaRPr lang="en-US" altLang="zh-TW" dirty="0"/>
              </a:p>
              <a:p>
                <a:r>
                  <a:rPr lang="en-US" altLang="zh-TW" dirty="0"/>
                  <a:t>w5</a:t>
                </a:r>
                <a:r>
                  <a:rPr lang="zh-TW" altLang="en-US" dirty="0"/>
                  <a:t>收治傷患能力調整係數</a:t>
                </a:r>
                <a:endParaRPr lang="en-US" altLang="zh-TW" dirty="0"/>
              </a:p>
              <a:p>
                <a:pPr lvl="1"/>
                <a:r>
                  <a:rPr lang="zh-TW" altLang="en-US" u="sng" dirty="0"/>
                  <a:t>重傷傷患</a:t>
                </a:r>
                <a:endParaRPr lang="en-US" altLang="zh-TW" u="sng" dirty="0"/>
              </a:p>
              <a:p>
                <a:pPr lvl="2"/>
                <a:r>
                  <a:rPr lang="zh-TW" altLang="en-US" dirty="0"/>
                  <a:t>平均而言重度急救責任醫院的急診室床位為</a:t>
                </a:r>
                <a:r>
                  <a:rPr lang="en-US" altLang="zh-TW" dirty="0"/>
                  <a:t>4</a:t>
                </a:r>
                <a:r>
                  <a:rPr lang="zh-TW" altLang="en-US" dirty="0"/>
                  <a:t>床，超出臨界值</a:t>
                </a:r>
                <a:r>
                  <a:rPr lang="en-US" altLang="zh-TW" dirty="0"/>
                  <a:t>(4</a:t>
                </a:r>
                <a:r>
                  <a:rPr lang="zh-TW" altLang="en-US" dirty="0"/>
                  <a:t>床</a:t>
                </a:r>
                <a:r>
                  <a:rPr lang="en-US" altLang="zh-TW" dirty="0"/>
                  <a:t>)</a:t>
                </a:r>
                <a:r>
                  <a:rPr lang="zh-TW" altLang="en-US" dirty="0"/>
                  <a:t>之醫院表示超出負荷能力</a:t>
                </a:r>
                <a:endParaRPr lang="en-US" altLang="zh-TW" dirty="0"/>
              </a:p>
              <a:p>
                <a:pPr lvl="2"/>
                <a14:m>
                  <m:oMath xmlns:m="http://schemas.openxmlformats.org/officeDocument/2006/math">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b="0" i="0" smtClean="0">
                        <a:latin typeface="Cambria Math" panose="02040503050406030204" pitchFamily="18" charset="0"/>
                      </a:rPr>
                      <m:t>&lt;4</m:t>
                    </m:r>
                  </m:oMath>
                </a14:m>
                <a:r>
                  <a:rPr lang="zh-TW" altLang="en-US" dirty="0"/>
                  <a:t>，</a:t>
                </a:r>
                <a:r>
                  <a:rPr lang="en-US" altLang="zh-TW" dirty="0"/>
                  <a:t>W2=0.1?</a:t>
                </a:r>
              </a:p>
              <a:p>
                <a:pPr lvl="2"/>
                <a14:m>
                  <m:oMath xmlns:m="http://schemas.openxmlformats.org/officeDocument/2006/math">
                    <m:r>
                      <a:rPr lang="en-US" altLang="zh-TW" i="1" smtClean="0">
                        <a:latin typeface="Cambria Math" panose="02040503050406030204" pitchFamily="18" charset="0"/>
                      </a:rPr>
                      <m:t>𝑅𝑒𝑐𝑒𝑖𝑣𝑒𝑑</m:t>
                    </m:r>
                    <m:r>
                      <a:rPr lang="en-US" altLang="zh-TW" i="1" smtClean="0">
                        <a:latin typeface="Cambria Math" panose="02040503050406030204" pitchFamily="18" charset="0"/>
                      </a:rPr>
                      <m:t> </m:t>
                    </m:r>
                    <m:r>
                      <a:rPr lang="en-US" altLang="zh-TW" i="1" smtClean="0">
                        <a:latin typeface="Cambria Math" panose="02040503050406030204" pitchFamily="18" charset="0"/>
                      </a:rPr>
                      <m:t>𝐶𝑎𝑠𝑢𝑎𝑙𝑡𝑖𝑒𝑠</m:t>
                    </m:r>
                    <m:r>
                      <a:rPr lang="en-US" altLang="zh-TW" b="0" i="0" smtClean="0">
                        <a:latin typeface="Cambria Math" panose="02040503050406030204" pitchFamily="18" charset="0"/>
                      </a:rPr>
                      <m:t>&gt;</m:t>
                    </m:r>
                    <m:r>
                      <a:rPr lang="en-US" altLang="zh-TW" smtClean="0">
                        <a:latin typeface="Cambria Math" panose="02040503050406030204" pitchFamily="18" charset="0"/>
                      </a:rPr>
                      <m:t>4</m:t>
                    </m:r>
                  </m:oMath>
                </a14:m>
                <a:r>
                  <a:rPr lang="zh-TW" altLang="en-US" dirty="0"/>
                  <a:t>，</a:t>
                </a:r>
                <a:r>
                  <a:rPr lang="en-US" altLang="zh-TW" dirty="0"/>
                  <a:t>W2=0.5?</a:t>
                </a:r>
                <a:r>
                  <a:rPr lang="zh-TW" altLang="en-US" dirty="0"/>
                  <a:t> </a:t>
                </a:r>
                <a:r>
                  <a:rPr lang="en-US" altLang="zh-TW" dirty="0"/>
                  <a:t>Or </a:t>
                </a:r>
                <a:r>
                  <a:rPr lang="zh-TW" altLang="en-US" dirty="0"/>
                  <a:t>等差或等比級數增加</a:t>
                </a:r>
                <a:r>
                  <a:rPr lang="en-US" altLang="zh-TW" dirty="0"/>
                  <a:t>?</a:t>
                </a:r>
              </a:p>
              <a:p>
                <a:pPr lvl="1"/>
                <a:r>
                  <a:rPr lang="zh-TW" altLang="en-US" u="sng" dirty="0"/>
                  <a:t>中</a:t>
                </a:r>
                <a:r>
                  <a:rPr lang="en-US" altLang="zh-TW" u="sng" dirty="0"/>
                  <a:t>/</a:t>
                </a:r>
                <a:r>
                  <a:rPr lang="zh-TW" altLang="en-US" u="sng" dirty="0"/>
                  <a:t>輕傷傷患</a:t>
                </a:r>
                <a:endParaRPr lang="en-US" altLang="zh-TW" u="sng" dirty="0"/>
              </a:p>
              <a:p>
                <a:pPr lvl="2"/>
                <a:r>
                  <a:rPr lang="zh-TW" altLang="en-US" dirty="0"/>
                  <a:t>不管傷患人數有多少，</a:t>
                </a:r>
                <a:r>
                  <a:rPr lang="en-US" altLang="zh-TW" dirty="0"/>
                  <a:t>W2</a:t>
                </a:r>
                <a:r>
                  <a:rPr lang="zh-TW" altLang="en-US" dirty="0"/>
                  <a:t>皆相同或是</a:t>
                </a:r>
                <a:r>
                  <a:rPr lang="en-US" altLang="zh-TW" dirty="0"/>
                  <a:t>Or </a:t>
                </a:r>
                <a:r>
                  <a:rPr lang="zh-TW" altLang="en-US" dirty="0"/>
                  <a:t>等差或等比級數增加</a:t>
                </a:r>
                <a:r>
                  <a:rPr lang="en-US" altLang="zh-TW" dirty="0"/>
                  <a:t>?</a:t>
                </a:r>
              </a:p>
            </p:txBody>
          </p:sp>
        </mc:Choice>
        <mc:Fallback xmlns="">
          <p:sp>
            <p:nvSpPr>
              <p:cNvPr id="3" name="內容版面配置區 2">
                <a:extLst>
                  <a:ext uri="{FF2B5EF4-FFF2-40B4-BE49-F238E27FC236}">
                    <a16:creationId xmlns:a16="http://schemas.microsoft.com/office/drawing/2014/main" id="{EDD8715E-3D89-4A11-ADAC-A27D37CB0BF2}"/>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0BE466F-0479-4CF1-9D1D-33BD84810D59}"/>
              </a:ext>
            </a:extLst>
          </p:cNvPr>
          <p:cNvSpPr>
            <a:spLocks noGrp="1"/>
          </p:cNvSpPr>
          <p:nvPr>
            <p:ph type="sldNum" sz="quarter" idx="12"/>
          </p:nvPr>
        </p:nvSpPr>
        <p:spPr/>
        <p:txBody>
          <a:bodyPr/>
          <a:lstStyle/>
          <a:p>
            <a:fld id="{270B5EE5-E998-4313-AD79-530D9E22B6D6}" type="slidenum">
              <a:rPr lang="zh-TW" altLang="en-US" smtClean="0"/>
              <a:t>17</a:t>
            </a:fld>
            <a:endParaRPr lang="zh-TW" altLang="en-US"/>
          </a:p>
        </p:txBody>
      </p:sp>
      <p:sp>
        <p:nvSpPr>
          <p:cNvPr id="5" name="右大括弧 4">
            <a:extLst>
              <a:ext uri="{FF2B5EF4-FFF2-40B4-BE49-F238E27FC236}">
                <a16:creationId xmlns:a16="http://schemas.microsoft.com/office/drawing/2014/main" id="{AEC17714-F937-47B3-A4C2-272B354B1438}"/>
              </a:ext>
            </a:extLst>
          </p:cNvPr>
          <p:cNvSpPr/>
          <p:nvPr/>
        </p:nvSpPr>
        <p:spPr>
          <a:xfrm rot="5400000">
            <a:off x="3232626" y="625989"/>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6" name="矩形 5">
            <a:extLst>
              <a:ext uri="{FF2B5EF4-FFF2-40B4-BE49-F238E27FC236}">
                <a16:creationId xmlns:a16="http://schemas.microsoft.com/office/drawing/2014/main" id="{F311AC83-F957-4927-8610-1F8DFA7CFB82}"/>
              </a:ext>
            </a:extLst>
          </p:cNvPr>
          <p:cNvSpPr/>
          <p:nvPr/>
        </p:nvSpPr>
        <p:spPr>
          <a:xfrm>
            <a:off x="2196545" y="1790268"/>
            <a:ext cx="2256183" cy="646331"/>
          </a:xfrm>
          <a:prstGeom prst="rect">
            <a:avLst/>
          </a:prstGeom>
        </p:spPr>
        <p:txBody>
          <a:bodyPr wrap="square">
            <a:spAutoFit/>
          </a:bodyPr>
          <a:lstStyle/>
          <a:p>
            <a:pPr algn="ctr"/>
            <a:r>
              <a:rPr lang="zh-TW" altLang="en-US" dirty="0"/>
              <a:t>動員能力，極短時間內能騰出的空床數</a:t>
            </a:r>
          </a:p>
        </p:txBody>
      </p:sp>
      <p:sp>
        <p:nvSpPr>
          <p:cNvPr id="7" name="矩形 6">
            <a:extLst>
              <a:ext uri="{FF2B5EF4-FFF2-40B4-BE49-F238E27FC236}">
                <a16:creationId xmlns:a16="http://schemas.microsoft.com/office/drawing/2014/main" id="{052440FA-568A-47A9-8F55-022612698D11}"/>
              </a:ext>
            </a:extLst>
          </p:cNvPr>
          <p:cNvSpPr/>
          <p:nvPr/>
        </p:nvSpPr>
        <p:spPr>
          <a:xfrm>
            <a:off x="4893693" y="1928767"/>
            <a:ext cx="2256183" cy="369332"/>
          </a:xfrm>
          <a:prstGeom prst="rect">
            <a:avLst/>
          </a:prstGeom>
        </p:spPr>
        <p:txBody>
          <a:bodyPr wrap="square">
            <a:spAutoFit/>
          </a:bodyPr>
          <a:lstStyle/>
          <a:p>
            <a:pPr algn="ctr"/>
            <a:r>
              <a:rPr lang="zh-TW" altLang="en-US" dirty="0"/>
              <a:t>非大傷傷患</a:t>
            </a:r>
            <a:endParaRPr lang="en-US" altLang="zh-TW" dirty="0"/>
          </a:p>
        </p:txBody>
      </p:sp>
      <p:sp>
        <p:nvSpPr>
          <p:cNvPr id="8" name="右大括弧 7">
            <a:extLst>
              <a:ext uri="{FF2B5EF4-FFF2-40B4-BE49-F238E27FC236}">
                <a16:creationId xmlns:a16="http://schemas.microsoft.com/office/drawing/2014/main" id="{2C55AA23-7C95-4F7B-B3A6-658F0EF0300C}"/>
              </a:ext>
            </a:extLst>
          </p:cNvPr>
          <p:cNvSpPr/>
          <p:nvPr/>
        </p:nvSpPr>
        <p:spPr>
          <a:xfrm rot="5400000">
            <a:off x="5920830" y="625989"/>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9" name="右大括弧 8">
            <a:extLst>
              <a:ext uri="{FF2B5EF4-FFF2-40B4-BE49-F238E27FC236}">
                <a16:creationId xmlns:a16="http://schemas.microsoft.com/office/drawing/2014/main" id="{4F329FDD-2BC6-4B69-8E68-B8D00282909C}"/>
              </a:ext>
            </a:extLst>
          </p:cNvPr>
          <p:cNvSpPr/>
          <p:nvPr/>
        </p:nvSpPr>
        <p:spPr>
          <a:xfrm rot="5400000">
            <a:off x="9187326" y="-169973"/>
            <a:ext cx="184024" cy="3569809"/>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10" name="矩形 9">
            <a:extLst>
              <a:ext uri="{FF2B5EF4-FFF2-40B4-BE49-F238E27FC236}">
                <a16:creationId xmlns:a16="http://schemas.microsoft.com/office/drawing/2014/main" id="{ED25A648-5EEE-4FAE-BF39-C11956909145}"/>
              </a:ext>
            </a:extLst>
          </p:cNvPr>
          <p:cNvSpPr/>
          <p:nvPr/>
        </p:nvSpPr>
        <p:spPr>
          <a:xfrm>
            <a:off x="8011103" y="1928767"/>
            <a:ext cx="2481470" cy="369332"/>
          </a:xfrm>
          <a:prstGeom prst="rect">
            <a:avLst/>
          </a:prstGeom>
        </p:spPr>
        <p:txBody>
          <a:bodyPr wrap="square">
            <a:spAutoFit/>
          </a:bodyPr>
          <a:lstStyle/>
          <a:p>
            <a:pPr algn="ctr"/>
            <a:r>
              <a:rPr lang="zh-TW" altLang="en-US" dirty="0"/>
              <a:t>大傷傷患</a:t>
            </a:r>
          </a:p>
        </p:txBody>
      </p:sp>
      <p:sp>
        <p:nvSpPr>
          <p:cNvPr id="11" name="矩形 10">
            <a:extLst>
              <a:ext uri="{FF2B5EF4-FFF2-40B4-BE49-F238E27FC236}">
                <a16:creationId xmlns:a16="http://schemas.microsoft.com/office/drawing/2014/main" id="{DC84D4C5-BF30-48EE-8DC1-4D6E46542760}"/>
              </a:ext>
            </a:extLst>
          </p:cNvPr>
          <p:cNvSpPr/>
          <p:nvPr/>
        </p:nvSpPr>
        <p:spPr>
          <a:xfrm>
            <a:off x="10106108" y="2051437"/>
            <a:ext cx="1979875" cy="5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Z</a:t>
            </a:r>
            <a:r>
              <a:rPr lang="zh-TW" altLang="en-US" dirty="0"/>
              <a:t>是否除</a:t>
            </a:r>
            <a:r>
              <a:rPr lang="en-US" altLang="zh-TW" dirty="0"/>
              <a:t>100</a:t>
            </a:r>
            <a:r>
              <a:rPr lang="zh-TW" altLang="en-US" dirty="0"/>
              <a:t>或</a:t>
            </a:r>
            <a:r>
              <a:rPr lang="en-US" altLang="zh-TW" dirty="0"/>
              <a:t>ED</a:t>
            </a:r>
            <a:r>
              <a:rPr lang="zh-TW" altLang="en-US" dirty="0"/>
              <a:t>床位，使</a:t>
            </a:r>
            <a:r>
              <a:rPr lang="en-US" altLang="zh-TW" dirty="0"/>
              <a:t>Z</a:t>
            </a:r>
            <a:r>
              <a:rPr lang="zh-TW" altLang="en-US" dirty="0"/>
              <a:t>值更小</a:t>
            </a:r>
          </a:p>
        </p:txBody>
      </p:sp>
    </p:spTree>
    <p:extLst>
      <p:ext uri="{BB962C8B-B14F-4D97-AF65-F5344CB8AC3E}">
        <p14:creationId xmlns:p14="http://schemas.microsoft.com/office/powerpoint/2010/main" val="114083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A77101-E8A2-4611-9A67-10EBA846239B}"/>
              </a:ext>
            </a:extLst>
          </p:cNvPr>
          <p:cNvSpPr>
            <a:spLocks noGrp="1"/>
          </p:cNvSpPr>
          <p:nvPr>
            <p:ph type="title"/>
          </p:nvPr>
        </p:nvSpPr>
        <p:spPr/>
        <p:txBody>
          <a:bodyPr/>
          <a:lstStyle/>
          <a:p>
            <a:r>
              <a:rPr lang="zh-TW" altLang="en-US" dirty="0"/>
              <a:t>試驗</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749A84D-5B35-42A6-867E-E46632D44729}"/>
                  </a:ext>
                </a:extLst>
              </p:cNvPr>
              <p:cNvSpPr>
                <a:spLocks noGrp="1"/>
              </p:cNvSpPr>
              <p:nvPr>
                <p:ph idx="1"/>
              </p:nvPr>
            </p:nvSpPr>
            <p:spPr/>
            <p:txBody>
              <a:bodyPr/>
              <a:lstStyle/>
              <a:p>
                <a:r>
                  <a:rPr lang="en-US" altLang="zh-TW" dirty="0"/>
                  <a:t>441&gt;</a:t>
                </a:r>
                <a:r>
                  <a:rPr lang="zh-TW" altLang="en-US" dirty="0"/>
                  <a:t>天主教耕莘醫療財團法人耕莘醫院，依據權重計算內外科人力</a:t>
                </a:r>
                <a:endParaRPr lang="en-US" altLang="zh-TW" dirty="0"/>
              </a:p>
              <a:p>
                <a:r>
                  <a:rPr lang="zh-TW" altLang="en-US" dirty="0"/>
                  <a:t>移除沒有內科、</a:t>
                </a:r>
                <a:r>
                  <a:rPr lang="en-US" altLang="zh-TW" dirty="0"/>
                  <a:t>ED</a:t>
                </a:r>
                <a:r>
                  <a:rPr lang="zh-TW" altLang="en-US" dirty="0"/>
                  <a:t>的醫院</a:t>
                </a:r>
                <a:endParaRPr lang="en-US" altLang="zh-TW" dirty="0"/>
              </a:p>
              <a:p>
                <a:r>
                  <a:rPr lang="en-US" altLang="zh-TW" dirty="0"/>
                  <a:t>Score</a:t>
                </a:r>
                <a:r>
                  <a:rPr lang="zh-TW" altLang="en-US" dirty="0"/>
                  <a:t>是否提供正確的決策資訊</a:t>
                </a:r>
                <a:r>
                  <a:rPr lang="en-US" altLang="zh-TW" dirty="0"/>
                  <a:t>(</a:t>
                </a:r>
                <a:r>
                  <a:rPr lang="zh-TW" altLang="en-US" dirty="0"/>
                  <a:t>就近適當</a:t>
                </a:r>
                <a:r>
                  <a:rPr lang="en-US" altLang="zh-TW" dirty="0"/>
                  <a:t>)</a:t>
                </a:r>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d>
                          <m:dPr>
                            <m:ctrlPr>
                              <a:rPr lang="en-US" altLang="zh-TW" sz="1800" i="1" dirty="0">
                                <a:latin typeface="Cambria Math" panose="02040503050406030204" pitchFamily="18" charset="0"/>
                              </a:rPr>
                            </m:ctrlPr>
                          </m:dPr>
                          <m:e>
                            <m:r>
                              <a:rPr lang="en-US" altLang="zh-TW" sz="1800" i="1" dirty="0">
                                <a:latin typeface="Cambria Math" panose="02040503050406030204" pitchFamily="18" charset="0"/>
                              </a:rPr>
                              <m:t>1+</m:t>
                            </m:r>
                            <m:r>
                              <a:rPr lang="en-US" altLang="zh-TW" sz="1800" i="1" dirty="0">
                                <a:latin typeface="Cambria Math" panose="02040503050406030204" pitchFamily="18" charset="0"/>
                              </a:rPr>
                              <m:t>𝑤</m:t>
                            </m:r>
                            <m:r>
                              <a:rPr lang="en-US" altLang="zh-TW" sz="1800" i="1" dirty="0">
                                <a:latin typeface="Cambria Math" panose="02040503050406030204" pitchFamily="18" charset="0"/>
                              </a:rPr>
                              <m:t>4</m:t>
                            </m:r>
                          </m:e>
                        </m:d>
                        <m:r>
                          <a:rPr lang="en-US" altLang="zh-TW" sz="1800" i="1" dirty="0">
                            <a:latin typeface="Cambria Math" panose="02040503050406030204" pitchFamily="18" charset="0"/>
                          </a:rPr>
                          <m:t>∗</m:t>
                        </m:r>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r>
                          <a:rPr lang="en-US" altLang="zh-TW" sz="1800" i="1">
                            <a:latin typeface="Cambria Math" panose="02040503050406030204" pitchFamily="18" charset="0"/>
                          </a:rPr>
                          <m:t>−</m:t>
                        </m:r>
                        <m:r>
                          <a:rPr lang="en-US" altLang="zh-TW" sz="1800" i="1">
                            <a:latin typeface="Cambria Math" panose="02040503050406030204" pitchFamily="18" charset="0"/>
                          </a:rPr>
                          <m:t>𝑊𝑎𝑖𝑡𝑖𝑛𝑔</m:t>
                        </m:r>
                        <m:r>
                          <a:rPr lang="en-US" altLang="zh-TW" sz="1800" i="1">
                            <a:latin typeface="Cambria Math" panose="02040503050406030204" pitchFamily="18" charset="0"/>
                          </a:rPr>
                          <m:t> </m:t>
                        </m:r>
                        <m:r>
                          <a:rPr lang="en-US" altLang="zh-TW" sz="1800" i="1">
                            <a:latin typeface="Cambria Math" panose="02040503050406030204" pitchFamily="18" charset="0"/>
                          </a:rPr>
                          <m:t>𝑎𝑏𝑜𝑎𝑟𝑑</m:t>
                        </m:r>
                        <m:r>
                          <a:rPr lang="en-US" altLang="zh-TW" sz="1800" i="1">
                            <a:latin typeface="Cambria Math" panose="02040503050406030204" pitchFamily="18" charset="0"/>
                          </a:rPr>
                          <m:t>−</m:t>
                        </m:r>
                        <m:r>
                          <a:rPr lang="en-US" altLang="zh-TW" sz="1800" i="1">
                            <a:latin typeface="Cambria Math" panose="02040503050406030204" pitchFamily="18" charset="0"/>
                          </a:rPr>
                          <m:t>𝑤</m:t>
                        </m:r>
                        <m:r>
                          <a:rPr lang="en-US" altLang="zh-TW" sz="1800" i="1">
                            <a:latin typeface="Cambria Math" panose="02040503050406030204" pitchFamily="18" charset="0"/>
                          </a:rPr>
                          <m:t>5∗</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num>
                      <m:den>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den>
                    </m:f>
                  </m:oMath>
                </a14:m>
                <a:r>
                  <a:rPr lang="zh-TW" altLang="en-US" dirty="0"/>
                  <a:t>，該結果較好</a:t>
                </a:r>
                <a:endParaRPr lang="en-US" altLang="zh-TW" dirty="0"/>
              </a:p>
              <a:p>
                <a:pPr lvl="1"/>
                <a:r>
                  <a:rPr lang="zh-TW" altLang="en-US" dirty="0"/>
                  <a:t>是</a:t>
                </a:r>
                <a:r>
                  <a:rPr lang="en-US" altLang="zh-TW" dirty="0"/>
                  <a:t>(</a:t>
                </a:r>
                <a:r>
                  <a:rPr lang="zh-TW" altLang="en-US" dirty="0"/>
                  <a:t>除以</a:t>
                </a:r>
                <a:r>
                  <a:rPr lang="en-US" altLang="zh-TW" dirty="0"/>
                  <a:t>ED)</a:t>
                </a:r>
                <a:r>
                  <a:rPr lang="zh-TW" altLang="en-US" dirty="0"/>
                  <a:t>：重傷</a:t>
                </a:r>
                <a:r>
                  <a:rPr lang="en-US" altLang="zh-TW" dirty="0"/>
                  <a:t>&gt;</a:t>
                </a:r>
                <a:r>
                  <a:rPr lang="zh-TW" altLang="en-US" dirty="0"/>
                  <a:t>重度級；中傷</a:t>
                </a:r>
                <a:r>
                  <a:rPr lang="en-US" altLang="zh-TW" dirty="0"/>
                  <a:t>&gt;</a:t>
                </a:r>
                <a:r>
                  <a:rPr lang="zh-TW" altLang="en-US" dirty="0"/>
                  <a:t>中度級；輕傷</a:t>
                </a:r>
                <a:r>
                  <a:rPr lang="en-US" altLang="zh-TW" dirty="0"/>
                  <a:t>&gt;</a:t>
                </a:r>
                <a:r>
                  <a:rPr lang="zh-TW" altLang="en-US" dirty="0"/>
                  <a:t>一般級，但距離不恰當，會送到宜蘭縣的醫院</a:t>
                </a:r>
                <a:endParaRPr lang="en-US" altLang="zh-TW" dirty="0"/>
              </a:p>
              <a:p>
                <a:pPr lvl="1"/>
                <a:endParaRPr lang="en-US" altLang="zh-TW" dirty="0"/>
              </a:p>
              <a:p>
                <a:pPr lvl="1"/>
                <a:r>
                  <a:rPr lang="en-US" altLang="zh-TW" dirty="0"/>
                  <a:t>df[df['</a:t>
                </a:r>
                <a:r>
                  <a:rPr lang="en-US" altLang="zh-TW" dirty="0" err="1"/>
                  <a:t>Original_ranking</a:t>
                </a:r>
                <a:r>
                  <a:rPr lang="en-US" altLang="zh-TW" dirty="0"/>
                  <a:t>']==3]['</a:t>
                </a:r>
                <a:r>
                  <a:rPr lang="en-US" altLang="zh-TW" dirty="0" err="1"/>
                  <a:t>EdObservBeds</a:t>
                </a:r>
                <a:r>
                  <a:rPr lang="en-US" altLang="zh-TW" dirty="0"/>
                  <a:t>'].describe()</a:t>
                </a:r>
              </a:p>
              <a:p>
                <a:pPr lvl="1"/>
                <a:endParaRPr lang="en-US" altLang="zh-TW" dirty="0"/>
              </a:p>
              <a:p>
                <a:pPr lvl="1"/>
                <a:endParaRPr lang="zh-TW" altLang="en-US" dirty="0"/>
              </a:p>
            </p:txBody>
          </p:sp>
        </mc:Choice>
        <mc:Fallback xmlns="">
          <p:sp>
            <p:nvSpPr>
              <p:cNvPr id="3" name="內容版面配置區 2">
                <a:extLst>
                  <a:ext uri="{FF2B5EF4-FFF2-40B4-BE49-F238E27FC236}">
                    <a16:creationId xmlns:a16="http://schemas.microsoft.com/office/drawing/2014/main" id="{0749A84D-5B35-42A6-867E-E46632D44729}"/>
                  </a:ext>
                </a:extLst>
              </p:cNvPr>
              <p:cNvSpPr>
                <a:spLocks noGrp="1" noRot="1" noChangeAspect="1" noMove="1" noResize="1" noEditPoints="1" noAdjustHandles="1" noChangeArrowheads="1" noChangeShapeType="1" noTextEdit="1"/>
              </p:cNvSpPr>
              <p:nvPr>
                <p:ph idx="1"/>
              </p:nvPr>
            </p:nvSpPr>
            <p:spPr>
              <a:blipFill>
                <a:blip r:embed="rId2"/>
                <a:stretch>
                  <a:fillRect l="-696" t="-92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B350172-CECC-4C9E-9E6D-F2D902C15F7D}"/>
              </a:ext>
            </a:extLst>
          </p:cNvPr>
          <p:cNvSpPr>
            <a:spLocks noGrp="1"/>
          </p:cNvSpPr>
          <p:nvPr>
            <p:ph type="sldNum" sz="quarter" idx="12"/>
          </p:nvPr>
        </p:nvSpPr>
        <p:spPr/>
        <p:txBody>
          <a:bodyPr/>
          <a:lstStyle/>
          <a:p>
            <a:fld id="{270B5EE5-E998-4313-AD79-530D9E22B6D6}" type="slidenum">
              <a:rPr lang="zh-TW" altLang="en-US" smtClean="0"/>
              <a:t>18</a:t>
            </a:fld>
            <a:endParaRPr lang="zh-TW" altLang="en-US" dirty="0"/>
          </a:p>
        </p:txBody>
      </p:sp>
      <p:pic>
        <p:nvPicPr>
          <p:cNvPr id="5" name="圖片 4">
            <a:extLst>
              <a:ext uri="{FF2B5EF4-FFF2-40B4-BE49-F238E27FC236}">
                <a16:creationId xmlns:a16="http://schemas.microsoft.com/office/drawing/2014/main" id="{81D5B23B-BD1E-426E-9393-3FC59ABB573E}"/>
              </a:ext>
            </a:extLst>
          </p:cNvPr>
          <p:cNvPicPr>
            <a:picLocks noChangeAspect="1"/>
          </p:cNvPicPr>
          <p:nvPr/>
        </p:nvPicPr>
        <p:blipFill>
          <a:blip r:embed="rId3"/>
          <a:stretch>
            <a:fillRect/>
          </a:stretch>
        </p:blipFill>
        <p:spPr>
          <a:xfrm>
            <a:off x="928067" y="4518025"/>
            <a:ext cx="4591050" cy="1838325"/>
          </a:xfrm>
          <a:prstGeom prst="rect">
            <a:avLst/>
          </a:prstGeom>
        </p:spPr>
      </p:pic>
      <p:pic>
        <p:nvPicPr>
          <p:cNvPr id="6" name="圖片 5">
            <a:extLst>
              <a:ext uri="{FF2B5EF4-FFF2-40B4-BE49-F238E27FC236}">
                <a16:creationId xmlns:a16="http://schemas.microsoft.com/office/drawing/2014/main" id="{FA8C3D5E-D6AE-4159-9AD6-14AC9C0C57A9}"/>
              </a:ext>
            </a:extLst>
          </p:cNvPr>
          <p:cNvPicPr>
            <a:picLocks noChangeAspect="1"/>
          </p:cNvPicPr>
          <p:nvPr/>
        </p:nvPicPr>
        <p:blipFill>
          <a:blip r:embed="rId4"/>
          <a:stretch>
            <a:fillRect/>
          </a:stretch>
        </p:blipFill>
        <p:spPr>
          <a:xfrm>
            <a:off x="5608984" y="4203700"/>
            <a:ext cx="4629150" cy="2152650"/>
          </a:xfrm>
          <a:prstGeom prst="rect">
            <a:avLst/>
          </a:prstGeom>
        </p:spPr>
      </p:pic>
      <p:sp>
        <p:nvSpPr>
          <p:cNvPr id="7" name="矩形 6">
            <a:extLst>
              <a:ext uri="{FF2B5EF4-FFF2-40B4-BE49-F238E27FC236}">
                <a16:creationId xmlns:a16="http://schemas.microsoft.com/office/drawing/2014/main" id="{7E6BE754-8348-4B2C-AECF-ED73B5905BC9}"/>
              </a:ext>
            </a:extLst>
          </p:cNvPr>
          <p:cNvSpPr/>
          <p:nvPr/>
        </p:nvSpPr>
        <p:spPr>
          <a:xfrm>
            <a:off x="2872377" y="6425736"/>
            <a:ext cx="901209" cy="369332"/>
          </a:xfrm>
          <a:prstGeom prst="rect">
            <a:avLst/>
          </a:prstGeom>
        </p:spPr>
        <p:txBody>
          <a:bodyPr wrap="none">
            <a:spAutoFit/>
          </a:bodyPr>
          <a:lstStyle/>
          <a:p>
            <a:r>
              <a:rPr lang="zh-TW" altLang="en-US" b="1" dirty="0">
                <a:highlight>
                  <a:srgbClr val="C0C0C0"/>
                </a:highlight>
              </a:rPr>
              <a:t>除以</a:t>
            </a:r>
            <a:r>
              <a:rPr lang="en-US" altLang="zh-TW" b="1" dirty="0">
                <a:highlight>
                  <a:srgbClr val="C0C0C0"/>
                </a:highlight>
              </a:rPr>
              <a:t>ED</a:t>
            </a:r>
            <a:endParaRPr lang="zh-TW" altLang="en-US" b="1" dirty="0">
              <a:highlight>
                <a:srgbClr val="C0C0C0"/>
              </a:highlight>
            </a:endParaRPr>
          </a:p>
        </p:txBody>
      </p:sp>
      <p:sp>
        <p:nvSpPr>
          <p:cNvPr id="8" name="矩形 7">
            <a:extLst>
              <a:ext uri="{FF2B5EF4-FFF2-40B4-BE49-F238E27FC236}">
                <a16:creationId xmlns:a16="http://schemas.microsoft.com/office/drawing/2014/main" id="{2DBE06F6-AB91-47F4-B84E-3252060C0DEA}"/>
              </a:ext>
            </a:extLst>
          </p:cNvPr>
          <p:cNvSpPr/>
          <p:nvPr/>
        </p:nvSpPr>
        <p:spPr>
          <a:xfrm>
            <a:off x="7606301" y="6354247"/>
            <a:ext cx="1135247" cy="369332"/>
          </a:xfrm>
          <a:prstGeom prst="rect">
            <a:avLst/>
          </a:prstGeom>
        </p:spPr>
        <p:txBody>
          <a:bodyPr wrap="none">
            <a:spAutoFit/>
          </a:bodyPr>
          <a:lstStyle/>
          <a:p>
            <a:r>
              <a:rPr lang="zh-TW" altLang="en-US" b="1" dirty="0">
                <a:highlight>
                  <a:srgbClr val="C0C0C0"/>
                </a:highlight>
              </a:rPr>
              <a:t>沒除以</a:t>
            </a:r>
            <a:r>
              <a:rPr lang="en-US" altLang="zh-TW" b="1" dirty="0">
                <a:highlight>
                  <a:srgbClr val="C0C0C0"/>
                </a:highlight>
              </a:rPr>
              <a:t>ED</a:t>
            </a:r>
            <a:endParaRPr lang="zh-TW" altLang="en-US" b="1" dirty="0">
              <a:highlight>
                <a:srgbClr val="C0C0C0"/>
              </a:highlight>
            </a:endParaRPr>
          </a:p>
        </p:txBody>
      </p:sp>
    </p:spTree>
    <p:extLst>
      <p:ext uri="{BB962C8B-B14F-4D97-AF65-F5344CB8AC3E}">
        <p14:creationId xmlns:p14="http://schemas.microsoft.com/office/powerpoint/2010/main" val="76927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a:t>
            </a:r>
            <a:r>
              <a:rPr lang="en-US" altLang="zh-TW" dirty="0"/>
              <a:t>May. 8</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r>
                  <a:rPr lang="en-US" altLang="zh-TW" sz="2000" dirty="0"/>
                  <a:t>Score: </a:t>
                </a:r>
                <a:r>
                  <a:rPr lang="en-US" altLang="zh-TW" sz="2000" dirty="0" err="1"/>
                  <a:t>Hosp</a:t>
                </a:r>
                <a:r>
                  <a:rPr lang="en-US" altLang="zh-TW" sz="2000" dirty="0"/>
                  <a:t>-score (</a:t>
                </a:r>
                <a:r>
                  <a:rPr lang="zh-TW" altLang="en-US" sz="2000" dirty="0"/>
                  <a:t>醫院分數</a:t>
                </a:r>
                <a:r>
                  <a:rPr lang="en-US" altLang="zh-TW" sz="2000" dirty="0"/>
                  <a:t>)</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m:t>
                    </m:r>
                    <m:r>
                      <m:rPr>
                        <m:nor/>
                      </m:rPr>
                      <a:rPr lang="en-US" altLang="zh-TW" sz="2000" dirty="0"/>
                      <m:t>Drive</m:t>
                    </m:r>
                    <m:r>
                      <m:rPr>
                        <m:nor/>
                      </m:rPr>
                      <a:rPr lang="en-US" altLang="zh-TW" sz="2000" dirty="0"/>
                      <m:t>−</m:t>
                    </m:r>
                    <m:r>
                      <m:rPr>
                        <m:nor/>
                      </m:rPr>
                      <a:rPr lang="en-US" altLang="zh-TW" sz="2000" dirty="0"/>
                      <m:t>Time</m:t>
                    </m:r>
                  </m:oMath>
                </a14:m>
                <a:endParaRPr lang="en-US" altLang="zh-TW" sz="2000" dirty="0"/>
              </a:p>
              <a:p>
                <a:pPr lvl="1"/>
                <a:r>
                  <a:rPr lang="en-US" altLang="zh-TW" sz="1800" dirty="0"/>
                  <a:t>Drive-Time</a:t>
                </a:r>
                <a:r>
                  <a:rPr lang="zh-TW" altLang="en-US" sz="1800" dirty="0"/>
                  <a:t>，依據</a:t>
                </a:r>
                <a:r>
                  <a:rPr lang="en-US" altLang="zh-TW" sz="1800" dirty="0"/>
                  <a:t>Google Maps- Distance Matrix API</a:t>
                </a:r>
                <a:r>
                  <a:rPr lang="zh-TW" altLang="en-US" sz="1800" dirty="0"/>
                  <a:t>，計算從災害地點到每一家醫院的開車時間，利用插值法換算成</a:t>
                </a:r>
                <a:r>
                  <a:rPr lang="en-US" altLang="zh-TW" sz="1800" dirty="0"/>
                  <a:t>1~10</a:t>
                </a:r>
                <a:r>
                  <a:rPr lang="zh-TW" altLang="en-US" sz="1800" dirty="0"/>
                  <a:t>，以轉換計算單位。</a:t>
                </a:r>
                <a:endParaRPr lang="en-US" altLang="zh-TW" sz="18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r>
                      <a:rPr lang="en-US" altLang="zh-TW" sz="2000" i="1">
                        <a:solidFill>
                          <a:prstClr val="black"/>
                        </a:solidFill>
                        <a:latin typeface="Cambria Math" panose="02040503050406030204" pitchFamily="18" charset="0"/>
                      </a:rPr>
                      <m:t>𝑣𝑎𝑙𝑢𝑒</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𝑖𝑛</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𝑚𝑎𝑡𝑟𝑖𝑥</m:t>
                    </m:r>
                    <m:r>
                      <a:rPr lang="en-US" altLang="zh-TW" sz="2000" i="1">
                        <a:solidFill>
                          <a:prstClr val="black"/>
                        </a:solidFill>
                        <a:latin typeface="Cambria Math" panose="02040503050406030204" pitchFamily="18" charset="0"/>
                      </a:rPr>
                      <m:t> </m:t>
                    </m:r>
                  </m:oMath>
                </a14:m>
                <a:r>
                  <a:rPr lang="zh-TW" altLang="en-US" sz="2000" dirty="0"/>
                  <a:t>，</a:t>
                </a:r>
                <a:r>
                  <a:rPr lang="zh-TW" altLang="en-US" sz="1800" dirty="0"/>
                  <a:t>醫院對該傷患的醫療能力適當性，按照矩陣表對照數據</a:t>
                </a:r>
                <a:endParaRPr lang="en-US" altLang="zh-TW" sz="1800" dirty="0"/>
              </a:p>
              <a:p>
                <a:pPr lvl="1"/>
                <a:r>
                  <a:rPr lang="en-US" altLang="zh-TW" sz="1800" dirty="0"/>
                  <a:t>w2:proxy</a:t>
                </a:r>
                <a:r>
                  <a:rPr lang="zh-TW" altLang="en-US" sz="1800" dirty="0"/>
                  <a:t>考量急重症床位比例做為適當性權重調整，反映急重症醫護人員規模</a:t>
                </a:r>
                <a:r>
                  <a:rPr lang="en-US" altLang="zh-TW" sz="1800" dirty="0"/>
                  <a:t>(</a:t>
                </a:r>
                <a:r>
                  <a:rPr lang="zh-TW" altLang="en-US" sz="1800" dirty="0"/>
                  <a:t>待討論</a:t>
                </a:r>
                <a:r>
                  <a:rPr lang="en-US" altLang="zh-TW" sz="1800" dirty="0"/>
                  <a:t>) </a:t>
                </a:r>
              </a:p>
              <a:p>
                <a:pPr lvl="1"/>
                <a:r>
                  <a:rPr lang="en-US" altLang="zh-TW" sz="1800" dirty="0"/>
                  <a:t>value from 0 to 10 (</a:t>
                </a:r>
                <a:r>
                  <a:rPr lang="zh-TW" altLang="en-US" sz="1800" dirty="0"/>
                  <a:t>待確認</a:t>
                </a:r>
                <a:r>
                  <a:rPr lang="en-US" altLang="zh-TW" sz="1800" dirty="0"/>
                  <a:t>) </a:t>
                </a:r>
                <a:r>
                  <a:rPr lang="zh-TW" altLang="en-US" sz="1800" dirty="0"/>
                  <a:t>，</a:t>
                </a:r>
                <a:r>
                  <a:rPr lang="en-US" altLang="zh-TW" sz="1800" dirty="0"/>
                  <a:t>0 </a:t>
                </a:r>
                <a:r>
                  <a:rPr lang="zh-TW" altLang="en-US" sz="1800" dirty="0"/>
                  <a:t>表示沒有急診病床且非</a:t>
                </a:r>
                <a:r>
                  <a:rPr lang="en-US" altLang="zh-TW" sz="1800" dirty="0"/>
                  <a:t>ERH</a:t>
                </a:r>
                <a:r>
                  <a:rPr lang="zh-TW" altLang="en-US" sz="1800" dirty="0"/>
                  <a:t>，</a:t>
                </a:r>
                <a:r>
                  <a:rPr lang="en-US" altLang="zh-TW" sz="1800" dirty="0"/>
                  <a:t>1</a:t>
                </a:r>
                <a:r>
                  <a:rPr lang="zh-TW" altLang="en-US" sz="1800" dirty="0"/>
                  <a:t>表示有急診病床且為</a:t>
                </a:r>
                <a:r>
                  <a:rPr lang="en-US" altLang="zh-TW" sz="1800" dirty="0"/>
                  <a:t>ERH</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Ava-index (availability index</a:t>
                </a:r>
                <a:r>
                  <a:rPr lang="zh-TW" altLang="en-US" sz="2000" dirty="0"/>
                  <a:t>，醫療妥善率指標 ，指標數值越高，醫院之醫療妥善率越大，越能提供醫療資源</a:t>
                </a:r>
                <a:r>
                  <a:rPr lang="en-US" altLang="zh-TW" sz="2000" dirty="0"/>
                  <a:t>)</a:t>
                </a:r>
              </a:p>
              <a:p>
                <a:pPr lvl="1"/>
                <a:r>
                  <a:rPr lang="zh-TW" altLang="en-US" sz="1800" dirty="0"/>
                  <a:t>醫療妥善率指標 計算方式有兩種情況：因為今年度以前，</a:t>
                </a:r>
                <a:r>
                  <a:rPr lang="zh-TW" altLang="en-US" sz="1800" dirty="0">
                    <a:hlinkClick r:id="rId2"/>
                  </a:rPr>
                  <a:t>急救責任醫療網</a:t>
                </a:r>
                <a:r>
                  <a:rPr lang="zh-TW" altLang="en-US" sz="1800" dirty="0"/>
                  <a:t>只有公布重度急救責任醫院的急診等待資訊，明年之後，聽說會將所有急救任醫院</a:t>
                </a:r>
                <a:r>
                  <a:rPr lang="en-US" altLang="zh-TW" sz="1800" dirty="0"/>
                  <a:t>(200</a:t>
                </a:r>
                <a:r>
                  <a:rPr lang="zh-TW" altLang="en-US" sz="1800" dirty="0"/>
                  <a:t>家</a:t>
                </a:r>
                <a:r>
                  <a:rPr lang="en-US" altLang="zh-TW" sz="1800" dirty="0"/>
                  <a:t>)</a:t>
                </a:r>
                <a:r>
                  <a:rPr lang="zh-TW" altLang="en-US" sz="1800" dirty="0"/>
                  <a:t>的急診等待資訊都公開。所以有兩個公式：</a:t>
                </a:r>
                <a:endParaRPr lang="en-US" altLang="zh-TW" sz="1800" dirty="0"/>
              </a:p>
              <a:p>
                <a:pPr marL="914400" lvl="1" indent="-457200">
                  <a:buAutoNum type="arabicPeriod"/>
                </a:pPr>
                <a:r>
                  <a:rPr lang="zh-TW" altLang="en-US" sz="1800" dirty="0"/>
                  <a:t>有</a:t>
                </a:r>
                <a:r>
                  <a:rPr lang="zh-TW" altLang="en-US" sz="1800" dirty="0">
                    <a:solidFill>
                      <a:prstClr val="black"/>
                    </a:solidFill>
                  </a:rPr>
                  <a:t>重度急救責任醫院</a:t>
                </a:r>
                <a:r>
                  <a:rPr lang="en-US" altLang="zh-TW" sz="1800" dirty="0">
                    <a:solidFill>
                      <a:prstClr val="black"/>
                    </a:solidFill>
                  </a:rPr>
                  <a:t>(46</a:t>
                </a:r>
                <a:r>
                  <a:rPr lang="zh-TW" altLang="en-US" sz="1800" dirty="0">
                    <a:solidFill>
                      <a:prstClr val="black"/>
                    </a:solidFill>
                  </a:rPr>
                  <a:t>家</a:t>
                </a:r>
                <a:r>
                  <a:rPr lang="en-US" altLang="zh-TW" sz="1800" dirty="0">
                    <a:solidFill>
                      <a:prstClr val="black"/>
                    </a:solidFill>
                  </a:rPr>
                  <a:t>)</a:t>
                </a:r>
                <a:r>
                  <a:rPr lang="zh-TW" altLang="en-US" sz="1800" dirty="0">
                    <a:solidFill>
                      <a:prstClr val="black"/>
                    </a:solidFill>
                  </a:rPr>
                  <a:t>的急診等待資訊</a:t>
                </a:r>
                <a:r>
                  <a:rPr lang="zh-TW" altLang="en-US" sz="1800" dirty="0"/>
                  <a:t>，則對於重度急救責任醫院的醫療妥善率計算公式為</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smtClean="0">
                        <a:latin typeface="Cambria Math" panose="02040503050406030204" pitchFamily="18" charset="0"/>
                      </a:rPr>
                      <m:t>=</m:t>
                    </m:r>
                    <m:f>
                      <m:fPr>
                        <m:ctrlPr>
                          <a:rPr lang="en-US" altLang="zh-TW" sz="1800" i="1" smtClean="0">
                            <a:solidFill>
                              <a:schemeClr val="tx1"/>
                            </a:solidFill>
                            <a:latin typeface="Cambria Math" panose="02040503050406030204" pitchFamily="18" charset="0"/>
                          </a:rPr>
                        </m:ctrlPr>
                      </m:fPr>
                      <m:num>
                        <m:r>
                          <a:rPr lang="en-US" altLang="zh-TW" sz="1800" i="1">
                            <a:latin typeface="Cambria Math" panose="02040503050406030204" pitchFamily="18" charset="0"/>
                          </a:rPr>
                          <m:t>(1</m:t>
                        </m:r>
                        <m:r>
                          <a:rPr lang="en-US" altLang="zh-TW" sz="1800" i="1" smtClean="0">
                            <a:latin typeface="Cambria Math" panose="02040503050406030204" pitchFamily="18" charset="0"/>
                          </a:rPr>
                          <m:t>+</m:t>
                        </m:r>
                        <m:r>
                          <a:rPr lang="en-US" altLang="zh-TW" sz="1800" b="0" i="1" smtClean="0">
                            <a:solidFill>
                              <a:schemeClr val="tx1"/>
                            </a:solidFill>
                            <a:latin typeface="Cambria Math" panose="02040503050406030204" pitchFamily="18" charset="0"/>
                          </a:rPr>
                          <m:t>𝑤</m:t>
                        </m:r>
                        <m:r>
                          <a:rPr lang="en-US" altLang="zh-TW" sz="1800" i="1">
                            <a:latin typeface="Cambria Math" panose="02040503050406030204" pitchFamily="18" charset="0"/>
                          </a:rPr>
                          <m:t>4)</m:t>
                        </m:r>
                        <m:r>
                          <a:rPr lang="en-US" altLang="zh-TW" sz="1800" b="0" i="1" smtClean="0">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𝐸𝐷</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𝐵𝑒𝑑𝑠</m:t>
                        </m:r>
                        <m:r>
                          <a:rPr lang="en-US" altLang="zh-TW" sz="1800" i="1">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𝑊𝑎𝑖𝑡𝑖𝑛𝑔</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𝑎𝑏𝑜𝑎𝑟𝑑</m:t>
                        </m:r>
                        <m:r>
                          <a:rPr lang="en-US" altLang="zh-TW" sz="1800" i="1">
                            <a:solidFill>
                              <a:schemeClr val="tx1"/>
                            </a:solidFill>
                            <a:latin typeface="Cambria Math" panose="02040503050406030204" pitchFamily="18" charset="0"/>
                          </a:rPr>
                          <m:t>−</m:t>
                        </m:r>
                        <m:r>
                          <a:rPr lang="en-US" altLang="zh-TW" sz="1800" b="0" i="1" smtClean="0">
                            <a:solidFill>
                              <a:schemeClr val="tx1"/>
                            </a:solidFill>
                            <a:latin typeface="Cambria Math" panose="02040503050406030204" pitchFamily="18" charset="0"/>
                          </a:rPr>
                          <m:t>𝑤</m:t>
                        </m:r>
                        <m:r>
                          <a:rPr lang="en-US" altLang="zh-TW" sz="1800" i="1">
                            <a:latin typeface="Cambria Math" panose="02040503050406030204" pitchFamily="18" charset="0"/>
                          </a:rPr>
                          <m:t>5</m:t>
                        </m:r>
                        <m:r>
                          <a:rPr lang="en-US" altLang="zh-TW" sz="1800" b="0" i="1" smtClean="0">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𝑅𝑒𝑐𝑒𝑖𝑣𝑒𝑑</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𝐶𝑎𝑠𝑢𝑎𝑙𝑡𝑖𝑒𝑠</m:t>
                        </m:r>
                        <m:r>
                          <a:rPr lang="en-US" altLang="zh-TW" sz="1800" i="1">
                            <a:solidFill>
                              <a:schemeClr val="tx1"/>
                            </a:solidFill>
                            <a:latin typeface="Cambria Math" panose="02040503050406030204" pitchFamily="18" charset="0"/>
                          </a:rPr>
                          <m:t> </m:t>
                        </m:r>
                      </m:num>
                      <m:den>
                        <m:r>
                          <a:rPr lang="en-US" altLang="zh-TW" sz="1800" i="1">
                            <a:solidFill>
                              <a:schemeClr val="tx1"/>
                            </a:solidFill>
                            <a:latin typeface="Cambria Math" panose="02040503050406030204" pitchFamily="18" charset="0"/>
                          </a:rPr>
                          <m:t>𝐸𝐷</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𝐵𝑒𝑑𝑠</m:t>
                        </m:r>
                      </m:den>
                    </m:f>
                  </m:oMath>
                </a14:m>
                <a:endParaRPr lang="en-US" altLang="zh-TW" sz="1800" dirty="0">
                  <a:solidFill>
                    <a:srgbClr val="FF0000"/>
                  </a:solidFill>
                </a:endParaRPr>
              </a:p>
              <a:p>
                <a:pPr marL="914400" lvl="1" indent="-457200">
                  <a:buAutoNum type="arabicPeriod"/>
                </a:pPr>
                <a:r>
                  <a:rPr lang="zh-TW" altLang="en-US" sz="1800" dirty="0"/>
                  <a:t>其他醫院之醫療妥善率計算公式為</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en-US" altLang="zh-TW" sz="1800" i="1">
                            <a:latin typeface="Cambria Math" panose="02040503050406030204" pitchFamily="18" charset="0"/>
                          </a:rPr>
                          <m:t>(1+</m:t>
                        </m:r>
                        <m:r>
                          <a:rPr lang="en-US" altLang="zh-TW" sz="1800" i="1">
                            <a:latin typeface="Cambria Math" panose="02040503050406030204" pitchFamily="18" charset="0"/>
                          </a:rPr>
                          <m:t>𝑤</m:t>
                        </m:r>
                        <m:r>
                          <a:rPr lang="en-US" altLang="zh-TW" sz="1800" i="1">
                            <a:latin typeface="Cambria Math" panose="02040503050406030204" pitchFamily="18" charset="0"/>
                          </a:rPr>
                          <m:t>4)∗</m:t>
                        </m:r>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r>
                          <a:rPr lang="en-US" altLang="zh-TW" sz="1800" i="1">
                            <a:latin typeface="Cambria Math" panose="02040503050406030204" pitchFamily="18" charset="0"/>
                          </a:rPr>
                          <m:t>−</m:t>
                        </m:r>
                        <m:r>
                          <a:rPr lang="en-US" altLang="zh-TW" sz="1800" b="0" i="1" smtClean="0">
                            <a:latin typeface="Cambria Math" panose="02040503050406030204" pitchFamily="18" charset="0"/>
                          </a:rPr>
                          <m:t>𝑤</m:t>
                        </m:r>
                        <m:r>
                          <a:rPr lang="en-US" altLang="zh-TW" sz="1800" i="1">
                            <a:latin typeface="Cambria Math" panose="02040503050406030204" pitchFamily="18" charset="0"/>
                          </a:rPr>
                          <m:t>5</m:t>
                        </m:r>
                        <m:r>
                          <a:rPr lang="en-US" altLang="zh-TW" sz="1800" b="0" i="1" smtClean="0">
                            <a:latin typeface="Cambria Math" panose="02040503050406030204" pitchFamily="18" charset="0"/>
                          </a:rPr>
                          <m:t>∗</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r>
                          <a:rPr lang="en-US" altLang="zh-TW" sz="1800" i="1">
                            <a:latin typeface="Cambria Math" panose="02040503050406030204" pitchFamily="18" charset="0"/>
                          </a:rPr>
                          <m:t> </m:t>
                        </m:r>
                      </m:num>
                      <m:den>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den>
                    </m:f>
                  </m:oMath>
                </a14:m>
                <a:endParaRPr lang="zh-TW" altLang="en-US" sz="1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522" t="-809" r="-2957" b="-4162"/>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19</a:t>
            </a:fld>
            <a:endParaRPr lang="zh-TW"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3811574-5941-4104-95CB-6B663FBB5A9B}"/>
                  </a:ext>
                </a:extLst>
              </p:cNvPr>
              <p:cNvSpPr/>
              <p:nvPr/>
            </p:nvSpPr>
            <p:spPr>
              <a:xfrm>
                <a:off x="4035287" y="1131564"/>
                <a:ext cx="5993297" cy="470385"/>
              </a:xfrm>
              <a:prstGeom prst="rect">
                <a:avLst/>
              </a:prstGeom>
            </p:spPr>
            <p:txBody>
              <a:bodyPr wrap="square">
                <a:spAutoFit/>
              </a:bodyPr>
              <a:lstStyle/>
              <a:p>
                <a:pPr marL="457200" marR="0" lvl="1" indent="0" defTabSz="914400" rtl="0" eaLnBrk="1" fontAlgn="auto" latinLnBrk="0" hangingPunct="1">
                  <a:lnSpc>
                    <a:spcPct val="100000"/>
                  </a:lnSpc>
                  <a:spcBef>
                    <a:spcPts val="0"/>
                  </a:spcBef>
                  <a:spcAft>
                    <a:spcPts val="0"/>
                  </a:spcAft>
                  <a:buClrTx/>
                  <a:buSzTx/>
                  <a:buFontTx/>
                  <a:buNone/>
                  <a:tabLst/>
                  <a:defRPr/>
                </a:pPr>
                <a:r>
                  <a:rPr kumimoji="0" lang="zh-TW" altLang="en-US" sz="2200" b="1" u="none" strike="noStrike" kern="1200" cap="none" spc="0" normalizeH="0" baseline="0" noProof="0" dirty="0">
                    <a:ln>
                      <a:noFill/>
                    </a:ln>
                    <a:solidFill>
                      <a:prstClr val="black"/>
                    </a:solidFill>
                    <a:effectLst/>
                    <a:uLnTx/>
                    <a:uFillTx/>
                  </a:rPr>
                  <a:t>醫</a:t>
                </a:r>
                <a14:m>
                  <m:oMath xmlns:m="http://schemas.openxmlformats.org/officeDocument/2006/math">
                    <m:r>
                      <a:rPr kumimoji="0" lang="zh-TW" altLang="en-US" sz="2200" b="1" i="1" u="none" strike="noStrike" kern="1200" cap="none" spc="0" normalizeH="0" baseline="0" noProof="0" smtClean="0">
                        <a:ln>
                          <a:noFill/>
                        </a:ln>
                        <a:solidFill>
                          <a:prstClr val="black"/>
                        </a:solidFill>
                        <a:effectLst/>
                        <a:uLnTx/>
                        <a:uFillTx/>
                        <a:latin typeface="Cambria Math" panose="02040503050406030204" pitchFamily="18" charset="0"/>
                      </a:rPr>
                      <m:t>院分數</m:t>
                    </m:r>
                    <m:r>
                      <a:rPr lang="zh-TW" altLang="en-US" sz="2200" b="1" i="1">
                        <a:solidFill>
                          <a:prstClr val="black"/>
                        </a:solidFill>
                        <a:latin typeface="Cambria Math" panose="02040503050406030204" pitchFamily="18" charset="0"/>
                      </a:rPr>
                      <m:t> </m:t>
                    </m:r>
                    <m:sSub>
                      <m:sSubPr>
                        <m:ctrlP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𝑺𝒄𝒐𝒓𝒆</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𝒊𝒋</m:t>
                        </m:r>
                      </m:sub>
                    </m:s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 </m:t>
                    </m:r>
                    <m:sSub>
                      <m:sSubPr>
                        <m:ctrlP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𝟏</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𝒙</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𝒊𝒋</m:t>
                        </m:r>
                      </m:sub>
                    </m:s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𝟐</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𝒚</m:t>
                        </m:r>
                      </m:e>
                      <m: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𝒊</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𝒋</m:t>
                        </m:r>
                      </m:sub>
                    </m:s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𝟑</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𝒛</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𝒋</m:t>
                        </m:r>
                      </m:sub>
                    </m:sSub>
                  </m:oMath>
                </a14:m>
                <a:endParaRPr kumimoji="0" lang="zh-TW" altLang="en-US" sz="2200" b="1" i="0" u="none" strike="noStrike" kern="1200" cap="none" spc="0" normalizeH="0" baseline="0" noProof="0" dirty="0">
                  <a:ln>
                    <a:noFill/>
                  </a:ln>
                  <a:solidFill>
                    <a:prstClr val="black"/>
                  </a:solidFill>
                  <a:effectLst/>
                  <a:uLnTx/>
                  <a:uFillTx/>
                  <a:latin typeface="Calibri"/>
                  <a:ea typeface="微軟正黑體"/>
                </a:endParaRPr>
              </a:p>
            </p:txBody>
          </p:sp>
        </mc:Choice>
        <mc:Fallback xmlns="">
          <p:sp>
            <p:nvSpPr>
              <p:cNvPr id="5" name="矩形 4">
                <a:extLst>
                  <a:ext uri="{FF2B5EF4-FFF2-40B4-BE49-F238E27FC236}">
                    <a16:creationId xmlns:a16="http://schemas.microsoft.com/office/drawing/2014/main" id="{B3811574-5941-4104-95CB-6B663FBB5A9B}"/>
                  </a:ext>
                </a:extLst>
              </p:cNvPr>
              <p:cNvSpPr>
                <a:spLocks noRot="1" noChangeAspect="1" noMove="1" noResize="1" noEditPoints="1" noAdjustHandles="1" noChangeArrowheads="1" noChangeShapeType="1" noTextEdit="1"/>
              </p:cNvSpPr>
              <p:nvPr/>
            </p:nvSpPr>
            <p:spPr>
              <a:xfrm>
                <a:off x="4035287" y="1131564"/>
                <a:ext cx="5993297" cy="470385"/>
              </a:xfrm>
              <a:prstGeom prst="rect">
                <a:avLst/>
              </a:prstGeom>
              <a:blipFill>
                <a:blip r:embed="rId4"/>
                <a:stretch>
                  <a:fillRect t="-7792" b="-18182"/>
                </a:stretch>
              </a:blipFill>
            </p:spPr>
            <p:txBody>
              <a:bodyPr/>
              <a:lstStyle/>
              <a:p>
                <a:r>
                  <a:rPr lang="zh-TW" altLang="en-US">
                    <a:noFill/>
                  </a:rPr>
                  <a:t> </a:t>
                </a:r>
              </a:p>
            </p:txBody>
          </p:sp>
        </mc:Fallback>
      </mc:AlternateContent>
      <p:sp>
        <p:nvSpPr>
          <p:cNvPr id="6" name="矩形 5">
            <a:extLst>
              <a:ext uri="{FF2B5EF4-FFF2-40B4-BE49-F238E27FC236}">
                <a16:creationId xmlns:a16="http://schemas.microsoft.com/office/drawing/2014/main" id="{52E40105-5E4B-4B61-BC90-F97B3DD3200C}"/>
              </a:ext>
            </a:extLst>
          </p:cNvPr>
          <p:cNvSpPr/>
          <p:nvPr/>
        </p:nvSpPr>
        <p:spPr>
          <a:xfrm>
            <a:off x="4343400" y="1073426"/>
            <a:ext cx="5844209" cy="586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924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醫院分數計算公式意涵</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pPr marL="0" indent="0">
                  <a:buNone/>
                </a:pPr>
                <a14:m>
                  <m:oMath xmlns:m="http://schemas.openxmlformats.org/officeDocument/2006/math">
                    <m:sSub>
                      <m:sSubPr>
                        <m:ctrlPr>
                          <a:rPr lang="en-US" altLang="zh-TW" sz="2000" b="1" i="1" smtClean="0">
                            <a:latin typeface="Cambria Math" panose="02040503050406030204" pitchFamily="18" charset="0"/>
                          </a:rPr>
                        </m:ctrlPr>
                      </m:sSubPr>
                      <m:e>
                        <m:r>
                          <a:rPr lang="en-US" altLang="zh-TW" sz="2000" b="1" i="1">
                            <a:latin typeface="Cambria Math" panose="02040503050406030204" pitchFamily="18" charset="0"/>
                          </a:rPr>
                          <m:t>𝑺𝒄𝒐𝒓𝒆</m:t>
                        </m:r>
                      </m:e>
                      <m:sub>
                        <m:r>
                          <a:rPr lang="en-US" altLang="zh-TW" sz="2000" b="1" i="1">
                            <a:latin typeface="Cambria Math" panose="02040503050406030204" pitchFamily="18" charset="0"/>
                          </a:rPr>
                          <m:t>𝒊𝒋</m:t>
                        </m:r>
                      </m:sub>
                    </m:sSub>
                    <m:r>
                      <a:rPr lang="en-US" altLang="zh-TW" sz="2000" b="1" i="1">
                        <a:latin typeface="Cambria Math" panose="02040503050406030204" pitchFamily="18" charset="0"/>
                      </a:rPr>
                      <m:t>=</m:t>
                    </m:r>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𝒙</m:t>
                        </m:r>
                      </m:e>
                      <m:sub>
                        <m:r>
                          <a:rPr lang="en-US" altLang="zh-TW" sz="2000" b="1" i="1">
                            <a:latin typeface="Cambria Math" panose="02040503050406030204" pitchFamily="18" charset="0"/>
                          </a:rPr>
                          <m:t>𝒊𝒋</m:t>
                        </m:r>
                      </m:sub>
                    </m:sSub>
                    <m:r>
                      <a:rPr lang="en-US" altLang="zh-TW" sz="2000" b="1" i="1">
                        <a:latin typeface="Cambria Math" panose="02040503050406030204" pitchFamily="18" charset="0"/>
                      </a:rPr>
                      <m:t>+</m:t>
                    </m:r>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𝒚</m:t>
                        </m:r>
                      </m:e>
                      <m:sub>
                        <m:r>
                          <a:rPr lang="en-US" altLang="zh-TW" sz="2000" b="1" i="1">
                            <a:latin typeface="Cambria Math" panose="02040503050406030204" pitchFamily="18" charset="0"/>
                          </a:rPr>
                          <m:t>𝒊𝒋</m:t>
                        </m:r>
                      </m:sub>
                    </m:sSub>
                    <m:d>
                      <m:dPr>
                        <m:ctrlPr>
                          <a:rPr lang="en-US" altLang="zh-TW" sz="2000" b="1" i="1">
                            <a:latin typeface="Cambria Math" panose="02040503050406030204" pitchFamily="18" charset="0"/>
                          </a:rPr>
                        </m:ctrlPr>
                      </m:dPr>
                      <m:e>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𝟏</m:t>
                            </m:r>
                            <m:r>
                              <a:rPr lang="en-US" altLang="zh-TW" sz="2000" b="1" i="1">
                                <a:latin typeface="Cambria Math" panose="02040503050406030204" pitchFamily="18" charset="0"/>
                              </a:rPr>
                              <m:t>−</m:t>
                            </m:r>
                            <m:r>
                              <a:rPr lang="en-US" altLang="zh-TW" sz="2000" b="1" i="1">
                                <a:latin typeface="Cambria Math" panose="02040503050406030204" pitchFamily="18" charset="0"/>
                              </a:rPr>
                              <m:t>𝒛</m:t>
                            </m:r>
                          </m:e>
                          <m:sub>
                            <m:r>
                              <a:rPr lang="en-US" altLang="zh-TW" sz="2000" b="1" i="1">
                                <a:latin typeface="Cambria Math" panose="02040503050406030204" pitchFamily="18" charset="0"/>
                              </a:rPr>
                              <m:t>𝒊𝒋</m:t>
                            </m:r>
                          </m:sub>
                        </m:sSub>
                      </m:e>
                    </m:d>
                  </m:oMath>
                </a14:m>
                <a:r>
                  <a:rPr lang="en-US" altLang="zh-TW" sz="2000" b="1" dirty="0"/>
                  <a:t>+ </a:t>
                </a:r>
                <a14:m>
                  <m:oMath xmlns:m="http://schemas.openxmlformats.org/officeDocument/2006/math">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𝒚</m:t>
                        </m:r>
                      </m:e>
                      <m:sub>
                        <m:r>
                          <a:rPr lang="en-US" altLang="zh-TW" sz="2000" b="1" i="1">
                            <a:latin typeface="Cambria Math" panose="02040503050406030204" pitchFamily="18" charset="0"/>
                          </a:rPr>
                          <m:t>𝒊𝒋</m:t>
                        </m:r>
                      </m:sub>
                    </m:sSub>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𝒘</m:t>
                        </m:r>
                        <m:r>
                          <a:rPr lang="en-US" altLang="zh-TW" sz="2000" b="1" i="1">
                            <a:latin typeface="Cambria Math" panose="02040503050406030204" pitchFamily="18" charset="0"/>
                          </a:rPr>
                          <m:t>𝟐</m:t>
                        </m:r>
                      </m:e>
                      <m:sub>
                        <m:r>
                          <a:rPr lang="en-US" altLang="zh-TW" sz="2000" b="1" i="1">
                            <a:latin typeface="Cambria Math" panose="02040503050406030204" pitchFamily="18" charset="0"/>
                          </a:rPr>
                          <m:t>𝒊𝒋</m:t>
                        </m:r>
                      </m:sub>
                    </m:sSub>
                    <m:r>
                      <a:rPr lang="en-US" altLang="zh-TW" sz="2000" b="1" i="1">
                        <a:latin typeface="Cambria Math" panose="02040503050406030204" pitchFamily="18" charset="0"/>
                      </a:rPr>
                      <m:t> </m:t>
                    </m:r>
                  </m:oMath>
                </a14:m>
                <a:endParaRPr lang="en-US" altLang="zh-TW" sz="2000" b="1" i="1" dirty="0">
                  <a:latin typeface="Cambria Math" panose="02040503050406030204" pitchFamily="18" charset="0"/>
                </a:endParaRP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m:t>
                    </m:r>
                    <m:r>
                      <m:rPr>
                        <m:nor/>
                      </m:rPr>
                      <a:rPr lang="en-US" altLang="zh-TW" sz="2000" dirty="0"/>
                      <m:t>Drive</m:t>
                    </m:r>
                    <m:r>
                      <m:rPr>
                        <m:nor/>
                      </m:rPr>
                      <a:rPr lang="en-US" altLang="zh-TW" sz="2000" dirty="0"/>
                      <m:t>−</m:t>
                    </m:r>
                    <m:r>
                      <m:rPr>
                        <m:nor/>
                      </m:rPr>
                      <a:rPr lang="en-US" altLang="zh-TW" sz="2000" dirty="0"/>
                      <m:t>Time</m:t>
                    </m:r>
                  </m:oMath>
                </a14:m>
                <a:endParaRPr lang="en-US" altLang="zh-TW" sz="2000" dirty="0"/>
              </a:p>
              <a:p>
                <a:pPr lvl="1"/>
                <a:r>
                  <a:rPr lang="en-US" altLang="zh-TW" sz="1800" dirty="0"/>
                  <a:t>Drive-Time</a:t>
                </a:r>
                <a:r>
                  <a:rPr lang="zh-TW" altLang="en-US" sz="1800" dirty="0"/>
                  <a:t>，依據</a:t>
                </a:r>
                <a:r>
                  <a:rPr lang="en-US" altLang="zh-TW" sz="1800" dirty="0"/>
                  <a:t>Google Maps- Distance Matrix API</a:t>
                </a:r>
                <a:r>
                  <a:rPr lang="zh-TW" altLang="en-US" sz="1800" dirty="0"/>
                  <a:t>，計算從災害地點到每一家醫院的開車時間。</a:t>
                </a:r>
                <a:endParaRPr lang="en-US" altLang="zh-TW" sz="1800" dirty="0"/>
              </a:p>
              <a:p>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𝑦</m:t>
                        </m:r>
                      </m:e>
                      <m:sub>
                        <m:r>
                          <a:rPr lang="en-US" altLang="zh-TW" i="1">
                            <a:solidFill>
                              <a:prstClr val="black"/>
                            </a:solidFill>
                            <a:latin typeface="Cambria Math" panose="02040503050406030204" pitchFamily="18" charset="0"/>
                          </a:rPr>
                          <m:t>𝑖𝑗</m:t>
                        </m:r>
                      </m:sub>
                    </m:sSub>
                    <m:r>
                      <m:rPr>
                        <m:nor/>
                      </m:rPr>
                      <a:rPr lang="en-US" altLang="zh-TW" b="0" i="0" smtClean="0">
                        <a:solidFill>
                          <a:prstClr val="black"/>
                        </a:solidFill>
                        <a:latin typeface="Cambria Math" panose="02040503050406030204" pitchFamily="18" charset="0"/>
                      </a:rPr>
                      <m:t>(</m:t>
                    </m:r>
                    <m:r>
                      <a:rPr lang="en-US" altLang="zh-TW" b="0" i="1" smtClean="0">
                        <a:solidFill>
                          <a:prstClr val="black"/>
                        </a:solidFill>
                        <a:latin typeface="Cambria Math" panose="02040503050406030204" pitchFamily="18" charset="0"/>
                      </a:rPr>
                      <m:t>𝐴𝑑𝑒𝑞𝑢𝑎𝑐𝑦</m:t>
                    </m:r>
                    <m:r>
                      <a:rPr lang="en-US" altLang="zh-TW" b="0" i="1" smtClean="0">
                        <a:solidFill>
                          <a:prstClr val="black"/>
                        </a:solidFill>
                        <a:latin typeface="Cambria Math" panose="02040503050406030204" pitchFamily="18" charset="0"/>
                      </a:rPr>
                      <m:t>)=</m:t>
                    </m:r>
                    <m:r>
                      <a:rPr lang="en-US" altLang="zh-TW" b="0" i="1" smtClean="0">
                        <a:solidFill>
                          <a:prstClr val="black"/>
                        </a:solidFill>
                        <a:latin typeface="Cambria Math" panose="02040503050406030204" pitchFamily="18" charset="0"/>
                      </a:rPr>
                      <m:t>𝑤𝑒𝑖𝑔h𝑡</m:t>
                    </m:r>
                    <m:r>
                      <a:rPr lang="en-US" altLang="zh-TW" b="0" i="1" smtClean="0">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𝑣𝑎𝑙𝑢𝑒</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𝑖𝑛</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𝑚𝑎𝑡𝑟𝑖𝑥</m:t>
                    </m:r>
                    <m:r>
                      <a:rPr lang="en-US" altLang="zh-TW" i="1">
                        <a:solidFill>
                          <a:prstClr val="black"/>
                        </a:solidFill>
                        <a:latin typeface="Cambria Math" panose="02040503050406030204" pitchFamily="18" charset="0"/>
                      </a:rPr>
                      <m:t> </m:t>
                    </m:r>
                  </m:oMath>
                </a14:m>
                <a:r>
                  <a:rPr lang="en-US" altLang="zh-TW" dirty="0">
                    <a:solidFill>
                      <a:prstClr val="black"/>
                    </a:solidFill>
                  </a:rPr>
                  <a:t>(Patients′ severity level vs hospital emergency responsible level)</a:t>
                </a:r>
              </a:p>
              <a:p>
                <a:pPr lvl="1"/>
                <a:r>
                  <a:rPr lang="zh-TW" altLang="en-US" sz="1800" dirty="0"/>
                  <a:t>醫院對該傷患醫療能力的適當性，按照矩陣表對照數據。</a:t>
                </a:r>
                <a:endParaRPr lang="en-US" altLang="zh-TW" sz="18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b="0" i="1" smtClean="0">
                        <a:solidFill>
                          <a:prstClr val="black"/>
                        </a:solidFill>
                        <a:latin typeface="Cambria Math" panose="02040503050406030204" pitchFamily="18" charset="0"/>
                      </a:rPr>
                      <m:t>=</m:t>
                    </m:r>
                    <m:f>
                      <m:fPr>
                        <m:ctrlPr>
                          <a:rPr lang="en-US" altLang="zh-TW" sz="2000" i="1">
                            <a:latin typeface="Cambria Math" panose="02040503050406030204" pitchFamily="18" charset="0"/>
                          </a:rPr>
                        </m:ctrlPr>
                      </m:fPr>
                      <m:num>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𝑤</m:t>
                            </m:r>
                            <m:r>
                              <a:rPr lang="en-US" altLang="zh-TW" sz="2000" i="1">
                                <a:latin typeface="Cambria Math" panose="02040503050406030204" pitchFamily="18" charset="0"/>
                              </a:rPr>
                              <m:t>1</m:t>
                            </m:r>
                          </m:e>
                          <m:sub>
                            <m:r>
                              <a:rPr lang="en-US" altLang="zh-TW" sz="2000" i="1">
                                <a:latin typeface="Cambria Math" panose="02040503050406030204" pitchFamily="18" charset="0"/>
                              </a:rPr>
                              <m:t>𝑖𝑗</m:t>
                            </m:r>
                          </m:sub>
                        </m:sSub>
                        <m:r>
                          <a:rPr lang="en-US" altLang="zh-TW" sz="2000" i="1">
                            <a:latin typeface="Cambria Math" panose="02040503050406030204" pitchFamily="18" charset="0"/>
                          </a:rPr>
                          <m:t>∗</m:t>
                        </m:r>
                        <m:r>
                          <a:rPr lang="en-US" altLang="zh-TW" sz="2000" i="1">
                            <a:latin typeface="Cambria Math" panose="02040503050406030204" pitchFamily="18" charset="0"/>
                          </a:rPr>
                          <m:t>𝑅𝑒𝑐𝑒𝑖𝑣𝑒𝑑</m:t>
                        </m:r>
                        <m:r>
                          <a:rPr lang="en-US" altLang="zh-TW" sz="2000" i="1">
                            <a:latin typeface="Cambria Math" panose="02040503050406030204" pitchFamily="18" charset="0"/>
                          </a:rPr>
                          <m:t> </m:t>
                        </m:r>
                        <m:r>
                          <a:rPr lang="en-US" altLang="zh-TW" sz="2000" i="1">
                            <a:latin typeface="Cambria Math" panose="02040503050406030204" pitchFamily="18" charset="0"/>
                          </a:rPr>
                          <m:t>𝐶𝑎𝑠𝑢𝑎𝑙𝑡𝑖𝑒𝑠</m:t>
                        </m:r>
                        <m:r>
                          <a:rPr lang="en-US" altLang="zh-TW" sz="2000" i="1">
                            <a:latin typeface="Cambria Math" panose="02040503050406030204" pitchFamily="18" charset="0"/>
                          </a:rPr>
                          <m:t>(</m:t>
                        </m:r>
                        <m:r>
                          <a:rPr lang="en-US" altLang="zh-TW" sz="2000" i="1">
                            <a:latin typeface="Cambria Math" panose="02040503050406030204" pitchFamily="18" charset="0"/>
                          </a:rPr>
                          <m:t>𝑙𝑜𝑎𝑑𝑖𝑛𝑔</m:t>
                        </m:r>
                        <m:r>
                          <a:rPr lang="en-US" altLang="zh-TW" sz="2000" i="1">
                            <a:latin typeface="Cambria Math" panose="02040503050406030204" pitchFamily="18" charset="0"/>
                          </a:rPr>
                          <m:t>)</m:t>
                        </m:r>
                      </m:num>
                      <m:den>
                        <m:r>
                          <m:rPr>
                            <m:sty m:val="p"/>
                          </m:rPr>
                          <a:rPr lang="en-US" altLang="zh-TW" sz="2000" i="1">
                            <a:latin typeface="Cambria Math" panose="02040503050406030204" pitchFamily="18" charset="0"/>
                          </a:rPr>
                          <m:t>ED</m:t>
                        </m:r>
                        <m:r>
                          <a:rPr lang="zh-TW" altLang="en-US" sz="2000" i="1">
                            <a:latin typeface="Cambria Math" panose="02040503050406030204" pitchFamily="18" charset="0"/>
                          </a:rPr>
                          <m:t> </m:t>
                        </m:r>
                        <m:r>
                          <m:rPr>
                            <m:sty m:val="p"/>
                          </m:rPr>
                          <a:rPr lang="en-US" altLang="zh-TW" sz="2000" i="1">
                            <a:latin typeface="Cambria Math" panose="02040503050406030204" pitchFamily="18" charset="0"/>
                          </a:rPr>
                          <m:t>B</m:t>
                        </m:r>
                        <m:r>
                          <a:rPr lang="en-US" altLang="zh-TW" sz="2000" i="1">
                            <a:latin typeface="Cambria Math" panose="02040503050406030204" pitchFamily="18" charset="0"/>
                          </a:rPr>
                          <m:t>𝑒𝑑𝑠</m:t>
                        </m:r>
                      </m:den>
                    </m:f>
                    <m:r>
                      <m:rPr>
                        <m:nor/>
                      </m:rPr>
                      <a:rPr lang="zh-TW" altLang="en-US" sz="2000" dirty="0"/>
                      <m:t> </m:t>
                    </m:r>
                    <m:r>
                      <a:rPr lang="zh-TW" altLang="en-US" sz="2000" i="1" dirty="0">
                        <a:latin typeface="Cambria Math" panose="02040503050406030204" pitchFamily="18" charset="0"/>
                      </a:rPr>
                      <m:t>，</m:t>
                    </m:r>
                    <m:r>
                      <a:rPr lang="zh-TW" altLang="en-US" sz="2000" i="1">
                        <a:solidFill>
                          <a:prstClr val="black"/>
                        </a:solidFill>
                        <a:latin typeface="Cambria Math" panose="02040503050406030204" pitchFamily="18" charset="0"/>
                      </a:rPr>
                      <m:t>作為</m:t>
                    </m:r>
                    <m:sSub>
                      <m:sSubPr>
                        <m:ctrlPr>
                          <a:rPr lang="en-US" altLang="zh-TW" sz="2000" i="1">
                            <a:latin typeface="Cambria Math" panose="02040503050406030204" pitchFamily="18" charset="0"/>
                          </a:rPr>
                        </m:ctrlPr>
                      </m:sSubPr>
                      <m:e>
                        <m:r>
                          <a:rPr lang="en-US" altLang="zh-TW" sz="2000" b="0" i="1">
                            <a:latin typeface="Cambria Math" panose="02040503050406030204" pitchFamily="18" charset="0"/>
                          </a:rPr>
                          <m:t>𝑦</m:t>
                        </m:r>
                      </m:e>
                      <m:sub>
                        <m:r>
                          <a:rPr lang="en-US" altLang="zh-TW" sz="2000" b="0" i="1">
                            <a:latin typeface="Cambria Math" panose="02040503050406030204" pitchFamily="18" charset="0"/>
                          </a:rPr>
                          <m:t>𝑖𝑗</m:t>
                        </m:r>
                      </m:sub>
                    </m:sSub>
                    <m:r>
                      <a:rPr lang="zh-TW" altLang="en-US" sz="2000" b="1" i="1">
                        <a:latin typeface="Cambria Math" panose="02040503050406030204" pitchFamily="18" charset="0"/>
                      </a:rPr>
                      <m:t>的</m:t>
                    </m:r>
                    <m:r>
                      <a:rPr lang="zh-TW" altLang="en-US" sz="2000" i="1">
                        <a:solidFill>
                          <a:prstClr val="black"/>
                        </a:solidFill>
                        <a:latin typeface="Cambria Math" panose="02040503050406030204" pitchFamily="18" charset="0"/>
                      </a:rPr>
                      <m:t>調整項</m:t>
                    </m:r>
                  </m:oMath>
                </a14:m>
                <a:r>
                  <a:rPr lang="zh-TW" altLang="en-US" sz="2000" dirty="0"/>
                  <a:t>，當收治傷患人數</a:t>
                </a:r>
                <a:r>
                  <a:rPr lang="en-US" altLang="zh-TW" sz="2000" dirty="0"/>
                  <a:t>(loading)</a:t>
                </a:r>
                <a:r>
                  <a:rPr lang="zh-TW" altLang="en-US" sz="2000" dirty="0"/>
                  <a:t>增加，降低該醫院的適當性</a:t>
                </a:r>
                <a:endParaRPr lang="en-US" altLang="zh-TW" sz="2000" dirty="0"/>
              </a:p>
              <a:p>
                <a:pPr lvl="1"/>
                <a:r>
                  <a:rPr lang="zh-TW" altLang="en-US" sz="1800" dirty="0"/>
                  <a:t>根據收治傷患人數，以</a:t>
                </a:r>
                <a:r>
                  <a:rPr lang="en-US" altLang="zh-TW" sz="1800" dirty="0"/>
                  <a:t>w1</a:t>
                </a:r>
                <a:r>
                  <a:rPr lang="zh-TW" altLang="en-US" sz="1800" dirty="0"/>
                  <a:t>調整 </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𝑦</m:t>
                        </m:r>
                      </m:e>
                      <m:sub>
                        <m:r>
                          <a:rPr lang="en-US" altLang="zh-TW" sz="1800" i="1">
                            <a:solidFill>
                              <a:prstClr val="black"/>
                            </a:solidFill>
                            <a:latin typeface="Cambria Math" panose="02040503050406030204" pitchFamily="18" charset="0"/>
                          </a:rPr>
                          <m:t>𝑖𝑗</m:t>
                        </m:r>
                      </m:sub>
                    </m:sSub>
                  </m:oMath>
                </a14:m>
                <a:r>
                  <a:rPr lang="zh-TW" altLang="en-US" sz="1800" dirty="0"/>
                  <a:t>，做為控制</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oMath>
                </a14:m>
                <a:r>
                  <a:rPr lang="zh-TW" altLang="en-US" sz="1800" dirty="0"/>
                  <a:t>的升降速率</a:t>
                </a:r>
                <a:endParaRPr lang="en-US" altLang="zh-TW" sz="1800" dirty="0"/>
              </a:p>
              <a:p>
                <a:pPr lvl="1"/>
                <a:r>
                  <a:rPr lang="en-US" altLang="zh-TW" sz="1800" dirty="0"/>
                  <a:t>w1</a:t>
                </a:r>
                <a:r>
                  <a:rPr lang="zh-TW" altLang="en-US" sz="1800" dirty="0"/>
                  <a:t>的計算方式詳見醫院分數計算公式</a:t>
                </a:r>
                <a:endParaRPr lang="en-US" altLang="zh-TW" sz="1800" dirty="0"/>
              </a:p>
              <a:p>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𝑤</m:t>
                        </m:r>
                        <m:r>
                          <a:rPr lang="en-US" altLang="zh-TW" sz="1800" i="1">
                            <a:solidFill>
                              <a:prstClr val="black"/>
                            </a:solidFill>
                            <a:latin typeface="Cambria Math" panose="02040503050406030204" pitchFamily="18" charset="0"/>
                          </a:rPr>
                          <m:t>2</m:t>
                        </m:r>
                      </m:e>
                      <m:sub>
                        <m:r>
                          <a:rPr lang="en-US" altLang="zh-TW" sz="1800" i="1">
                            <a:solidFill>
                              <a:prstClr val="black"/>
                            </a:solidFill>
                            <a:latin typeface="Cambria Math" panose="02040503050406030204" pitchFamily="18" charset="0"/>
                          </a:rPr>
                          <m:t>𝑖𝑗</m:t>
                        </m:r>
                      </m:sub>
                    </m:sSub>
                    <m:r>
                      <a:rPr lang="en-US" altLang="zh-TW" sz="1800" i="1">
                        <a:solidFill>
                          <a:prstClr val="black"/>
                        </a:solidFill>
                        <a:latin typeface="Cambria Math" panose="02040503050406030204" pitchFamily="18" charset="0"/>
                      </a:rPr>
                      <m:t>=</m:t>
                    </m:r>
                    <m:f>
                      <m:fPr>
                        <m:ctrlPr>
                          <a:rPr lang="en-US" altLang="zh-TW" sz="1800" i="1">
                            <a:latin typeface="Cambria Math" panose="02040503050406030204" pitchFamily="18" charset="0"/>
                          </a:rPr>
                        </m:ctrlPr>
                      </m:fPr>
                      <m:num>
                        <m:r>
                          <a:rPr lang="zh-TW" altLang="en-US" sz="1800">
                            <a:latin typeface="Cambria Math" panose="02040503050406030204" pitchFamily="18" charset="0"/>
                          </a:rPr>
                          <m:t>內外科人力</m:t>
                        </m:r>
                      </m:num>
                      <m:den>
                        <m:r>
                          <a:rPr lang="zh-TW" altLang="en-US" sz="1800">
                            <a:latin typeface="Cambria Math" panose="02040503050406030204" pitchFamily="18" charset="0"/>
                          </a:rPr>
                          <m:t>急</m:t>
                        </m:r>
                        <m:r>
                          <a:rPr lang="zh-TW" altLang="en-US" sz="1800" i="1">
                            <a:latin typeface="Cambria Math" panose="02040503050406030204" pitchFamily="18" charset="0"/>
                          </a:rPr>
                          <m:t>重症</m:t>
                        </m:r>
                        <m:r>
                          <a:rPr lang="zh-TW" altLang="en-US" sz="1800">
                            <a:latin typeface="Cambria Math" panose="02040503050406030204" pitchFamily="18" charset="0"/>
                          </a:rPr>
                          <m:t>相關</m:t>
                        </m:r>
                        <m:r>
                          <a:rPr lang="zh-TW" altLang="en-US" sz="1800" i="1">
                            <a:latin typeface="Cambria Math" panose="02040503050406030204" pitchFamily="18" charset="0"/>
                          </a:rPr>
                          <m:t>病</m:t>
                        </m:r>
                        <m:r>
                          <a:rPr lang="zh-TW" altLang="en-US" sz="1800">
                            <a:latin typeface="Cambria Math" panose="02040503050406030204" pitchFamily="18" charset="0"/>
                          </a:rPr>
                          <m:t>床</m:t>
                        </m:r>
                      </m:den>
                    </m:f>
                    <m:r>
                      <a:rPr lang="zh-TW" altLang="en-US" sz="1800" i="1">
                        <a:latin typeface="Cambria Math" panose="02040503050406030204" pitchFamily="18" charset="0"/>
                      </a:rPr>
                      <m:t>，</m:t>
                    </m:r>
                    <m:r>
                      <a:rPr lang="zh-TW" altLang="en-US" sz="1800" i="1">
                        <a:solidFill>
                          <a:prstClr val="black"/>
                        </a:solidFill>
                        <a:latin typeface="Cambria Math" panose="02040503050406030204" pitchFamily="18" charset="0"/>
                      </a:rPr>
                      <m:t>作為</m:t>
                    </m:r>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𝑦</m:t>
                        </m:r>
                      </m:e>
                      <m:sub>
                        <m:r>
                          <a:rPr lang="en-US" altLang="zh-TW" sz="1800" i="1">
                            <a:latin typeface="Cambria Math" panose="02040503050406030204" pitchFamily="18" charset="0"/>
                          </a:rPr>
                          <m:t>𝑖𝑗</m:t>
                        </m:r>
                      </m:sub>
                    </m:sSub>
                    <m:r>
                      <a:rPr lang="zh-TW" altLang="en-US" sz="1800" b="1" i="1">
                        <a:latin typeface="Cambria Math" panose="02040503050406030204" pitchFamily="18" charset="0"/>
                      </a:rPr>
                      <m:t>的</m:t>
                    </m:r>
                    <m:r>
                      <a:rPr lang="zh-TW" altLang="en-US" sz="1800" i="1">
                        <a:solidFill>
                          <a:prstClr val="black"/>
                        </a:solidFill>
                        <a:latin typeface="Cambria Math" panose="02040503050406030204" pitchFamily="18" charset="0"/>
                      </a:rPr>
                      <m:t>調整項</m:t>
                    </m:r>
                  </m:oMath>
                </a14:m>
                <a:endParaRPr lang="en-US" altLang="zh-TW" sz="1800" dirty="0"/>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𝑤</m:t>
                        </m:r>
                        <m:r>
                          <a:rPr lang="en-US" altLang="zh-TW" sz="1800" i="1">
                            <a:solidFill>
                              <a:prstClr val="black"/>
                            </a:solidFill>
                            <a:latin typeface="Cambria Math" panose="02040503050406030204" pitchFamily="18" charset="0"/>
                          </a:rPr>
                          <m:t>2</m:t>
                        </m:r>
                      </m:e>
                      <m:sub>
                        <m:r>
                          <a:rPr lang="en-US" altLang="zh-TW" sz="1800" i="1">
                            <a:solidFill>
                              <a:prstClr val="black"/>
                            </a:solidFill>
                            <a:latin typeface="Cambria Math" panose="02040503050406030204" pitchFamily="18" charset="0"/>
                          </a:rPr>
                          <m:t>𝑖𝑗</m:t>
                        </m:r>
                      </m:sub>
                    </m:sSub>
                    <m:r>
                      <a:rPr lang="zh-TW" altLang="en-US" sz="1800" i="1">
                        <a:solidFill>
                          <a:prstClr val="black"/>
                        </a:solidFill>
                        <a:latin typeface="Cambria Math" panose="02040503050406030204" pitchFamily="18" charset="0"/>
                      </a:rPr>
                      <m:t>為</m:t>
                    </m:r>
                  </m:oMath>
                </a14:m>
                <a:r>
                  <a:rPr lang="zh-TW" altLang="en-US" sz="1800" dirty="0"/>
                  <a:t>該醫院動員能力，說明每一病床擁有多少醫療人力的支援，</a:t>
                </a:r>
                <a:r>
                  <a:rPr lang="en-US" altLang="zh-TW" sz="1800" dirty="0"/>
                  <a:t>w2ij &lt; 1</a:t>
                </a:r>
                <a:r>
                  <a:rPr lang="zh-TW" altLang="en-US" sz="1800" dirty="0"/>
                  <a:t>的數值</a:t>
                </a:r>
                <a:endParaRPr lang="en-US" altLang="zh-TW" sz="1800" dirty="0"/>
              </a:p>
              <a:p>
                <a:pPr lvl="1"/>
                <a:r>
                  <a:rPr lang="zh-TW" altLang="en-US" sz="1800" dirty="0"/>
                  <a:t>動員能力越強，增加該醫院的適當性</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696" t="-231" b="-323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2</a:t>
            </a:fld>
            <a:endParaRPr lang="zh-TW" altLang="en-US" dirty="0"/>
          </a:p>
        </p:txBody>
      </p:sp>
      <p:sp>
        <p:nvSpPr>
          <p:cNvPr id="6" name="矩形 5">
            <a:extLst>
              <a:ext uri="{FF2B5EF4-FFF2-40B4-BE49-F238E27FC236}">
                <a16:creationId xmlns:a16="http://schemas.microsoft.com/office/drawing/2014/main" id="{52E40105-5E4B-4B61-BC90-F97B3DD3200C}"/>
              </a:ext>
            </a:extLst>
          </p:cNvPr>
          <p:cNvSpPr/>
          <p:nvPr/>
        </p:nvSpPr>
        <p:spPr>
          <a:xfrm>
            <a:off x="848140" y="924792"/>
            <a:ext cx="4340086" cy="586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4201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B7CE11-2680-41E9-812A-366DB62ACF05}"/>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D8715E-3D89-4A11-ADAC-A27D37CB0BF2}"/>
                  </a:ext>
                </a:extLst>
              </p:cNvPr>
              <p:cNvSpPr>
                <a:spLocks noGrp="1"/>
              </p:cNvSpPr>
              <p:nvPr>
                <p:ph idx="1"/>
              </p:nvPr>
            </p:nvSpPr>
            <p:spPr>
              <a:xfrm>
                <a:off x="838200" y="1002890"/>
                <a:ext cx="10515600" cy="5275362"/>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smtClean="0">
                          <a:latin typeface="Cambria Math" panose="02040503050406030204" pitchFamily="18" charset="0"/>
                        </a:rPr>
                        <m:t>=</m:t>
                      </m:r>
                      <m:f>
                        <m:fPr>
                          <m:ctrlPr>
                            <a:rPr lang="en-US" altLang="zh-TW" sz="2400" i="1" smtClean="0">
                              <a:latin typeface="Cambria Math" panose="02040503050406030204" pitchFamily="18" charset="0"/>
                            </a:rPr>
                          </m:ctrlPr>
                        </m:fPr>
                        <m:num>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1+</m:t>
                              </m:r>
                              <m:r>
                                <a:rPr lang="en-US" altLang="zh-TW" sz="2400" i="1" dirty="0">
                                  <a:latin typeface="Cambria Math" panose="02040503050406030204" pitchFamily="18" charset="0"/>
                                </a:rPr>
                                <m:t>𝑤</m:t>
                              </m:r>
                              <m:r>
                                <a:rPr lang="en-US" altLang="zh-TW" sz="2400" i="1" dirty="0">
                                  <a:latin typeface="Cambria Math" panose="02040503050406030204" pitchFamily="18" charset="0"/>
                                </a:rPr>
                                <m:t>4</m:t>
                              </m:r>
                            </m:e>
                          </m:d>
                          <m:r>
                            <a:rPr lang="en-US" altLang="zh-TW" sz="2400" i="1" dirty="0">
                              <a:latin typeface="Cambria Math" panose="02040503050406030204" pitchFamily="18" charset="0"/>
                            </a:rPr>
                            <m:t>∗</m:t>
                          </m:r>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r>
                            <a:rPr lang="en-US" altLang="zh-TW" sz="2400" i="1">
                              <a:latin typeface="Cambria Math" panose="02040503050406030204" pitchFamily="18" charset="0"/>
                            </a:rPr>
                            <m:t>−</m:t>
                          </m:r>
                          <m:r>
                            <a:rPr lang="en-US" altLang="zh-TW" sz="2400" i="1" smtClean="0">
                              <a:latin typeface="Cambria Math" panose="02040503050406030204" pitchFamily="18" charset="0"/>
                            </a:rPr>
                            <m:t>𝑊𝑎𝑖𝑡𝑖𝑛𝑔</m:t>
                          </m:r>
                          <m:r>
                            <a:rPr lang="en-US" altLang="zh-TW" sz="2400" i="1" smtClean="0">
                              <a:latin typeface="Cambria Math" panose="02040503050406030204" pitchFamily="18" charset="0"/>
                            </a:rPr>
                            <m:t> </m:t>
                          </m:r>
                          <m:r>
                            <a:rPr lang="en-US" altLang="zh-TW" sz="2400" i="1" smtClean="0">
                              <a:latin typeface="Cambria Math" panose="02040503050406030204" pitchFamily="18" charset="0"/>
                            </a:rPr>
                            <m:t>𝑎𝑏𝑜𝑎𝑟𝑑</m:t>
                          </m:r>
                          <m:r>
                            <a:rPr lang="en-US" altLang="zh-TW" sz="2400" i="1">
                              <a:latin typeface="Cambria Math" panose="02040503050406030204" pitchFamily="18" charset="0"/>
                            </a:rPr>
                            <m:t>−</m:t>
                          </m:r>
                          <m:r>
                            <a:rPr lang="en-US" altLang="zh-TW" sz="2400" i="1">
                              <a:latin typeface="Cambria Math" panose="02040503050406030204" pitchFamily="18" charset="0"/>
                            </a:rPr>
                            <m:t>𝑤</m:t>
                          </m:r>
                          <m:r>
                            <a:rPr lang="en-US" altLang="zh-TW" sz="2400" i="1">
                              <a:latin typeface="Cambria Math" panose="02040503050406030204" pitchFamily="18" charset="0"/>
                            </a:rPr>
                            <m:t>5∗</m:t>
                          </m:r>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num>
                        <m:den>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den>
                      </m:f>
                    </m:oMath>
                  </m:oMathPara>
                </a14:m>
                <a:endParaRPr lang="en-US" altLang="zh-TW" dirty="0"/>
              </a:p>
              <a:p>
                <a:endParaRPr lang="en-US" altLang="zh-TW" dirty="0"/>
              </a:p>
              <a:p>
                <a:pPr marL="0" indent="0">
                  <a:buNone/>
                </a:pPr>
                <a:endParaRPr lang="en-US" altLang="zh-TW" dirty="0"/>
              </a:p>
              <a:p>
                <a:r>
                  <a:rPr lang="en-US" altLang="zh-TW" dirty="0"/>
                  <a:t>W4</a:t>
                </a:r>
                <a:r>
                  <a:rPr lang="zh-TW" altLang="en-US" dirty="0"/>
                  <a:t> </a:t>
                </a:r>
                <a:r>
                  <a:rPr lang="en-US" altLang="zh-TW" dirty="0"/>
                  <a:t>=</a:t>
                </a:r>
                <a:r>
                  <a:rPr lang="zh-TW" altLang="en-US" dirty="0"/>
                  <a:t> </a:t>
                </a:r>
                <a:r>
                  <a:rPr lang="en-US" altLang="zh-TW" dirty="0"/>
                  <a:t> </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𝑇𝑜𝑡𝑎𝑙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𝑀𝑒𝑑𝑖𝑐𝑎𝑙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𝑆𝑡𝑎𝑓𝑓</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𝑀𝑖𝑛</m:t>
                            </m:r>
                          </m:e>
                          <m:sub>
                            <m:r>
                              <a:rPr lang="en-US" altLang="zh-TW" b="0" i="1" smtClean="0">
                                <a:latin typeface="Cambria Math" panose="02040503050406030204" pitchFamily="18" charset="0"/>
                              </a:rPr>
                              <m:t>𝑖𝑗</m:t>
                            </m:r>
                          </m:sub>
                        </m:sSub>
                      </m:num>
                      <m:den>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𝑀𝑎𝑥</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𝑀𝑖𝑛</m:t>
                            </m:r>
                          </m:e>
                          <m:sub>
                            <m:r>
                              <a:rPr lang="en-US" altLang="zh-TW" b="0" i="1" smtClean="0">
                                <a:latin typeface="Cambria Math" panose="02040503050406030204" pitchFamily="18" charset="0"/>
                              </a:rPr>
                              <m:t>𝑖𝑗</m:t>
                            </m:r>
                          </m:sub>
                        </m:sSub>
                      </m:den>
                    </m:f>
                  </m:oMath>
                </a14:m>
                <a:r>
                  <a:rPr lang="zh-TW" altLang="en-US" dirty="0"/>
                  <a:t> ，動員能力調整係數，可擴充床位</a:t>
                </a:r>
                <a:endParaRPr lang="en-US" altLang="zh-TW" dirty="0"/>
              </a:p>
              <a:p>
                <a:pPr lvl="1"/>
                <a:r>
                  <a:rPr lang="zh-TW" altLang="en-US" dirty="0"/>
                  <a:t>若分院無人力資料者，依各醫院</a:t>
                </a:r>
                <a:r>
                  <a:rPr lang="en-US" altLang="zh-TW" dirty="0"/>
                  <a:t>ED</a:t>
                </a:r>
                <a:r>
                  <a:rPr lang="zh-TW" altLang="en-US" dirty="0"/>
                  <a:t>床位占總床比例，計算該分院醫療人力</a:t>
                </a:r>
                <a:endParaRPr lang="en-US" altLang="zh-TW" dirty="0"/>
              </a:p>
              <a:p>
                <a:pPr lvl="1"/>
                <a:r>
                  <a:rPr lang="zh-TW" altLang="en-US" dirty="0"/>
                  <a:t>依據急重症醫護人員規模做為此係數參考來源</a:t>
                </a:r>
                <a:endParaRPr lang="en-US" altLang="zh-TW" dirty="0"/>
              </a:p>
              <a:p>
                <a:r>
                  <a:rPr lang="en-US" altLang="zh-TW" dirty="0"/>
                  <a:t>w5</a:t>
                </a:r>
                <a:r>
                  <a:rPr lang="zh-TW" altLang="en-US" dirty="0"/>
                  <a:t>收治傷患能力調整係數</a:t>
                </a:r>
                <a:endParaRPr lang="en-US" altLang="zh-TW" dirty="0"/>
              </a:p>
              <a:p>
                <a:pPr lvl="1"/>
                <a:r>
                  <a:rPr lang="zh-TW" altLang="en-US" u="sng" dirty="0"/>
                  <a:t>重傷傷患：</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m:rPr>
                                <m:sty m:val="p"/>
                              </m:rPr>
                              <a:rPr lang="en-US" altLang="zh-TW" i="1">
                                <a:latin typeface="Cambria Math" panose="02040503050406030204" pitchFamily="18" charset="0"/>
                              </a:rPr>
                              <m:t>E</m:t>
                            </m:r>
                            <m:r>
                              <m:rPr>
                                <m:sty m:val="p"/>
                              </m:rPr>
                              <a:rPr lang="en-US" altLang="zh-TW" i="1" smtClean="0">
                                <a:latin typeface="Cambria Math" panose="02040503050406030204" pitchFamily="18" charset="0"/>
                              </a:rPr>
                              <m:t>D</m:t>
                            </m:r>
                            <m:r>
                              <a:rPr lang="zh-TW" altLang="en-US" i="1">
                                <a:latin typeface="Cambria Math" panose="02040503050406030204" pitchFamily="18" charset="0"/>
                              </a:rPr>
                              <m:t> </m:t>
                            </m:r>
                            <m:r>
                              <m:rPr>
                                <m:sty m:val="p"/>
                              </m:rPr>
                              <a:rPr lang="en-US" altLang="zh-TW" i="1" smtClean="0">
                                <a:latin typeface="Cambria Math" panose="02040503050406030204" pitchFamily="18" charset="0"/>
                              </a:rPr>
                              <m:t>B</m:t>
                            </m:r>
                            <m:r>
                              <a:rPr lang="en-US" altLang="zh-TW" b="0" i="1" smtClean="0">
                                <a:latin typeface="Cambria Math" panose="02040503050406030204" pitchFamily="18" charset="0"/>
                              </a:rPr>
                              <m:t>𝑒𝑑𝑠</m:t>
                            </m:r>
                          </m:e>
                          <m:sub>
                            <m:r>
                              <a:rPr lang="en-US" altLang="zh-TW" b="0" i="1" smtClean="0">
                                <a:latin typeface="Cambria Math" panose="02040503050406030204" pitchFamily="18" charset="0"/>
                              </a:rPr>
                              <m:t>𝑖𝑗</m:t>
                            </m:r>
                          </m:sub>
                        </m:sSub>
                      </m:num>
                      <m:den>
                        <m:r>
                          <a:rPr lang="en-US" altLang="zh-TW" b="0" i="1" smtClean="0">
                            <a:latin typeface="Cambria Math" panose="02040503050406030204" pitchFamily="18" charset="0"/>
                          </a:rPr>
                          <m:t>𝑄</m:t>
                        </m:r>
                        <m:r>
                          <a:rPr lang="en-US" altLang="zh-TW" b="0" i="1" smtClean="0">
                            <a:latin typeface="Cambria Math" panose="02040503050406030204" pitchFamily="18" charset="0"/>
                          </a:rPr>
                          <m:t>1(=25)</m:t>
                        </m:r>
                      </m:den>
                    </m:f>
                    <m:r>
                      <a:rPr lang="en-US" altLang="zh-TW" b="0" i="1" smtClean="0">
                        <a:latin typeface="Cambria Math" panose="02040503050406030204" pitchFamily="18" charset="0"/>
                      </a:rPr>
                      <m:t>∗4</m:t>
                    </m:r>
                    <m:r>
                      <a:rPr lang="zh-TW" altLang="en-US" i="1">
                        <a:latin typeface="Cambria Math" panose="02040503050406030204" pitchFamily="18" charset="0"/>
                      </a:rPr>
                      <m:t>作為</m:t>
                    </m:r>
                  </m:oMath>
                </a14:m>
                <a:r>
                  <a:rPr lang="zh-TW" altLang="en-US" dirty="0"/>
                  <a:t>醫院可收治重症傷患之臨界值，加倍降低妥善率</a:t>
                </a:r>
                <a:endParaRPr lang="en-US" altLang="zh-TW" dirty="0"/>
              </a:p>
              <a:p>
                <a:pPr lvl="2"/>
                <a:r>
                  <a:rPr lang="zh-TW" altLang="en-US" dirty="0"/>
                  <a:t>平均而言重度急救責任醫院的急診室床位為</a:t>
                </a:r>
                <a:r>
                  <a:rPr lang="en-US" altLang="zh-TW" dirty="0"/>
                  <a:t>4</a:t>
                </a:r>
                <a:r>
                  <a:rPr lang="zh-TW" altLang="en-US" dirty="0"/>
                  <a:t>床，超出臨界值</a:t>
                </a:r>
                <a:r>
                  <a:rPr lang="en-US" altLang="zh-TW" dirty="0"/>
                  <a:t>(4</a:t>
                </a:r>
                <a:r>
                  <a:rPr lang="zh-TW" altLang="en-US" dirty="0"/>
                  <a:t>床</a:t>
                </a:r>
                <a:r>
                  <a:rPr lang="en-US" altLang="zh-TW" dirty="0"/>
                  <a:t>)</a:t>
                </a:r>
                <a:r>
                  <a:rPr lang="zh-TW" altLang="en-US" dirty="0"/>
                  <a:t>之醫院表示超出負荷能力</a:t>
                </a:r>
                <a:endParaRPr lang="en-US" altLang="zh-TW" dirty="0"/>
              </a:p>
              <a:p>
                <a:pPr lvl="2"/>
                <a14:m>
                  <m:oMath xmlns:m="http://schemas.openxmlformats.org/officeDocument/2006/math">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b="0" i="0" smtClean="0">
                        <a:latin typeface="Cambria Math" panose="02040503050406030204" pitchFamily="18" charset="0"/>
                      </a:rPr>
                      <m:t>&lt;4</m:t>
                    </m:r>
                  </m:oMath>
                </a14:m>
                <a:r>
                  <a:rPr lang="zh-TW" altLang="en-US" dirty="0"/>
                  <a:t>，</a:t>
                </a:r>
                <a:r>
                  <a:rPr lang="en-US" altLang="zh-TW" dirty="0"/>
                  <a:t>W5=4</a:t>
                </a:r>
              </a:p>
              <a:p>
                <a:pPr lvl="2"/>
                <a14:m>
                  <m:oMath xmlns:m="http://schemas.openxmlformats.org/officeDocument/2006/math">
                    <m:r>
                      <a:rPr lang="en-US" altLang="zh-TW" i="1" smtClean="0">
                        <a:latin typeface="Cambria Math" panose="02040503050406030204" pitchFamily="18" charset="0"/>
                      </a:rPr>
                      <m:t>𝑅𝑒𝑐𝑒𝑖𝑣𝑒𝑑</m:t>
                    </m:r>
                    <m:r>
                      <a:rPr lang="en-US" altLang="zh-TW" i="1" smtClean="0">
                        <a:latin typeface="Cambria Math" panose="02040503050406030204" pitchFamily="18" charset="0"/>
                      </a:rPr>
                      <m:t> </m:t>
                    </m:r>
                    <m:r>
                      <a:rPr lang="en-US" altLang="zh-TW" i="1" smtClean="0">
                        <a:latin typeface="Cambria Math" panose="02040503050406030204" pitchFamily="18" charset="0"/>
                      </a:rPr>
                      <m:t>𝐶𝑎𝑠𝑢𝑎𝑙𝑡𝑖𝑒𝑠</m:t>
                    </m:r>
                    <m:r>
                      <a:rPr lang="en-US" altLang="zh-TW" b="0" i="0" smtClean="0">
                        <a:latin typeface="Cambria Math" panose="02040503050406030204" pitchFamily="18" charset="0"/>
                      </a:rPr>
                      <m:t>&gt;</m:t>
                    </m:r>
                    <m:r>
                      <a:rPr lang="en-US" altLang="zh-TW" smtClean="0">
                        <a:latin typeface="Cambria Math" panose="02040503050406030204" pitchFamily="18" charset="0"/>
                      </a:rPr>
                      <m:t>4</m:t>
                    </m:r>
                  </m:oMath>
                </a14:m>
                <a:r>
                  <a:rPr lang="zh-TW" altLang="en-US" dirty="0"/>
                  <a:t>，</a:t>
                </a:r>
                <a:r>
                  <a:rPr lang="en-US" altLang="zh-TW" dirty="0"/>
                  <a:t>W5=2</a:t>
                </a:r>
              </a:p>
              <a:p>
                <a:pPr lvl="1"/>
                <a:r>
                  <a:rPr lang="zh-TW" altLang="en-US" u="sng" dirty="0"/>
                  <a:t>中</a:t>
                </a:r>
                <a:r>
                  <a:rPr lang="en-US" altLang="zh-TW" u="sng" dirty="0"/>
                  <a:t>/</a:t>
                </a:r>
                <a:r>
                  <a:rPr lang="zh-TW" altLang="en-US" u="sng" dirty="0"/>
                  <a:t>輕傷傷患</a:t>
                </a:r>
                <a:endParaRPr lang="en-US" altLang="zh-TW" u="sng" dirty="0"/>
              </a:p>
              <a:p>
                <a:pPr lvl="2"/>
                <a:r>
                  <a:rPr lang="zh-TW" altLang="en-US" dirty="0"/>
                  <a:t>不管傷患人數有多少，</a:t>
                </a:r>
                <a:r>
                  <a:rPr lang="en-US" altLang="zh-TW" dirty="0"/>
                  <a:t>W5(=2)</a:t>
                </a:r>
                <a:r>
                  <a:rPr lang="zh-TW" altLang="en-US" dirty="0"/>
                  <a:t>皆相同</a:t>
                </a:r>
                <a:endParaRPr lang="en-US" altLang="zh-TW" dirty="0"/>
              </a:p>
            </p:txBody>
          </p:sp>
        </mc:Choice>
        <mc:Fallback xmlns="">
          <p:sp>
            <p:nvSpPr>
              <p:cNvPr id="3" name="內容版面配置區 2">
                <a:extLst>
                  <a:ext uri="{FF2B5EF4-FFF2-40B4-BE49-F238E27FC236}">
                    <a16:creationId xmlns:a16="http://schemas.microsoft.com/office/drawing/2014/main" id="{EDD8715E-3D89-4A11-ADAC-A27D37CB0BF2}"/>
                  </a:ext>
                </a:extLst>
              </p:cNvPr>
              <p:cNvSpPr>
                <a:spLocks noGrp="1" noRot="1" noChangeAspect="1" noMove="1" noResize="1" noEditPoints="1" noAdjustHandles="1" noChangeArrowheads="1" noChangeShapeType="1" noTextEdit="1"/>
              </p:cNvSpPr>
              <p:nvPr>
                <p:ph idx="1"/>
              </p:nvPr>
            </p:nvSpPr>
            <p:spPr>
              <a:xfrm>
                <a:off x="838200" y="1002890"/>
                <a:ext cx="10515600" cy="5275362"/>
              </a:xfrm>
              <a:blipFill>
                <a:blip r:embed="rId3"/>
                <a:stretch>
                  <a:fillRect l="-522" b="-23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0BE466F-0479-4CF1-9D1D-33BD84810D59}"/>
              </a:ext>
            </a:extLst>
          </p:cNvPr>
          <p:cNvSpPr>
            <a:spLocks noGrp="1"/>
          </p:cNvSpPr>
          <p:nvPr>
            <p:ph type="sldNum" sz="quarter" idx="12"/>
          </p:nvPr>
        </p:nvSpPr>
        <p:spPr/>
        <p:txBody>
          <a:bodyPr/>
          <a:lstStyle/>
          <a:p>
            <a:fld id="{270B5EE5-E998-4313-AD79-530D9E22B6D6}" type="slidenum">
              <a:rPr lang="zh-TW" altLang="en-US" smtClean="0"/>
              <a:t>20</a:t>
            </a:fld>
            <a:endParaRPr lang="zh-TW" altLang="en-US"/>
          </a:p>
        </p:txBody>
      </p:sp>
      <p:sp>
        <p:nvSpPr>
          <p:cNvPr id="5" name="右大括弧 4">
            <a:extLst>
              <a:ext uri="{FF2B5EF4-FFF2-40B4-BE49-F238E27FC236}">
                <a16:creationId xmlns:a16="http://schemas.microsoft.com/office/drawing/2014/main" id="{AEC17714-F937-47B3-A4C2-272B354B1438}"/>
              </a:ext>
            </a:extLst>
          </p:cNvPr>
          <p:cNvSpPr/>
          <p:nvPr/>
        </p:nvSpPr>
        <p:spPr>
          <a:xfrm rot="5400000">
            <a:off x="3334994" y="821398"/>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6" name="矩形 5">
            <a:extLst>
              <a:ext uri="{FF2B5EF4-FFF2-40B4-BE49-F238E27FC236}">
                <a16:creationId xmlns:a16="http://schemas.microsoft.com/office/drawing/2014/main" id="{F311AC83-F957-4927-8610-1F8DFA7CFB82}"/>
              </a:ext>
            </a:extLst>
          </p:cNvPr>
          <p:cNvSpPr/>
          <p:nvPr/>
        </p:nvSpPr>
        <p:spPr>
          <a:xfrm>
            <a:off x="2298915" y="1999155"/>
            <a:ext cx="2256183" cy="646331"/>
          </a:xfrm>
          <a:prstGeom prst="rect">
            <a:avLst/>
          </a:prstGeom>
        </p:spPr>
        <p:txBody>
          <a:bodyPr wrap="square">
            <a:spAutoFit/>
          </a:bodyPr>
          <a:lstStyle/>
          <a:p>
            <a:pPr algn="ctr"/>
            <a:r>
              <a:rPr lang="zh-TW" altLang="en-US" dirty="0"/>
              <a:t>動員能力，極短時間內能騰出的空床數</a:t>
            </a:r>
          </a:p>
        </p:txBody>
      </p:sp>
      <p:sp>
        <p:nvSpPr>
          <p:cNvPr id="7" name="矩形 6">
            <a:extLst>
              <a:ext uri="{FF2B5EF4-FFF2-40B4-BE49-F238E27FC236}">
                <a16:creationId xmlns:a16="http://schemas.microsoft.com/office/drawing/2014/main" id="{052440FA-568A-47A9-8F55-022612698D11}"/>
              </a:ext>
            </a:extLst>
          </p:cNvPr>
          <p:cNvSpPr/>
          <p:nvPr/>
        </p:nvSpPr>
        <p:spPr>
          <a:xfrm>
            <a:off x="4849092" y="2152422"/>
            <a:ext cx="2256183" cy="369332"/>
          </a:xfrm>
          <a:prstGeom prst="rect">
            <a:avLst/>
          </a:prstGeom>
        </p:spPr>
        <p:txBody>
          <a:bodyPr wrap="square">
            <a:spAutoFit/>
          </a:bodyPr>
          <a:lstStyle/>
          <a:p>
            <a:pPr algn="ctr"/>
            <a:r>
              <a:rPr lang="zh-TW" altLang="en-US" dirty="0"/>
              <a:t>非大傷傷患</a:t>
            </a:r>
            <a:endParaRPr lang="en-US" altLang="zh-TW" dirty="0"/>
          </a:p>
        </p:txBody>
      </p:sp>
      <p:sp>
        <p:nvSpPr>
          <p:cNvPr id="8" name="右大括弧 7">
            <a:extLst>
              <a:ext uri="{FF2B5EF4-FFF2-40B4-BE49-F238E27FC236}">
                <a16:creationId xmlns:a16="http://schemas.microsoft.com/office/drawing/2014/main" id="{2C55AA23-7C95-4F7B-B3A6-658F0EF0300C}"/>
              </a:ext>
            </a:extLst>
          </p:cNvPr>
          <p:cNvSpPr/>
          <p:nvPr/>
        </p:nvSpPr>
        <p:spPr>
          <a:xfrm rot="5400000">
            <a:off x="5836148" y="869800"/>
            <a:ext cx="280826"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9" name="右大括弧 8">
            <a:extLst>
              <a:ext uri="{FF2B5EF4-FFF2-40B4-BE49-F238E27FC236}">
                <a16:creationId xmlns:a16="http://schemas.microsoft.com/office/drawing/2014/main" id="{4F329FDD-2BC6-4B69-8E68-B8D00282909C}"/>
              </a:ext>
            </a:extLst>
          </p:cNvPr>
          <p:cNvSpPr/>
          <p:nvPr/>
        </p:nvSpPr>
        <p:spPr>
          <a:xfrm rot="5400000">
            <a:off x="8833482" y="280683"/>
            <a:ext cx="280827" cy="3151743"/>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10" name="矩形 9">
            <a:extLst>
              <a:ext uri="{FF2B5EF4-FFF2-40B4-BE49-F238E27FC236}">
                <a16:creationId xmlns:a16="http://schemas.microsoft.com/office/drawing/2014/main" id="{ED25A648-5EEE-4FAE-BF39-C11956909145}"/>
              </a:ext>
            </a:extLst>
          </p:cNvPr>
          <p:cNvSpPr/>
          <p:nvPr/>
        </p:nvSpPr>
        <p:spPr>
          <a:xfrm>
            <a:off x="7917965" y="2152422"/>
            <a:ext cx="2481470" cy="369332"/>
          </a:xfrm>
          <a:prstGeom prst="rect">
            <a:avLst/>
          </a:prstGeom>
        </p:spPr>
        <p:txBody>
          <a:bodyPr wrap="square">
            <a:spAutoFit/>
          </a:bodyPr>
          <a:lstStyle/>
          <a:p>
            <a:pPr algn="ctr"/>
            <a:r>
              <a:rPr lang="zh-TW" altLang="en-US" dirty="0"/>
              <a:t>大傷傷患</a:t>
            </a:r>
          </a:p>
        </p:txBody>
      </p:sp>
      <p:sp>
        <p:nvSpPr>
          <p:cNvPr id="11" name="矩形 10">
            <a:extLst>
              <a:ext uri="{FF2B5EF4-FFF2-40B4-BE49-F238E27FC236}">
                <a16:creationId xmlns:a16="http://schemas.microsoft.com/office/drawing/2014/main" id="{DC84D4C5-BF30-48EE-8DC1-4D6E46542760}"/>
              </a:ext>
            </a:extLst>
          </p:cNvPr>
          <p:cNvSpPr/>
          <p:nvPr/>
        </p:nvSpPr>
        <p:spPr>
          <a:xfrm>
            <a:off x="9982200" y="2710219"/>
            <a:ext cx="1979875" cy="5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Z</a:t>
            </a:r>
            <a:r>
              <a:rPr lang="zh-TW" altLang="en-US" dirty="0"/>
              <a:t>是否除</a:t>
            </a:r>
            <a:r>
              <a:rPr lang="en-US" altLang="zh-TW" dirty="0"/>
              <a:t>100</a:t>
            </a:r>
            <a:r>
              <a:rPr lang="zh-TW" altLang="en-US" dirty="0"/>
              <a:t>或</a:t>
            </a:r>
            <a:r>
              <a:rPr lang="en-US" altLang="zh-TW" dirty="0"/>
              <a:t>ED</a:t>
            </a:r>
            <a:r>
              <a:rPr lang="zh-TW" altLang="en-US" dirty="0"/>
              <a:t>床位，使</a:t>
            </a:r>
            <a:r>
              <a:rPr lang="en-US" altLang="zh-TW" dirty="0"/>
              <a:t>Z</a:t>
            </a:r>
            <a:r>
              <a:rPr lang="zh-TW" altLang="en-US" dirty="0"/>
              <a:t>值更小</a:t>
            </a:r>
          </a:p>
        </p:txBody>
      </p:sp>
      <p:pic>
        <p:nvPicPr>
          <p:cNvPr id="13" name="圖片 12">
            <a:extLst>
              <a:ext uri="{FF2B5EF4-FFF2-40B4-BE49-F238E27FC236}">
                <a16:creationId xmlns:a16="http://schemas.microsoft.com/office/drawing/2014/main" id="{25046FD1-04A6-4B82-8C5E-5B143195355A}"/>
              </a:ext>
            </a:extLst>
          </p:cNvPr>
          <p:cNvPicPr>
            <a:picLocks noChangeAspect="1"/>
          </p:cNvPicPr>
          <p:nvPr/>
        </p:nvPicPr>
        <p:blipFill>
          <a:blip r:embed="rId4"/>
          <a:stretch>
            <a:fillRect/>
          </a:stretch>
        </p:blipFill>
        <p:spPr>
          <a:xfrm>
            <a:off x="9566414" y="3428735"/>
            <a:ext cx="2481470" cy="981401"/>
          </a:xfrm>
          <a:prstGeom prst="rect">
            <a:avLst/>
          </a:prstGeom>
        </p:spPr>
      </p:pic>
      <p:pic>
        <p:nvPicPr>
          <p:cNvPr id="15" name="圖片 14">
            <a:extLst>
              <a:ext uri="{FF2B5EF4-FFF2-40B4-BE49-F238E27FC236}">
                <a16:creationId xmlns:a16="http://schemas.microsoft.com/office/drawing/2014/main" id="{E10D0FD9-B542-4B42-984A-557D56941DEA}"/>
              </a:ext>
            </a:extLst>
          </p:cNvPr>
          <p:cNvPicPr>
            <a:picLocks noChangeAspect="1"/>
          </p:cNvPicPr>
          <p:nvPr/>
        </p:nvPicPr>
        <p:blipFill>
          <a:blip r:embed="rId5"/>
          <a:stretch>
            <a:fillRect/>
          </a:stretch>
        </p:blipFill>
        <p:spPr>
          <a:xfrm>
            <a:off x="6096000" y="5032151"/>
            <a:ext cx="4048331" cy="1699591"/>
          </a:xfrm>
          <a:prstGeom prst="rect">
            <a:avLst/>
          </a:prstGeom>
        </p:spPr>
      </p:pic>
    </p:spTree>
    <p:extLst>
      <p:ext uri="{BB962C8B-B14F-4D97-AF65-F5344CB8AC3E}">
        <p14:creationId xmlns:p14="http://schemas.microsoft.com/office/powerpoint/2010/main" val="319292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a:t>
            </a:r>
            <a:r>
              <a:rPr lang="en-US" altLang="zh-TW" dirty="0"/>
              <a:t>May. 12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38200" y="1002890"/>
                <a:ext cx="10515600" cy="5275362"/>
              </a:xfrm>
            </p:spPr>
            <p:txBody>
              <a:bodyPr>
                <a:noAutofit/>
              </a:bodyPr>
              <a:lstStyle/>
              <a:p>
                <a14:m>
                  <m:oMath xmlns:m="http://schemas.openxmlformats.org/officeDocument/2006/math">
                    <m:sSub>
                      <m:sSubPr>
                        <m:ctrlPr>
                          <a:rPr lang="en-US" altLang="zh-TW" sz="2000" i="1" smtClean="0">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m:t>
                    </m:r>
                    <m:r>
                      <m:rPr>
                        <m:nor/>
                      </m:rPr>
                      <a:rPr lang="en-US" altLang="zh-TW" sz="2000" dirty="0"/>
                      <m:t>Drive</m:t>
                    </m:r>
                    <m:r>
                      <m:rPr>
                        <m:nor/>
                      </m:rPr>
                      <a:rPr lang="en-US" altLang="zh-TW" sz="2000" dirty="0"/>
                      <m:t>−</m:t>
                    </m:r>
                    <m:r>
                      <m:rPr>
                        <m:nor/>
                      </m:rPr>
                      <a:rPr lang="en-US" altLang="zh-TW" sz="2000" dirty="0"/>
                      <m:t>Time</m:t>
                    </m:r>
                  </m:oMath>
                </a14:m>
                <a:endParaRPr lang="en-US" altLang="zh-TW" sz="2000" dirty="0"/>
              </a:p>
              <a:p>
                <a:pPr lvl="1"/>
                <a:r>
                  <a:rPr lang="en-US" altLang="zh-TW" sz="1800" dirty="0"/>
                  <a:t>Drive-Time</a:t>
                </a:r>
                <a:r>
                  <a:rPr lang="zh-TW" altLang="en-US" sz="1800" dirty="0"/>
                  <a:t>，依據</a:t>
                </a:r>
                <a:r>
                  <a:rPr lang="en-US" altLang="zh-TW" sz="1800" dirty="0"/>
                  <a:t>Google Maps- Distance Matrix API</a:t>
                </a:r>
                <a:r>
                  <a:rPr lang="zh-TW" altLang="en-US" sz="1800" dirty="0"/>
                  <a:t>，計算從災害地點到每一家醫院的開車時間。</a:t>
                </a:r>
                <a:r>
                  <a:rPr lang="zh-TW" altLang="en-US" sz="1800" dirty="0">
                    <a:highlight>
                      <a:srgbClr val="FFFF00"/>
                    </a:highlight>
                  </a:rPr>
                  <a:t>使用排序：</a:t>
                </a:r>
                <a:r>
                  <a:rPr lang="en-US" altLang="zh-TW" sz="1800" dirty="0">
                    <a:highlight>
                      <a:srgbClr val="FFFF00"/>
                    </a:highlight>
                  </a:rPr>
                  <a:t>25, 27, 27,  27, 30, 30 &gt; 1, 3, 3, 3, 6, 6</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r>
                      <a:rPr lang="en-US" altLang="zh-TW" sz="2000" i="1">
                        <a:solidFill>
                          <a:prstClr val="black"/>
                        </a:solidFill>
                        <a:latin typeface="Cambria Math" panose="02040503050406030204" pitchFamily="18" charset="0"/>
                      </a:rPr>
                      <m:t>𝑣𝑎𝑙𝑢𝑒</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𝑖𝑛</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𝑚𝑎𝑡𝑟𝑖𝑥</m:t>
                    </m:r>
                    <m:r>
                      <a:rPr lang="en-US" altLang="zh-TW" sz="2000" i="1">
                        <a:solidFill>
                          <a:prstClr val="black"/>
                        </a:solidFill>
                        <a:latin typeface="Cambria Math" panose="02040503050406030204" pitchFamily="18" charset="0"/>
                      </a:rPr>
                      <m:t> </m:t>
                    </m:r>
                  </m:oMath>
                </a14:m>
                <a:r>
                  <a:rPr lang="zh-TW" altLang="en-US" sz="2000" dirty="0"/>
                  <a:t>，</a:t>
                </a:r>
                <a:r>
                  <a:rPr lang="zh-TW" altLang="en-US" sz="1800" dirty="0"/>
                  <a:t>醫院對該傷患的醫療能力適當性，按照矩陣表對照數據</a:t>
                </a:r>
                <a:endParaRPr lang="en-US" altLang="zh-TW" sz="1800" dirty="0"/>
              </a:p>
              <a:p>
                <a:pPr lvl="1"/>
                <a:r>
                  <a:rPr lang="zh-TW" altLang="en-US" sz="1800" dirty="0"/>
                  <a:t>以</a:t>
                </a:r>
                <a:r>
                  <a:rPr lang="en-US" altLang="zh-TW" sz="1800" dirty="0"/>
                  <a:t>1, 2,6,10</a:t>
                </a:r>
                <a:r>
                  <a:rPr lang="zh-TW" altLang="en-US" sz="1800" dirty="0"/>
                  <a:t>，</a:t>
                </a:r>
                <a:r>
                  <a:rPr lang="en-US" altLang="zh-TW" sz="1800" dirty="0"/>
                  <a:t>1</a:t>
                </a:r>
                <a:r>
                  <a:rPr lang="zh-TW" altLang="en-US" sz="1800" dirty="0"/>
                  <a:t>表示有急診病床且非</a:t>
                </a:r>
                <a:r>
                  <a:rPr lang="en-US" altLang="zh-TW" sz="1800" dirty="0"/>
                  <a:t>ERH</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Ava-index (availability index</a:t>
                </a:r>
                <a:r>
                  <a:rPr lang="zh-TW" altLang="en-US" sz="2000" dirty="0"/>
                  <a:t>，醫療妥善率指標 ，指標數值越高，醫院之醫療妥善率越大，越能提供醫療資源</a:t>
                </a:r>
                <a:r>
                  <a:rPr lang="en-US" altLang="zh-TW" sz="2000" dirty="0"/>
                  <a:t>)</a:t>
                </a:r>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d>
                          <m:dPr>
                            <m:ctrlPr>
                              <a:rPr lang="en-US" altLang="zh-TW" sz="1800" i="1" dirty="0">
                                <a:latin typeface="Cambria Math" panose="02040503050406030204" pitchFamily="18" charset="0"/>
                              </a:rPr>
                            </m:ctrlPr>
                          </m:dPr>
                          <m:e>
                            <m:r>
                              <a:rPr lang="en-US" altLang="zh-TW" sz="1800" i="1" dirty="0">
                                <a:latin typeface="Cambria Math" panose="02040503050406030204" pitchFamily="18" charset="0"/>
                              </a:rPr>
                              <m:t>1+</m:t>
                            </m:r>
                            <m:r>
                              <a:rPr lang="en-US" altLang="zh-TW" sz="1800" i="1" dirty="0">
                                <a:latin typeface="Cambria Math" panose="02040503050406030204" pitchFamily="18" charset="0"/>
                              </a:rPr>
                              <m:t>𝑤</m:t>
                            </m:r>
                            <m:r>
                              <a:rPr lang="en-US" altLang="zh-TW" sz="1800" i="1" dirty="0">
                                <a:latin typeface="Cambria Math" panose="02040503050406030204" pitchFamily="18" charset="0"/>
                              </a:rPr>
                              <m:t>4</m:t>
                            </m:r>
                          </m:e>
                        </m:d>
                        <m:r>
                          <a:rPr lang="en-US" altLang="zh-TW" sz="1800" i="1" dirty="0">
                            <a:latin typeface="Cambria Math" panose="02040503050406030204" pitchFamily="18" charset="0"/>
                          </a:rPr>
                          <m:t>∗</m:t>
                        </m:r>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r>
                          <a:rPr lang="en-US" altLang="zh-TW" sz="1800" i="1">
                            <a:latin typeface="Cambria Math" panose="02040503050406030204" pitchFamily="18" charset="0"/>
                          </a:rPr>
                          <m:t>−</m:t>
                        </m:r>
                        <m:r>
                          <a:rPr lang="en-US" altLang="zh-TW" sz="1800" i="1">
                            <a:latin typeface="Cambria Math" panose="02040503050406030204" pitchFamily="18" charset="0"/>
                          </a:rPr>
                          <m:t>𝑤</m:t>
                        </m:r>
                        <m:r>
                          <a:rPr lang="en-US" altLang="zh-TW" sz="1800" i="1">
                            <a:latin typeface="Cambria Math" panose="02040503050406030204" pitchFamily="18" charset="0"/>
                          </a:rPr>
                          <m:t>5∗</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r>
                          <a:rPr lang="en-US" altLang="zh-TW" sz="1800" i="1">
                            <a:latin typeface="Cambria Math" panose="02040503050406030204" pitchFamily="18" charset="0"/>
                          </a:rPr>
                          <m:t>(</m:t>
                        </m:r>
                        <m:r>
                          <a:rPr lang="en-US" altLang="zh-TW" sz="1800" i="1">
                            <a:latin typeface="Cambria Math" panose="02040503050406030204" pitchFamily="18" charset="0"/>
                          </a:rPr>
                          <m:t>𝑙𝑜𝑎𝑑𝑖𝑛𝑔</m:t>
                        </m:r>
                        <m:r>
                          <a:rPr lang="en-US" altLang="zh-TW" sz="1800" i="1">
                            <a:latin typeface="Cambria Math" panose="02040503050406030204" pitchFamily="18" charset="0"/>
                          </a:rPr>
                          <m:t>)</m:t>
                        </m:r>
                      </m:num>
                      <m:den>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den>
                    </m:f>
                  </m:oMath>
                </a14:m>
                <a:r>
                  <a:rPr lang="en-US" altLang="zh-TW" sz="1800" dirty="0"/>
                  <a:t> </a:t>
                </a:r>
                <a:r>
                  <a:rPr lang="zh-TW" altLang="en-US" sz="1800" dirty="0"/>
                  <a:t>，</a:t>
                </a:r>
                <a:r>
                  <a:rPr lang="en-US" altLang="zh-TW" sz="1800" dirty="0"/>
                  <a:t>W4</a:t>
                </a:r>
                <a:r>
                  <a:rPr lang="zh-TW" altLang="en-US" sz="1800" dirty="0"/>
                  <a:t> </a:t>
                </a:r>
                <a:r>
                  <a:rPr lang="en-US" altLang="zh-TW" sz="1800" dirty="0"/>
                  <a:t>=</a:t>
                </a:r>
                <a:r>
                  <a:rPr lang="zh-TW" altLang="en-US" sz="1800" dirty="0"/>
                  <a:t> </a:t>
                </a:r>
                <a:r>
                  <a:rPr lang="en-US" altLang="zh-TW" sz="1800" dirty="0"/>
                  <a:t> </a:t>
                </a:r>
                <a14:m>
                  <m:oMath xmlns:m="http://schemas.openxmlformats.org/officeDocument/2006/math">
                    <m:f>
                      <m:fPr>
                        <m:ctrlPr>
                          <a:rPr lang="en-US" altLang="zh-TW" sz="1800" i="1">
                            <a:latin typeface="Cambria Math" panose="02040503050406030204" pitchFamily="18" charset="0"/>
                          </a:rPr>
                        </m:ctrlPr>
                      </m:fPr>
                      <m:num>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𝑇𝑜𝑡𝑎𝑙</m:t>
                            </m:r>
                            <m:r>
                              <a:rPr lang="en-US" altLang="zh-TW" sz="1800" i="1">
                                <a:latin typeface="Cambria Math" panose="02040503050406030204" pitchFamily="18" charset="0"/>
                              </a:rPr>
                              <m:t> </m:t>
                            </m:r>
                            <m:r>
                              <a:rPr lang="en-US" altLang="zh-TW" sz="1800" i="1">
                                <a:latin typeface="Cambria Math" panose="02040503050406030204" pitchFamily="18" charset="0"/>
                              </a:rPr>
                              <m:t>𝑀𝑒𝑑𝑖𝑐𝑎𝑙</m:t>
                            </m:r>
                            <m:r>
                              <a:rPr lang="en-US" altLang="zh-TW" sz="1800" i="1">
                                <a:latin typeface="Cambria Math" panose="02040503050406030204" pitchFamily="18" charset="0"/>
                              </a:rPr>
                              <m:t> </m:t>
                            </m:r>
                            <m:r>
                              <a:rPr lang="en-US" altLang="zh-TW" sz="1800" i="1">
                                <a:latin typeface="Cambria Math" panose="02040503050406030204" pitchFamily="18" charset="0"/>
                              </a:rPr>
                              <m:t>𝑆𝑡𝑎𝑓𝑓</m:t>
                            </m:r>
                          </m:e>
                          <m:sub>
                            <m:r>
                              <a:rPr lang="en-US" altLang="zh-TW" sz="1800" i="1">
                                <a:latin typeface="Cambria Math" panose="02040503050406030204" pitchFamily="18" charset="0"/>
                              </a:rPr>
                              <m:t>𝑖𝑗</m:t>
                            </m:r>
                          </m:sub>
                        </m:sSub>
                      </m:num>
                      <m:den>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e>
                          <m:sub>
                            <m:r>
                              <a:rPr lang="en-US" altLang="zh-TW" sz="1800" i="1">
                                <a:latin typeface="Cambria Math" panose="02040503050406030204" pitchFamily="18" charset="0"/>
                              </a:rPr>
                              <m:t>𝑖𝑗</m:t>
                            </m:r>
                          </m:sub>
                        </m:sSub>
                      </m:den>
                    </m:f>
                    <m:r>
                      <a:rPr lang="en-US" altLang="zh-TW" sz="1800" b="0" i="0" smtClean="0">
                        <a:latin typeface="Cambria Math" panose="02040503050406030204" pitchFamily="18" charset="0"/>
                      </a:rPr>
                      <m:t> (</m:t>
                    </m:r>
                    <m:r>
                      <a:rPr lang="zh-TW" altLang="en-US" sz="1800" i="1">
                        <a:latin typeface="Cambria Math" panose="02040503050406030204" pitchFamily="18" charset="0"/>
                      </a:rPr>
                      <m:t>動員能力</m:t>
                    </m:r>
                    <m:r>
                      <a:rPr lang="en-US" altLang="zh-TW" sz="1800" b="0" i="0" smtClean="0">
                        <a:latin typeface="Cambria Math" panose="02040503050406030204" pitchFamily="18" charset="0"/>
                      </a:rPr>
                      <m:t>)</m:t>
                    </m:r>
                  </m:oMath>
                </a14:m>
                <a:endParaRPr lang="en-US" altLang="zh-TW" sz="1800" dirty="0"/>
              </a:p>
              <a:p>
                <a:r>
                  <a:rPr lang="zh-TW" altLang="en-US" sz="2000" b="1" dirty="0"/>
                  <a:t>是否要加</a:t>
                </a:r>
                <a:r>
                  <a:rPr lang="en-US" altLang="zh-TW" sz="2000" b="1" dirty="0"/>
                  <a:t>W4?</a:t>
                </a:r>
                <a:endParaRPr lang="en-US" altLang="zh-TW" sz="2000" b="1" dirty="0">
                  <a:solidFill>
                    <a:prstClr val="black"/>
                  </a:solidFill>
                </a:endParaRPr>
              </a:p>
              <a:p>
                <a:pPr lvl="1"/>
                <a:r>
                  <a:rPr lang="zh-TW" altLang="en-US" sz="1800" dirty="0">
                    <a:solidFill>
                      <a:prstClr val="black"/>
                    </a:solidFill>
                  </a:rPr>
                  <a:t>改成</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en-US" altLang="zh-TW" sz="1800" i="1">
                            <a:latin typeface="Cambria Math" panose="02040503050406030204" pitchFamily="18" charset="0"/>
                          </a:rPr>
                          <m:t>𝑤</m:t>
                        </m:r>
                        <m:r>
                          <a:rPr lang="en-US" altLang="zh-TW" sz="1800" i="1">
                            <a:latin typeface="Cambria Math" panose="02040503050406030204" pitchFamily="18" charset="0"/>
                          </a:rPr>
                          <m:t>5∗</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r>
                          <a:rPr lang="en-US" altLang="zh-TW" sz="1800" i="1">
                            <a:latin typeface="Cambria Math" panose="02040503050406030204" pitchFamily="18" charset="0"/>
                          </a:rPr>
                          <m:t>(</m:t>
                        </m:r>
                        <m:r>
                          <a:rPr lang="en-US" altLang="zh-TW" sz="1800" i="1">
                            <a:latin typeface="Cambria Math" panose="02040503050406030204" pitchFamily="18" charset="0"/>
                          </a:rPr>
                          <m:t>𝑙𝑜𝑎𝑑𝑖𝑛𝑔</m:t>
                        </m:r>
                        <m:r>
                          <a:rPr lang="en-US" altLang="zh-TW" sz="1800" i="1">
                            <a:latin typeface="Cambria Math" panose="02040503050406030204" pitchFamily="18" charset="0"/>
                          </a:rPr>
                          <m:t>)</m:t>
                        </m:r>
                      </m:num>
                      <m:den>
                        <m:r>
                          <m:rPr>
                            <m:sty m:val="p"/>
                          </m:rPr>
                          <a:rPr lang="en-US" altLang="zh-TW" sz="1800" i="1">
                            <a:latin typeface="Cambria Math" panose="02040503050406030204" pitchFamily="18" charset="0"/>
                          </a:rPr>
                          <m:t>ED</m:t>
                        </m:r>
                        <m:r>
                          <a:rPr lang="zh-TW" altLang="en-US" sz="1800" i="1">
                            <a:latin typeface="Cambria Math" panose="02040503050406030204" pitchFamily="18" charset="0"/>
                          </a:rPr>
                          <m:t> </m:t>
                        </m:r>
                        <m:r>
                          <m:rPr>
                            <m:sty m:val="p"/>
                          </m:rPr>
                          <a:rPr lang="en-US" altLang="zh-TW" sz="1800" i="1">
                            <a:latin typeface="Cambria Math" panose="02040503050406030204" pitchFamily="18" charset="0"/>
                          </a:rPr>
                          <m:t>B</m:t>
                        </m:r>
                        <m:r>
                          <a:rPr lang="en-US" altLang="zh-TW" sz="1800" i="1">
                            <a:latin typeface="Cambria Math" panose="02040503050406030204" pitchFamily="18" charset="0"/>
                          </a:rPr>
                          <m:t>𝑒𝑑𝑠</m:t>
                        </m:r>
                      </m:den>
                    </m:f>
                  </m:oMath>
                </a14:m>
                <a:endParaRPr lang="en-US" altLang="zh-TW" sz="1800" dirty="0"/>
              </a:p>
              <a:p>
                <a:pPr lvl="1"/>
                <a14:m>
                  <m:oMath xmlns:m="http://schemas.openxmlformats.org/officeDocument/2006/math">
                    <m:sSub>
                      <m:sSubPr>
                        <m:ctrlPr>
                          <a:rPr lang="en-US" altLang="zh-TW" sz="1800" i="1" smtClean="0">
                            <a:solidFill>
                              <a:prstClr val="black"/>
                            </a:solidFill>
                            <a:latin typeface="Cambria Math" panose="02040503050406030204" pitchFamily="18" charset="0"/>
                          </a:rPr>
                        </m:ctrlPr>
                      </m:sSubPr>
                      <m:e>
                        <m:r>
                          <m:rPr>
                            <m:sty m:val="p"/>
                          </m:rPr>
                          <a:rPr lang="en-US" altLang="zh-TW" sz="1800" i="1">
                            <a:solidFill>
                              <a:prstClr val="black"/>
                            </a:solidFill>
                            <a:latin typeface="Cambria Math" panose="02040503050406030204" pitchFamily="18" charset="0"/>
                          </a:rPr>
                          <m:t>S</m:t>
                        </m:r>
                        <m:r>
                          <a:rPr lang="en-US" altLang="zh-TW" sz="1800" b="0" i="1" smtClean="0">
                            <a:solidFill>
                              <a:prstClr val="black"/>
                            </a:solidFill>
                            <a:latin typeface="Cambria Math" panose="02040503050406030204" pitchFamily="18" charset="0"/>
                          </a:rPr>
                          <m:t>𝑐𝑜𝑟𝑒</m:t>
                        </m:r>
                      </m:e>
                      <m:sub>
                        <m:r>
                          <a:rPr lang="en-US" altLang="zh-TW" sz="1800" b="0" i="1" smtClean="0">
                            <a:solidFill>
                              <a:prstClr val="black"/>
                            </a:solidFill>
                            <a:latin typeface="Cambria Math" panose="02040503050406030204" pitchFamily="18" charset="0"/>
                          </a:rPr>
                          <m:t>𝑖𝑗</m:t>
                        </m:r>
                      </m:sub>
                    </m:sSub>
                    <m:r>
                      <a:rPr lang="en-US" altLang="zh-TW" sz="1800" b="0" i="1" smtClean="0">
                        <a:solidFill>
                          <a:prstClr val="black"/>
                        </a:solidFill>
                        <a:latin typeface="Cambria Math" panose="02040503050406030204" pitchFamily="18" charset="0"/>
                      </a:rPr>
                      <m:t>=</m:t>
                    </m:r>
                    <m:sSub>
                      <m:sSubPr>
                        <m:ctrlPr>
                          <a:rPr lang="en-US" altLang="zh-TW" sz="1800" i="1">
                            <a:solidFill>
                              <a:prstClr val="black"/>
                            </a:solidFill>
                            <a:latin typeface="Cambria Math" panose="02040503050406030204" pitchFamily="18" charset="0"/>
                          </a:rPr>
                        </m:ctrlPr>
                      </m:sSubPr>
                      <m:e>
                        <m:r>
                          <a:rPr lang="en-US" altLang="zh-TW" sz="1800" b="0" i="1">
                            <a:solidFill>
                              <a:prstClr val="black"/>
                            </a:solidFill>
                            <a:latin typeface="Cambria Math" panose="02040503050406030204" pitchFamily="18" charset="0"/>
                          </a:rPr>
                          <m:t>𝑥</m:t>
                        </m:r>
                      </m:e>
                      <m:sub>
                        <m:r>
                          <a:rPr lang="en-US" altLang="zh-TW" sz="1800" b="0" i="1">
                            <a:solidFill>
                              <a:prstClr val="black"/>
                            </a:solidFill>
                            <a:latin typeface="Cambria Math" panose="02040503050406030204" pitchFamily="18" charset="0"/>
                          </a:rPr>
                          <m:t>𝑖𝑗</m:t>
                        </m:r>
                      </m:sub>
                    </m:sSub>
                    <m:r>
                      <a:rPr lang="en-US" altLang="zh-TW" sz="1800" i="1" smtClean="0">
                        <a:solidFill>
                          <a:prstClr val="black"/>
                        </a:solidFill>
                        <a:latin typeface="Cambria Math" panose="02040503050406030204" pitchFamily="18" charset="0"/>
                      </a:rPr>
                      <m:t>+</m:t>
                    </m:r>
                    <m:sSub>
                      <m:sSubPr>
                        <m:ctrlPr>
                          <a:rPr lang="en-US" altLang="zh-TW" sz="1800" i="1">
                            <a:solidFill>
                              <a:prstClr val="black"/>
                            </a:solidFill>
                            <a:latin typeface="Cambria Math" panose="02040503050406030204" pitchFamily="18" charset="0"/>
                          </a:rPr>
                        </m:ctrlPr>
                      </m:sSubPr>
                      <m:e>
                        <m:r>
                          <a:rPr lang="en-US" altLang="zh-TW" sz="1800" b="0" i="1">
                            <a:solidFill>
                              <a:prstClr val="black"/>
                            </a:solidFill>
                            <a:latin typeface="Cambria Math" panose="02040503050406030204" pitchFamily="18" charset="0"/>
                          </a:rPr>
                          <m:t>𝑦</m:t>
                        </m:r>
                      </m:e>
                      <m:sub>
                        <m:r>
                          <a:rPr lang="en-US" altLang="zh-TW" sz="1800" b="0" i="1">
                            <a:solidFill>
                              <a:prstClr val="black"/>
                            </a:solidFill>
                            <a:latin typeface="Cambria Math" panose="02040503050406030204" pitchFamily="18" charset="0"/>
                          </a:rPr>
                          <m:t>𝑖𝑗</m:t>
                        </m:r>
                      </m:sub>
                    </m:sSub>
                    <m:d>
                      <m:dPr>
                        <m:ctrlPr>
                          <a:rPr lang="en-US" altLang="zh-TW" sz="1800" i="1" smtClean="0">
                            <a:solidFill>
                              <a:prstClr val="black"/>
                            </a:solidFill>
                            <a:latin typeface="Cambria Math" panose="02040503050406030204" pitchFamily="18" charset="0"/>
                          </a:rPr>
                        </m:ctrlPr>
                      </m:dPr>
                      <m:e>
                        <m:sSub>
                          <m:sSubPr>
                            <m:ctrlPr>
                              <a:rPr lang="en-US" altLang="zh-TW" sz="1800" i="1">
                                <a:solidFill>
                                  <a:prstClr val="black"/>
                                </a:solidFill>
                                <a:latin typeface="Cambria Math" panose="02040503050406030204" pitchFamily="18" charset="0"/>
                              </a:rPr>
                            </m:ctrlPr>
                          </m:sSubPr>
                          <m:e>
                            <m:r>
                              <a:rPr lang="en-US" altLang="zh-TW" sz="1800" i="1" smtClean="0">
                                <a:solidFill>
                                  <a:prstClr val="black"/>
                                </a:solidFill>
                                <a:latin typeface="Cambria Math" panose="02040503050406030204" pitchFamily="18" charset="0"/>
                              </a:rPr>
                              <m:t>1</m:t>
                            </m:r>
                            <m:r>
                              <a:rPr lang="en-US" altLang="zh-TW" sz="1800" i="1">
                                <a:solidFill>
                                  <a:prstClr val="black"/>
                                </a:solidFill>
                                <a:latin typeface="Cambria Math" panose="02040503050406030204" pitchFamily="18" charset="0"/>
                              </a:rPr>
                              <m:t>−</m:t>
                            </m:r>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e>
                    </m:d>
                  </m:oMath>
                </a14:m>
                <a:r>
                  <a:rPr lang="zh-TW" altLang="en-US" sz="1800" dirty="0"/>
                  <a:t> ，</a:t>
                </a:r>
                <a:r>
                  <a:rPr lang="en-US" altLang="zh-TW" sz="1800" dirty="0"/>
                  <a:t>Z</a:t>
                </a:r>
                <a:r>
                  <a:rPr lang="zh-TW" altLang="en-US" sz="1800" dirty="0"/>
                  <a:t>越大，越不好</a:t>
                </a:r>
                <a:endParaRPr lang="en-US" altLang="zh-TW" sz="1800" dirty="0">
                  <a:solidFill>
                    <a:prstClr val="black"/>
                  </a:solidFill>
                </a:endParaRPr>
              </a:p>
              <a:p>
                <a:pPr lvl="2"/>
                <a:r>
                  <a:rPr lang="en-US" altLang="zh-TW" sz="1400" dirty="0"/>
                  <a:t>1-Z&gt;0</a:t>
                </a:r>
                <a:r>
                  <a:rPr lang="zh-TW" altLang="en-US" sz="1400" dirty="0"/>
                  <a:t>，非負，醫院不再收治傷患；</a:t>
                </a:r>
                <a:r>
                  <a:rPr lang="en-US" altLang="zh-TW" sz="1400" dirty="0"/>
                  <a:t>1-Z&lt;0</a:t>
                </a:r>
                <a:r>
                  <a:rPr lang="zh-TW" altLang="en-US" sz="1400" dirty="0"/>
                  <a:t>，負荷很大，適當性降低；</a:t>
                </a:r>
                <a:r>
                  <a:rPr lang="en-US" altLang="zh-TW" sz="1600" dirty="0"/>
                  <a:t>Loading</a:t>
                </a:r>
                <a:r>
                  <a:rPr lang="zh-TW" altLang="en-US" sz="1600" dirty="0"/>
                  <a:t>，處理重症加速降低醫院適當性</a:t>
                </a:r>
                <a:endParaRPr lang="en-US" altLang="zh-TW" sz="1600" dirty="0"/>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m:rPr>
                            <m:sty m:val="p"/>
                          </m:rPr>
                          <a:rPr lang="en-US" altLang="zh-TW" sz="1800" i="1">
                            <a:solidFill>
                              <a:prstClr val="black"/>
                            </a:solidFill>
                            <a:latin typeface="Cambria Math" panose="02040503050406030204" pitchFamily="18" charset="0"/>
                          </a:rPr>
                          <m:t>S</m:t>
                        </m:r>
                        <m:r>
                          <a:rPr lang="en-US" altLang="zh-TW" sz="1800" i="1">
                            <a:solidFill>
                              <a:prstClr val="black"/>
                            </a:solidFill>
                            <a:latin typeface="Cambria Math" panose="02040503050406030204" pitchFamily="18" charset="0"/>
                          </a:rPr>
                          <m:t>𝑐𝑜𝑟𝑒</m:t>
                        </m:r>
                      </m:e>
                      <m:sub>
                        <m:r>
                          <a:rPr lang="en-US" altLang="zh-TW" sz="1800" i="1">
                            <a:solidFill>
                              <a:prstClr val="black"/>
                            </a:solidFill>
                            <a:latin typeface="Cambria Math" panose="02040503050406030204" pitchFamily="18" charset="0"/>
                          </a:rPr>
                          <m:t>𝑖𝑗</m:t>
                        </m:r>
                      </m:sub>
                    </m:sSub>
                    <m:r>
                      <a:rPr lang="en-US" altLang="zh-TW" sz="1800" i="1">
                        <a:solidFill>
                          <a:prstClr val="black"/>
                        </a:solidFill>
                        <a:latin typeface="Cambria Math" panose="02040503050406030204" pitchFamily="18" charset="0"/>
                      </a:rPr>
                      <m:t>=</m:t>
                    </m:r>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𝑥</m:t>
                        </m:r>
                      </m:e>
                      <m:sub>
                        <m:r>
                          <a:rPr lang="en-US" altLang="zh-TW" sz="1800" i="1">
                            <a:solidFill>
                              <a:prstClr val="black"/>
                            </a:solidFill>
                            <a:latin typeface="Cambria Math" panose="02040503050406030204" pitchFamily="18" charset="0"/>
                          </a:rPr>
                          <m:t>𝑖𝑗</m:t>
                        </m:r>
                      </m:sub>
                    </m:sSub>
                    <m:r>
                      <a:rPr lang="en-US" altLang="zh-TW" sz="1800" i="1">
                        <a:solidFill>
                          <a:prstClr val="black"/>
                        </a:solidFill>
                        <a:latin typeface="Cambria Math" panose="02040503050406030204" pitchFamily="18" charset="0"/>
                      </a:rPr>
                      <m:t>+</m:t>
                    </m:r>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𝑦</m:t>
                        </m:r>
                      </m:e>
                      <m:sub>
                        <m:r>
                          <a:rPr lang="en-US" altLang="zh-TW" sz="1800" i="1">
                            <a:solidFill>
                              <a:prstClr val="black"/>
                            </a:solidFill>
                            <a:latin typeface="Cambria Math" panose="02040503050406030204" pitchFamily="18" charset="0"/>
                          </a:rPr>
                          <m:t>𝑖𝑗</m:t>
                        </m:r>
                      </m:sub>
                    </m:sSub>
                    <m:d>
                      <m:dPr>
                        <m:ctrlPr>
                          <a:rPr lang="en-US" altLang="zh-TW" sz="1800" i="1">
                            <a:solidFill>
                              <a:prstClr val="black"/>
                            </a:solidFill>
                            <a:latin typeface="Cambria Math" panose="02040503050406030204" pitchFamily="18" charset="0"/>
                          </a:rPr>
                        </m:ctrlPr>
                      </m:dPr>
                      <m:e>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1−</m:t>
                            </m:r>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e>
                    </m:d>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𝑤</m:t>
                    </m:r>
                    <m:r>
                      <a:rPr lang="en-US" altLang="zh-TW" sz="1800" b="0" i="1" smtClean="0">
                        <a:latin typeface="Cambria Math" panose="02040503050406030204" pitchFamily="18" charset="0"/>
                      </a:rPr>
                      <m:t>4</m:t>
                    </m:r>
                  </m:oMath>
                </a14:m>
                <a:endParaRPr lang="en-US" altLang="zh-TW" sz="1800" b="0" dirty="0"/>
              </a:p>
              <a:p>
                <a:pPr lvl="1"/>
                <a:r>
                  <a:rPr lang="zh-TW" altLang="en-US" sz="1800" dirty="0"/>
                  <a:t>重傷開車不超過一小時，只選擇重度或中度</a:t>
                </a:r>
                <a:r>
                  <a:rPr lang="en-US" altLang="zh-TW" sz="1800" dirty="0"/>
                  <a:t>ERH</a:t>
                </a:r>
              </a:p>
              <a:p>
                <a:pPr lvl="1"/>
                <a:endParaRPr lang="en-US" altLang="zh-TW" sz="1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38200" y="1002890"/>
                <a:ext cx="10515600" cy="5275362"/>
              </a:xfrm>
              <a:blipFill>
                <a:blip r:embed="rId2"/>
                <a:stretch>
                  <a:fillRect l="-522" t="-347" r="-2957" b="-497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21</a:t>
            </a:fld>
            <a:endParaRPr lang="zh-TW" altLang="en-US"/>
          </a:p>
        </p:txBody>
      </p:sp>
      <p:pic>
        <p:nvPicPr>
          <p:cNvPr id="5" name="圖片 4">
            <a:extLst>
              <a:ext uri="{FF2B5EF4-FFF2-40B4-BE49-F238E27FC236}">
                <a16:creationId xmlns:a16="http://schemas.microsoft.com/office/drawing/2014/main" id="{AC0CB95F-FA27-4676-B5A8-719045439BF9}"/>
              </a:ext>
            </a:extLst>
          </p:cNvPr>
          <p:cNvPicPr>
            <a:picLocks noChangeAspect="1"/>
          </p:cNvPicPr>
          <p:nvPr/>
        </p:nvPicPr>
        <p:blipFill>
          <a:blip r:embed="rId3"/>
          <a:stretch>
            <a:fillRect/>
          </a:stretch>
        </p:blipFill>
        <p:spPr>
          <a:xfrm>
            <a:off x="6523383" y="4120685"/>
            <a:ext cx="2819400" cy="1266945"/>
          </a:xfrm>
          <a:prstGeom prst="rect">
            <a:avLst/>
          </a:prstGeom>
        </p:spPr>
      </p:pic>
      <p:pic>
        <p:nvPicPr>
          <p:cNvPr id="6" name="圖片 5">
            <a:extLst>
              <a:ext uri="{FF2B5EF4-FFF2-40B4-BE49-F238E27FC236}">
                <a16:creationId xmlns:a16="http://schemas.microsoft.com/office/drawing/2014/main" id="{AAA4E77F-D4BE-4326-8973-EAD483552088}"/>
              </a:ext>
            </a:extLst>
          </p:cNvPr>
          <p:cNvPicPr>
            <a:picLocks noChangeAspect="1"/>
          </p:cNvPicPr>
          <p:nvPr/>
        </p:nvPicPr>
        <p:blipFill>
          <a:blip r:embed="rId4"/>
          <a:stretch>
            <a:fillRect/>
          </a:stretch>
        </p:blipFill>
        <p:spPr>
          <a:xfrm>
            <a:off x="7775299" y="5635334"/>
            <a:ext cx="2819401" cy="1285836"/>
          </a:xfrm>
          <a:prstGeom prst="rect">
            <a:avLst/>
          </a:prstGeom>
        </p:spPr>
      </p:pic>
    </p:spTree>
    <p:extLst>
      <p:ext uri="{BB962C8B-B14F-4D97-AF65-F5344CB8AC3E}">
        <p14:creationId xmlns:p14="http://schemas.microsoft.com/office/powerpoint/2010/main" val="376705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EAB872-65B2-4C9B-92B0-EDDD2628914E}"/>
              </a:ext>
            </a:extLst>
          </p:cNvPr>
          <p:cNvSpPr>
            <a:spLocks noGrp="1"/>
          </p:cNvSpPr>
          <p:nvPr>
            <p:ph type="title"/>
          </p:nvPr>
        </p:nvSpPr>
        <p:spPr/>
        <p:txBody>
          <a:bodyPr/>
          <a:lstStyle/>
          <a:p>
            <a:r>
              <a:rPr lang="zh-TW" altLang="en-US" dirty="0"/>
              <a:t>限制式</a:t>
            </a:r>
          </a:p>
        </p:txBody>
      </p:sp>
      <p:sp>
        <p:nvSpPr>
          <p:cNvPr id="3" name="內容版面配置區 2">
            <a:extLst>
              <a:ext uri="{FF2B5EF4-FFF2-40B4-BE49-F238E27FC236}">
                <a16:creationId xmlns:a16="http://schemas.microsoft.com/office/drawing/2014/main" id="{D92A2206-2F05-4FDE-8628-6F9075784F77}"/>
              </a:ext>
            </a:extLst>
          </p:cNvPr>
          <p:cNvSpPr>
            <a:spLocks noGrp="1"/>
          </p:cNvSpPr>
          <p:nvPr>
            <p:ph idx="1"/>
          </p:nvPr>
        </p:nvSpPr>
        <p:spPr/>
        <p:txBody>
          <a:bodyPr/>
          <a:lstStyle/>
          <a:p>
            <a:r>
              <a:rPr lang="en-US" altLang="zh-TW" dirty="0"/>
              <a:t>df = df[df['</a:t>
            </a:r>
            <a:r>
              <a:rPr lang="zh-TW" altLang="en-US" dirty="0"/>
              <a:t>特約別</a:t>
            </a:r>
            <a:r>
              <a:rPr lang="en-US" altLang="zh-TW" dirty="0"/>
              <a:t>']!='</a:t>
            </a:r>
            <a:r>
              <a:rPr lang="zh-TW" altLang="en-US" dirty="0"/>
              <a:t>醫學中心</a:t>
            </a:r>
            <a:r>
              <a:rPr lang="en-US" altLang="zh-TW" dirty="0"/>
              <a:t>-</a:t>
            </a:r>
            <a:r>
              <a:rPr lang="zh-TW" altLang="en-US" dirty="0"/>
              <a:t>兒童醫院</a:t>
            </a:r>
            <a:r>
              <a:rPr lang="en-US" altLang="zh-TW" dirty="0"/>
              <a:t>'].</a:t>
            </a:r>
            <a:r>
              <a:rPr lang="en-US" altLang="zh-TW" dirty="0" err="1"/>
              <a:t>reset_index</a:t>
            </a:r>
            <a:r>
              <a:rPr lang="en-US" altLang="zh-TW" dirty="0"/>
              <a:t>(drop=True)</a:t>
            </a:r>
          </a:p>
          <a:p>
            <a:r>
              <a:rPr lang="en-US" altLang="zh-TW" dirty="0"/>
              <a:t>df = </a:t>
            </a:r>
            <a:r>
              <a:rPr lang="en-US" altLang="zh-TW" dirty="0" err="1"/>
              <a:t>df.fillna</a:t>
            </a:r>
            <a:r>
              <a:rPr lang="en-US" altLang="zh-TW" dirty="0"/>
              <a:t>(0)</a:t>
            </a:r>
          </a:p>
          <a:p>
            <a:r>
              <a:rPr lang="en-US" altLang="zh-TW" dirty="0"/>
              <a:t>df = df[(df['</a:t>
            </a:r>
            <a:r>
              <a:rPr lang="en-US" altLang="zh-TW" dirty="0" err="1"/>
              <a:t>EdObservBeds</a:t>
            </a:r>
            <a:r>
              <a:rPr lang="en-US" altLang="zh-TW" dirty="0"/>
              <a:t>']!=0)&amp;(df['</a:t>
            </a:r>
            <a:r>
              <a:rPr lang="zh-TW" altLang="en-US" dirty="0"/>
              <a:t>內科</a:t>
            </a:r>
            <a:r>
              <a:rPr lang="en-US" altLang="zh-TW" dirty="0"/>
              <a:t>']!=0)].</a:t>
            </a:r>
            <a:r>
              <a:rPr lang="en-US" altLang="zh-TW" dirty="0" err="1"/>
              <a:t>reset_index</a:t>
            </a:r>
            <a:r>
              <a:rPr lang="en-US" altLang="zh-TW" dirty="0"/>
              <a:t>(drop=True)</a:t>
            </a:r>
          </a:p>
          <a:p>
            <a:r>
              <a:rPr lang="en-US" altLang="zh-TW" dirty="0"/>
              <a:t>df = df[df['</a:t>
            </a:r>
            <a:r>
              <a:rPr lang="zh-TW" altLang="en-US" dirty="0"/>
              <a:t>衛福部業務組別</a:t>
            </a:r>
            <a:r>
              <a:rPr lang="en-US" altLang="zh-TW" dirty="0"/>
              <a:t>'].</a:t>
            </a:r>
            <a:r>
              <a:rPr lang="en-US" altLang="zh-TW" dirty="0" err="1"/>
              <a:t>isin</a:t>
            </a:r>
            <a:r>
              <a:rPr lang="en-US" altLang="zh-TW" dirty="0"/>
              <a:t>(['</a:t>
            </a:r>
            <a:r>
              <a:rPr lang="zh-TW" altLang="en-US" dirty="0"/>
              <a:t>台北區</a:t>
            </a:r>
            <a:r>
              <a:rPr lang="en-US" altLang="zh-TW" dirty="0"/>
              <a:t>','</a:t>
            </a:r>
            <a:r>
              <a:rPr lang="zh-TW" altLang="en-US" dirty="0"/>
              <a:t>北區</a:t>
            </a:r>
            <a:r>
              <a:rPr lang="en-US" altLang="zh-TW" dirty="0"/>
              <a:t>'])].</a:t>
            </a:r>
            <a:r>
              <a:rPr lang="en-US" altLang="zh-TW" dirty="0" err="1"/>
              <a:t>reset_index</a:t>
            </a:r>
            <a:r>
              <a:rPr lang="en-US" altLang="zh-TW" dirty="0"/>
              <a:t>(drop=True)</a:t>
            </a:r>
          </a:p>
          <a:p>
            <a:endParaRPr lang="en-US" altLang="zh-TW" dirty="0"/>
          </a:p>
          <a:p>
            <a:r>
              <a:rPr lang="en-US" altLang="zh-TW" dirty="0"/>
              <a:t>0501110514</a:t>
            </a:r>
            <a:r>
              <a:rPr lang="zh-TW" altLang="en-US" dirty="0"/>
              <a:t>三軍總醫院附設民眾診療服務處汀洲院區</a:t>
            </a:r>
            <a:r>
              <a:rPr lang="en-US" altLang="zh-TW" dirty="0"/>
              <a:t>(</a:t>
            </a:r>
            <a:r>
              <a:rPr lang="zh-TW" altLang="en-US" dirty="0"/>
              <a:t>慢性疾病治療</a:t>
            </a:r>
            <a:r>
              <a:rPr lang="en-US" altLang="zh-TW" dirty="0"/>
              <a:t>):</a:t>
            </a:r>
            <a:r>
              <a:rPr lang="zh-TW" altLang="en-US" dirty="0"/>
              <a:t>資料刪除，沒有確切的床位跟科別資料</a:t>
            </a:r>
          </a:p>
        </p:txBody>
      </p:sp>
      <p:sp>
        <p:nvSpPr>
          <p:cNvPr id="4" name="投影片編號版面配置區 3">
            <a:extLst>
              <a:ext uri="{FF2B5EF4-FFF2-40B4-BE49-F238E27FC236}">
                <a16:creationId xmlns:a16="http://schemas.microsoft.com/office/drawing/2014/main" id="{43DC2D5A-DE0B-4230-90CC-9E18F141DC30}"/>
              </a:ext>
            </a:extLst>
          </p:cNvPr>
          <p:cNvSpPr>
            <a:spLocks noGrp="1"/>
          </p:cNvSpPr>
          <p:nvPr>
            <p:ph type="sldNum" sz="quarter" idx="12"/>
          </p:nvPr>
        </p:nvSpPr>
        <p:spPr/>
        <p:txBody>
          <a:bodyPr/>
          <a:lstStyle/>
          <a:p>
            <a:fld id="{270B5EE5-E998-4313-AD79-530D9E22B6D6}" type="slidenum">
              <a:rPr lang="zh-TW" altLang="en-US" smtClean="0"/>
              <a:t>22</a:t>
            </a:fld>
            <a:endParaRPr lang="zh-TW" altLang="en-US"/>
          </a:p>
        </p:txBody>
      </p:sp>
    </p:spTree>
    <p:extLst>
      <p:ext uri="{BB962C8B-B14F-4D97-AF65-F5344CB8AC3E}">
        <p14:creationId xmlns:p14="http://schemas.microsoft.com/office/powerpoint/2010/main" val="2108287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9008DC-CEC3-4C75-9E5F-195F0F46A0C5}"/>
              </a:ext>
            </a:extLst>
          </p:cNvPr>
          <p:cNvSpPr>
            <a:spLocks noGrp="1"/>
          </p:cNvSpPr>
          <p:nvPr>
            <p:ph type="title"/>
          </p:nvPr>
        </p:nvSpPr>
        <p:spPr/>
        <p:txBody>
          <a:bodyPr/>
          <a:lstStyle/>
          <a:p>
            <a:r>
              <a:rPr lang="zh-TW" altLang="en-US" dirty="0"/>
              <a:t>不好</a:t>
            </a:r>
          </a:p>
        </p:txBody>
      </p:sp>
      <p:sp>
        <p:nvSpPr>
          <p:cNvPr id="3" name="內容版面配置區 2">
            <a:extLst>
              <a:ext uri="{FF2B5EF4-FFF2-40B4-BE49-F238E27FC236}">
                <a16:creationId xmlns:a16="http://schemas.microsoft.com/office/drawing/2014/main" id="{3473B5B6-273F-4BD1-AF6E-89F160A47126}"/>
              </a:ext>
            </a:extLst>
          </p:cNvPr>
          <p:cNvSpPr>
            <a:spLocks noGrp="1"/>
          </p:cNvSpPr>
          <p:nvPr>
            <p:ph idx="1"/>
          </p:nvPr>
        </p:nvSpPr>
        <p:spPr/>
        <p:txBody>
          <a:bodyPr/>
          <a:lstStyle/>
          <a:p>
            <a:r>
              <a:rPr lang="en-US" altLang="zh-TW" dirty="0"/>
              <a:t>T1</a:t>
            </a:r>
          </a:p>
          <a:p>
            <a:endParaRPr lang="en-US" altLang="zh-TW" dirty="0"/>
          </a:p>
          <a:p>
            <a:endParaRPr lang="en-US" altLang="zh-TW" dirty="0"/>
          </a:p>
          <a:p>
            <a:endParaRPr lang="en-US" altLang="zh-TW" dirty="0"/>
          </a:p>
          <a:p>
            <a:endParaRPr lang="en-US" altLang="zh-TW" dirty="0"/>
          </a:p>
          <a:p>
            <a:r>
              <a:rPr lang="en-US" altLang="zh-TW" dirty="0"/>
              <a:t>T2</a:t>
            </a:r>
          </a:p>
          <a:p>
            <a:endParaRPr lang="en-US" altLang="zh-TW" dirty="0"/>
          </a:p>
          <a:p>
            <a:endParaRPr lang="en-US" altLang="zh-TW" dirty="0"/>
          </a:p>
          <a:p>
            <a:endParaRPr lang="en-US" altLang="zh-TW" dirty="0"/>
          </a:p>
          <a:p>
            <a:r>
              <a:rPr lang="en-US" altLang="zh-TW" dirty="0"/>
              <a:t>T3</a:t>
            </a:r>
          </a:p>
          <a:p>
            <a:endParaRPr lang="zh-TW" altLang="en-US" dirty="0"/>
          </a:p>
        </p:txBody>
      </p:sp>
      <p:sp>
        <p:nvSpPr>
          <p:cNvPr id="4" name="投影片編號版面配置區 3">
            <a:extLst>
              <a:ext uri="{FF2B5EF4-FFF2-40B4-BE49-F238E27FC236}">
                <a16:creationId xmlns:a16="http://schemas.microsoft.com/office/drawing/2014/main" id="{B9BDE182-6D22-46E3-8AED-502D180B6AB9}"/>
              </a:ext>
            </a:extLst>
          </p:cNvPr>
          <p:cNvSpPr>
            <a:spLocks noGrp="1"/>
          </p:cNvSpPr>
          <p:nvPr>
            <p:ph type="sldNum" sz="quarter" idx="12"/>
          </p:nvPr>
        </p:nvSpPr>
        <p:spPr/>
        <p:txBody>
          <a:bodyPr/>
          <a:lstStyle/>
          <a:p>
            <a:fld id="{270B5EE5-E998-4313-AD79-530D9E22B6D6}" type="slidenum">
              <a:rPr lang="zh-TW" altLang="en-US" smtClean="0"/>
              <a:t>23</a:t>
            </a:fld>
            <a:endParaRPr lang="zh-TW" altLang="en-US"/>
          </a:p>
        </p:txBody>
      </p:sp>
      <p:pic>
        <p:nvPicPr>
          <p:cNvPr id="5" name="圖片 4">
            <a:extLst>
              <a:ext uri="{FF2B5EF4-FFF2-40B4-BE49-F238E27FC236}">
                <a16:creationId xmlns:a16="http://schemas.microsoft.com/office/drawing/2014/main" id="{78C4A3C2-8D39-4259-BEAA-DF69AC5869CC}"/>
              </a:ext>
            </a:extLst>
          </p:cNvPr>
          <p:cNvPicPr>
            <a:picLocks noChangeAspect="1"/>
          </p:cNvPicPr>
          <p:nvPr/>
        </p:nvPicPr>
        <p:blipFill rotWithShape="1">
          <a:blip r:embed="rId2"/>
          <a:srcRect l="2066" t="1846" r="1033" b="4955"/>
          <a:stretch/>
        </p:blipFill>
        <p:spPr>
          <a:xfrm>
            <a:off x="1987825" y="136525"/>
            <a:ext cx="4467227" cy="1970735"/>
          </a:xfrm>
          <a:prstGeom prst="rect">
            <a:avLst/>
          </a:prstGeom>
        </p:spPr>
      </p:pic>
      <p:pic>
        <p:nvPicPr>
          <p:cNvPr id="6" name="圖片 5">
            <a:extLst>
              <a:ext uri="{FF2B5EF4-FFF2-40B4-BE49-F238E27FC236}">
                <a16:creationId xmlns:a16="http://schemas.microsoft.com/office/drawing/2014/main" id="{69027EC9-4B47-48F6-8800-B6FC6FBAA97F}"/>
              </a:ext>
            </a:extLst>
          </p:cNvPr>
          <p:cNvPicPr>
            <a:picLocks noChangeAspect="1"/>
          </p:cNvPicPr>
          <p:nvPr/>
        </p:nvPicPr>
        <p:blipFill>
          <a:blip r:embed="rId3"/>
          <a:stretch>
            <a:fillRect/>
          </a:stretch>
        </p:blipFill>
        <p:spPr>
          <a:xfrm>
            <a:off x="1681784" y="2489424"/>
            <a:ext cx="4514850" cy="2066925"/>
          </a:xfrm>
          <a:prstGeom prst="rect">
            <a:avLst/>
          </a:prstGeom>
        </p:spPr>
      </p:pic>
      <p:pic>
        <p:nvPicPr>
          <p:cNvPr id="7" name="圖片 6">
            <a:extLst>
              <a:ext uri="{FF2B5EF4-FFF2-40B4-BE49-F238E27FC236}">
                <a16:creationId xmlns:a16="http://schemas.microsoft.com/office/drawing/2014/main" id="{2CC9924E-A614-47F0-9859-DA20B58B36FA}"/>
              </a:ext>
            </a:extLst>
          </p:cNvPr>
          <p:cNvPicPr>
            <a:picLocks noChangeAspect="1"/>
          </p:cNvPicPr>
          <p:nvPr/>
        </p:nvPicPr>
        <p:blipFill>
          <a:blip r:embed="rId4"/>
          <a:stretch>
            <a:fillRect/>
          </a:stretch>
        </p:blipFill>
        <p:spPr>
          <a:xfrm>
            <a:off x="1681784" y="4711700"/>
            <a:ext cx="4629150" cy="2009775"/>
          </a:xfrm>
          <a:prstGeom prst="rect">
            <a:avLst/>
          </a:prstGeom>
        </p:spPr>
      </p:pic>
      <p:pic>
        <p:nvPicPr>
          <p:cNvPr id="8" name="圖片 7">
            <a:extLst>
              <a:ext uri="{FF2B5EF4-FFF2-40B4-BE49-F238E27FC236}">
                <a16:creationId xmlns:a16="http://schemas.microsoft.com/office/drawing/2014/main" id="{239909E3-8857-4F3D-953A-E7F464FEE87E}"/>
              </a:ext>
            </a:extLst>
          </p:cNvPr>
          <p:cNvPicPr>
            <a:picLocks noChangeAspect="1"/>
          </p:cNvPicPr>
          <p:nvPr/>
        </p:nvPicPr>
        <p:blipFill>
          <a:blip r:embed="rId5"/>
          <a:stretch>
            <a:fillRect/>
          </a:stretch>
        </p:blipFill>
        <p:spPr>
          <a:xfrm>
            <a:off x="6697524" y="463327"/>
            <a:ext cx="4581525" cy="1838325"/>
          </a:xfrm>
          <a:prstGeom prst="rect">
            <a:avLst/>
          </a:prstGeom>
        </p:spPr>
      </p:pic>
      <p:sp>
        <p:nvSpPr>
          <p:cNvPr id="9" name="矩形 8">
            <a:extLst>
              <a:ext uri="{FF2B5EF4-FFF2-40B4-BE49-F238E27FC236}">
                <a16:creationId xmlns:a16="http://schemas.microsoft.com/office/drawing/2014/main" id="{C6568CDD-E59E-4173-A415-FB25FDFEA68E}"/>
              </a:ext>
            </a:extLst>
          </p:cNvPr>
          <p:cNvSpPr/>
          <p:nvPr/>
        </p:nvSpPr>
        <p:spPr>
          <a:xfrm>
            <a:off x="6750533" y="226142"/>
            <a:ext cx="1399742" cy="369332"/>
          </a:xfrm>
          <a:prstGeom prst="rect">
            <a:avLst/>
          </a:prstGeom>
        </p:spPr>
        <p:txBody>
          <a:bodyPr wrap="none">
            <a:spAutoFit/>
          </a:bodyPr>
          <a:lstStyle/>
          <a:p>
            <a:r>
              <a:rPr lang="en-US" altLang="zh-TW" dirty="0"/>
              <a:t>ED</a:t>
            </a:r>
            <a:r>
              <a:rPr lang="zh-TW" altLang="en-US" dirty="0"/>
              <a:t> </a:t>
            </a:r>
            <a:r>
              <a:rPr lang="en-US" altLang="zh-TW" dirty="0"/>
              <a:t>Beds &gt; 10</a:t>
            </a:r>
          </a:p>
        </p:txBody>
      </p:sp>
      <p:pic>
        <p:nvPicPr>
          <p:cNvPr id="11" name="圖片 10">
            <a:extLst>
              <a:ext uri="{FF2B5EF4-FFF2-40B4-BE49-F238E27FC236}">
                <a16:creationId xmlns:a16="http://schemas.microsoft.com/office/drawing/2014/main" id="{87DD7D0A-A32B-4E16-BABA-D34894715A18}"/>
              </a:ext>
            </a:extLst>
          </p:cNvPr>
          <p:cNvPicPr>
            <a:picLocks noChangeAspect="1"/>
          </p:cNvPicPr>
          <p:nvPr/>
        </p:nvPicPr>
        <p:blipFill>
          <a:blip r:embed="rId6"/>
          <a:stretch>
            <a:fillRect/>
          </a:stretch>
        </p:blipFill>
        <p:spPr>
          <a:xfrm>
            <a:off x="6764199" y="2656111"/>
            <a:ext cx="4514850" cy="1733550"/>
          </a:xfrm>
          <a:prstGeom prst="rect">
            <a:avLst/>
          </a:prstGeom>
        </p:spPr>
      </p:pic>
      <p:pic>
        <p:nvPicPr>
          <p:cNvPr id="12" name="圖片 11">
            <a:extLst>
              <a:ext uri="{FF2B5EF4-FFF2-40B4-BE49-F238E27FC236}">
                <a16:creationId xmlns:a16="http://schemas.microsoft.com/office/drawing/2014/main" id="{15F52E6E-C3F8-4091-B1FE-D420AA08A31B}"/>
              </a:ext>
            </a:extLst>
          </p:cNvPr>
          <p:cNvPicPr>
            <a:picLocks noChangeAspect="1"/>
          </p:cNvPicPr>
          <p:nvPr/>
        </p:nvPicPr>
        <p:blipFill>
          <a:blip r:embed="rId7"/>
          <a:stretch>
            <a:fillRect/>
          </a:stretch>
        </p:blipFill>
        <p:spPr>
          <a:xfrm>
            <a:off x="6697524" y="4711700"/>
            <a:ext cx="4514850" cy="1771650"/>
          </a:xfrm>
          <a:prstGeom prst="rect">
            <a:avLst/>
          </a:prstGeom>
        </p:spPr>
      </p:pic>
    </p:spTree>
    <p:extLst>
      <p:ext uri="{BB962C8B-B14F-4D97-AF65-F5344CB8AC3E}">
        <p14:creationId xmlns:p14="http://schemas.microsoft.com/office/powerpoint/2010/main" val="1108848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8EB217-A75E-4B7C-B483-83D838B847FF}"/>
              </a:ext>
            </a:extLst>
          </p:cNvPr>
          <p:cNvSpPr>
            <a:spLocks noGrp="1"/>
          </p:cNvSpPr>
          <p:nvPr>
            <p:ph type="title"/>
          </p:nvPr>
        </p:nvSpPr>
        <p:spPr/>
        <p:txBody>
          <a:bodyPr/>
          <a:lstStyle/>
          <a:p>
            <a:r>
              <a:rPr lang="zh-TW" altLang="en-US" dirty="0"/>
              <a:t>醫院分數計算公式</a:t>
            </a:r>
            <a:r>
              <a:rPr lang="en-US" altLang="zh-TW" dirty="0"/>
              <a:t>May. 13</a:t>
            </a:r>
            <a:endParaRPr lang="zh-TW" altLang="en-US" dirty="0"/>
          </a:p>
        </p:txBody>
      </p:sp>
      <p:sp>
        <p:nvSpPr>
          <p:cNvPr id="3" name="內容版面配置區 2">
            <a:extLst>
              <a:ext uri="{FF2B5EF4-FFF2-40B4-BE49-F238E27FC236}">
                <a16:creationId xmlns:a16="http://schemas.microsoft.com/office/drawing/2014/main" id="{EBC7492E-2861-4C13-830E-E0B3EF69D50A}"/>
              </a:ext>
            </a:extLst>
          </p:cNvPr>
          <p:cNvSpPr>
            <a:spLocks noGrp="1"/>
          </p:cNvSpPr>
          <p:nvPr>
            <p:ph idx="1"/>
          </p:nvPr>
        </p:nvSpPr>
        <p:spPr/>
        <p:txBody>
          <a:bodyPr/>
          <a:lstStyle/>
          <a:p>
            <a:r>
              <a:rPr lang="en-US" altLang="zh-TW" dirty="0"/>
              <a:t>20200512-MCS-ffcde-NorthDivision-w1.xlsx </a:t>
            </a:r>
            <a:r>
              <a:rPr lang="zh-TW" altLang="en-US" dirty="0"/>
              <a:t>重傷不選擇非</a:t>
            </a:r>
            <a:r>
              <a:rPr lang="en-US" altLang="zh-TW" dirty="0"/>
              <a:t>ERH</a:t>
            </a:r>
          </a:p>
          <a:p>
            <a:pPr marL="0" indent="0">
              <a:buNone/>
            </a:pPr>
            <a:r>
              <a:rPr lang="en-US" altLang="zh-TW" dirty="0"/>
              <a:t>def </a:t>
            </a:r>
            <a:r>
              <a:rPr lang="en-US" altLang="zh-TW" dirty="0" err="1"/>
              <a:t>penalty_standardize</a:t>
            </a:r>
            <a:r>
              <a:rPr lang="en-US" altLang="zh-TW" dirty="0"/>
              <a:t>(</a:t>
            </a:r>
            <a:r>
              <a:rPr lang="en-US" altLang="zh-TW" dirty="0" err="1"/>
              <a:t>cv,n_patient</a:t>
            </a:r>
            <a:r>
              <a:rPr lang="en-US" altLang="zh-TW" dirty="0"/>
              <a:t>):</a:t>
            </a:r>
          </a:p>
          <a:p>
            <a:pPr marL="0" indent="0">
              <a:buNone/>
            </a:pPr>
            <a:r>
              <a:rPr lang="en-US" altLang="zh-TW" dirty="0"/>
              <a:t>    </a:t>
            </a:r>
            <a:r>
              <a:rPr lang="en-US" altLang="zh-TW" dirty="0" err="1"/>
              <a:t>p_min</a:t>
            </a:r>
            <a:r>
              <a:rPr lang="en-US" altLang="zh-TW" dirty="0"/>
              <a:t> = 1</a:t>
            </a:r>
          </a:p>
          <a:p>
            <a:pPr marL="0" indent="0">
              <a:buNone/>
            </a:pPr>
            <a:r>
              <a:rPr lang="en-US" altLang="zh-TW" dirty="0"/>
              <a:t>    </a:t>
            </a:r>
            <a:r>
              <a:rPr lang="en-US" altLang="zh-TW" dirty="0" err="1"/>
              <a:t>p_max</a:t>
            </a:r>
            <a:r>
              <a:rPr lang="en-US" altLang="zh-TW" dirty="0"/>
              <a:t> = cv</a:t>
            </a:r>
          </a:p>
          <a:p>
            <a:pPr marL="0" indent="0">
              <a:buNone/>
            </a:pPr>
            <a:r>
              <a:rPr lang="en-US" altLang="zh-TW" dirty="0"/>
              <a:t>    </a:t>
            </a:r>
            <a:r>
              <a:rPr lang="en-US" altLang="zh-TW" dirty="0" err="1"/>
              <a:t>s_min</a:t>
            </a:r>
            <a:r>
              <a:rPr lang="en-US" altLang="zh-TW" dirty="0"/>
              <a:t> = 2</a:t>
            </a:r>
          </a:p>
          <a:p>
            <a:pPr marL="0" indent="0">
              <a:buNone/>
            </a:pPr>
            <a:r>
              <a:rPr lang="en-US" altLang="zh-TW" dirty="0"/>
              <a:t>    </a:t>
            </a:r>
            <a:r>
              <a:rPr lang="en-US" altLang="zh-TW" dirty="0" err="1"/>
              <a:t>s_max</a:t>
            </a:r>
            <a:r>
              <a:rPr lang="en-US" altLang="zh-TW" dirty="0"/>
              <a:t> = 4</a:t>
            </a:r>
          </a:p>
          <a:p>
            <a:pPr marL="0" indent="0">
              <a:buNone/>
            </a:pPr>
            <a:r>
              <a:rPr lang="en-US" altLang="zh-TW" dirty="0"/>
              <a:t>    x = (</a:t>
            </a:r>
            <a:r>
              <a:rPr lang="en-US" altLang="zh-TW" dirty="0" err="1"/>
              <a:t>s_max-s_min</a:t>
            </a:r>
            <a:r>
              <a:rPr lang="en-US" altLang="zh-TW" dirty="0"/>
              <a:t>)/(</a:t>
            </a:r>
            <a:r>
              <a:rPr lang="en-US" altLang="zh-TW" dirty="0" err="1"/>
              <a:t>p_max-p_min</a:t>
            </a:r>
            <a:r>
              <a:rPr lang="en-US" altLang="zh-TW" dirty="0"/>
              <a:t>)</a:t>
            </a:r>
          </a:p>
          <a:p>
            <a:pPr marL="0" indent="0">
              <a:buNone/>
            </a:pPr>
            <a:r>
              <a:rPr lang="en-US" altLang="zh-TW" dirty="0"/>
              <a:t>    b = </a:t>
            </a:r>
            <a:r>
              <a:rPr lang="en-US" altLang="zh-TW" dirty="0" err="1"/>
              <a:t>s_min</a:t>
            </a:r>
            <a:r>
              <a:rPr lang="en-US" altLang="zh-TW" dirty="0"/>
              <a:t>-(</a:t>
            </a:r>
            <a:r>
              <a:rPr lang="en-US" altLang="zh-TW" dirty="0" err="1"/>
              <a:t>p_min</a:t>
            </a:r>
            <a:r>
              <a:rPr lang="en-US" altLang="zh-TW" dirty="0"/>
              <a:t>*x)</a:t>
            </a:r>
          </a:p>
          <a:p>
            <a:pPr marL="0" indent="0">
              <a:buNone/>
            </a:pPr>
            <a:r>
              <a:rPr lang="en-US" altLang="zh-TW" dirty="0"/>
              <a:t>    y = </a:t>
            </a:r>
            <a:r>
              <a:rPr lang="en-US" altLang="zh-TW" dirty="0" err="1"/>
              <a:t>i</a:t>
            </a:r>
            <a:r>
              <a:rPr lang="en-US" altLang="zh-TW" dirty="0"/>
              <a:t>*</a:t>
            </a:r>
            <a:r>
              <a:rPr lang="en-US" altLang="zh-TW" dirty="0" err="1"/>
              <a:t>x+b</a:t>
            </a:r>
            <a:endParaRPr lang="en-US" altLang="zh-TW" dirty="0"/>
          </a:p>
          <a:p>
            <a:pPr marL="0" indent="0">
              <a:buNone/>
            </a:pPr>
            <a:r>
              <a:rPr lang="en-US" altLang="zh-TW" dirty="0"/>
              <a:t>    return y</a:t>
            </a:r>
          </a:p>
          <a:p>
            <a:pPr marL="0" indent="0">
              <a:buNone/>
            </a:pPr>
            <a:r>
              <a:rPr lang="en-US" altLang="zh-TW" dirty="0"/>
              <a:t>&gt;&gt; </a:t>
            </a:r>
            <a:r>
              <a:rPr lang="zh-TW" altLang="en-US" dirty="0"/>
              <a:t>最小為</a:t>
            </a:r>
            <a:r>
              <a:rPr lang="en-US" altLang="zh-TW" dirty="0"/>
              <a:t>2</a:t>
            </a:r>
            <a:r>
              <a:rPr lang="zh-TW" altLang="en-US" dirty="0"/>
              <a:t>，臨界值為</a:t>
            </a:r>
            <a:r>
              <a:rPr lang="en-US" altLang="zh-TW" dirty="0"/>
              <a:t>4</a:t>
            </a:r>
            <a:r>
              <a:rPr lang="zh-TW" altLang="en-US" dirty="0"/>
              <a:t>，如</a:t>
            </a:r>
            <a:r>
              <a:rPr lang="en-US" altLang="zh-TW" dirty="0"/>
              <a:t>1</a:t>
            </a:r>
            <a:r>
              <a:rPr lang="zh-TW" altLang="en-US" dirty="0"/>
              <a:t>床</a:t>
            </a:r>
            <a:r>
              <a:rPr lang="en-US" altLang="zh-TW" dirty="0"/>
              <a:t>(=2)</a:t>
            </a:r>
            <a:r>
              <a:rPr lang="zh-TW" altLang="en-US" dirty="0"/>
              <a:t>，臨界值</a:t>
            </a:r>
            <a:r>
              <a:rPr lang="en-US" altLang="zh-TW" dirty="0"/>
              <a:t>9</a:t>
            </a:r>
            <a:r>
              <a:rPr lang="zh-TW" altLang="en-US" dirty="0"/>
              <a:t>床</a:t>
            </a:r>
            <a:r>
              <a:rPr lang="en-US" altLang="zh-TW" dirty="0"/>
              <a:t>(=4)</a:t>
            </a:r>
            <a:r>
              <a:rPr lang="zh-TW" altLang="en-US" dirty="0"/>
              <a:t>，已收治</a:t>
            </a:r>
            <a:r>
              <a:rPr lang="en-US" altLang="zh-TW" dirty="0"/>
              <a:t>15</a:t>
            </a:r>
            <a:r>
              <a:rPr lang="zh-TW" altLang="en-US" dirty="0"/>
              <a:t>位傷患</a:t>
            </a:r>
            <a:r>
              <a:rPr lang="en-US" altLang="zh-TW" dirty="0"/>
              <a:t>penalty=5.5</a:t>
            </a:r>
            <a:endParaRPr lang="zh-TW" altLang="en-US" dirty="0"/>
          </a:p>
        </p:txBody>
      </p:sp>
      <p:sp>
        <p:nvSpPr>
          <p:cNvPr id="4" name="投影片編號版面配置區 3">
            <a:extLst>
              <a:ext uri="{FF2B5EF4-FFF2-40B4-BE49-F238E27FC236}">
                <a16:creationId xmlns:a16="http://schemas.microsoft.com/office/drawing/2014/main" id="{7C4BDC91-3E64-4785-B95C-1CE3F9CCE329}"/>
              </a:ext>
            </a:extLst>
          </p:cNvPr>
          <p:cNvSpPr>
            <a:spLocks noGrp="1"/>
          </p:cNvSpPr>
          <p:nvPr>
            <p:ph type="sldNum" sz="quarter" idx="12"/>
          </p:nvPr>
        </p:nvSpPr>
        <p:spPr/>
        <p:txBody>
          <a:bodyPr/>
          <a:lstStyle/>
          <a:p>
            <a:fld id="{270B5EE5-E998-4313-AD79-530D9E22B6D6}" type="slidenum">
              <a:rPr lang="zh-TW" altLang="en-US" smtClean="0"/>
              <a:t>24</a:t>
            </a:fld>
            <a:endParaRPr lang="zh-TW" altLang="en-US"/>
          </a:p>
        </p:txBody>
      </p:sp>
    </p:spTree>
    <p:extLst>
      <p:ext uri="{BB962C8B-B14F-4D97-AF65-F5344CB8AC3E}">
        <p14:creationId xmlns:p14="http://schemas.microsoft.com/office/powerpoint/2010/main" val="89369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0C881A-18A1-4B37-B40C-42B1C638448E}"/>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F00F3A6-05A5-4F48-8E07-146E738DF08F}"/>
                  </a:ext>
                </a:extLst>
              </p:cNvPr>
              <p:cNvSpPr>
                <a:spLocks noGrp="1"/>
              </p:cNvSpPr>
              <p:nvPr>
                <p:ph idx="1"/>
              </p:nvPr>
            </p:nvSpPr>
            <p:spPr/>
            <p:txBody>
              <a:bodyPr/>
              <a:lstStyle/>
              <a:p>
                <a:r>
                  <a:rPr lang="zh-TW" altLang="en-US" dirty="0"/>
                  <a:t>開車時間使用排序：</a:t>
                </a:r>
                <a:endParaRPr lang="en-US" altLang="zh-TW" dirty="0"/>
              </a:p>
              <a:p>
                <a:pPr lvl="1"/>
                <a:r>
                  <a:rPr lang="en-US" altLang="zh-TW" dirty="0"/>
                  <a:t>25, 27, 27,  27, 30, 30 &gt; 6, 4, 4, 4, 1, 1</a:t>
                </a:r>
              </a:p>
              <a:p>
                <a:r>
                  <a:rPr lang="zh-TW" altLang="en-US" dirty="0"/>
                  <a:t>不考慮等待住院人數，因等待的人不確定傷勢情形，不便了解是否占用床位</a:t>
                </a:r>
                <a:endParaRPr lang="en-US" altLang="zh-TW" dirty="0"/>
              </a:p>
              <a:p>
                <a:r>
                  <a:rPr lang="zh-TW" altLang="en-US" dirty="0"/>
                  <a:t>用</a:t>
                </a:r>
                <a:r>
                  <a:rPr lang="en-US" altLang="zh-TW" dirty="0"/>
                  <a:t>Z</a:t>
                </a:r>
                <a:r>
                  <a:rPr lang="zh-TW" altLang="en-US" dirty="0"/>
                  <a:t>來調整</a:t>
                </a:r>
                <a:r>
                  <a:rPr lang="en-US" altLang="zh-TW" dirty="0"/>
                  <a:t>Y(</a:t>
                </a:r>
                <a:r>
                  <a:rPr lang="zh-TW" altLang="en-US" dirty="0"/>
                  <a:t>適當性</a:t>
                </a:r>
                <a:r>
                  <a:rPr lang="en-US" altLang="zh-TW" dirty="0"/>
                  <a:t>)</a:t>
                </a:r>
                <a:r>
                  <a:rPr lang="zh-TW" altLang="en-US" dirty="0"/>
                  <a:t>的權重</a:t>
                </a:r>
                <a:endParaRPr lang="en-US" altLang="zh-TW" dirty="0"/>
              </a:p>
              <a:p>
                <a:r>
                  <a:rPr lang="zh-TW" altLang="en-US" dirty="0"/>
                  <a:t>重傷傷患：</a:t>
                </a:r>
                <a:endParaRPr lang="en-US" altLang="zh-TW" dirty="0"/>
              </a:p>
              <a:p>
                <a:pPr lvl="1"/>
                <a:r>
                  <a:rPr lang="zh-TW" altLang="en-US" dirty="0"/>
                  <a:t>選擇開車不超過一小時的醫院</a:t>
                </a:r>
                <a:endParaRPr lang="en-US" altLang="zh-TW" dirty="0"/>
              </a:p>
              <a:p>
                <a:pPr lvl="1"/>
                <a:r>
                  <a:rPr lang="zh-TW" altLang="en-US" dirty="0"/>
                  <a:t>只能到中度或重度急救責任醫院</a:t>
                </a:r>
                <a:endParaRPr lang="en-US" altLang="zh-TW" dirty="0"/>
              </a:p>
              <a:p>
                <a:r>
                  <a:rPr lang="en-US" altLang="zh-TW" dirty="0"/>
                  <a:t>&gt;&gt;</a:t>
                </a:r>
                <a:r>
                  <a:rPr lang="zh-TW" altLang="en-US" u="sng" dirty="0"/>
                  <a:t>如何讓就近之醫院敏感度增強</a:t>
                </a:r>
                <a:r>
                  <a:rPr lang="en-US" altLang="zh-TW" u="sng" dirty="0"/>
                  <a:t>?</a:t>
                </a:r>
              </a:p>
              <a:p>
                <a14:m>
                  <m:oMath xmlns:m="http://schemas.openxmlformats.org/officeDocument/2006/math">
                    <m:sSub>
                      <m:sSubPr>
                        <m:ctrlPr>
                          <a:rPr lang="en-US" altLang="zh-TW" sz="2400" i="1">
                            <a:solidFill>
                              <a:prstClr val="black"/>
                            </a:solidFill>
                            <a:latin typeface="Cambria Math" panose="02040503050406030204" pitchFamily="18" charset="0"/>
                          </a:rPr>
                        </m:ctrlPr>
                      </m:sSubPr>
                      <m:e>
                        <m:r>
                          <m:rPr>
                            <m:sty m:val="p"/>
                          </m:rPr>
                          <a:rPr lang="en-US" altLang="zh-TW" sz="2400" i="1">
                            <a:solidFill>
                              <a:prstClr val="black"/>
                            </a:solidFill>
                            <a:latin typeface="Cambria Math" panose="02040503050406030204" pitchFamily="18" charset="0"/>
                          </a:rPr>
                          <m:t>S</m:t>
                        </m:r>
                        <m:r>
                          <a:rPr lang="en-US" altLang="zh-TW" sz="2400" i="1">
                            <a:solidFill>
                              <a:prstClr val="black"/>
                            </a:solidFill>
                            <a:latin typeface="Cambria Math" panose="02040503050406030204" pitchFamily="18" charset="0"/>
                          </a:rPr>
                          <m:t>𝑐𝑜𝑟𝑒</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𝑥</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𝑦</m:t>
                        </m:r>
                      </m:e>
                      <m:sub>
                        <m:r>
                          <a:rPr lang="en-US" altLang="zh-TW" sz="2400" i="1">
                            <a:solidFill>
                              <a:prstClr val="black"/>
                            </a:solidFill>
                            <a:latin typeface="Cambria Math" panose="02040503050406030204" pitchFamily="18" charset="0"/>
                          </a:rPr>
                          <m:t>𝑖𝑗</m:t>
                        </m:r>
                      </m:sub>
                    </m:sSub>
                    <m:d>
                      <m:dPr>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1−</m:t>
                            </m:r>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e>
                    </m:d>
                    <m:r>
                      <a:rPr lang="en-US" altLang="zh-TW" sz="2400" i="1">
                        <a:latin typeface="Cambria Math" panose="02040503050406030204" pitchFamily="18" charset="0"/>
                      </a:rPr>
                      <m:t>+</m:t>
                    </m:r>
                    <m:r>
                      <a:rPr lang="en-US" altLang="zh-TW" sz="2400" i="1">
                        <a:latin typeface="Cambria Math" panose="02040503050406030204" pitchFamily="18" charset="0"/>
                      </a:rPr>
                      <m:t>𝑤</m:t>
                    </m:r>
                    <m:r>
                      <a:rPr lang="en-US" altLang="zh-TW" sz="2400" i="1">
                        <a:latin typeface="Cambria Math" panose="02040503050406030204" pitchFamily="18" charset="0"/>
                      </a:rPr>
                      <m:t>4</m:t>
                    </m:r>
                  </m:oMath>
                </a14:m>
                <a:endParaRPr lang="en-US" altLang="zh-TW" sz="2400" dirty="0"/>
              </a:p>
              <a:p>
                <a:pPr lvl="1"/>
                <a:r>
                  <a:rPr lang="en-US" altLang="zh-TW" sz="2200" dirty="0"/>
                  <a:t>1-Z</a:t>
                </a:r>
                <a:r>
                  <a:rPr lang="zh-TW" altLang="en-US" sz="2200" dirty="0"/>
                  <a:t>可以小於</a:t>
                </a:r>
                <a:r>
                  <a:rPr lang="en-US" altLang="zh-TW" sz="2200" dirty="0"/>
                  <a:t>0</a:t>
                </a:r>
              </a:p>
              <a:p>
                <a:endParaRPr lang="zh-TW" altLang="en-US" u="sng" dirty="0"/>
              </a:p>
            </p:txBody>
          </p:sp>
        </mc:Choice>
        <mc:Fallback xmlns="">
          <p:sp>
            <p:nvSpPr>
              <p:cNvPr id="3" name="內容版面配置區 2">
                <a:extLst>
                  <a:ext uri="{FF2B5EF4-FFF2-40B4-BE49-F238E27FC236}">
                    <a16:creationId xmlns:a16="http://schemas.microsoft.com/office/drawing/2014/main" id="{3F00F3A6-05A5-4F48-8E07-146E738DF08F}"/>
                  </a:ext>
                </a:extLst>
              </p:cNvPr>
              <p:cNvSpPr>
                <a:spLocks noGrp="1" noRot="1" noChangeAspect="1" noMove="1" noResize="1" noEditPoints="1" noAdjustHandles="1" noChangeArrowheads="1" noChangeShapeType="1" noTextEdit="1"/>
              </p:cNvSpPr>
              <p:nvPr>
                <p:ph idx="1"/>
              </p:nvPr>
            </p:nvSpPr>
            <p:spPr>
              <a:blipFill>
                <a:blip r:embed="rId2"/>
                <a:stretch>
                  <a:fillRect l="-696" t="-92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B905AA7-2FFC-4040-9282-BA4548E93746}"/>
              </a:ext>
            </a:extLst>
          </p:cNvPr>
          <p:cNvSpPr>
            <a:spLocks noGrp="1"/>
          </p:cNvSpPr>
          <p:nvPr>
            <p:ph type="sldNum" sz="quarter" idx="12"/>
          </p:nvPr>
        </p:nvSpPr>
        <p:spPr/>
        <p:txBody>
          <a:bodyPr/>
          <a:lstStyle/>
          <a:p>
            <a:fld id="{270B5EE5-E998-4313-AD79-530D9E22B6D6}" type="slidenum">
              <a:rPr lang="zh-TW" altLang="en-US" smtClean="0"/>
              <a:t>25</a:t>
            </a:fld>
            <a:endParaRPr lang="zh-TW" altLang="en-US"/>
          </a:p>
        </p:txBody>
      </p:sp>
      <p:pic>
        <p:nvPicPr>
          <p:cNvPr id="5" name="圖片 4">
            <a:extLst>
              <a:ext uri="{FF2B5EF4-FFF2-40B4-BE49-F238E27FC236}">
                <a16:creationId xmlns:a16="http://schemas.microsoft.com/office/drawing/2014/main" id="{7C5B9E51-9F04-470A-91D6-375CF7E20F65}"/>
              </a:ext>
            </a:extLst>
          </p:cNvPr>
          <p:cNvPicPr>
            <a:picLocks noChangeAspect="1"/>
          </p:cNvPicPr>
          <p:nvPr/>
        </p:nvPicPr>
        <p:blipFill>
          <a:blip r:embed="rId3"/>
          <a:stretch>
            <a:fillRect/>
          </a:stretch>
        </p:blipFill>
        <p:spPr>
          <a:xfrm>
            <a:off x="6223138" y="3807235"/>
            <a:ext cx="4476750" cy="2047875"/>
          </a:xfrm>
          <a:prstGeom prst="rect">
            <a:avLst/>
          </a:prstGeom>
        </p:spPr>
      </p:pic>
    </p:spTree>
    <p:extLst>
      <p:ext uri="{BB962C8B-B14F-4D97-AF65-F5344CB8AC3E}">
        <p14:creationId xmlns:p14="http://schemas.microsoft.com/office/powerpoint/2010/main" val="376316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257E94-A4A7-49E3-AD91-7EB10B29DC5B}"/>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236D536-A6FF-4E26-A51A-CF90F07954FD}"/>
                  </a:ext>
                </a:extLst>
              </p:cNvPr>
              <p:cNvSpPr>
                <a:spLocks noGrp="1"/>
              </p:cNvSpPr>
              <p:nvPr>
                <p:ph idx="1"/>
              </p:nvPr>
            </p:nvSpPr>
            <p:spPr/>
            <p:txBody>
              <a:bodyPr/>
              <a:lstStyle/>
              <a:p>
                <a14:m>
                  <m:oMath xmlns:m="http://schemas.openxmlformats.org/officeDocument/2006/math">
                    <m:sSub>
                      <m:sSubPr>
                        <m:ctrlPr>
                          <a:rPr lang="en-US" altLang="zh-TW" sz="2400" i="1">
                            <a:solidFill>
                              <a:prstClr val="black"/>
                            </a:solidFill>
                            <a:latin typeface="Cambria Math" panose="02040503050406030204" pitchFamily="18" charset="0"/>
                          </a:rPr>
                        </m:ctrlPr>
                      </m:sSubPr>
                      <m:e>
                        <m:r>
                          <m:rPr>
                            <m:sty m:val="p"/>
                          </m:rPr>
                          <a:rPr lang="en-US" altLang="zh-TW" sz="2400" i="1">
                            <a:solidFill>
                              <a:prstClr val="black"/>
                            </a:solidFill>
                            <a:latin typeface="Cambria Math" panose="02040503050406030204" pitchFamily="18" charset="0"/>
                          </a:rPr>
                          <m:t>S</m:t>
                        </m:r>
                        <m:r>
                          <a:rPr lang="en-US" altLang="zh-TW" sz="2400" i="1">
                            <a:solidFill>
                              <a:prstClr val="black"/>
                            </a:solidFill>
                            <a:latin typeface="Cambria Math" panose="02040503050406030204" pitchFamily="18" charset="0"/>
                          </a:rPr>
                          <m:t>𝑐𝑜𝑟𝑒</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𝑥</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𝑦</m:t>
                        </m:r>
                      </m:e>
                      <m:sub>
                        <m:r>
                          <a:rPr lang="en-US" altLang="zh-TW" sz="2400" i="1">
                            <a:solidFill>
                              <a:prstClr val="black"/>
                            </a:solidFill>
                            <a:latin typeface="Cambria Math" panose="02040503050406030204" pitchFamily="18" charset="0"/>
                          </a:rPr>
                          <m:t>𝑖𝑗</m:t>
                        </m:r>
                      </m:sub>
                    </m:sSub>
                    <m:d>
                      <m:dPr>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1−</m:t>
                            </m:r>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e>
                    </m:d>
                  </m:oMath>
                </a14:m>
                <a:endParaRPr lang="en-US" altLang="zh-TW" sz="2400" dirty="0"/>
              </a:p>
              <a:p>
                <a:pPr lvl="1"/>
                <a:r>
                  <a:rPr lang="en-US" altLang="zh-TW" sz="2200" dirty="0"/>
                  <a:t>1-Z</a:t>
                </a:r>
                <a:r>
                  <a:rPr lang="en-US" altLang="zh-TW" sz="2400" dirty="0">
                    <a:solidFill>
                      <a:prstClr val="black"/>
                    </a:solidFill>
                  </a:rPr>
                  <a:t> </a:t>
                </a:r>
                <a14:m>
                  <m:oMath xmlns:m="http://schemas.openxmlformats.org/officeDocument/2006/math">
                    <m:r>
                      <a:rPr lang="en-US" altLang="zh-TW" sz="2400" i="1" dirty="0">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𝑤</m:t>
                        </m:r>
                        <m:r>
                          <a:rPr lang="en-US" altLang="zh-TW" sz="2400" i="1">
                            <a:latin typeface="Cambria Math" panose="02040503050406030204" pitchFamily="18" charset="0"/>
                          </a:rPr>
                          <m:t>5∗</m:t>
                        </m:r>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r>
                          <a:rPr lang="en-US" altLang="zh-TW" sz="2400" i="1">
                            <a:latin typeface="Cambria Math" panose="02040503050406030204" pitchFamily="18" charset="0"/>
                          </a:rPr>
                          <m:t>(</m:t>
                        </m:r>
                        <m:r>
                          <a:rPr lang="en-US" altLang="zh-TW" sz="2400" i="1">
                            <a:latin typeface="Cambria Math" panose="02040503050406030204" pitchFamily="18" charset="0"/>
                          </a:rPr>
                          <m:t>𝑙𝑜𝑎𝑑𝑖𝑛𝑔</m:t>
                        </m:r>
                        <m:r>
                          <a:rPr lang="en-US" altLang="zh-TW" sz="2400" i="1">
                            <a:latin typeface="Cambria Math" panose="02040503050406030204" pitchFamily="18" charset="0"/>
                          </a:rPr>
                          <m:t>)</m:t>
                        </m:r>
                      </m:num>
                      <m:den>
                        <m:r>
                          <m:rPr>
                            <m:sty m:val="p"/>
                          </m:rPr>
                          <a:rPr lang="en-US" altLang="zh-TW" sz="2400" i="1">
                            <a:latin typeface="Cambria Math" panose="02040503050406030204" pitchFamily="18" charset="0"/>
                          </a:rPr>
                          <m:t>ED</m:t>
                        </m:r>
                        <m:r>
                          <a:rPr lang="zh-TW" altLang="en-US" sz="2400" i="1">
                            <a:latin typeface="Cambria Math" panose="02040503050406030204" pitchFamily="18" charset="0"/>
                          </a:rPr>
                          <m:t> </m:t>
                        </m:r>
                        <m:r>
                          <m:rPr>
                            <m:sty m:val="p"/>
                          </m:rPr>
                          <a:rPr lang="en-US" altLang="zh-TW" sz="2400" i="1">
                            <a:latin typeface="Cambria Math" panose="02040503050406030204" pitchFamily="18" charset="0"/>
                          </a:rPr>
                          <m:t>B</m:t>
                        </m:r>
                        <m:r>
                          <a:rPr lang="en-US" altLang="zh-TW" sz="2400" i="1">
                            <a:latin typeface="Cambria Math" panose="02040503050406030204" pitchFamily="18" charset="0"/>
                          </a:rPr>
                          <m:t>𝑒𝑑𝑠</m:t>
                        </m:r>
                      </m:den>
                    </m:f>
                    <m:r>
                      <a:rPr lang="en-US" altLang="zh-TW" sz="2400" i="1">
                        <a:latin typeface="Cambria Math" panose="02040503050406030204" pitchFamily="18" charset="0"/>
                      </a:rPr>
                      <m:t>)</m:t>
                    </m:r>
                  </m:oMath>
                </a14:m>
                <a:r>
                  <a:rPr lang="zh-TW" altLang="en-US" sz="2200" dirty="0"/>
                  <a:t>可以小於</a:t>
                </a:r>
                <a:r>
                  <a:rPr lang="en-US" altLang="zh-TW" sz="2200" dirty="0"/>
                  <a:t>0</a:t>
                </a:r>
                <a:endParaRPr lang="en-US" altLang="zh-TW" dirty="0"/>
              </a:p>
              <a:p>
                <a:r>
                  <a:rPr lang="zh-TW" altLang="en-US" dirty="0"/>
                  <a:t>開車時間使用排序：</a:t>
                </a:r>
                <a:endParaRPr lang="en-US" altLang="zh-TW" dirty="0"/>
              </a:p>
              <a:p>
                <a:pPr lvl="1"/>
                <a:r>
                  <a:rPr lang="en-US" altLang="zh-TW" dirty="0"/>
                  <a:t>25, 27, 27,  27, 30, 30 &gt; 6, 4, 4, 4, 1, 1</a:t>
                </a:r>
              </a:p>
              <a:p>
                <a:r>
                  <a:rPr lang="zh-TW" altLang="en-US" dirty="0"/>
                  <a:t>中傷傷患：</a:t>
                </a:r>
                <a:endParaRPr lang="en-US" altLang="zh-TW" dirty="0"/>
              </a:p>
              <a:p>
                <a:pPr lvl="1"/>
                <a:r>
                  <a:rPr lang="zh-TW" altLang="en-US" dirty="0"/>
                  <a:t>選擇開車不超過</a:t>
                </a:r>
                <a:r>
                  <a:rPr lang="en-US" altLang="zh-TW" dirty="0"/>
                  <a:t>40</a:t>
                </a:r>
                <a:r>
                  <a:rPr lang="zh-TW" altLang="en-US" dirty="0"/>
                  <a:t>分</a:t>
                </a:r>
                <a:r>
                  <a:rPr lang="en-US" altLang="zh-TW" dirty="0"/>
                  <a:t>/60</a:t>
                </a:r>
                <a:r>
                  <a:rPr lang="zh-TW" altLang="en-US" dirty="0"/>
                  <a:t>分鐘的醫院</a:t>
                </a:r>
                <a:endParaRPr lang="en-US" altLang="zh-TW" dirty="0"/>
              </a:p>
              <a:p>
                <a:pPr lvl="1"/>
                <a:r>
                  <a:rPr lang="zh-TW" altLang="en-US" dirty="0"/>
                  <a:t>不送非急救責任醫院</a:t>
                </a:r>
                <a:endParaRPr lang="en-US" altLang="zh-TW" dirty="0"/>
              </a:p>
              <a:p>
                <a:r>
                  <a:rPr lang="zh-TW" altLang="en-US" dirty="0"/>
                  <a:t>重傷傷患：</a:t>
                </a:r>
                <a:endParaRPr lang="en-US" altLang="zh-TW" dirty="0"/>
              </a:p>
              <a:p>
                <a:pPr lvl="1"/>
                <a:r>
                  <a:rPr lang="zh-TW" altLang="en-US" dirty="0"/>
                  <a:t>選擇開車不超過</a:t>
                </a:r>
                <a:r>
                  <a:rPr lang="en-US" altLang="zh-TW" dirty="0"/>
                  <a:t>30</a:t>
                </a:r>
                <a:r>
                  <a:rPr lang="zh-TW" altLang="en-US" dirty="0"/>
                  <a:t>分</a:t>
                </a:r>
                <a:r>
                  <a:rPr lang="en-US" altLang="zh-TW" dirty="0"/>
                  <a:t>/40</a:t>
                </a:r>
                <a:r>
                  <a:rPr lang="zh-TW" altLang="en-US" dirty="0"/>
                  <a:t>分</a:t>
                </a:r>
                <a:r>
                  <a:rPr lang="en-US" altLang="zh-TW" dirty="0"/>
                  <a:t>/45</a:t>
                </a:r>
                <a:r>
                  <a:rPr lang="zh-TW" altLang="en-US" dirty="0"/>
                  <a:t>分</a:t>
                </a:r>
                <a:r>
                  <a:rPr lang="en-US" altLang="zh-TW" dirty="0"/>
                  <a:t>/50</a:t>
                </a:r>
                <a:r>
                  <a:rPr lang="zh-TW" altLang="en-US" dirty="0"/>
                  <a:t>分</a:t>
                </a:r>
                <a:r>
                  <a:rPr lang="en-US" altLang="zh-TW" dirty="0"/>
                  <a:t>/55</a:t>
                </a:r>
                <a:r>
                  <a:rPr lang="zh-TW" altLang="en-US" dirty="0"/>
                  <a:t>分</a:t>
                </a:r>
                <a:r>
                  <a:rPr lang="en-US" altLang="zh-TW" dirty="0"/>
                  <a:t>/60</a:t>
                </a:r>
                <a:r>
                  <a:rPr lang="zh-TW" altLang="en-US" dirty="0"/>
                  <a:t>分的醫院</a:t>
                </a:r>
                <a:endParaRPr lang="en-US" altLang="zh-TW" dirty="0"/>
              </a:p>
              <a:p>
                <a:pPr lvl="1"/>
                <a:r>
                  <a:rPr lang="zh-TW" altLang="en-US" dirty="0"/>
                  <a:t>只能到中度或重度急救責任醫院</a:t>
                </a:r>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2236D536-A6FF-4E26-A51A-CF90F07954FD}"/>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03A365B-E506-4AB5-B46C-D02CE3896F77}"/>
              </a:ext>
            </a:extLst>
          </p:cNvPr>
          <p:cNvSpPr>
            <a:spLocks noGrp="1"/>
          </p:cNvSpPr>
          <p:nvPr>
            <p:ph type="sldNum" sz="quarter" idx="12"/>
          </p:nvPr>
        </p:nvSpPr>
        <p:spPr/>
        <p:txBody>
          <a:bodyPr/>
          <a:lstStyle/>
          <a:p>
            <a:fld id="{270B5EE5-E998-4313-AD79-530D9E22B6D6}" type="slidenum">
              <a:rPr lang="zh-TW" altLang="en-US" smtClean="0"/>
              <a:t>26</a:t>
            </a:fld>
            <a:endParaRPr lang="zh-TW" altLang="en-US"/>
          </a:p>
        </p:txBody>
      </p:sp>
    </p:spTree>
    <p:extLst>
      <p:ext uri="{BB962C8B-B14F-4D97-AF65-F5344CB8AC3E}">
        <p14:creationId xmlns:p14="http://schemas.microsoft.com/office/powerpoint/2010/main" val="723261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3E6BFBB-A49D-4981-94D3-49E3A2AF9294}"/>
              </a:ext>
            </a:extLst>
          </p:cNvPr>
          <p:cNvSpPr>
            <a:spLocks noGrp="1"/>
          </p:cNvSpPr>
          <p:nvPr>
            <p:ph type="sldNum" sz="quarter" idx="12"/>
          </p:nvPr>
        </p:nvSpPr>
        <p:spPr/>
        <p:txBody>
          <a:bodyPr/>
          <a:lstStyle/>
          <a:p>
            <a:fld id="{270B5EE5-E998-4313-AD79-530D9E22B6D6}" type="slidenum">
              <a:rPr lang="zh-TW" altLang="en-US" smtClean="0"/>
              <a:t>27</a:t>
            </a:fld>
            <a:endParaRPr lang="zh-TW" altLang="en-US"/>
          </a:p>
        </p:txBody>
      </p:sp>
      <p:sp>
        <p:nvSpPr>
          <p:cNvPr id="5" name="文字方塊 4">
            <a:extLst>
              <a:ext uri="{FF2B5EF4-FFF2-40B4-BE49-F238E27FC236}">
                <a16:creationId xmlns:a16="http://schemas.microsoft.com/office/drawing/2014/main" id="{B40E784A-C5CC-48CF-9360-3080071323D3}"/>
              </a:ext>
            </a:extLst>
          </p:cNvPr>
          <p:cNvSpPr txBox="1"/>
          <p:nvPr/>
        </p:nvSpPr>
        <p:spPr>
          <a:xfrm>
            <a:off x="348236" y="0"/>
            <a:ext cx="1463629" cy="461665"/>
          </a:xfrm>
          <a:prstGeom prst="rect">
            <a:avLst/>
          </a:prstGeom>
          <a:noFill/>
        </p:spPr>
        <p:txBody>
          <a:bodyPr wrap="square" rtlCol="0">
            <a:spAutoFit/>
          </a:bodyPr>
          <a:lstStyle/>
          <a:p>
            <a:pPr algn="ctr"/>
            <a:r>
              <a:rPr lang="en-US" altLang="zh-TW" sz="2400" b="1" dirty="0"/>
              <a:t>m40s30</a:t>
            </a:r>
            <a:endParaRPr lang="zh-TW" altLang="en-US" sz="2400" b="1" dirty="0"/>
          </a:p>
        </p:txBody>
      </p:sp>
      <p:pic>
        <p:nvPicPr>
          <p:cNvPr id="7" name="圖片 6">
            <a:extLst>
              <a:ext uri="{FF2B5EF4-FFF2-40B4-BE49-F238E27FC236}">
                <a16:creationId xmlns:a16="http://schemas.microsoft.com/office/drawing/2014/main" id="{A8A04200-686D-49DC-8A8A-13584ADC68D7}"/>
              </a:ext>
            </a:extLst>
          </p:cNvPr>
          <p:cNvPicPr>
            <a:picLocks noChangeAspect="1"/>
          </p:cNvPicPr>
          <p:nvPr/>
        </p:nvPicPr>
        <p:blipFill>
          <a:blip r:embed="rId2"/>
          <a:stretch>
            <a:fillRect/>
          </a:stretch>
        </p:blipFill>
        <p:spPr>
          <a:xfrm>
            <a:off x="16932" y="441697"/>
            <a:ext cx="4610100" cy="2028825"/>
          </a:xfrm>
          <a:prstGeom prst="rect">
            <a:avLst/>
          </a:prstGeom>
        </p:spPr>
      </p:pic>
      <p:pic>
        <p:nvPicPr>
          <p:cNvPr id="8" name="圖片 7">
            <a:extLst>
              <a:ext uri="{FF2B5EF4-FFF2-40B4-BE49-F238E27FC236}">
                <a16:creationId xmlns:a16="http://schemas.microsoft.com/office/drawing/2014/main" id="{3340706A-8D65-453D-A6A7-2C6DC7855799}"/>
              </a:ext>
            </a:extLst>
          </p:cNvPr>
          <p:cNvPicPr>
            <a:picLocks noChangeAspect="1"/>
          </p:cNvPicPr>
          <p:nvPr/>
        </p:nvPicPr>
        <p:blipFill>
          <a:blip r:embed="rId3"/>
          <a:stretch>
            <a:fillRect/>
          </a:stretch>
        </p:blipFill>
        <p:spPr>
          <a:xfrm>
            <a:off x="16932" y="2678831"/>
            <a:ext cx="4533900" cy="2038350"/>
          </a:xfrm>
          <a:prstGeom prst="rect">
            <a:avLst/>
          </a:prstGeom>
        </p:spPr>
      </p:pic>
      <p:sp>
        <p:nvSpPr>
          <p:cNvPr id="9" name="文字方塊 8">
            <a:extLst>
              <a:ext uri="{FF2B5EF4-FFF2-40B4-BE49-F238E27FC236}">
                <a16:creationId xmlns:a16="http://schemas.microsoft.com/office/drawing/2014/main" id="{2F2185F1-C2B8-4F9D-A3A4-C40D76828B63}"/>
              </a:ext>
            </a:extLst>
          </p:cNvPr>
          <p:cNvSpPr txBox="1"/>
          <p:nvPr/>
        </p:nvSpPr>
        <p:spPr>
          <a:xfrm>
            <a:off x="348236" y="2347201"/>
            <a:ext cx="1463629" cy="461665"/>
          </a:xfrm>
          <a:prstGeom prst="rect">
            <a:avLst/>
          </a:prstGeom>
          <a:noFill/>
        </p:spPr>
        <p:txBody>
          <a:bodyPr wrap="square" rtlCol="0">
            <a:spAutoFit/>
          </a:bodyPr>
          <a:lstStyle/>
          <a:p>
            <a:pPr algn="ctr"/>
            <a:r>
              <a:rPr lang="en-US" altLang="zh-TW" sz="2400" b="1" dirty="0"/>
              <a:t>m40s35</a:t>
            </a:r>
            <a:endParaRPr lang="zh-TW" altLang="en-US" sz="2400" b="1" dirty="0"/>
          </a:p>
        </p:txBody>
      </p:sp>
      <p:sp>
        <p:nvSpPr>
          <p:cNvPr id="10" name="文字方塊 9">
            <a:extLst>
              <a:ext uri="{FF2B5EF4-FFF2-40B4-BE49-F238E27FC236}">
                <a16:creationId xmlns:a16="http://schemas.microsoft.com/office/drawing/2014/main" id="{6B3F1EED-4489-4D3E-A700-F8196D488B3E}"/>
              </a:ext>
            </a:extLst>
          </p:cNvPr>
          <p:cNvSpPr txBox="1"/>
          <p:nvPr/>
        </p:nvSpPr>
        <p:spPr>
          <a:xfrm>
            <a:off x="384218" y="4694402"/>
            <a:ext cx="1463629" cy="461665"/>
          </a:xfrm>
          <a:prstGeom prst="rect">
            <a:avLst/>
          </a:prstGeom>
          <a:noFill/>
        </p:spPr>
        <p:txBody>
          <a:bodyPr wrap="square" rtlCol="0">
            <a:spAutoFit/>
          </a:bodyPr>
          <a:lstStyle/>
          <a:p>
            <a:pPr algn="ctr"/>
            <a:r>
              <a:rPr lang="en-US" altLang="zh-TW" sz="2400" b="1" dirty="0"/>
              <a:t>m40s40</a:t>
            </a:r>
            <a:endParaRPr lang="zh-TW" altLang="en-US" sz="2400" b="1" dirty="0"/>
          </a:p>
        </p:txBody>
      </p:sp>
      <p:pic>
        <p:nvPicPr>
          <p:cNvPr id="11" name="圖片 10">
            <a:extLst>
              <a:ext uri="{FF2B5EF4-FFF2-40B4-BE49-F238E27FC236}">
                <a16:creationId xmlns:a16="http://schemas.microsoft.com/office/drawing/2014/main" id="{E6A41EEA-8442-4B0C-9B72-33A4FD8326AA}"/>
              </a:ext>
            </a:extLst>
          </p:cNvPr>
          <p:cNvPicPr>
            <a:picLocks noChangeAspect="1"/>
          </p:cNvPicPr>
          <p:nvPr/>
        </p:nvPicPr>
        <p:blipFill>
          <a:blip r:embed="rId4"/>
          <a:stretch>
            <a:fillRect/>
          </a:stretch>
        </p:blipFill>
        <p:spPr>
          <a:xfrm>
            <a:off x="157689" y="5072830"/>
            <a:ext cx="4505325" cy="2009775"/>
          </a:xfrm>
          <a:prstGeom prst="rect">
            <a:avLst/>
          </a:prstGeom>
        </p:spPr>
      </p:pic>
      <p:sp>
        <p:nvSpPr>
          <p:cNvPr id="12" name="文字方塊 11">
            <a:extLst>
              <a:ext uri="{FF2B5EF4-FFF2-40B4-BE49-F238E27FC236}">
                <a16:creationId xmlns:a16="http://schemas.microsoft.com/office/drawing/2014/main" id="{55630B2D-BBB9-440A-BD85-B6EA4AE7F589}"/>
              </a:ext>
            </a:extLst>
          </p:cNvPr>
          <p:cNvSpPr txBox="1"/>
          <p:nvPr/>
        </p:nvSpPr>
        <p:spPr>
          <a:xfrm>
            <a:off x="5135075" y="-16933"/>
            <a:ext cx="1463629" cy="461665"/>
          </a:xfrm>
          <a:prstGeom prst="rect">
            <a:avLst/>
          </a:prstGeom>
          <a:noFill/>
        </p:spPr>
        <p:txBody>
          <a:bodyPr wrap="square" rtlCol="0">
            <a:spAutoFit/>
          </a:bodyPr>
          <a:lstStyle/>
          <a:p>
            <a:pPr algn="ctr"/>
            <a:r>
              <a:rPr lang="en-US" altLang="zh-TW" sz="2400" b="1" dirty="0"/>
              <a:t>m40s45</a:t>
            </a:r>
            <a:endParaRPr lang="zh-TW" altLang="en-US" sz="2400" b="1" dirty="0"/>
          </a:p>
        </p:txBody>
      </p:sp>
      <p:sp>
        <p:nvSpPr>
          <p:cNvPr id="13" name="文字方塊 12">
            <a:extLst>
              <a:ext uri="{FF2B5EF4-FFF2-40B4-BE49-F238E27FC236}">
                <a16:creationId xmlns:a16="http://schemas.microsoft.com/office/drawing/2014/main" id="{4F3860F6-9B70-4DC5-BA87-BB9EDAF3924C}"/>
              </a:ext>
            </a:extLst>
          </p:cNvPr>
          <p:cNvSpPr txBox="1"/>
          <p:nvPr/>
        </p:nvSpPr>
        <p:spPr>
          <a:xfrm>
            <a:off x="5135075" y="2330268"/>
            <a:ext cx="1463629" cy="461665"/>
          </a:xfrm>
          <a:prstGeom prst="rect">
            <a:avLst/>
          </a:prstGeom>
          <a:noFill/>
        </p:spPr>
        <p:txBody>
          <a:bodyPr wrap="square" rtlCol="0">
            <a:spAutoFit/>
          </a:bodyPr>
          <a:lstStyle/>
          <a:p>
            <a:pPr algn="ctr"/>
            <a:r>
              <a:rPr lang="en-US" altLang="zh-TW" sz="2400" b="1" dirty="0"/>
              <a:t>m40s50</a:t>
            </a:r>
            <a:endParaRPr lang="zh-TW" altLang="en-US" sz="2400" b="1" dirty="0"/>
          </a:p>
        </p:txBody>
      </p:sp>
      <p:sp>
        <p:nvSpPr>
          <p:cNvPr id="14" name="文字方塊 13">
            <a:extLst>
              <a:ext uri="{FF2B5EF4-FFF2-40B4-BE49-F238E27FC236}">
                <a16:creationId xmlns:a16="http://schemas.microsoft.com/office/drawing/2014/main" id="{67419E99-710C-42F7-B177-CE11832789A2}"/>
              </a:ext>
            </a:extLst>
          </p:cNvPr>
          <p:cNvSpPr txBox="1"/>
          <p:nvPr/>
        </p:nvSpPr>
        <p:spPr>
          <a:xfrm>
            <a:off x="5171057" y="4677469"/>
            <a:ext cx="1463629" cy="461665"/>
          </a:xfrm>
          <a:prstGeom prst="rect">
            <a:avLst/>
          </a:prstGeom>
          <a:noFill/>
        </p:spPr>
        <p:txBody>
          <a:bodyPr wrap="square" rtlCol="0">
            <a:spAutoFit/>
          </a:bodyPr>
          <a:lstStyle/>
          <a:p>
            <a:pPr algn="ctr"/>
            <a:r>
              <a:rPr lang="en-US" altLang="zh-TW" sz="2400" b="1" dirty="0"/>
              <a:t>m40s55</a:t>
            </a:r>
            <a:endParaRPr lang="zh-TW" altLang="en-US" sz="2400" b="1" dirty="0"/>
          </a:p>
        </p:txBody>
      </p:sp>
      <p:sp>
        <p:nvSpPr>
          <p:cNvPr id="15" name="文字方塊 14">
            <a:extLst>
              <a:ext uri="{FF2B5EF4-FFF2-40B4-BE49-F238E27FC236}">
                <a16:creationId xmlns:a16="http://schemas.microsoft.com/office/drawing/2014/main" id="{75C78AE2-8424-44C5-85C5-05400226069E}"/>
              </a:ext>
            </a:extLst>
          </p:cNvPr>
          <p:cNvSpPr txBox="1"/>
          <p:nvPr/>
        </p:nvSpPr>
        <p:spPr>
          <a:xfrm>
            <a:off x="9688025" y="-16933"/>
            <a:ext cx="1463629" cy="461665"/>
          </a:xfrm>
          <a:prstGeom prst="rect">
            <a:avLst/>
          </a:prstGeom>
          <a:noFill/>
        </p:spPr>
        <p:txBody>
          <a:bodyPr wrap="square" rtlCol="0">
            <a:spAutoFit/>
          </a:bodyPr>
          <a:lstStyle/>
          <a:p>
            <a:pPr algn="ctr"/>
            <a:r>
              <a:rPr lang="en-US" altLang="zh-TW" sz="2400" b="1" dirty="0"/>
              <a:t>m40s60</a:t>
            </a:r>
            <a:endParaRPr lang="zh-TW" altLang="en-US" sz="2400" b="1" dirty="0"/>
          </a:p>
        </p:txBody>
      </p:sp>
      <p:pic>
        <p:nvPicPr>
          <p:cNvPr id="16" name="圖片 15">
            <a:extLst>
              <a:ext uri="{FF2B5EF4-FFF2-40B4-BE49-F238E27FC236}">
                <a16:creationId xmlns:a16="http://schemas.microsoft.com/office/drawing/2014/main" id="{95CFE601-4EEA-4E5C-99B5-A931175157BC}"/>
              </a:ext>
            </a:extLst>
          </p:cNvPr>
          <p:cNvPicPr>
            <a:picLocks noChangeAspect="1"/>
          </p:cNvPicPr>
          <p:nvPr/>
        </p:nvPicPr>
        <p:blipFill>
          <a:blip r:embed="rId5"/>
          <a:stretch>
            <a:fillRect/>
          </a:stretch>
        </p:blipFill>
        <p:spPr>
          <a:xfrm>
            <a:off x="4506889" y="441697"/>
            <a:ext cx="4552950" cy="2028825"/>
          </a:xfrm>
          <a:prstGeom prst="rect">
            <a:avLst/>
          </a:prstGeom>
        </p:spPr>
      </p:pic>
      <p:pic>
        <p:nvPicPr>
          <p:cNvPr id="17" name="圖片 16">
            <a:extLst>
              <a:ext uri="{FF2B5EF4-FFF2-40B4-BE49-F238E27FC236}">
                <a16:creationId xmlns:a16="http://schemas.microsoft.com/office/drawing/2014/main" id="{64AABC39-1D43-4ADD-A335-2793A942858A}"/>
              </a:ext>
            </a:extLst>
          </p:cNvPr>
          <p:cNvPicPr>
            <a:picLocks noChangeAspect="1"/>
          </p:cNvPicPr>
          <p:nvPr/>
        </p:nvPicPr>
        <p:blipFill>
          <a:blip r:embed="rId6"/>
          <a:stretch>
            <a:fillRect/>
          </a:stretch>
        </p:blipFill>
        <p:spPr>
          <a:xfrm>
            <a:off x="4777361" y="2755958"/>
            <a:ext cx="4457700" cy="1990725"/>
          </a:xfrm>
          <a:prstGeom prst="rect">
            <a:avLst/>
          </a:prstGeom>
        </p:spPr>
      </p:pic>
      <p:pic>
        <p:nvPicPr>
          <p:cNvPr id="18" name="圖片 17">
            <a:extLst>
              <a:ext uri="{FF2B5EF4-FFF2-40B4-BE49-F238E27FC236}">
                <a16:creationId xmlns:a16="http://schemas.microsoft.com/office/drawing/2014/main" id="{36B1E99A-63E2-4751-A059-82EE59866A9F}"/>
              </a:ext>
            </a:extLst>
          </p:cNvPr>
          <p:cNvPicPr>
            <a:picLocks noChangeAspect="1"/>
          </p:cNvPicPr>
          <p:nvPr/>
        </p:nvPicPr>
        <p:blipFill>
          <a:blip r:embed="rId7"/>
          <a:stretch>
            <a:fillRect/>
          </a:stretch>
        </p:blipFill>
        <p:spPr>
          <a:xfrm>
            <a:off x="4748786" y="5072830"/>
            <a:ext cx="4514850" cy="1990725"/>
          </a:xfrm>
          <a:prstGeom prst="rect">
            <a:avLst/>
          </a:prstGeom>
        </p:spPr>
      </p:pic>
      <p:pic>
        <p:nvPicPr>
          <p:cNvPr id="19" name="圖片 18">
            <a:extLst>
              <a:ext uri="{FF2B5EF4-FFF2-40B4-BE49-F238E27FC236}">
                <a16:creationId xmlns:a16="http://schemas.microsoft.com/office/drawing/2014/main" id="{87D12B02-EF9B-4FC7-A747-B8081A5892B4}"/>
              </a:ext>
            </a:extLst>
          </p:cNvPr>
          <p:cNvPicPr>
            <a:picLocks noChangeAspect="1"/>
          </p:cNvPicPr>
          <p:nvPr/>
        </p:nvPicPr>
        <p:blipFill>
          <a:blip r:embed="rId8"/>
          <a:stretch>
            <a:fillRect/>
          </a:stretch>
        </p:blipFill>
        <p:spPr>
          <a:xfrm>
            <a:off x="9263636" y="570375"/>
            <a:ext cx="4457700" cy="1990725"/>
          </a:xfrm>
          <a:prstGeom prst="rect">
            <a:avLst/>
          </a:prstGeom>
        </p:spPr>
      </p:pic>
    </p:spTree>
    <p:extLst>
      <p:ext uri="{BB962C8B-B14F-4D97-AF65-F5344CB8AC3E}">
        <p14:creationId xmlns:p14="http://schemas.microsoft.com/office/powerpoint/2010/main" val="356123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F5A9D64-0CAC-4FED-8CBF-71D5A17D394A}"/>
              </a:ext>
            </a:extLst>
          </p:cNvPr>
          <p:cNvSpPr>
            <a:spLocks noGrp="1"/>
          </p:cNvSpPr>
          <p:nvPr>
            <p:ph type="sldNum" sz="quarter" idx="12"/>
          </p:nvPr>
        </p:nvSpPr>
        <p:spPr/>
        <p:txBody>
          <a:bodyPr/>
          <a:lstStyle/>
          <a:p>
            <a:fld id="{270B5EE5-E998-4313-AD79-530D9E22B6D6}" type="slidenum">
              <a:rPr lang="zh-TW" altLang="en-US" smtClean="0"/>
              <a:t>28</a:t>
            </a:fld>
            <a:endParaRPr lang="zh-TW" altLang="en-US"/>
          </a:p>
        </p:txBody>
      </p:sp>
      <p:sp>
        <p:nvSpPr>
          <p:cNvPr id="3" name="文字方塊 2">
            <a:extLst>
              <a:ext uri="{FF2B5EF4-FFF2-40B4-BE49-F238E27FC236}">
                <a16:creationId xmlns:a16="http://schemas.microsoft.com/office/drawing/2014/main" id="{5E312A16-77F6-4F45-972A-55C715F123D3}"/>
              </a:ext>
            </a:extLst>
          </p:cNvPr>
          <p:cNvSpPr txBox="1"/>
          <p:nvPr/>
        </p:nvSpPr>
        <p:spPr>
          <a:xfrm>
            <a:off x="346075" y="0"/>
            <a:ext cx="1463629" cy="461665"/>
          </a:xfrm>
          <a:prstGeom prst="rect">
            <a:avLst/>
          </a:prstGeom>
          <a:noFill/>
        </p:spPr>
        <p:txBody>
          <a:bodyPr wrap="square" rtlCol="0">
            <a:spAutoFit/>
          </a:bodyPr>
          <a:lstStyle/>
          <a:p>
            <a:pPr algn="ctr"/>
            <a:r>
              <a:rPr lang="en-US" altLang="zh-TW" sz="2400" b="1" dirty="0"/>
              <a:t>m60s30</a:t>
            </a:r>
            <a:endParaRPr lang="zh-TW" altLang="en-US" sz="2400" b="1" dirty="0"/>
          </a:p>
        </p:txBody>
      </p:sp>
      <p:pic>
        <p:nvPicPr>
          <p:cNvPr id="4" name="圖片 3">
            <a:extLst>
              <a:ext uri="{FF2B5EF4-FFF2-40B4-BE49-F238E27FC236}">
                <a16:creationId xmlns:a16="http://schemas.microsoft.com/office/drawing/2014/main" id="{6065CD54-10E4-40E1-9EAC-403AC7EB8296}"/>
              </a:ext>
            </a:extLst>
          </p:cNvPr>
          <p:cNvPicPr>
            <a:picLocks noChangeAspect="1"/>
          </p:cNvPicPr>
          <p:nvPr/>
        </p:nvPicPr>
        <p:blipFill>
          <a:blip r:embed="rId2"/>
          <a:stretch>
            <a:fillRect/>
          </a:stretch>
        </p:blipFill>
        <p:spPr>
          <a:xfrm>
            <a:off x="5339" y="318063"/>
            <a:ext cx="4591050" cy="2047875"/>
          </a:xfrm>
          <a:prstGeom prst="rect">
            <a:avLst/>
          </a:prstGeom>
        </p:spPr>
      </p:pic>
      <p:sp>
        <p:nvSpPr>
          <p:cNvPr id="5" name="文字方塊 4">
            <a:extLst>
              <a:ext uri="{FF2B5EF4-FFF2-40B4-BE49-F238E27FC236}">
                <a16:creationId xmlns:a16="http://schemas.microsoft.com/office/drawing/2014/main" id="{A81668ED-5A71-413E-B0D3-79806195F471}"/>
              </a:ext>
            </a:extLst>
          </p:cNvPr>
          <p:cNvSpPr txBox="1"/>
          <p:nvPr/>
        </p:nvSpPr>
        <p:spPr>
          <a:xfrm>
            <a:off x="346074" y="2319205"/>
            <a:ext cx="1463629" cy="461665"/>
          </a:xfrm>
          <a:prstGeom prst="rect">
            <a:avLst/>
          </a:prstGeom>
          <a:noFill/>
        </p:spPr>
        <p:txBody>
          <a:bodyPr wrap="square" rtlCol="0">
            <a:spAutoFit/>
          </a:bodyPr>
          <a:lstStyle/>
          <a:p>
            <a:pPr algn="ctr"/>
            <a:r>
              <a:rPr lang="en-US" altLang="zh-TW" sz="2400" b="1" dirty="0"/>
              <a:t>m60s35</a:t>
            </a:r>
            <a:endParaRPr lang="zh-TW" altLang="en-US" sz="2400" b="1" dirty="0"/>
          </a:p>
        </p:txBody>
      </p:sp>
      <p:pic>
        <p:nvPicPr>
          <p:cNvPr id="7" name="圖片 6">
            <a:extLst>
              <a:ext uri="{FF2B5EF4-FFF2-40B4-BE49-F238E27FC236}">
                <a16:creationId xmlns:a16="http://schemas.microsoft.com/office/drawing/2014/main" id="{E7BB09F3-C379-4520-A83C-9E41B35CF52E}"/>
              </a:ext>
            </a:extLst>
          </p:cNvPr>
          <p:cNvPicPr>
            <a:picLocks noChangeAspect="1"/>
          </p:cNvPicPr>
          <p:nvPr/>
        </p:nvPicPr>
        <p:blipFill>
          <a:blip r:embed="rId3"/>
          <a:stretch>
            <a:fillRect/>
          </a:stretch>
        </p:blipFill>
        <p:spPr>
          <a:xfrm>
            <a:off x="77259" y="2685762"/>
            <a:ext cx="4533900" cy="2028825"/>
          </a:xfrm>
          <a:prstGeom prst="rect">
            <a:avLst/>
          </a:prstGeom>
        </p:spPr>
      </p:pic>
      <p:sp>
        <p:nvSpPr>
          <p:cNvPr id="8" name="文字方塊 7">
            <a:extLst>
              <a:ext uri="{FF2B5EF4-FFF2-40B4-BE49-F238E27FC236}">
                <a16:creationId xmlns:a16="http://schemas.microsoft.com/office/drawing/2014/main" id="{443F0A6D-CED6-4F65-9D82-0194692506EF}"/>
              </a:ext>
            </a:extLst>
          </p:cNvPr>
          <p:cNvSpPr txBox="1"/>
          <p:nvPr/>
        </p:nvSpPr>
        <p:spPr>
          <a:xfrm>
            <a:off x="431800" y="4778679"/>
            <a:ext cx="1463629" cy="461665"/>
          </a:xfrm>
          <a:prstGeom prst="rect">
            <a:avLst/>
          </a:prstGeom>
          <a:noFill/>
        </p:spPr>
        <p:txBody>
          <a:bodyPr wrap="square" rtlCol="0">
            <a:spAutoFit/>
          </a:bodyPr>
          <a:lstStyle/>
          <a:p>
            <a:pPr algn="ctr"/>
            <a:r>
              <a:rPr lang="en-US" altLang="zh-TW" sz="2400" b="1" dirty="0"/>
              <a:t>m60s40</a:t>
            </a:r>
            <a:endParaRPr lang="zh-TW" altLang="en-US" sz="2400" b="1" dirty="0"/>
          </a:p>
        </p:txBody>
      </p:sp>
      <p:pic>
        <p:nvPicPr>
          <p:cNvPr id="9" name="圖片 8">
            <a:extLst>
              <a:ext uri="{FF2B5EF4-FFF2-40B4-BE49-F238E27FC236}">
                <a16:creationId xmlns:a16="http://schemas.microsoft.com/office/drawing/2014/main" id="{F78249BB-6B14-4681-8B9D-2E45ADBAC696}"/>
              </a:ext>
            </a:extLst>
          </p:cNvPr>
          <p:cNvPicPr>
            <a:picLocks noChangeAspect="1"/>
          </p:cNvPicPr>
          <p:nvPr/>
        </p:nvPicPr>
        <p:blipFill>
          <a:blip r:embed="rId4"/>
          <a:stretch>
            <a:fillRect/>
          </a:stretch>
        </p:blipFill>
        <p:spPr>
          <a:xfrm>
            <a:off x="96309" y="5110123"/>
            <a:ext cx="4514850" cy="1990725"/>
          </a:xfrm>
          <a:prstGeom prst="rect">
            <a:avLst/>
          </a:prstGeom>
        </p:spPr>
      </p:pic>
      <p:sp>
        <p:nvSpPr>
          <p:cNvPr id="10" name="文字方塊 9">
            <a:extLst>
              <a:ext uri="{FF2B5EF4-FFF2-40B4-BE49-F238E27FC236}">
                <a16:creationId xmlns:a16="http://schemas.microsoft.com/office/drawing/2014/main" id="{42B93A30-050A-4AF6-B203-22F4114E671B}"/>
              </a:ext>
            </a:extLst>
          </p:cNvPr>
          <p:cNvSpPr txBox="1"/>
          <p:nvPr/>
        </p:nvSpPr>
        <p:spPr>
          <a:xfrm>
            <a:off x="5223934" y="0"/>
            <a:ext cx="1463629" cy="461665"/>
          </a:xfrm>
          <a:prstGeom prst="rect">
            <a:avLst/>
          </a:prstGeom>
          <a:noFill/>
        </p:spPr>
        <p:txBody>
          <a:bodyPr wrap="square" rtlCol="0">
            <a:spAutoFit/>
          </a:bodyPr>
          <a:lstStyle/>
          <a:p>
            <a:pPr algn="ctr"/>
            <a:r>
              <a:rPr lang="en-US" altLang="zh-TW" sz="2400" b="1" dirty="0"/>
              <a:t>m60s45</a:t>
            </a:r>
            <a:endParaRPr lang="zh-TW" altLang="en-US" sz="2400" b="1" dirty="0"/>
          </a:p>
        </p:txBody>
      </p:sp>
      <p:sp>
        <p:nvSpPr>
          <p:cNvPr id="11" name="文字方塊 10">
            <a:extLst>
              <a:ext uri="{FF2B5EF4-FFF2-40B4-BE49-F238E27FC236}">
                <a16:creationId xmlns:a16="http://schemas.microsoft.com/office/drawing/2014/main" id="{5DC70A90-0F5F-418C-A7C4-B733BB60DB28}"/>
              </a:ext>
            </a:extLst>
          </p:cNvPr>
          <p:cNvSpPr txBox="1"/>
          <p:nvPr/>
        </p:nvSpPr>
        <p:spPr>
          <a:xfrm>
            <a:off x="5223933" y="2396831"/>
            <a:ext cx="1463629" cy="461665"/>
          </a:xfrm>
          <a:prstGeom prst="rect">
            <a:avLst/>
          </a:prstGeom>
          <a:noFill/>
        </p:spPr>
        <p:txBody>
          <a:bodyPr wrap="square" rtlCol="0">
            <a:spAutoFit/>
          </a:bodyPr>
          <a:lstStyle/>
          <a:p>
            <a:pPr algn="ctr"/>
            <a:r>
              <a:rPr lang="en-US" altLang="zh-TW" sz="2400" b="1" dirty="0"/>
              <a:t>m60s50</a:t>
            </a:r>
            <a:endParaRPr lang="zh-TW" altLang="en-US" sz="2400" b="1" dirty="0"/>
          </a:p>
        </p:txBody>
      </p:sp>
      <p:sp>
        <p:nvSpPr>
          <p:cNvPr id="12" name="文字方塊 11">
            <a:extLst>
              <a:ext uri="{FF2B5EF4-FFF2-40B4-BE49-F238E27FC236}">
                <a16:creationId xmlns:a16="http://schemas.microsoft.com/office/drawing/2014/main" id="{7E85880B-8EE3-4E5E-8AFF-E41DC2049B0D}"/>
              </a:ext>
            </a:extLst>
          </p:cNvPr>
          <p:cNvSpPr txBox="1"/>
          <p:nvPr/>
        </p:nvSpPr>
        <p:spPr>
          <a:xfrm>
            <a:off x="5223934" y="4778679"/>
            <a:ext cx="1463629" cy="461665"/>
          </a:xfrm>
          <a:prstGeom prst="rect">
            <a:avLst/>
          </a:prstGeom>
          <a:noFill/>
        </p:spPr>
        <p:txBody>
          <a:bodyPr wrap="square" rtlCol="0">
            <a:spAutoFit/>
          </a:bodyPr>
          <a:lstStyle/>
          <a:p>
            <a:pPr algn="ctr"/>
            <a:r>
              <a:rPr lang="en-US" altLang="zh-TW" sz="2400" b="1" dirty="0"/>
              <a:t>m60s55</a:t>
            </a:r>
            <a:endParaRPr lang="zh-TW" altLang="en-US" sz="2400" b="1" dirty="0"/>
          </a:p>
        </p:txBody>
      </p:sp>
      <p:sp>
        <p:nvSpPr>
          <p:cNvPr id="13" name="文字方塊 12">
            <a:extLst>
              <a:ext uri="{FF2B5EF4-FFF2-40B4-BE49-F238E27FC236}">
                <a16:creationId xmlns:a16="http://schemas.microsoft.com/office/drawing/2014/main" id="{B79DA85F-CEEC-4425-8FBA-545B91AE845F}"/>
              </a:ext>
            </a:extLst>
          </p:cNvPr>
          <p:cNvSpPr txBox="1"/>
          <p:nvPr/>
        </p:nvSpPr>
        <p:spPr>
          <a:xfrm>
            <a:off x="8847667" y="3479"/>
            <a:ext cx="1463629" cy="461665"/>
          </a:xfrm>
          <a:prstGeom prst="rect">
            <a:avLst/>
          </a:prstGeom>
          <a:noFill/>
        </p:spPr>
        <p:txBody>
          <a:bodyPr wrap="square" rtlCol="0">
            <a:spAutoFit/>
          </a:bodyPr>
          <a:lstStyle/>
          <a:p>
            <a:pPr algn="ctr"/>
            <a:r>
              <a:rPr lang="en-US" altLang="zh-TW" sz="2400" b="1" dirty="0">
                <a:solidFill>
                  <a:srgbClr val="FF0000"/>
                </a:solidFill>
              </a:rPr>
              <a:t>m60s60</a:t>
            </a:r>
            <a:endParaRPr lang="zh-TW" altLang="en-US" sz="2400" b="1" dirty="0">
              <a:solidFill>
                <a:srgbClr val="FF0000"/>
              </a:solidFill>
            </a:endParaRPr>
          </a:p>
        </p:txBody>
      </p:sp>
      <p:pic>
        <p:nvPicPr>
          <p:cNvPr id="14" name="圖片 13">
            <a:extLst>
              <a:ext uri="{FF2B5EF4-FFF2-40B4-BE49-F238E27FC236}">
                <a16:creationId xmlns:a16="http://schemas.microsoft.com/office/drawing/2014/main" id="{294E9B32-2A9F-4428-B9FE-983A16DAEEF6}"/>
              </a:ext>
            </a:extLst>
          </p:cNvPr>
          <p:cNvPicPr>
            <a:picLocks noChangeAspect="1"/>
          </p:cNvPicPr>
          <p:nvPr/>
        </p:nvPicPr>
        <p:blipFill>
          <a:blip r:embed="rId5"/>
          <a:stretch>
            <a:fillRect/>
          </a:stretch>
        </p:blipFill>
        <p:spPr>
          <a:xfrm>
            <a:off x="4611159" y="396581"/>
            <a:ext cx="4429125" cy="2000250"/>
          </a:xfrm>
          <a:prstGeom prst="rect">
            <a:avLst/>
          </a:prstGeom>
        </p:spPr>
      </p:pic>
      <p:pic>
        <p:nvPicPr>
          <p:cNvPr id="15" name="圖片 14">
            <a:extLst>
              <a:ext uri="{FF2B5EF4-FFF2-40B4-BE49-F238E27FC236}">
                <a16:creationId xmlns:a16="http://schemas.microsoft.com/office/drawing/2014/main" id="{66D95A4F-37FE-42DC-A9F5-6E3AA62E72AD}"/>
              </a:ext>
            </a:extLst>
          </p:cNvPr>
          <p:cNvPicPr>
            <a:picLocks noChangeAspect="1"/>
          </p:cNvPicPr>
          <p:nvPr/>
        </p:nvPicPr>
        <p:blipFill>
          <a:blip r:embed="rId6"/>
          <a:stretch>
            <a:fillRect/>
          </a:stretch>
        </p:blipFill>
        <p:spPr>
          <a:xfrm>
            <a:off x="4611159" y="2800217"/>
            <a:ext cx="4495800" cy="2000250"/>
          </a:xfrm>
          <a:prstGeom prst="rect">
            <a:avLst/>
          </a:prstGeom>
        </p:spPr>
      </p:pic>
      <p:pic>
        <p:nvPicPr>
          <p:cNvPr id="16" name="圖片 15">
            <a:extLst>
              <a:ext uri="{FF2B5EF4-FFF2-40B4-BE49-F238E27FC236}">
                <a16:creationId xmlns:a16="http://schemas.microsoft.com/office/drawing/2014/main" id="{09C64E79-3B2C-4082-806C-1E0FD7F35BE5}"/>
              </a:ext>
            </a:extLst>
          </p:cNvPr>
          <p:cNvPicPr>
            <a:picLocks noChangeAspect="1"/>
          </p:cNvPicPr>
          <p:nvPr/>
        </p:nvPicPr>
        <p:blipFill>
          <a:blip r:embed="rId7"/>
          <a:stretch>
            <a:fillRect/>
          </a:stretch>
        </p:blipFill>
        <p:spPr>
          <a:xfrm>
            <a:off x="4620684" y="5106715"/>
            <a:ext cx="4486275" cy="2028825"/>
          </a:xfrm>
          <a:prstGeom prst="rect">
            <a:avLst/>
          </a:prstGeom>
        </p:spPr>
      </p:pic>
      <p:pic>
        <p:nvPicPr>
          <p:cNvPr id="18" name="圖片 17">
            <a:extLst>
              <a:ext uri="{FF2B5EF4-FFF2-40B4-BE49-F238E27FC236}">
                <a16:creationId xmlns:a16="http://schemas.microsoft.com/office/drawing/2014/main" id="{10A3A19D-FBBA-47A5-B9BA-ACE7C6FF363F}"/>
              </a:ext>
            </a:extLst>
          </p:cNvPr>
          <p:cNvPicPr>
            <a:picLocks noChangeAspect="1"/>
          </p:cNvPicPr>
          <p:nvPr/>
        </p:nvPicPr>
        <p:blipFill>
          <a:blip r:embed="rId8"/>
          <a:stretch>
            <a:fillRect/>
          </a:stretch>
        </p:blipFill>
        <p:spPr>
          <a:xfrm>
            <a:off x="9073043" y="436143"/>
            <a:ext cx="4438650" cy="1943100"/>
          </a:xfrm>
          <a:prstGeom prst="rect">
            <a:avLst/>
          </a:prstGeom>
          <a:ln w="38100">
            <a:solidFill>
              <a:srgbClr val="FF0000"/>
            </a:solidFill>
          </a:ln>
        </p:spPr>
      </p:pic>
    </p:spTree>
    <p:extLst>
      <p:ext uri="{BB962C8B-B14F-4D97-AF65-F5344CB8AC3E}">
        <p14:creationId xmlns:p14="http://schemas.microsoft.com/office/powerpoint/2010/main" val="77734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E6B047D-4FE7-4B50-AD86-DE2079C8A0DF}"/>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AD4F2FE8-64C0-48EA-95F8-67E819B9ED06}"/>
                  </a:ext>
                </a:extLst>
              </p:cNvPr>
              <p:cNvSpPr>
                <a:spLocks noGrp="1"/>
              </p:cNvSpPr>
              <p:nvPr>
                <p:ph idx="1"/>
              </p:nvPr>
            </p:nvSpPr>
            <p:spPr/>
            <p:txBody>
              <a:bodyPr/>
              <a:lstStyle/>
              <a:p>
                <a14:m>
                  <m:oMath xmlns:m="http://schemas.openxmlformats.org/officeDocument/2006/math">
                    <m:sSub>
                      <m:sSubPr>
                        <m:ctrlPr>
                          <a:rPr lang="en-US" altLang="zh-TW" sz="2400" i="1">
                            <a:solidFill>
                              <a:prstClr val="black"/>
                            </a:solidFill>
                            <a:latin typeface="Cambria Math" panose="02040503050406030204" pitchFamily="18" charset="0"/>
                          </a:rPr>
                        </m:ctrlPr>
                      </m:sSubPr>
                      <m:e>
                        <m:r>
                          <m:rPr>
                            <m:sty m:val="p"/>
                          </m:rPr>
                          <a:rPr lang="en-US" altLang="zh-TW" sz="2400" i="1">
                            <a:solidFill>
                              <a:prstClr val="black"/>
                            </a:solidFill>
                            <a:latin typeface="Cambria Math" panose="02040503050406030204" pitchFamily="18" charset="0"/>
                          </a:rPr>
                          <m:t>S</m:t>
                        </m:r>
                        <m:r>
                          <a:rPr lang="en-US" altLang="zh-TW" sz="2400" i="1">
                            <a:solidFill>
                              <a:prstClr val="black"/>
                            </a:solidFill>
                            <a:latin typeface="Cambria Math" panose="02040503050406030204" pitchFamily="18" charset="0"/>
                          </a:rPr>
                          <m:t>𝑐𝑜𝑟𝑒</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𝑥</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𝑦</m:t>
                        </m:r>
                      </m:e>
                      <m:sub>
                        <m:r>
                          <a:rPr lang="en-US" altLang="zh-TW" sz="2400" i="1">
                            <a:solidFill>
                              <a:prstClr val="black"/>
                            </a:solidFill>
                            <a:latin typeface="Cambria Math" panose="02040503050406030204" pitchFamily="18" charset="0"/>
                          </a:rPr>
                          <m:t>𝑖𝑗</m:t>
                        </m:r>
                      </m:sub>
                    </m:sSub>
                    <m:d>
                      <m:dPr>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1−</m:t>
                            </m:r>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e>
                    </m:d>
                  </m:oMath>
                </a14:m>
                <a:r>
                  <a:rPr lang="en-US" altLang="zh-TW" sz="2400" dirty="0"/>
                  <a:t>+w4</a:t>
                </a:r>
              </a:p>
              <a:p>
                <a:pPr lvl="1"/>
                <a:r>
                  <a:rPr lang="en-US" altLang="zh-TW" sz="2200" dirty="0"/>
                  <a:t>1-Z(</a:t>
                </a:r>
                <a14:m>
                  <m:oMath xmlns:m="http://schemas.openxmlformats.org/officeDocument/2006/math">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𝑤</m:t>
                        </m:r>
                        <m:r>
                          <a:rPr lang="en-US" altLang="zh-TW" sz="2400" i="1">
                            <a:latin typeface="Cambria Math" panose="02040503050406030204" pitchFamily="18" charset="0"/>
                          </a:rPr>
                          <m:t>5∗</m:t>
                        </m:r>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r>
                          <a:rPr lang="en-US" altLang="zh-TW" sz="2400" i="1">
                            <a:latin typeface="Cambria Math" panose="02040503050406030204" pitchFamily="18" charset="0"/>
                          </a:rPr>
                          <m:t>(</m:t>
                        </m:r>
                        <m:r>
                          <a:rPr lang="en-US" altLang="zh-TW" sz="2400" i="1">
                            <a:latin typeface="Cambria Math" panose="02040503050406030204" pitchFamily="18" charset="0"/>
                          </a:rPr>
                          <m:t>𝑙𝑜𝑎𝑑𝑖𝑛𝑔</m:t>
                        </m:r>
                        <m:r>
                          <a:rPr lang="en-US" altLang="zh-TW" sz="2400" i="1">
                            <a:latin typeface="Cambria Math" panose="02040503050406030204" pitchFamily="18" charset="0"/>
                          </a:rPr>
                          <m:t>)</m:t>
                        </m:r>
                      </m:num>
                      <m:den>
                        <m:r>
                          <m:rPr>
                            <m:sty m:val="p"/>
                          </m:rPr>
                          <a:rPr lang="en-US" altLang="zh-TW" sz="2400" i="1">
                            <a:latin typeface="Cambria Math" panose="02040503050406030204" pitchFamily="18" charset="0"/>
                          </a:rPr>
                          <m:t>ED</m:t>
                        </m:r>
                        <m:r>
                          <a:rPr lang="zh-TW" altLang="en-US" sz="2400" i="1">
                            <a:latin typeface="Cambria Math" panose="02040503050406030204" pitchFamily="18" charset="0"/>
                          </a:rPr>
                          <m:t> </m:t>
                        </m:r>
                        <m:r>
                          <m:rPr>
                            <m:sty m:val="p"/>
                          </m:rPr>
                          <a:rPr lang="en-US" altLang="zh-TW" sz="2400" i="1">
                            <a:latin typeface="Cambria Math" panose="02040503050406030204" pitchFamily="18" charset="0"/>
                          </a:rPr>
                          <m:t>B</m:t>
                        </m:r>
                        <m:r>
                          <a:rPr lang="en-US" altLang="zh-TW" sz="2400" i="1">
                            <a:latin typeface="Cambria Math" panose="02040503050406030204" pitchFamily="18" charset="0"/>
                          </a:rPr>
                          <m:t>𝑒𝑑𝑠</m:t>
                        </m:r>
                      </m:den>
                    </m:f>
                  </m:oMath>
                </a14:m>
                <a:r>
                  <a:rPr lang="en-US" altLang="zh-TW" sz="2200" dirty="0"/>
                  <a:t>)</a:t>
                </a:r>
                <a:r>
                  <a:rPr lang="zh-TW" altLang="en-US" sz="2200" dirty="0"/>
                  <a:t>可以小於</a:t>
                </a:r>
                <a:r>
                  <a:rPr lang="en-US" altLang="zh-TW" sz="2200" dirty="0"/>
                  <a:t>0</a:t>
                </a:r>
              </a:p>
              <a:p>
                <a:pPr lvl="1"/>
                <a:r>
                  <a:rPr lang="en-US" altLang="zh-TW" sz="2200" dirty="0"/>
                  <a:t>w4 = row['</a:t>
                </a:r>
                <a:r>
                  <a:rPr lang="zh-TW" altLang="en-US" sz="2200" dirty="0"/>
                  <a:t>內外科人力</a:t>
                </a:r>
                <a:r>
                  <a:rPr lang="en-US" altLang="zh-TW" sz="2200" dirty="0"/>
                  <a:t>']/row['</a:t>
                </a:r>
                <a:r>
                  <a:rPr lang="zh-TW" altLang="en-US" sz="2200" dirty="0"/>
                  <a:t>急診相關床</a:t>
                </a:r>
                <a:r>
                  <a:rPr lang="en-US" altLang="zh-TW" sz="2200" dirty="0"/>
                  <a:t>']</a:t>
                </a:r>
                <a:endParaRPr lang="en-US" altLang="zh-TW" dirty="0"/>
              </a:p>
              <a:p>
                <a:r>
                  <a:rPr lang="zh-TW" altLang="en-US" dirty="0"/>
                  <a:t>開車時間使用排序：</a:t>
                </a:r>
                <a:endParaRPr lang="en-US" altLang="zh-TW" dirty="0"/>
              </a:p>
              <a:p>
                <a:pPr lvl="1"/>
                <a:r>
                  <a:rPr lang="en-US" altLang="zh-TW" dirty="0"/>
                  <a:t>25, 27, 27,  27, 30, 30 &gt; 6, 4, 4, 4, 1, 1</a:t>
                </a:r>
              </a:p>
              <a:p>
                <a:r>
                  <a:rPr lang="zh-TW" altLang="en-US" dirty="0"/>
                  <a:t>中傷傷患：</a:t>
                </a:r>
                <a:endParaRPr lang="en-US" altLang="zh-TW" dirty="0"/>
              </a:p>
              <a:p>
                <a:pPr lvl="1"/>
                <a:r>
                  <a:rPr lang="zh-TW" altLang="en-US" dirty="0"/>
                  <a:t>選擇開車不超過</a:t>
                </a:r>
                <a:r>
                  <a:rPr lang="en-US" altLang="zh-TW" dirty="0"/>
                  <a:t>60</a:t>
                </a:r>
                <a:r>
                  <a:rPr lang="zh-TW" altLang="en-US" dirty="0"/>
                  <a:t>分鐘的醫院</a:t>
                </a:r>
                <a:endParaRPr lang="en-US" altLang="zh-TW" dirty="0"/>
              </a:p>
              <a:p>
                <a:pPr lvl="1"/>
                <a:r>
                  <a:rPr lang="zh-TW" altLang="en-US" dirty="0"/>
                  <a:t>不送非急救責任醫院</a:t>
                </a:r>
                <a:endParaRPr lang="en-US" altLang="zh-TW" dirty="0"/>
              </a:p>
              <a:p>
                <a:r>
                  <a:rPr lang="zh-TW" altLang="en-US" dirty="0"/>
                  <a:t>重傷傷患：</a:t>
                </a:r>
                <a:endParaRPr lang="en-US" altLang="zh-TW" dirty="0"/>
              </a:p>
              <a:p>
                <a:pPr lvl="1"/>
                <a:r>
                  <a:rPr lang="zh-TW" altLang="en-US" dirty="0"/>
                  <a:t>選擇開車不超過</a:t>
                </a:r>
                <a:r>
                  <a:rPr lang="en-US" altLang="zh-TW" dirty="0"/>
                  <a:t>60</a:t>
                </a:r>
                <a:r>
                  <a:rPr lang="zh-TW" altLang="en-US" dirty="0"/>
                  <a:t>分的醫院</a:t>
                </a:r>
                <a:endParaRPr lang="en-US" altLang="zh-TW" dirty="0"/>
              </a:p>
              <a:p>
                <a:pPr lvl="1"/>
                <a:r>
                  <a:rPr lang="zh-TW" altLang="en-US" dirty="0"/>
                  <a:t>只能到中度或重度急救責任醫院</a:t>
                </a:r>
                <a:endParaRPr lang="en-US" altLang="zh-TW" dirty="0"/>
              </a:p>
              <a:p>
                <a:endParaRPr lang="zh-TW" altLang="en-US" dirty="0"/>
              </a:p>
            </p:txBody>
          </p:sp>
        </mc:Choice>
        <mc:Fallback xmlns="">
          <p:sp>
            <p:nvSpPr>
              <p:cNvPr id="5" name="內容版面配置區 4">
                <a:extLst>
                  <a:ext uri="{FF2B5EF4-FFF2-40B4-BE49-F238E27FC236}">
                    <a16:creationId xmlns:a16="http://schemas.microsoft.com/office/drawing/2014/main" id="{AD4F2FE8-64C0-48EA-95F8-67E819B9ED06}"/>
                  </a:ext>
                </a:extLst>
              </p:cNvPr>
              <p:cNvSpPr>
                <a:spLocks noGrp="1" noRot="1" noChangeAspect="1" noMove="1" noResize="1" noEditPoints="1" noAdjustHandles="1" noChangeArrowheads="1" noChangeShapeType="1" noTextEdit="1"/>
              </p:cNvSpPr>
              <p:nvPr>
                <p:ph idx="1"/>
              </p:nvPr>
            </p:nvSpPr>
            <p:spPr>
              <a:blipFill>
                <a:blip r:embed="rId2"/>
                <a:stretch>
                  <a:fillRect l="-696" t="-34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A7CF36E-CEAD-48B9-AB87-159FF0E96027}"/>
              </a:ext>
            </a:extLst>
          </p:cNvPr>
          <p:cNvSpPr>
            <a:spLocks noGrp="1"/>
          </p:cNvSpPr>
          <p:nvPr>
            <p:ph type="sldNum" sz="quarter" idx="12"/>
          </p:nvPr>
        </p:nvSpPr>
        <p:spPr/>
        <p:txBody>
          <a:bodyPr/>
          <a:lstStyle/>
          <a:p>
            <a:fld id="{270B5EE5-E998-4313-AD79-530D9E22B6D6}" type="slidenum">
              <a:rPr lang="zh-TW" altLang="en-US" smtClean="0"/>
              <a:t>29</a:t>
            </a:fld>
            <a:endParaRPr lang="zh-TW" altLang="en-US"/>
          </a:p>
        </p:txBody>
      </p:sp>
      <p:pic>
        <p:nvPicPr>
          <p:cNvPr id="3" name="圖片 2">
            <a:extLst>
              <a:ext uri="{FF2B5EF4-FFF2-40B4-BE49-F238E27FC236}">
                <a16:creationId xmlns:a16="http://schemas.microsoft.com/office/drawing/2014/main" id="{6CA570C7-BA12-4BF2-B64A-2E06AFF79652}"/>
              </a:ext>
            </a:extLst>
          </p:cNvPr>
          <p:cNvPicPr>
            <a:picLocks noChangeAspect="1"/>
          </p:cNvPicPr>
          <p:nvPr/>
        </p:nvPicPr>
        <p:blipFill>
          <a:blip r:embed="rId3"/>
          <a:stretch>
            <a:fillRect/>
          </a:stretch>
        </p:blipFill>
        <p:spPr>
          <a:xfrm>
            <a:off x="6924675" y="2076242"/>
            <a:ext cx="4429125" cy="2009775"/>
          </a:xfrm>
          <a:prstGeom prst="rect">
            <a:avLst/>
          </a:prstGeom>
        </p:spPr>
      </p:pic>
    </p:spTree>
    <p:extLst>
      <p:ext uri="{BB962C8B-B14F-4D97-AF65-F5344CB8AC3E}">
        <p14:creationId xmlns:p14="http://schemas.microsoft.com/office/powerpoint/2010/main" val="67309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308A67-F3FE-4822-8DB5-331BD01D9C0C}"/>
              </a:ext>
            </a:extLst>
          </p:cNvPr>
          <p:cNvSpPr>
            <a:spLocks noGrp="1"/>
          </p:cNvSpPr>
          <p:nvPr>
            <p:ph type="title"/>
          </p:nvPr>
        </p:nvSpPr>
        <p:spPr/>
        <p:txBody>
          <a:bodyPr/>
          <a:lstStyle/>
          <a:p>
            <a:r>
              <a:rPr lang="zh-TW" altLang="en-US" dirty="0"/>
              <a:t>醫院分數計算公式</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EA2E859-59B7-40AB-806F-FC6DB0601A67}"/>
                  </a:ext>
                </a:extLst>
              </p:cNvPr>
              <p:cNvSpPr>
                <a:spLocks noGrp="1"/>
              </p:cNvSpPr>
              <p:nvPr>
                <p:ph idx="1"/>
              </p:nvPr>
            </p:nvSpPr>
            <p:spPr/>
            <p:txBody>
              <a:bodyPr>
                <a:noAutofit/>
              </a:bodyPr>
              <a:lstStyle/>
              <a:p>
                <a14:m>
                  <m:oMath xmlns:m="http://schemas.openxmlformats.org/officeDocument/2006/math">
                    <m:sSub>
                      <m:sSubPr>
                        <m:ctrlPr>
                          <a:rPr lang="en-US" altLang="zh-TW" sz="2400" b="1" i="1" smtClean="0">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𝑺𝒄𝒐𝒓𝒆</m:t>
                        </m:r>
                      </m:e>
                      <m:sub>
                        <m:r>
                          <a:rPr lang="en-US" altLang="zh-TW" sz="2400" b="1" i="1" smtClean="0">
                            <a:solidFill>
                              <a:schemeClr val="tx1"/>
                            </a:solidFill>
                            <a:latin typeface="Cambria Math" panose="02040503050406030204" pitchFamily="18" charset="0"/>
                          </a:rPr>
                          <m:t>𝒊𝒋</m:t>
                        </m:r>
                      </m:sub>
                    </m:sSub>
                    <m:r>
                      <a:rPr lang="en-US" altLang="zh-TW" sz="2400" b="1" i="1" smtClean="0">
                        <a:solidFill>
                          <a:schemeClr val="tx1"/>
                        </a:solidFill>
                        <a:latin typeface="Cambria Math" panose="02040503050406030204" pitchFamily="18" charset="0"/>
                      </a:rPr>
                      <m:t>=</m:t>
                    </m:r>
                    <m:sSub>
                      <m:sSubPr>
                        <m:ctrlPr>
                          <a:rPr lang="en-US" altLang="zh-TW" sz="2400" b="1" i="1">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𝒙</m:t>
                        </m:r>
                      </m:e>
                      <m:sub>
                        <m:r>
                          <a:rPr lang="en-US" altLang="zh-TW" sz="2400" b="1" i="1" smtClean="0">
                            <a:solidFill>
                              <a:schemeClr val="tx1"/>
                            </a:solidFill>
                            <a:latin typeface="Cambria Math" panose="02040503050406030204" pitchFamily="18" charset="0"/>
                          </a:rPr>
                          <m:t>𝒊𝒋</m:t>
                        </m:r>
                      </m:sub>
                    </m:sSub>
                    <m:r>
                      <a:rPr lang="en-US" altLang="zh-TW" sz="2400" b="1" i="1" smtClean="0">
                        <a:solidFill>
                          <a:schemeClr val="tx1"/>
                        </a:solidFill>
                        <a:latin typeface="Cambria Math" panose="02040503050406030204" pitchFamily="18" charset="0"/>
                      </a:rPr>
                      <m:t>+</m:t>
                    </m:r>
                    <m:sSub>
                      <m:sSubPr>
                        <m:ctrlPr>
                          <a:rPr lang="en-US" altLang="zh-TW" sz="2400" b="1" i="1">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𝒚</m:t>
                        </m:r>
                      </m:e>
                      <m:sub>
                        <m:r>
                          <a:rPr lang="en-US" altLang="zh-TW" sz="2400" b="1" i="1" smtClean="0">
                            <a:solidFill>
                              <a:schemeClr val="tx1"/>
                            </a:solidFill>
                            <a:latin typeface="Cambria Math" panose="02040503050406030204" pitchFamily="18" charset="0"/>
                          </a:rPr>
                          <m:t>𝒊𝒋</m:t>
                        </m:r>
                      </m:sub>
                    </m:sSub>
                    <m:d>
                      <m:dPr>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𝒛</m:t>
                            </m:r>
                          </m:e>
                          <m:sub>
                            <m:r>
                              <a:rPr lang="en-US" altLang="zh-TW" sz="2400" b="1" i="1" smtClean="0">
                                <a:solidFill>
                                  <a:schemeClr val="tx1"/>
                                </a:solidFill>
                                <a:latin typeface="Cambria Math" panose="02040503050406030204" pitchFamily="18" charset="0"/>
                              </a:rPr>
                              <m:t>𝒊𝒋</m:t>
                            </m:r>
                          </m:sub>
                        </m:sSub>
                      </m:e>
                    </m:d>
                  </m:oMath>
                </a14:m>
                <a:r>
                  <a:rPr lang="en-US" altLang="zh-TW" sz="2400" b="1" dirty="0">
                    <a:solidFill>
                      <a:schemeClr val="tx1"/>
                    </a:solidFill>
                  </a:rPr>
                  <a:t>+ </a:t>
                </a:r>
                <a14:m>
                  <m:oMath xmlns:m="http://schemas.openxmlformats.org/officeDocument/2006/math">
                    <m:sSub>
                      <m:sSubPr>
                        <m:ctrlPr>
                          <a:rPr lang="en-US" altLang="zh-TW" sz="2400" b="1" i="1">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𝒚</m:t>
                        </m:r>
                      </m:e>
                      <m:sub>
                        <m:r>
                          <a:rPr lang="en-US" altLang="zh-TW" sz="2400" b="1" i="1" smtClean="0">
                            <a:solidFill>
                              <a:schemeClr val="tx1"/>
                            </a:solidFill>
                            <a:latin typeface="Cambria Math" panose="02040503050406030204" pitchFamily="18" charset="0"/>
                          </a:rPr>
                          <m:t>𝒊𝒋</m:t>
                        </m:r>
                      </m:sub>
                    </m:sSub>
                    <m:sSub>
                      <m:sSubPr>
                        <m:ctrlPr>
                          <a:rPr lang="en-US" altLang="zh-TW" sz="2400" b="1" i="1" smtClean="0">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𝒘</m:t>
                        </m:r>
                        <m:r>
                          <a:rPr lang="en-US" altLang="zh-TW" sz="2400" b="1" i="1" smtClean="0">
                            <a:solidFill>
                              <a:schemeClr val="tx1"/>
                            </a:solidFill>
                            <a:latin typeface="Cambria Math" panose="02040503050406030204" pitchFamily="18" charset="0"/>
                          </a:rPr>
                          <m:t>𝟐</m:t>
                        </m:r>
                      </m:e>
                      <m:sub>
                        <m:r>
                          <a:rPr lang="en-US" altLang="zh-TW" sz="2400" b="1" i="1" smtClean="0">
                            <a:solidFill>
                              <a:schemeClr val="tx1"/>
                            </a:solidFill>
                            <a:latin typeface="Cambria Math" panose="02040503050406030204" pitchFamily="18" charset="0"/>
                          </a:rPr>
                          <m:t>𝒊𝒋</m:t>
                        </m:r>
                      </m:sub>
                    </m:sSub>
                    <m:r>
                      <a:rPr lang="en-US" altLang="zh-TW" sz="2400" b="1" i="1" smtClean="0">
                        <a:solidFill>
                          <a:schemeClr val="tx1"/>
                        </a:solidFill>
                        <a:latin typeface="Cambria Math" panose="02040503050406030204" pitchFamily="18" charset="0"/>
                      </a:rPr>
                      <m:t> </m:t>
                    </m:r>
                  </m:oMath>
                </a14:m>
                <a:endParaRPr lang="en-US" altLang="zh-TW" sz="2400" b="1" dirty="0">
                  <a:solidFill>
                    <a:schemeClr val="tx1"/>
                  </a:solidFill>
                </a:endParaRP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𝑥</m:t>
                        </m:r>
                      </m:e>
                      <m:sub>
                        <m:r>
                          <a:rPr lang="en-US" altLang="zh-TW" i="1">
                            <a:solidFill>
                              <a:prstClr val="black"/>
                            </a:solidFill>
                            <a:latin typeface="Cambria Math" panose="02040503050406030204" pitchFamily="18" charset="0"/>
                          </a:rPr>
                          <m:t>𝑖𝑗</m:t>
                        </m:r>
                      </m:sub>
                    </m:sSub>
                    <m:r>
                      <a:rPr lang="en-US" altLang="zh-TW" i="1">
                        <a:solidFill>
                          <a:prstClr val="black"/>
                        </a:solidFill>
                        <a:latin typeface="Cambria Math" panose="02040503050406030204" pitchFamily="18" charset="0"/>
                      </a:rPr>
                      <m:t>=</m:t>
                    </m:r>
                    <m:r>
                      <m:rPr>
                        <m:nor/>
                      </m:rPr>
                      <a:rPr lang="en-US" altLang="zh-TW" dirty="0"/>
                      <m:t>Drive</m:t>
                    </m:r>
                    <m:r>
                      <m:rPr>
                        <m:nor/>
                      </m:rPr>
                      <a:rPr lang="en-US" altLang="zh-TW" dirty="0"/>
                      <m:t>−</m:t>
                    </m:r>
                    <m:r>
                      <m:rPr>
                        <m:nor/>
                      </m:rPr>
                      <a:rPr lang="en-US" altLang="zh-TW" dirty="0"/>
                      <m:t>Time</m:t>
                    </m:r>
                  </m:oMath>
                </a14:m>
                <a:endParaRPr lang="en-US" altLang="zh-TW" dirty="0"/>
              </a:p>
              <a:p>
                <a:pPr lvl="2"/>
                <a:r>
                  <a:rPr lang="zh-TW" altLang="en-US" dirty="0"/>
                  <a:t>依據</a:t>
                </a:r>
                <a:r>
                  <a:rPr lang="en-US" altLang="zh-TW" dirty="0"/>
                  <a:t>Google Maps- Distance Matrix API</a:t>
                </a:r>
                <a:r>
                  <a:rPr lang="zh-TW" altLang="en-US" dirty="0"/>
                  <a:t>，計算從災害地點到每一家醫院的開車時間。</a:t>
                </a:r>
                <a:endParaRPr lang="en-US" altLang="zh-TW" dirty="0"/>
              </a:p>
              <a:p>
                <a:pPr lvl="2"/>
                <a:r>
                  <a:rPr lang="zh-TW" altLang="en-US" dirty="0"/>
                  <a:t>將開車時間排序，並給予序號，如</a:t>
                </a:r>
                <a:r>
                  <a:rPr lang="en-US" altLang="zh-TW" dirty="0"/>
                  <a:t>25, 27, 27,  27, 30, 30 &gt; 1, 3, 3, 3, 6, 6</a:t>
                </a:r>
                <a:r>
                  <a:rPr lang="zh-TW" altLang="en-US" dirty="0"/>
                  <a:t> ，詳見</a:t>
                </a:r>
                <a:r>
                  <a:rPr lang="en-US" altLang="zh-TW" dirty="0"/>
                  <a:t>p.4</a:t>
                </a: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𝑦</m:t>
                        </m:r>
                      </m:e>
                      <m:sub>
                        <m:r>
                          <a:rPr lang="en-US" altLang="zh-TW" i="1">
                            <a:solidFill>
                              <a:prstClr val="black"/>
                            </a:solidFill>
                            <a:latin typeface="Cambria Math" panose="02040503050406030204" pitchFamily="18" charset="0"/>
                          </a:rPr>
                          <m:t>𝑖𝑗</m:t>
                        </m:r>
                      </m:sub>
                    </m:sSub>
                    <m:r>
                      <m:rPr>
                        <m:nor/>
                      </m:rPr>
                      <a:rPr lang="en-US" altLang="zh-TW">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𝐴𝑑𝑒𝑞𝑢𝑎𝑐𝑦</m:t>
                    </m:r>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𝑣𝑎𝑙𝑢𝑒</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𝑖𝑛</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𝑚𝑎𝑡𝑟𝑖𝑥</m:t>
                    </m:r>
                    <m:r>
                      <a:rPr lang="en-US" altLang="zh-TW" i="1">
                        <a:solidFill>
                          <a:prstClr val="black"/>
                        </a:solidFill>
                        <a:latin typeface="Cambria Math" panose="02040503050406030204" pitchFamily="18" charset="0"/>
                      </a:rPr>
                      <m:t> </m:t>
                    </m:r>
                  </m:oMath>
                </a14:m>
                <a:endParaRPr lang="en-US" altLang="zh-TW" dirty="0"/>
              </a:p>
              <a:p>
                <a:pPr lvl="2"/>
                <a:r>
                  <a:rPr lang="zh-TW" altLang="en-US" sz="1600" dirty="0"/>
                  <a:t>醫院對該傷患的醫療能力適當性，按照矩陣表對照數據</a:t>
                </a:r>
                <a:endParaRPr lang="en-US" altLang="zh-TW" sz="1600" dirty="0"/>
              </a:p>
              <a:p>
                <a:pPr lvl="2"/>
                <a:r>
                  <a:rPr lang="en-US" altLang="zh-TW" sz="1600" dirty="0"/>
                  <a:t>1 ~ 10 represent hospital level, 1</a:t>
                </a:r>
                <a:r>
                  <a:rPr lang="zh-TW" altLang="en-US" sz="1600" dirty="0"/>
                  <a:t>表示有急診病床且非</a:t>
                </a:r>
                <a:r>
                  <a:rPr lang="en-US" altLang="zh-TW" sz="1600" dirty="0"/>
                  <a:t>ERH</a:t>
                </a:r>
              </a:p>
              <a:p>
                <a:pPr lvl="2"/>
                <a:r>
                  <a:rPr lang="zh-TW" altLang="en-US" dirty="0"/>
                  <a:t>以</a:t>
                </a:r>
                <a:r>
                  <a:rPr lang="en-US" altLang="zh-TW" dirty="0"/>
                  <a:t>1, 2,6,10 </a:t>
                </a:r>
                <a:r>
                  <a:rPr lang="zh-TW" altLang="en-US" dirty="0"/>
                  <a:t>代表各程度傷勢對應各級醫院的適當性</a:t>
                </a:r>
                <a:endParaRPr lang="en-US" altLang="zh-TW" i="1" dirty="0">
                  <a:solidFill>
                    <a:prstClr val="black"/>
                  </a:solidFill>
                  <a:latin typeface="Cambria Math" panose="02040503050406030204" pitchFamily="18" charset="0"/>
                </a:endParaRP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𝑧</m:t>
                        </m:r>
                      </m:e>
                      <m:sub>
                        <m:r>
                          <a:rPr lang="en-US" altLang="zh-TW" i="1">
                            <a:solidFill>
                              <a:prstClr val="black"/>
                            </a:solidFill>
                            <a:latin typeface="Cambria Math" panose="02040503050406030204" pitchFamily="18" charset="0"/>
                          </a:rPr>
                          <m:t>𝑖𝑗</m:t>
                        </m:r>
                      </m:sub>
                    </m:sSub>
                    <m:r>
                      <a:rPr lang="en-US" altLang="zh-TW" i="1" dirty="0">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r>
                              <a:rPr lang="en-US" altLang="zh-TW" b="0" i="1" smtClean="0">
                                <a:latin typeface="Cambria Math" panose="02040503050406030204" pitchFamily="18" charset="0"/>
                              </a:rPr>
                              <m:t>1</m:t>
                            </m:r>
                          </m:e>
                          <m:sub>
                            <m:r>
                              <a:rPr lang="en-US" altLang="zh-TW" b="0" i="1" smtClean="0">
                                <a:latin typeface="Cambria Math" panose="02040503050406030204" pitchFamily="18" charset="0"/>
                              </a:rPr>
                              <m:t>𝑖𝑗</m:t>
                            </m:r>
                          </m:sub>
                        </m:sSub>
                        <m:r>
                          <a:rPr lang="en-US" altLang="zh-TW" i="1">
                            <a:latin typeface="Cambria Math" panose="02040503050406030204" pitchFamily="18" charset="0"/>
                          </a:rPr>
                          <m:t>∗</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m:t>
                        </m:r>
                        <m:r>
                          <a:rPr lang="en-US" altLang="zh-TW" i="1">
                            <a:latin typeface="Cambria Math" panose="02040503050406030204" pitchFamily="18" charset="0"/>
                          </a:rPr>
                          <m:t>𝑙𝑜𝑎𝑑𝑖𝑛𝑔</m:t>
                        </m:r>
                        <m:r>
                          <a:rPr lang="en-US" altLang="zh-TW" i="1">
                            <a:latin typeface="Cambria Math" panose="02040503050406030204" pitchFamily="18" charset="0"/>
                          </a:rPr>
                          <m:t>)</m:t>
                        </m:r>
                      </m:num>
                      <m:den>
                        <m:r>
                          <m:rPr>
                            <m:sty m:val="p"/>
                          </m:rPr>
                          <a:rPr lang="en-US" altLang="zh-TW" i="1">
                            <a:latin typeface="Cambria Math" panose="02040503050406030204" pitchFamily="18" charset="0"/>
                          </a:rPr>
                          <m:t>ED</m:t>
                        </m:r>
                        <m:r>
                          <a:rPr lang="zh-TW" altLang="en-US" i="1">
                            <a:latin typeface="Cambria Math" panose="02040503050406030204" pitchFamily="18" charset="0"/>
                          </a:rPr>
                          <m:t> </m:t>
                        </m:r>
                        <m:r>
                          <m:rPr>
                            <m:sty m:val="p"/>
                          </m:rPr>
                          <a:rPr lang="en-US" altLang="zh-TW" i="1">
                            <a:latin typeface="Cambria Math" panose="02040503050406030204" pitchFamily="18" charset="0"/>
                          </a:rPr>
                          <m:t>B</m:t>
                        </m:r>
                        <m:r>
                          <a:rPr lang="en-US" altLang="zh-TW" i="1">
                            <a:latin typeface="Cambria Math" panose="02040503050406030204" pitchFamily="18" charset="0"/>
                          </a:rPr>
                          <m:t>𝑒𝑑𝑠</m:t>
                        </m:r>
                      </m:den>
                    </m:f>
                  </m:oMath>
                </a14:m>
                <a:r>
                  <a:rPr lang="zh-TW" altLang="en-US" sz="2600" dirty="0"/>
                  <a:t> </a:t>
                </a:r>
                <a:r>
                  <a:rPr lang="zh-TW" altLang="en-US" dirty="0">
                    <a:solidFill>
                      <a:prstClr val="black"/>
                    </a:solidFill>
                    <a:latin typeface="Cambria Math" panose="02040503050406030204" pitchFamily="18" charset="0"/>
                  </a:rPr>
                  <a:t>，詳見</a:t>
                </a:r>
                <a:r>
                  <a:rPr lang="en-US" altLang="zh-TW" dirty="0">
                    <a:solidFill>
                      <a:prstClr val="black"/>
                    </a:solidFill>
                    <a:latin typeface="Cambria Math" panose="02040503050406030204" pitchFamily="18" charset="0"/>
                  </a:rPr>
                  <a:t>p.4</a:t>
                </a:r>
                <a:endParaRPr lang="en-US" altLang="zh-TW" dirty="0"/>
              </a:p>
              <a:p>
                <a:pPr lvl="2"/>
                <a:r>
                  <a:rPr lang="zh-TW" altLang="en-US" dirty="0">
                    <a:solidFill>
                      <a:prstClr val="black"/>
                    </a:solidFill>
                    <a:latin typeface="Cambria Math" panose="02040503050406030204" pitchFamily="18" charset="0"/>
                  </a:rPr>
                  <a:t>重傷</a:t>
                </a:r>
              </a:p>
              <a:p>
                <a:pPr lvl="3"/>
                <a:r>
                  <a:rPr lang="en-US" altLang="zh-TW" i="1" dirty="0">
                    <a:solidFill>
                      <a:prstClr val="black"/>
                    </a:solidFill>
                    <a:latin typeface="Cambria Math" panose="02040503050406030204" pitchFamily="18" charset="0"/>
                  </a:rPr>
                  <a:t> </a:t>
                </a:r>
                <a:r>
                  <a:rPr lang="zh-TW" altLang="en-US" dirty="0">
                    <a:solidFill>
                      <a:prstClr val="black"/>
                    </a:solidFill>
                    <a:latin typeface="Cambria Math" panose="02040503050406030204" pitchFamily="18" charset="0"/>
                  </a:rPr>
                  <a:t>依據</a:t>
                </a:r>
                <a14:m>
                  <m:oMath xmlns:m="http://schemas.openxmlformats.org/officeDocument/2006/math">
                    <m:r>
                      <a:rPr lang="en-US" altLang="zh-TW" i="1">
                        <a:latin typeface="Cambria Math" panose="02040503050406030204" pitchFamily="18" charset="0"/>
                      </a:rPr>
                      <m:t>𝑐𝑟𝑖𝑡𝑖𝑐𝑎𝑙</m:t>
                    </m:r>
                    <m:r>
                      <a:rPr lang="en-US" altLang="zh-TW" i="1">
                        <a:latin typeface="Cambria Math" panose="02040503050406030204" pitchFamily="18" charset="0"/>
                      </a:rPr>
                      <m:t> </m:t>
                    </m:r>
                    <m:r>
                      <a:rPr lang="en-US" altLang="zh-TW" b="0" i="1" smtClean="0">
                        <a:latin typeface="Cambria Math" panose="02040503050406030204" pitchFamily="18" charset="0"/>
                      </a:rPr>
                      <m:t>𝑐𝑎𝑟𝑒</m:t>
                    </m:r>
                    <m:r>
                      <a:rPr lang="en-US" altLang="zh-TW" b="0" i="1" smtClean="0">
                        <a:latin typeface="Cambria Math" panose="02040503050406030204" pitchFamily="18" charset="0"/>
                      </a:rPr>
                      <m:t> </m:t>
                    </m:r>
                    <m:r>
                      <m:rPr>
                        <m:sty m:val="p"/>
                      </m:rPr>
                      <a:rPr lang="en-US" altLang="zh-TW" i="1">
                        <a:latin typeface="Cambria Math" panose="02040503050406030204" pitchFamily="18" charset="0"/>
                      </a:rPr>
                      <m:t>ED</m:t>
                    </m:r>
                    <m:r>
                      <a:rPr lang="en-US" altLang="zh-TW" i="1">
                        <a:latin typeface="Cambria Math" panose="02040503050406030204" pitchFamily="18" charset="0"/>
                      </a:rPr>
                      <m:t> </m:t>
                    </m:r>
                    <m:r>
                      <a:rPr lang="en-US" altLang="zh-TW" i="1">
                        <a:latin typeface="Cambria Math" panose="02040503050406030204" pitchFamily="18" charset="0"/>
                      </a:rPr>
                      <m:t>𝐵𝑒𝑑𝑠</m:t>
                    </m:r>
                  </m:oMath>
                </a14:m>
                <a:r>
                  <a:rPr lang="zh-TW" altLang="en-US" dirty="0">
                    <a:solidFill>
                      <a:prstClr val="black"/>
                    </a:solidFill>
                    <a:latin typeface="Cambria Math" panose="02040503050406030204" pitchFamily="18" charset="0"/>
                  </a:rPr>
                  <a:t>及</a:t>
                </a:r>
                <a14:m>
                  <m:oMath xmlns:m="http://schemas.openxmlformats.org/officeDocument/2006/math">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oMath>
                </a14:m>
                <a:r>
                  <a:rPr lang="zh-TW" altLang="en-US" dirty="0">
                    <a:solidFill>
                      <a:prstClr val="black"/>
                    </a:solidFill>
                    <a:latin typeface="Cambria Math" panose="02040503050406030204" pitchFamily="18" charset="0"/>
                  </a:rPr>
                  <a:t>變動</a:t>
                </a:r>
                <a:endParaRPr lang="en-US" altLang="zh-TW" dirty="0">
                  <a:solidFill>
                    <a:prstClr val="black"/>
                  </a:solidFill>
                  <a:latin typeface="Cambria Math" panose="02040503050406030204" pitchFamily="18" charset="0"/>
                </a:endParaRPr>
              </a:p>
              <a:p>
                <a:pPr lvl="3"/>
                <a14:m>
                  <m:oMath xmlns:m="http://schemas.openxmlformats.org/officeDocument/2006/math">
                    <m:r>
                      <a:rPr lang="en-US" altLang="zh-TW" b="0" i="1" smtClean="0">
                        <a:latin typeface="Cambria Math" panose="02040503050406030204" pitchFamily="18" charset="0"/>
                      </a:rPr>
                      <m:t>𝑐𝑟𝑖𝑡𝑖𝑐𝑎𝑙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𝑐𝑎𝑟𝑒</m:t>
                    </m:r>
                    <m:r>
                      <a:rPr lang="en-US" altLang="zh-TW" b="0" i="1" smtClean="0">
                        <a:latin typeface="Cambria Math" panose="02040503050406030204" pitchFamily="18" charset="0"/>
                      </a:rPr>
                      <m:t> </m:t>
                    </m:r>
                    <m:r>
                      <m:rPr>
                        <m:sty m:val="p"/>
                      </m:rPr>
                      <a:rPr lang="en-US" altLang="zh-TW" i="1">
                        <a:latin typeface="Cambria Math" panose="02040503050406030204" pitchFamily="18" charset="0"/>
                      </a:rPr>
                      <m:t>E</m:t>
                    </m:r>
                    <m:r>
                      <m:rPr>
                        <m:sty m:val="p"/>
                      </m:rPr>
                      <a:rPr lang="en-US" altLang="zh-TW" i="1" smtClean="0">
                        <a:latin typeface="Cambria Math" panose="02040503050406030204" pitchFamily="18" charset="0"/>
                      </a:rPr>
                      <m:t>D</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zh-TW" altLang="en-US" i="1">
                        <a:latin typeface="Cambria Math" panose="02040503050406030204" pitchFamily="18" charset="0"/>
                      </a:rPr>
                      <m:t>臨界值</m:t>
                    </m:r>
                    <m:r>
                      <a:rPr lang="en-US" altLang="zh-TW" b="0" i="1" smtClean="0">
                        <a:latin typeface="Cambria Math" panose="02040503050406030204" pitchFamily="18" charset="0"/>
                      </a:rPr>
                      <m:t>= </m:t>
                    </m:r>
                    <m:f>
                      <m:fPr>
                        <m:ctrlPr>
                          <a:rPr lang="en-US" altLang="zh-TW" i="1" smtClean="0">
                            <a:latin typeface="Cambria Math" panose="02040503050406030204" pitchFamily="18" charset="0"/>
                          </a:rPr>
                        </m:ctrlPr>
                      </m:fPr>
                      <m:num>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ED</m:t>
                            </m:r>
                            <m:r>
                              <a:rPr lang="zh-TW" altLang="en-US" i="1">
                                <a:latin typeface="Cambria Math" panose="02040503050406030204" pitchFamily="18" charset="0"/>
                              </a:rPr>
                              <m:t> </m:t>
                            </m:r>
                            <m:r>
                              <m:rPr>
                                <m:sty m:val="p"/>
                              </m:rPr>
                              <a:rPr lang="en-US" altLang="zh-TW" i="1">
                                <a:latin typeface="Cambria Math" panose="02040503050406030204" pitchFamily="18" charset="0"/>
                              </a:rPr>
                              <m:t>B</m:t>
                            </m:r>
                            <m:r>
                              <a:rPr lang="en-US" altLang="zh-TW" i="1">
                                <a:latin typeface="Cambria Math" panose="02040503050406030204" pitchFamily="18" charset="0"/>
                              </a:rPr>
                              <m:t>𝑒𝑑𝑠</m:t>
                            </m:r>
                          </m:e>
                          <m:sub>
                            <m:r>
                              <a:rPr lang="en-US" altLang="zh-TW" i="1">
                                <a:latin typeface="Cambria Math" panose="02040503050406030204" pitchFamily="18" charset="0"/>
                              </a:rPr>
                              <m:t>𝑖𝑗</m:t>
                            </m:r>
                          </m:sub>
                        </m:sSub>
                      </m:num>
                      <m:den>
                        <m:r>
                          <a:rPr lang="en-US" altLang="zh-TW" b="0" i="1" smtClean="0">
                            <a:latin typeface="Cambria Math" panose="02040503050406030204" pitchFamily="18" charset="0"/>
                          </a:rPr>
                          <m:t>𝑄</m:t>
                        </m:r>
                        <m:r>
                          <a:rPr lang="en-US" altLang="zh-TW" b="0" i="1" smtClean="0">
                            <a:latin typeface="Cambria Math" panose="02040503050406030204" pitchFamily="18" charset="0"/>
                          </a:rPr>
                          <m:t>1(=25)</m:t>
                        </m:r>
                      </m:den>
                    </m:f>
                    <m:r>
                      <a:rPr lang="en-US" altLang="zh-TW" i="1">
                        <a:latin typeface="Cambria Math" panose="02040503050406030204" pitchFamily="18" charset="0"/>
                      </a:rPr>
                      <m:t>∗4</m:t>
                    </m:r>
                  </m:oMath>
                </a14:m>
                <a:endParaRPr lang="en-US" altLang="zh-TW" i="1" dirty="0">
                  <a:solidFill>
                    <a:prstClr val="black"/>
                  </a:solidFill>
                  <a:latin typeface="Cambria Math" panose="02040503050406030204" pitchFamily="18" charset="0"/>
                </a:endParaRPr>
              </a:p>
              <a:p>
                <a:pPr lvl="3"/>
                <a:r>
                  <a:rPr lang="zh-TW" altLang="en-US" sz="1400" i="1" dirty="0">
                    <a:solidFill>
                      <a:prstClr val="black"/>
                    </a:solidFill>
                    <a:latin typeface="Cambria Math" panose="02040503050406030204" pitchFamily="18" charset="0"/>
                  </a:rPr>
                  <a:t>全台重度急救責任醫院急診觀察床取</a:t>
                </a:r>
                <a:r>
                  <a:rPr lang="en-US" altLang="zh-TW" sz="1400" i="1" dirty="0">
                    <a:solidFill>
                      <a:prstClr val="black"/>
                    </a:solidFill>
                    <a:latin typeface="Cambria Math" panose="02040503050406030204" pitchFamily="18" charset="0"/>
                  </a:rPr>
                  <a:t>Q1</a:t>
                </a:r>
              </a:p>
              <a:p>
                <a:pPr lvl="2"/>
                <a:r>
                  <a:rPr lang="zh-TW" altLang="en-US" dirty="0">
                    <a:solidFill>
                      <a:prstClr val="black"/>
                    </a:solidFill>
                    <a:latin typeface="Cambria Math" panose="02040503050406030204" pitchFamily="18" charset="0"/>
                  </a:rPr>
                  <a:t>中傷或輕傷</a:t>
                </a:r>
                <a14:m>
                  <m:oMath xmlns:m="http://schemas.openxmlformats.org/officeDocument/2006/math">
                    <m:r>
                      <a:rPr lang="en-US" altLang="zh-TW" i="1" dirty="0">
                        <a:solidFill>
                          <a:prstClr val="black"/>
                        </a:solidFill>
                        <a:latin typeface="Cambria Math" panose="02040503050406030204" pitchFamily="18" charset="0"/>
                      </a:rPr>
                      <m:t>:</m:t>
                    </m:r>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𝑤</m:t>
                        </m:r>
                        <m:r>
                          <a:rPr lang="en-US" altLang="zh-TW" i="1">
                            <a:solidFill>
                              <a:prstClr val="black"/>
                            </a:solidFill>
                            <a:latin typeface="Cambria Math" panose="02040503050406030204" pitchFamily="18" charset="0"/>
                          </a:rPr>
                          <m:t>1</m:t>
                        </m:r>
                      </m:e>
                      <m:sub>
                        <m:r>
                          <a:rPr lang="en-US" altLang="zh-TW" i="1">
                            <a:solidFill>
                              <a:prstClr val="black"/>
                            </a:solidFill>
                            <a:latin typeface="Cambria Math" panose="02040503050406030204" pitchFamily="18" charset="0"/>
                          </a:rPr>
                          <m:t>𝑖𝑗</m:t>
                        </m:r>
                      </m:sub>
                    </m:sSub>
                  </m:oMath>
                </a14:m>
                <a:r>
                  <a:rPr lang="en-US" altLang="zh-TW" i="1" dirty="0">
                    <a:solidFill>
                      <a:prstClr val="black"/>
                    </a:solidFill>
                    <a:latin typeface="Cambria Math" panose="02040503050406030204" pitchFamily="18" charset="0"/>
                  </a:rPr>
                  <a:t> =2</a:t>
                </a:r>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𝑤</m:t>
                        </m:r>
                        <m:r>
                          <a:rPr lang="en-US" altLang="zh-TW" sz="1800" i="1">
                            <a:solidFill>
                              <a:prstClr val="black"/>
                            </a:solidFill>
                            <a:latin typeface="Cambria Math" panose="02040503050406030204" pitchFamily="18" charset="0"/>
                          </a:rPr>
                          <m:t>2</m:t>
                        </m:r>
                      </m:e>
                      <m:sub>
                        <m:r>
                          <a:rPr lang="en-US" altLang="zh-TW" sz="1800" i="1">
                            <a:solidFill>
                              <a:prstClr val="black"/>
                            </a:solidFill>
                            <a:latin typeface="Cambria Math" panose="02040503050406030204" pitchFamily="18" charset="0"/>
                          </a:rPr>
                          <m:t>𝑖𝑗</m:t>
                        </m:r>
                      </m:sub>
                    </m:sSub>
                    <m:r>
                      <a:rPr lang="en-US" altLang="zh-TW" sz="1800" i="1">
                        <a:solidFill>
                          <a:prstClr val="black"/>
                        </a:solidFill>
                        <a:latin typeface="Cambria Math" panose="02040503050406030204" pitchFamily="18" charset="0"/>
                      </a:rPr>
                      <m:t>=</m:t>
                    </m:r>
                    <m:f>
                      <m:fPr>
                        <m:ctrlPr>
                          <a:rPr lang="en-US" altLang="zh-TW" sz="1800" i="1">
                            <a:latin typeface="Cambria Math" panose="02040503050406030204" pitchFamily="18" charset="0"/>
                          </a:rPr>
                        </m:ctrlPr>
                      </m:fPr>
                      <m:num>
                        <m:r>
                          <a:rPr lang="zh-TW" altLang="en-US" sz="1800" i="0">
                            <a:latin typeface="Cambria Math" panose="02040503050406030204" pitchFamily="18" charset="0"/>
                          </a:rPr>
                          <m:t>內外科人力</m:t>
                        </m:r>
                      </m:num>
                      <m:den>
                        <m:r>
                          <a:rPr lang="zh-TW" altLang="en-US" sz="1800">
                            <a:latin typeface="Cambria Math" panose="02040503050406030204" pitchFamily="18" charset="0"/>
                          </a:rPr>
                          <m:t>急</m:t>
                        </m:r>
                        <m:r>
                          <a:rPr lang="zh-TW" altLang="en-US" sz="1800" i="1">
                            <a:latin typeface="Cambria Math" panose="02040503050406030204" pitchFamily="18" charset="0"/>
                          </a:rPr>
                          <m:t>重症</m:t>
                        </m:r>
                        <m:r>
                          <a:rPr lang="zh-TW" altLang="en-US" sz="1800">
                            <a:latin typeface="Cambria Math" panose="02040503050406030204" pitchFamily="18" charset="0"/>
                          </a:rPr>
                          <m:t>相關</m:t>
                        </m:r>
                        <m:r>
                          <a:rPr lang="zh-TW" altLang="en-US" sz="1800" i="1">
                            <a:latin typeface="Cambria Math" panose="02040503050406030204" pitchFamily="18" charset="0"/>
                          </a:rPr>
                          <m:t>病</m:t>
                        </m:r>
                        <m:r>
                          <a:rPr lang="zh-TW" altLang="en-US" sz="1800">
                            <a:latin typeface="Cambria Math" panose="02040503050406030204" pitchFamily="18" charset="0"/>
                          </a:rPr>
                          <m:t>床</m:t>
                        </m:r>
                      </m:den>
                    </m:f>
                  </m:oMath>
                </a14:m>
                <a:r>
                  <a:rPr lang="en-US" altLang="zh-TW" sz="2400" dirty="0"/>
                  <a:t> </a:t>
                </a:r>
                <a:r>
                  <a:rPr lang="en-US" altLang="zh-TW" sz="1800" dirty="0"/>
                  <a:t>&lt; 1</a:t>
                </a:r>
                <a:r>
                  <a:rPr lang="zh-TW" altLang="en-US" sz="1800" dirty="0"/>
                  <a:t>，詳見</a:t>
                </a:r>
                <a:r>
                  <a:rPr lang="en-US" altLang="zh-TW" sz="1800" dirty="0"/>
                  <a:t>p.5</a:t>
                </a:r>
                <a:endParaRPr lang="en-US" altLang="zh-TW" sz="2400" dirty="0"/>
              </a:p>
            </p:txBody>
          </p:sp>
        </mc:Choice>
        <mc:Fallback xmlns="">
          <p:sp>
            <p:nvSpPr>
              <p:cNvPr id="3" name="內容版面配置區 2">
                <a:extLst>
                  <a:ext uri="{FF2B5EF4-FFF2-40B4-BE49-F238E27FC236}">
                    <a16:creationId xmlns:a16="http://schemas.microsoft.com/office/drawing/2014/main" id="{5EA2E859-59B7-40AB-806F-FC6DB0601A67}"/>
                  </a:ext>
                </a:extLst>
              </p:cNvPr>
              <p:cNvSpPr>
                <a:spLocks noGrp="1" noRot="1" noChangeAspect="1" noMove="1" noResize="1" noEditPoints="1" noAdjustHandles="1" noChangeArrowheads="1" noChangeShapeType="1" noTextEdit="1"/>
              </p:cNvSpPr>
              <p:nvPr>
                <p:ph idx="1"/>
              </p:nvPr>
            </p:nvSpPr>
            <p:spPr>
              <a:blipFill>
                <a:blip r:embed="rId2"/>
                <a:stretch>
                  <a:fillRect t="-347" b="-9711"/>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C8CDA272-8370-4803-AD76-AFBEB4FBDD54}"/>
              </a:ext>
            </a:extLst>
          </p:cNvPr>
          <p:cNvSpPr txBox="1"/>
          <p:nvPr/>
        </p:nvSpPr>
        <p:spPr>
          <a:xfrm>
            <a:off x="8139869" y="2798994"/>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graphicFrame>
        <p:nvGraphicFramePr>
          <p:cNvPr id="6" name="表格 5">
            <a:extLst>
              <a:ext uri="{FF2B5EF4-FFF2-40B4-BE49-F238E27FC236}">
                <a16:creationId xmlns:a16="http://schemas.microsoft.com/office/drawing/2014/main" id="{8A7A5F75-4703-4696-946A-4405B239C7E4}"/>
              </a:ext>
            </a:extLst>
          </p:cNvPr>
          <p:cNvGraphicFramePr>
            <a:graphicFrameLocks noGrp="1"/>
          </p:cNvGraphicFramePr>
          <p:nvPr>
            <p:extLst>
              <p:ext uri="{D42A27DB-BD31-4B8C-83A1-F6EECF244321}">
                <p14:modId xmlns:p14="http://schemas.microsoft.com/office/powerpoint/2010/main" val="19360005"/>
              </p:ext>
            </p:extLst>
          </p:nvPr>
        </p:nvGraphicFramePr>
        <p:xfrm>
          <a:off x="7991061" y="3242068"/>
          <a:ext cx="4101791" cy="3389790"/>
        </p:xfrm>
        <a:graphic>
          <a:graphicData uri="http://schemas.openxmlformats.org/drawingml/2006/table">
            <a:tbl>
              <a:tblPr bandRow="1">
                <a:tableStyleId>{8799B23B-EC83-4686-B30A-512413B5E67A}</a:tableStyleId>
              </a:tblPr>
              <a:tblGrid>
                <a:gridCol w="1133812">
                  <a:extLst>
                    <a:ext uri="{9D8B030D-6E8A-4147-A177-3AD203B41FA5}">
                      <a16:colId xmlns:a16="http://schemas.microsoft.com/office/drawing/2014/main" val="2396529781"/>
                    </a:ext>
                  </a:extLst>
                </a:gridCol>
                <a:gridCol w="506905">
                  <a:extLst>
                    <a:ext uri="{9D8B030D-6E8A-4147-A177-3AD203B41FA5}">
                      <a16:colId xmlns:a16="http://schemas.microsoft.com/office/drawing/2014/main" val="516174121"/>
                    </a:ext>
                  </a:extLst>
                </a:gridCol>
                <a:gridCol w="734735">
                  <a:extLst>
                    <a:ext uri="{9D8B030D-6E8A-4147-A177-3AD203B41FA5}">
                      <a16:colId xmlns:a16="http://schemas.microsoft.com/office/drawing/2014/main" val="4001394421"/>
                    </a:ext>
                  </a:extLst>
                </a:gridCol>
                <a:gridCol w="1003852">
                  <a:extLst>
                    <a:ext uri="{9D8B030D-6E8A-4147-A177-3AD203B41FA5}">
                      <a16:colId xmlns:a16="http://schemas.microsoft.com/office/drawing/2014/main" val="1147611085"/>
                    </a:ext>
                  </a:extLst>
                </a:gridCol>
                <a:gridCol w="722487">
                  <a:extLst>
                    <a:ext uri="{9D8B030D-6E8A-4147-A177-3AD203B41FA5}">
                      <a16:colId xmlns:a16="http://schemas.microsoft.com/office/drawing/2014/main"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4210687498"/>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extLst>
                  <a:ext uri="{0D108BD9-81ED-4DB2-BD59-A6C34878D82A}">
                    <a16:rowId xmlns:a16="http://schemas.microsoft.com/office/drawing/2014/main"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extLst>
                  <a:ext uri="{0D108BD9-81ED-4DB2-BD59-A6C34878D82A}">
                    <a16:rowId xmlns:a16="http://schemas.microsoft.com/office/drawing/2014/main" val="874253525"/>
                  </a:ext>
                </a:extLst>
              </a:tr>
            </a:tbl>
          </a:graphicData>
        </a:graphic>
      </p:graphicFrame>
    </p:spTree>
    <p:extLst>
      <p:ext uri="{BB962C8B-B14F-4D97-AF65-F5344CB8AC3E}">
        <p14:creationId xmlns:p14="http://schemas.microsoft.com/office/powerpoint/2010/main" val="4032023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3F92ACFE-3D3A-42B9-9A00-2B85F2A90B8E}"/>
              </a:ext>
            </a:extLst>
          </p:cNvPr>
          <p:cNvSpPr>
            <a:spLocks noGrp="1"/>
          </p:cNvSpPr>
          <p:nvPr>
            <p:ph type="title"/>
          </p:nvPr>
        </p:nvSpPr>
        <p:spPr/>
        <p:txBody>
          <a:bodyPr/>
          <a:lstStyle/>
          <a:p>
            <a:endParaRPr lang="zh-TW" altLang="en-US" dirty="0"/>
          </a:p>
        </p:txBody>
      </p:sp>
      <p:sp>
        <p:nvSpPr>
          <p:cNvPr id="4" name="內容版面配置區 3">
            <a:extLst>
              <a:ext uri="{FF2B5EF4-FFF2-40B4-BE49-F238E27FC236}">
                <a16:creationId xmlns:a16="http://schemas.microsoft.com/office/drawing/2014/main" id="{75C61DAE-4AC4-4463-BABA-5C2F468EC86F}"/>
              </a:ext>
            </a:extLst>
          </p:cNvPr>
          <p:cNvSpPr>
            <a:spLocks noGrp="1"/>
          </p:cNvSpPr>
          <p:nvPr>
            <p:ph idx="1"/>
          </p:nvPr>
        </p:nvSpPr>
        <p:spPr/>
        <p:txBody>
          <a:bodyPr/>
          <a:lstStyle/>
          <a:p>
            <a:r>
              <a:rPr lang="en-US" altLang="zh-TW" dirty="0"/>
              <a:t>0101090517</a:t>
            </a:r>
            <a:r>
              <a:rPr lang="zh-TW" altLang="en-US" dirty="0"/>
              <a:t>臺北市立聯合醫院松德院區</a:t>
            </a:r>
            <a:r>
              <a:rPr lang="en-US" altLang="zh-TW" dirty="0"/>
              <a:t>:</a:t>
            </a:r>
            <a:r>
              <a:rPr lang="zh-TW" altLang="en-US" dirty="0"/>
              <a:t>為精神醫院，不考慮</a:t>
            </a:r>
            <a:endParaRPr lang="en-US" altLang="zh-TW" dirty="0"/>
          </a:p>
          <a:p>
            <a:r>
              <a:rPr lang="en-US" altLang="zh-TW" dirty="0"/>
              <a:t>0632010014</a:t>
            </a:r>
            <a:r>
              <a:rPr lang="zh-TW" altLang="en-US" dirty="0"/>
              <a:t>臺北榮民總醫院桃園分院本院</a:t>
            </a:r>
            <a:r>
              <a:rPr lang="en-US" altLang="zh-TW" dirty="0"/>
              <a:t>:</a:t>
            </a:r>
            <a:r>
              <a:rPr lang="zh-TW" altLang="en-US" dirty="0"/>
              <a:t> 內外科人數有誤</a:t>
            </a:r>
            <a:endParaRPr lang="en-US" altLang="zh-TW" dirty="0"/>
          </a:p>
          <a:p>
            <a:pPr lvl="1"/>
            <a:r>
              <a:rPr lang="zh-TW" altLang="en-US" dirty="0"/>
              <a:t>取台北區</a:t>
            </a:r>
            <a:r>
              <a:rPr lang="en-US" altLang="zh-TW" dirty="0"/>
              <a:t>/</a:t>
            </a:r>
            <a:r>
              <a:rPr lang="zh-TW" altLang="en-US" dirty="0"/>
              <a:t>北區、區域醫院</a:t>
            </a:r>
            <a:endParaRPr lang="en-US" altLang="zh-TW" dirty="0"/>
          </a:p>
          <a:p>
            <a:pPr lvl="1"/>
            <a:r>
              <a:rPr lang="zh-TW" altLang="en-US" dirty="0"/>
              <a:t>移除衛福部苗栗醫院離群值</a:t>
            </a:r>
            <a:r>
              <a:rPr lang="en-US" altLang="zh-TW" dirty="0"/>
              <a:t>:0.55</a:t>
            </a:r>
          </a:p>
          <a:p>
            <a:pPr lvl="1"/>
            <a:r>
              <a:rPr lang="en-US" altLang="zh-TW" dirty="0"/>
              <a:t>w4 = row[‘</a:t>
            </a:r>
            <a:r>
              <a:rPr lang="zh-TW" altLang="en-US" dirty="0"/>
              <a:t>內外科人力</a:t>
            </a:r>
            <a:r>
              <a:rPr lang="en-US" altLang="zh-TW" dirty="0"/>
              <a:t>’]/row[‘</a:t>
            </a:r>
            <a:r>
              <a:rPr lang="zh-TW" altLang="en-US" dirty="0"/>
              <a:t>急診相關床</a:t>
            </a:r>
            <a:r>
              <a:rPr lang="en-US" altLang="zh-TW" dirty="0"/>
              <a:t>‘]</a:t>
            </a:r>
            <a:r>
              <a:rPr lang="zh-TW" altLang="en-US" dirty="0"/>
              <a:t> 改成</a:t>
            </a:r>
            <a:r>
              <a:rPr lang="en-US" altLang="zh-TW" dirty="0"/>
              <a:t>0.197654</a:t>
            </a:r>
          </a:p>
          <a:p>
            <a:pPr lvl="1"/>
            <a:r>
              <a:rPr lang="en-US" altLang="zh-TW" dirty="0"/>
              <a:t>w4 = row[‘</a:t>
            </a:r>
            <a:r>
              <a:rPr lang="zh-TW" altLang="en-US" dirty="0"/>
              <a:t>急診相關床</a:t>
            </a:r>
            <a:r>
              <a:rPr lang="en-US" altLang="zh-TW" dirty="0"/>
              <a:t>’]/row[‘</a:t>
            </a:r>
            <a:r>
              <a:rPr lang="zh-TW" altLang="en-US" dirty="0"/>
              <a:t>內外科人力</a:t>
            </a:r>
            <a:r>
              <a:rPr lang="en-US" altLang="zh-TW" dirty="0"/>
              <a:t>‘]</a:t>
            </a:r>
            <a:r>
              <a:rPr lang="zh-TW" altLang="en-US" dirty="0"/>
              <a:t> 改成</a:t>
            </a:r>
            <a:r>
              <a:rPr lang="en-US" altLang="zh-TW" dirty="0"/>
              <a:t>5.33864</a:t>
            </a:r>
          </a:p>
          <a:p>
            <a:pPr lvl="1"/>
            <a:endParaRPr lang="en-US" altLang="zh-TW" dirty="0"/>
          </a:p>
          <a:p>
            <a:r>
              <a:rPr lang="en-US" altLang="zh-TW" dirty="0"/>
              <a:t>0622020017</a:t>
            </a:r>
            <a:r>
              <a:rPr lang="zh-TW" altLang="en-US" dirty="0"/>
              <a:t>臺中榮民總醫院嘉義分院本院</a:t>
            </a:r>
            <a:r>
              <a:rPr lang="en-US" altLang="zh-TW" dirty="0"/>
              <a:t>:</a:t>
            </a:r>
            <a:r>
              <a:rPr lang="zh-TW" altLang="en-US" dirty="0"/>
              <a:t>為長期照護病房</a:t>
            </a:r>
            <a:endParaRPr lang="en-US" altLang="zh-TW" dirty="0"/>
          </a:p>
          <a:p>
            <a:r>
              <a:rPr lang="zh-TW" altLang="en-US" dirty="0"/>
              <a:t>和平</a:t>
            </a:r>
            <a:r>
              <a:rPr lang="en-US" altLang="zh-TW" dirty="0"/>
              <a:t>12</a:t>
            </a:r>
            <a:r>
              <a:rPr lang="zh-TW" altLang="en-US" dirty="0"/>
              <a:t>張床，婦幼</a:t>
            </a:r>
            <a:r>
              <a:rPr lang="en-US" altLang="zh-TW" dirty="0"/>
              <a:t>5</a:t>
            </a:r>
            <a:r>
              <a:rPr lang="zh-TW" altLang="en-US" dirty="0"/>
              <a:t>張床，婦幼的只收婦兒科病人</a:t>
            </a:r>
            <a:endParaRPr lang="en-US" altLang="zh-TW" dirty="0"/>
          </a:p>
          <a:p>
            <a:pPr lvl="1"/>
            <a:r>
              <a:rPr lang="zh-TW" altLang="en-US" dirty="0"/>
              <a:t>更新 </a:t>
            </a:r>
            <a:r>
              <a:rPr lang="en-US" altLang="zh-TW" dirty="0"/>
              <a:t>20200103-</a:t>
            </a:r>
            <a:r>
              <a:rPr lang="zh-TW" altLang="en-US" dirty="0"/>
              <a:t>全台醫院病床數統計</a:t>
            </a:r>
            <a:r>
              <a:rPr lang="en-US" altLang="zh-TW" dirty="0"/>
              <a:t>.xlsx</a:t>
            </a:r>
          </a:p>
          <a:p>
            <a:endParaRPr lang="en-US" altLang="zh-TW" dirty="0"/>
          </a:p>
        </p:txBody>
      </p:sp>
      <p:sp>
        <p:nvSpPr>
          <p:cNvPr id="2" name="投影片編號版面配置區 1">
            <a:extLst>
              <a:ext uri="{FF2B5EF4-FFF2-40B4-BE49-F238E27FC236}">
                <a16:creationId xmlns:a16="http://schemas.microsoft.com/office/drawing/2014/main" id="{4CF20ED9-C9B9-4321-96CE-564A61DB1339}"/>
              </a:ext>
            </a:extLst>
          </p:cNvPr>
          <p:cNvSpPr>
            <a:spLocks noGrp="1"/>
          </p:cNvSpPr>
          <p:nvPr>
            <p:ph type="sldNum" sz="quarter" idx="12"/>
          </p:nvPr>
        </p:nvSpPr>
        <p:spPr/>
        <p:txBody>
          <a:bodyPr/>
          <a:lstStyle/>
          <a:p>
            <a:fld id="{270B5EE5-E998-4313-AD79-530D9E22B6D6}" type="slidenum">
              <a:rPr lang="zh-TW" altLang="en-US" smtClean="0"/>
              <a:t>30</a:t>
            </a:fld>
            <a:endParaRPr lang="zh-TW" altLang="en-US"/>
          </a:p>
        </p:txBody>
      </p:sp>
    </p:spTree>
    <p:extLst>
      <p:ext uri="{BB962C8B-B14F-4D97-AF65-F5344CB8AC3E}">
        <p14:creationId xmlns:p14="http://schemas.microsoft.com/office/powerpoint/2010/main" val="3548780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308A67-F3FE-4822-8DB5-331BD01D9C0C}"/>
              </a:ext>
            </a:extLst>
          </p:cNvPr>
          <p:cNvSpPr>
            <a:spLocks noGrp="1"/>
          </p:cNvSpPr>
          <p:nvPr>
            <p:ph type="title"/>
          </p:nvPr>
        </p:nvSpPr>
        <p:spPr/>
        <p:txBody>
          <a:bodyPr/>
          <a:lstStyle/>
          <a:p>
            <a:r>
              <a:rPr lang="en-US" altLang="zh-TW" dirty="0"/>
              <a:t>May 15</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EA2E859-59B7-40AB-806F-FC6DB0601A67}"/>
                  </a:ext>
                </a:extLst>
              </p:cNvPr>
              <p:cNvSpPr>
                <a:spLocks noGrp="1"/>
              </p:cNvSpPr>
              <p:nvPr>
                <p:ph idx="1"/>
              </p:nvPr>
            </p:nvSpPr>
            <p:spPr/>
            <p:txBody>
              <a:bodyPr>
                <a:noAutofit/>
              </a:bodyPr>
              <a:lstStyle/>
              <a:p>
                <a:pPr marL="457200" indent="-457200">
                  <a:buFont typeface="+mj-lt"/>
                  <a:buAutoNum type="arabicPeriod"/>
                </a:pPr>
                <a14:m>
                  <m:oMath xmlns:m="http://schemas.openxmlformats.org/officeDocument/2006/math">
                    <m:sSub>
                      <m:sSubPr>
                        <m:ctrlPr>
                          <a:rPr lang="en-US" altLang="zh-TW" sz="2400" b="1" i="1" smtClean="0">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𝑺𝒄𝒐𝒓𝒆</m:t>
                        </m:r>
                      </m:e>
                      <m:sub>
                        <m:r>
                          <a:rPr lang="en-US" altLang="zh-TW" sz="2400" b="1" i="1">
                            <a:solidFill>
                              <a:prstClr val="black"/>
                            </a:solidFill>
                            <a:latin typeface="Cambria Math" panose="02040503050406030204" pitchFamily="18" charset="0"/>
                          </a:rPr>
                          <m:t>𝒊𝒋</m:t>
                        </m:r>
                      </m:sub>
                    </m:sSub>
                    <m:r>
                      <a:rPr lang="en-US" altLang="zh-TW" sz="2400" b="1" i="1">
                        <a:solidFill>
                          <a:prstClr val="black"/>
                        </a:solidFill>
                        <a:latin typeface="Cambria Math" panose="02040503050406030204" pitchFamily="18" charset="0"/>
                      </a:rPr>
                      <m:t>=</m:t>
                    </m:r>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𝒙</m:t>
                        </m:r>
                      </m:e>
                      <m:sub>
                        <m:r>
                          <a:rPr lang="en-US" altLang="zh-TW" sz="2400" b="1" i="1">
                            <a:solidFill>
                              <a:prstClr val="black"/>
                            </a:solidFill>
                            <a:latin typeface="Cambria Math" panose="02040503050406030204" pitchFamily="18" charset="0"/>
                          </a:rPr>
                          <m:t>𝒊𝒋</m:t>
                        </m:r>
                      </m:sub>
                    </m:sSub>
                    <m:r>
                      <a:rPr lang="en-US" altLang="zh-TW" sz="2400" b="1" i="1">
                        <a:solidFill>
                          <a:prstClr val="black"/>
                        </a:solidFill>
                        <a:latin typeface="Cambria Math" panose="02040503050406030204" pitchFamily="18" charset="0"/>
                      </a:rPr>
                      <m:t>+</m:t>
                    </m:r>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𝒚</m:t>
                        </m:r>
                      </m:e>
                      <m:sub>
                        <m:r>
                          <a:rPr lang="en-US" altLang="zh-TW" sz="2400" b="1" i="1">
                            <a:solidFill>
                              <a:prstClr val="black"/>
                            </a:solidFill>
                            <a:latin typeface="Cambria Math" panose="02040503050406030204" pitchFamily="18" charset="0"/>
                          </a:rPr>
                          <m:t>𝒊𝒋</m:t>
                        </m:r>
                      </m:sub>
                    </m:sSub>
                    <m:d>
                      <m:dPr>
                        <m:ctrlPr>
                          <a:rPr lang="en-US" altLang="zh-TW" sz="2400" b="1" i="1">
                            <a:solidFill>
                              <a:prstClr val="black"/>
                            </a:solidFill>
                            <a:latin typeface="Cambria Math" panose="02040503050406030204" pitchFamily="18" charset="0"/>
                          </a:rPr>
                        </m:ctrlPr>
                      </m:dPr>
                      <m:e>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𝟏</m:t>
                            </m:r>
                            <m:r>
                              <a:rPr lang="en-US" altLang="zh-TW" sz="2400" b="1" i="1">
                                <a:solidFill>
                                  <a:prstClr val="black"/>
                                </a:solidFill>
                                <a:latin typeface="Cambria Math" panose="02040503050406030204" pitchFamily="18" charset="0"/>
                              </a:rPr>
                              <m:t>−</m:t>
                            </m:r>
                            <m:r>
                              <a:rPr lang="en-US" altLang="zh-TW" sz="2400" b="1" i="1">
                                <a:solidFill>
                                  <a:prstClr val="black"/>
                                </a:solidFill>
                                <a:latin typeface="Cambria Math" panose="02040503050406030204" pitchFamily="18" charset="0"/>
                              </a:rPr>
                              <m:t>𝒛</m:t>
                            </m:r>
                          </m:e>
                          <m:sub>
                            <m:r>
                              <a:rPr lang="en-US" altLang="zh-TW" sz="2400" b="1" i="1">
                                <a:solidFill>
                                  <a:prstClr val="black"/>
                                </a:solidFill>
                                <a:latin typeface="Cambria Math" panose="02040503050406030204" pitchFamily="18" charset="0"/>
                              </a:rPr>
                              <m:t>𝒊𝒋</m:t>
                            </m:r>
                          </m:sub>
                        </m:sSub>
                      </m:e>
                    </m:d>
                  </m:oMath>
                </a14:m>
                <a:r>
                  <a:rPr lang="en-US" altLang="zh-TW" sz="2400" b="1" dirty="0"/>
                  <a:t>+w4</a:t>
                </a:r>
              </a:p>
              <a:p>
                <a:pPr marL="457200" indent="-457200">
                  <a:buFont typeface="+mj-lt"/>
                  <a:buAutoNum type="arabicPeriod"/>
                </a:pPr>
                <a14:m>
                  <m:oMath xmlns:m="http://schemas.openxmlformats.org/officeDocument/2006/math">
                    <m:sSub>
                      <m:sSubPr>
                        <m:ctrlPr>
                          <a:rPr lang="en-US" altLang="zh-TW" sz="2400" b="1" i="1" smtClean="0">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𝑺𝒄𝒐𝒓𝒆</m:t>
                        </m:r>
                      </m:e>
                      <m:sub>
                        <m:r>
                          <a:rPr lang="en-US" altLang="zh-TW" sz="2400" b="1" i="1">
                            <a:solidFill>
                              <a:srgbClr val="FF0000"/>
                            </a:solidFill>
                            <a:latin typeface="Cambria Math" panose="02040503050406030204" pitchFamily="18" charset="0"/>
                          </a:rPr>
                          <m:t>𝒊𝒋</m:t>
                        </m:r>
                      </m:sub>
                    </m:sSub>
                    <m:r>
                      <a:rPr lang="en-US" altLang="zh-TW" sz="2400" b="1" i="1">
                        <a:solidFill>
                          <a:srgbClr val="FF0000"/>
                        </a:solidFill>
                        <a:latin typeface="Cambria Math" panose="02040503050406030204" pitchFamily="18" charset="0"/>
                      </a:rPr>
                      <m:t>=</m:t>
                    </m:r>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𝒙</m:t>
                        </m:r>
                      </m:e>
                      <m:sub>
                        <m:r>
                          <a:rPr lang="en-US" altLang="zh-TW" sz="2400" b="1" i="1">
                            <a:solidFill>
                              <a:srgbClr val="FF0000"/>
                            </a:solidFill>
                            <a:latin typeface="Cambria Math" panose="02040503050406030204" pitchFamily="18" charset="0"/>
                          </a:rPr>
                          <m:t>𝒊𝒋</m:t>
                        </m:r>
                      </m:sub>
                    </m:sSub>
                    <m:r>
                      <a:rPr lang="en-US" altLang="zh-TW" sz="2400" b="1" i="1">
                        <a:solidFill>
                          <a:srgbClr val="FF0000"/>
                        </a:solidFill>
                        <a:latin typeface="Cambria Math" panose="02040503050406030204" pitchFamily="18" charset="0"/>
                      </a:rPr>
                      <m:t>+</m:t>
                    </m:r>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𝒚</m:t>
                        </m:r>
                      </m:e>
                      <m:sub>
                        <m:r>
                          <a:rPr lang="en-US" altLang="zh-TW" sz="2400" b="1" i="1">
                            <a:solidFill>
                              <a:srgbClr val="FF0000"/>
                            </a:solidFill>
                            <a:latin typeface="Cambria Math" panose="02040503050406030204" pitchFamily="18" charset="0"/>
                          </a:rPr>
                          <m:t>𝒊𝒋</m:t>
                        </m:r>
                      </m:sub>
                    </m:sSub>
                    <m:d>
                      <m:dPr>
                        <m:ctrlPr>
                          <a:rPr lang="en-US" altLang="zh-TW" sz="2400" b="1" i="1">
                            <a:solidFill>
                              <a:srgbClr val="FF0000"/>
                            </a:solidFill>
                            <a:latin typeface="Cambria Math" panose="02040503050406030204" pitchFamily="18" charset="0"/>
                          </a:rPr>
                        </m:ctrlPr>
                      </m:dPr>
                      <m:e>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𝟏</m:t>
                            </m:r>
                            <m:r>
                              <a:rPr lang="en-US" altLang="zh-TW" sz="2400" b="1" i="1">
                                <a:solidFill>
                                  <a:srgbClr val="FF0000"/>
                                </a:solidFill>
                                <a:latin typeface="Cambria Math" panose="02040503050406030204" pitchFamily="18" charset="0"/>
                              </a:rPr>
                              <m:t>−</m:t>
                            </m:r>
                            <m:r>
                              <a:rPr lang="en-US" altLang="zh-TW" sz="2400" b="1" i="1">
                                <a:solidFill>
                                  <a:srgbClr val="FF0000"/>
                                </a:solidFill>
                                <a:latin typeface="Cambria Math" panose="02040503050406030204" pitchFamily="18" charset="0"/>
                              </a:rPr>
                              <m:t>𝒛</m:t>
                            </m:r>
                          </m:e>
                          <m:sub>
                            <m:r>
                              <a:rPr lang="en-US" altLang="zh-TW" sz="2400" b="1" i="1">
                                <a:solidFill>
                                  <a:srgbClr val="FF0000"/>
                                </a:solidFill>
                                <a:latin typeface="Cambria Math" panose="02040503050406030204" pitchFamily="18" charset="0"/>
                              </a:rPr>
                              <m:t>𝒊𝒋</m:t>
                            </m:r>
                          </m:sub>
                        </m:sSub>
                      </m:e>
                    </m:d>
                  </m:oMath>
                </a14:m>
                <a:r>
                  <a:rPr lang="en-US" altLang="zh-TW" sz="2400" b="1" dirty="0">
                    <a:solidFill>
                      <a:srgbClr val="FF0000"/>
                    </a:solidFill>
                  </a:rPr>
                  <a:t>+ </a:t>
                </a:r>
                <a14:m>
                  <m:oMath xmlns:m="http://schemas.openxmlformats.org/officeDocument/2006/math">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𝒚</m:t>
                        </m:r>
                      </m:e>
                      <m:sub>
                        <m:r>
                          <a:rPr lang="en-US" altLang="zh-TW" sz="2400" b="1" i="1">
                            <a:solidFill>
                              <a:srgbClr val="FF0000"/>
                            </a:solidFill>
                            <a:latin typeface="Cambria Math" panose="02040503050406030204" pitchFamily="18" charset="0"/>
                          </a:rPr>
                          <m:t>𝒊𝒋</m:t>
                        </m:r>
                      </m:sub>
                    </m:sSub>
                    <m:r>
                      <a:rPr lang="en-US" altLang="zh-TW" sz="2400" b="1" i="1">
                        <a:solidFill>
                          <a:srgbClr val="FF0000"/>
                        </a:solidFill>
                        <a:latin typeface="Cambria Math" panose="02040503050406030204" pitchFamily="18" charset="0"/>
                      </a:rPr>
                      <m:t> </m:t>
                    </m:r>
                  </m:oMath>
                </a14:m>
                <a:r>
                  <a:rPr lang="en-US" altLang="zh-TW" sz="2400" b="1" dirty="0">
                    <a:solidFill>
                      <a:srgbClr val="FF0000"/>
                    </a:solidFill>
                  </a:rPr>
                  <a:t>w4</a:t>
                </a:r>
                <a:endParaRPr lang="en-US" altLang="zh-TW" sz="2400" b="1" dirty="0"/>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𝑥</m:t>
                        </m:r>
                      </m:e>
                      <m:sub>
                        <m:r>
                          <a:rPr lang="en-US" altLang="zh-TW" i="1">
                            <a:solidFill>
                              <a:prstClr val="black"/>
                            </a:solidFill>
                            <a:latin typeface="Cambria Math" panose="02040503050406030204" pitchFamily="18" charset="0"/>
                          </a:rPr>
                          <m:t>𝑖𝑗</m:t>
                        </m:r>
                      </m:sub>
                    </m:sSub>
                    <m:r>
                      <a:rPr lang="en-US" altLang="zh-TW" i="1">
                        <a:solidFill>
                          <a:prstClr val="black"/>
                        </a:solidFill>
                        <a:latin typeface="Cambria Math" panose="02040503050406030204" pitchFamily="18" charset="0"/>
                      </a:rPr>
                      <m:t>=</m:t>
                    </m:r>
                    <m:r>
                      <m:rPr>
                        <m:nor/>
                      </m:rPr>
                      <a:rPr lang="en-US" altLang="zh-TW" dirty="0"/>
                      <m:t>Drive</m:t>
                    </m:r>
                    <m:r>
                      <m:rPr>
                        <m:nor/>
                      </m:rPr>
                      <a:rPr lang="en-US" altLang="zh-TW" dirty="0"/>
                      <m:t>−</m:t>
                    </m:r>
                    <m:r>
                      <m:rPr>
                        <m:nor/>
                      </m:rPr>
                      <a:rPr lang="en-US" altLang="zh-TW" dirty="0"/>
                      <m:t>Time</m:t>
                    </m:r>
                  </m:oMath>
                </a14:m>
                <a:endParaRPr lang="en-US" altLang="zh-TW" dirty="0"/>
              </a:p>
              <a:p>
                <a:pPr lvl="2"/>
                <a:r>
                  <a:rPr lang="en-US" altLang="zh-TW" dirty="0"/>
                  <a:t>Drive-Time</a:t>
                </a:r>
                <a:r>
                  <a:rPr lang="zh-TW" altLang="en-US" dirty="0"/>
                  <a:t>，依據</a:t>
                </a:r>
                <a:r>
                  <a:rPr lang="en-US" altLang="zh-TW" dirty="0"/>
                  <a:t>Google Maps- Distance Matrix API</a:t>
                </a:r>
                <a:r>
                  <a:rPr lang="zh-TW" altLang="en-US" dirty="0"/>
                  <a:t>，</a:t>
                </a:r>
                <a:endParaRPr lang="en-US" altLang="zh-TW" dirty="0"/>
              </a:p>
              <a:p>
                <a:pPr marL="914400" lvl="2" indent="0">
                  <a:buNone/>
                </a:pPr>
                <a:r>
                  <a:rPr lang="zh-TW" altLang="en-US" dirty="0"/>
                  <a:t>計算從災害地點到每一家醫院的開車時間。</a:t>
                </a:r>
                <a:endParaRPr lang="en-US" altLang="zh-TW" dirty="0"/>
              </a:p>
              <a:p>
                <a:pPr marL="914400" lvl="2" indent="0">
                  <a:buNone/>
                </a:pPr>
                <a:r>
                  <a:rPr lang="zh-TW" altLang="en-US" dirty="0"/>
                  <a:t>使用排序：</a:t>
                </a:r>
                <a:r>
                  <a:rPr lang="en-US" altLang="zh-TW" dirty="0"/>
                  <a:t>25, 27, 27,  27, 30, 30 &gt; 1, 3, 3, 3, 6, 6</a:t>
                </a: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𝑦</m:t>
                        </m:r>
                      </m:e>
                      <m:sub>
                        <m:r>
                          <a:rPr lang="en-US" altLang="zh-TW" i="1">
                            <a:solidFill>
                              <a:prstClr val="black"/>
                            </a:solidFill>
                            <a:latin typeface="Cambria Math" panose="02040503050406030204" pitchFamily="18" charset="0"/>
                          </a:rPr>
                          <m:t>𝑖𝑗</m:t>
                        </m:r>
                      </m:sub>
                    </m:sSub>
                    <m:r>
                      <m:rPr>
                        <m:nor/>
                      </m:rPr>
                      <a:rPr lang="en-US" altLang="zh-TW">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𝐴𝑑𝑒𝑞𝑢𝑎𝑐𝑦</m:t>
                    </m:r>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𝑣𝑎𝑙𝑢𝑒</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𝑖𝑛</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𝑚𝑎𝑡𝑟𝑖𝑥</m:t>
                    </m:r>
                    <m:r>
                      <a:rPr lang="en-US" altLang="zh-TW" i="1">
                        <a:solidFill>
                          <a:prstClr val="black"/>
                        </a:solidFill>
                        <a:latin typeface="Cambria Math" panose="02040503050406030204" pitchFamily="18" charset="0"/>
                      </a:rPr>
                      <m:t> </m:t>
                    </m:r>
                  </m:oMath>
                </a14:m>
                <a:endParaRPr lang="en-US" altLang="zh-TW" dirty="0"/>
              </a:p>
              <a:p>
                <a:pPr lvl="2"/>
                <a:r>
                  <a:rPr lang="zh-TW" altLang="en-US" sz="1600" dirty="0"/>
                  <a:t>醫院對該傷患的醫療能力適當性，按照矩陣表對照數據</a:t>
                </a:r>
                <a:endParaRPr lang="en-US" altLang="zh-TW" sz="1600" dirty="0"/>
              </a:p>
              <a:p>
                <a:pPr lvl="2"/>
                <a:r>
                  <a:rPr lang="zh-TW" altLang="en-US" dirty="0"/>
                  <a:t>以</a:t>
                </a:r>
                <a:r>
                  <a:rPr lang="en-US" altLang="zh-TW" dirty="0"/>
                  <a:t>1, 2,6,10</a:t>
                </a:r>
                <a:r>
                  <a:rPr lang="zh-TW" altLang="en-US" dirty="0"/>
                  <a:t>，</a:t>
                </a:r>
                <a:r>
                  <a:rPr lang="en-US" altLang="zh-TW" dirty="0"/>
                  <a:t>1</a:t>
                </a:r>
                <a:r>
                  <a:rPr lang="zh-TW" altLang="en-US" dirty="0"/>
                  <a:t>表示有急診病床且非</a:t>
                </a:r>
                <a:r>
                  <a:rPr lang="en-US" altLang="zh-TW" dirty="0"/>
                  <a:t>ERH</a:t>
                </a: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𝑧</m:t>
                        </m:r>
                      </m:e>
                      <m:sub>
                        <m:r>
                          <a:rPr lang="en-US" altLang="zh-TW" i="1">
                            <a:solidFill>
                              <a:prstClr val="black"/>
                            </a:solidFill>
                            <a:latin typeface="Cambria Math" panose="02040503050406030204" pitchFamily="18" charset="0"/>
                          </a:rPr>
                          <m:t>𝑖𝑗</m:t>
                        </m:r>
                      </m:sub>
                    </m:sSub>
                    <m:r>
                      <a:rPr lang="en-US" altLang="zh-TW" i="1" dirty="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𝑤</m:t>
                        </m:r>
                        <m:r>
                          <a:rPr lang="en-US" altLang="zh-TW" i="1">
                            <a:latin typeface="Cambria Math" panose="02040503050406030204" pitchFamily="18" charset="0"/>
                          </a:rPr>
                          <m:t>5∗</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m:t>
                        </m:r>
                        <m:r>
                          <a:rPr lang="en-US" altLang="zh-TW" i="1">
                            <a:latin typeface="Cambria Math" panose="02040503050406030204" pitchFamily="18" charset="0"/>
                          </a:rPr>
                          <m:t>𝑙𝑜𝑎𝑑𝑖𝑛𝑔</m:t>
                        </m:r>
                        <m:r>
                          <a:rPr lang="en-US" altLang="zh-TW" i="1">
                            <a:latin typeface="Cambria Math" panose="02040503050406030204" pitchFamily="18" charset="0"/>
                          </a:rPr>
                          <m:t>)</m:t>
                        </m:r>
                      </m:num>
                      <m:den>
                        <m:r>
                          <m:rPr>
                            <m:sty m:val="p"/>
                          </m:rPr>
                          <a:rPr lang="en-US" altLang="zh-TW" i="1">
                            <a:latin typeface="Cambria Math" panose="02040503050406030204" pitchFamily="18" charset="0"/>
                          </a:rPr>
                          <m:t>ED</m:t>
                        </m:r>
                        <m:r>
                          <a:rPr lang="zh-TW" altLang="en-US" i="1">
                            <a:latin typeface="Cambria Math" panose="02040503050406030204" pitchFamily="18" charset="0"/>
                          </a:rPr>
                          <m:t> </m:t>
                        </m:r>
                        <m:r>
                          <m:rPr>
                            <m:sty m:val="p"/>
                          </m:rPr>
                          <a:rPr lang="en-US" altLang="zh-TW" i="1">
                            <a:latin typeface="Cambria Math" panose="02040503050406030204" pitchFamily="18" charset="0"/>
                          </a:rPr>
                          <m:t>B</m:t>
                        </m:r>
                        <m:r>
                          <a:rPr lang="en-US" altLang="zh-TW" i="1">
                            <a:latin typeface="Cambria Math" panose="02040503050406030204" pitchFamily="18" charset="0"/>
                          </a:rPr>
                          <m:t>𝑒𝑑𝑠</m:t>
                        </m:r>
                      </m:den>
                    </m:f>
                  </m:oMath>
                </a14:m>
                <a:r>
                  <a:rPr lang="zh-TW" altLang="en-US" sz="2400" dirty="0"/>
                  <a:t> </a:t>
                </a:r>
                <a:endParaRPr lang="en-US" altLang="zh-TW" sz="2400" dirty="0"/>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b="0" i="1" smtClean="0">
                            <a:solidFill>
                              <a:prstClr val="black"/>
                            </a:solidFill>
                            <a:latin typeface="Cambria Math" panose="02040503050406030204" pitchFamily="18" charset="0"/>
                          </a:rPr>
                          <m:t>𝑤</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zh-TW" altLang="en-US" sz="1800" i="0">
                            <a:latin typeface="Cambria Math" panose="02040503050406030204" pitchFamily="18" charset="0"/>
                          </a:rPr>
                          <m:t>內外科人力</m:t>
                        </m:r>
                      </m:num>
                      <m:den>
                        <m:r>
                          <a:rPr lang="zh-TW" altLang="en-US" sz="1800" i="0">
                            <a:latin typeface="Cambria Math" panose="02040503050406030204" pitchFamily="18" charset="0"/>
                          </a:rPr>
                          <m:t>急診相關床</m:t>
                        </m:r>
                      </m:den>
                    </m:f>
                  </m:oMath>
                </a14:m>
                <a:r>
                  <a:rPr lang="en-US" altLang="zh-TW" sz="2400" dirty="0"/>
                  <a:t> &lt; 1</a:t>
                </a:r>
              </a:p>
              <a:p>
                <a:pPr marL="457200" indent="-457200">
                  <a:buFont typeface="+mj-lt"/>
                  <a:buAutoNum type="arabicPeriod" startAt="3"/>
                </a:pPr>
                <a14:m>
                  <m:oMath xmlns:m="http://schemas.openxmlformats.org/officeDocument/2006/math">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𝑺𝒄𝒐𝒓𝒆</m:t>
                        </m:r>
                      </m:e>
                      <m:sub>
                        <m:r>
                          <a:rPr lang="en-US" altLang="zh-TW" sz="2400" b="1" i="1">
                            <a:solidFill>
                              <a:prstClr val="black"/>
                            </a:solidFill>
                            <a:latin typeface="Cambria Math" panose="02040503050406030204" pitchFamily="18" charset="0"/>
                          </a:rPr>
                          <m:t>𝒊𝒋</m:t>
                        </m:r>
                      </m:sub>
                    </m:sSub>
                    <m:r>
                      <a:rPr lang="en-US" altLang="zh-TW" sz="2400" b="1" i="1">
                        <a:solidFill>
                          <a:prstClr val="black"/>
                        </a:solidFill>
                        <a:latin typeface="Cambria Math" panose="02040503050406030204" pitchFamily="18" charset="0"/>
                      </a:rPr>
                      <m:t>=</m:t>
                    </m:r>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𝒙</m:t>
                        </m:r>
                      </m:e>
                      <m:sub>
                        <m:r>
                          <a:rPr lang="en-US" altLang="zh-TW" sz="2400" b="1" i="1">
                            <a:solidFill>
                              <a:prstClr val="black"/>
                            </a:solidFill>
                            <a:latin typeface="Cambria Math" panose="02040503050406030204" pitchFamily="18" charset="0"/>
                          </a:rPr>
                          <m:t>𝒊𝒋</m:t>
                        </m:r>
                      </m:sub>
                    </m:sSub>
                    <m:r>
                      <a:rPr lang="en-US" altLang="zh-TW" sz="2400" b="1" i="1">
                        <a:solidFill>
                          <a:prstClr val="black"/>
                        </a:solidFill>
                        <a:latin typeface="Cambria Math" panose="02040503050406030204" pitchFamily="18" charset="0"/>
                      </a:rPr>
                      <m:t>+</m:t>
                    </m:r>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𝒚</m:t>
                        </m:r>
                      </m:e>
                      <m:sub>
                        <m:r>
                          <a:rPr lang="en-US" altLang="zh-TW" sz="2400" b="1" i="1">
                            <a:solidFill>
                              <a:prstClr val="black"/>
                            </a:solidFill>
                            <a:latin typeface="Cambria Math" panose="02040503050406030204" pitchFamily="18" charset="0"/>
                          </a:rPr>
                          <m:t>𝒊𝒋</m:t>
                        </m:r>
                      </m:sub>
                    </m:sSub>
                    <m:d>
                      <m:dPr>
                        <m:ctrlPr>
                          <a:rPr lang="en-US" altLang="zh-TW" sz="2400" b="1" i="1">
                            <a:solidFill>
                              <a:prstClr val="black"/>
                            </a:solidFill>
                            <a:latin typeface="Cambria Math" panose="02040503050406030204" pitchFamily="18" charset="0"/>
                          </a:rPr>
                        </m:ctrlPr>
                      </m:dPr>
                      <m:e>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𝟏</m:t>
                            </m:r>
                            <m:r>
                              <a:rPr lang="en-US" altLang="zh-TW" sz="2400" b="1" i="1">
                                <a:solidFill>
                                  <a:prstClr val="black"/>
                                </a:solidFill>
                                <a:latin typeface="Cambria Math" panose="02040503050406030204" pitchFamily="18" charset="0"/>
                              </a:rPr>
                              <m:t>−</m:t>
                            </m:r>
                            <m:r>
                              <a:rPr lang="en-US" altLang="zh-TW" sz="2400" b="1" i="1">
                                <a:solidFill>
                                  <a:prstClr val="black"/>
                                </a:solidFill>
                                <a:latin typeface="Cambria Math" panose="02040503050406030204" pitchFamily="18" charset="0"/>
                              </a:rPr>
                              <m:t>𝒛</m:t>
                            </m:r>
                          </m:e>
                          <m:sub>
                            <m:r>
                              <a:rPr lang="en-US" altLang="zh-TW" sz="2400" b="1" i="1">
                                <a:solidFill>
                                  <a:prstClr val="black"/>
                                </a:solidFill>
                                <a:latin typeface="Cambria Math" panose="02040503050406030204" pitchFamily="18" charset="0"/>
                              </a:rPr>
                              <m:t>𝒊𝒋</m:t>
                            </m:r>
                          </m:sub>
                        </m:sSub>
                      </m:e>
                    </m:d>
                  </m:oMath>
                </a14:m>
                <a:r>
                  <a:rPr lang="en-US" altLang="zh-TW" sz="2400" b="1" dirty="0"/>
                  <a:t>+w4</a:t>
                </a:r>
                <a:endParaRPr lang="en-US" altLang="zh-TW" sz="2400" i="1" dirty="0">
                  <a:solidFill>
                    <a:prstClr val="black"/>
                  </a:solidFill>
                  <a:latin typeface="Cambria Math" panose="02040503050406030204" pitchFamily="18" charset="0"/>
                </a:endParaRPr>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𝑤</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zh-TW" altLang="en-US" sz="1800" i="1">
                            <a:latin typeface="Cambria Math" panose="02040503050406030204" pitchFamily="18" charset="0"/>
                          </a:rPr>
                          <m:t>急診相關床</m:t>
                        </m:r>
                      </m:num>
                      <m:den>
                        <m:r>
                          <a:rPr lang="zh-TW" altLang="en-US" sz="1800" i="1">
                            <a:latin typeface="Cambria Math" panose="02040503050406030204" pitchFamily="18" charset="0"/>
                          </a:rPr>
                          <m:t>內外科人力</m:t>
                        </m:r>
                      </m:den>
                    </m:f>
                  </m:oMath>
                </a14:m>
                <a:r>
                  <a:rPr lang="zh-TW" altLang="en-US" dirty="0"/>
                  <a:t> </a:t>
                </a:r>
                <a:r>
                  <a:rPr lang="en-US" altLang="zh-TW" dirty="0"/>
                  <a:t>&gt; 0</a:t>
                </a:r>
                <a:endParaRPr lang="zh-TW" altLang="en-US" dirty="0"/>
              </a:p>
            </p:txBody>
          </p:sp>
        </mc:Choice>
        <mc:Fallback xmlns="">
          <p:sp>
            <p:nvSpPr>
              <p:cNvPr id="3" name="內容版面配置區 2">
                <a:extLst>
                  <a:ext uri="{FF2B5EF4-FFF2-40B4-BE49-F238E27FC236}">
                    <a16:creationId xmlns:a16="http://schemas.microsoft.com/office/drawing/2014/main" id="{5EA2E859-59B7-40AB-806F-FC6DB0601A67}"/>
                  </a:ext>
                </a:extLst>
              </p:cNvPr>
              <p:cNvSpPr>
                <a:spLocks noGrp="1" noRot="1" noChangeAspect="1" noMove="1" noResize="1" noEditPoints="1" noAdjustHandles="1" noChangeArrowheads="1" noChangeShapeType="1" noTextEdit="1"/>
              </p:cNvSpPr>
              <p:nvPr>
                <p:ph idx="1"/>
              </p:nvPr>
            </p:nvSpPr>
            <p:spPr>
              <a:blipFill>
                <a:blip r:embed="rId2"/>
                <a:stretch>
                  <a:fillRect t="-347" b="-9249"/>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C8CDA272-8370-4803-AD76-AFBEB4FBDD54}"/>
              </a:ext>
            </a:extLst>
          </p:cNvPr>
          <p:cNvSpPr txBox="1"/>
          <p:nvPr/>
        </p:nvSpPr>
        <p:spPr>
          <a:xfrm>
            <a:off x="7871512" y="2268055"/>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graphicFrame>
        <p:nvGraphicFramePr>
          <p:cNvPr id="6" name="表格 5">
            <a:extLst>
              <a:ext uri="{FF2B5EF4-FFF2-40B4-BE49-F238E27FC236}">
                <a16:creationId xmlns:a16="http://schemas.microsoft.com/office/drawing/2014/main" id="{8A7A5F75-4703-4696-946A-4405B239C7E4}"/>
              </a:ext>
            </a:extLst>
          </p:cNvPr>
          <p:cNvGraphicFramePr>
            <a:graphicFrameLocks noGrp="1"/>
          </p:cNvGraphicFramePr>
          <p:nvPr>
            <p:extLst>
              <p:ext uri="{D42A27DB-BD31-4B8C-83A1-F6EECF244321}">
                <p14:modId xmlns:p14="http://schemas.microsoft.com/office/powerpoint/2010/main" val="1521829205"/>
              </p:ext>
            </p:extLst>
          </p:nvPr>
        </p:nvGraphicFramePr>
        <p:xfrm>
          <a:off x="7435125" y="2682660"/>
          <a:ext cx="4667665" cy="3883820"/>
        </p:xfrm>
        <a:graphic>
          <a:graphicData uri="http://schemas.openxmlformats.org/drawingml/2006/table">
            <a:tbl>
              <a:tblPr bandRow="1">
                <a:tableStyleId>{8799B23B-EC83-4686-B30A-512413B5E67A}</a:tableStyleId>
              </a:tblPr>
              <a:tblGrid>
                <a:gridCol w="1290230">
                  <a:extLst>
                    <a:ext uri="{9D8B030D-6E8A-4147-A177-3AD203B41FA5}">
                      <a16:colId xmlns:a16="http://schemas.microsoft.com/office/drawing/2014/main" val="2396529781"/>
                    </a:ext>
                  </a:extLst>
                </a:gridCol>
                <a:gridCol w="576836">
                  <a:extLst>
                    <a:ext uri="{9D8B030D-6E8A-4147-A177-3AD203B41FA5}">
                      <a16:colId xmlns:a16="http://schemas.microsoft.com/office/drawing/2014/main" val="516174121"/>
                    </a:ext>
                  </a:extLst>
                </a:gridCol>
                <a:gridCol w="933533">
                  <a:extLst>
                    <a:ext uri="{9D8B030D-6E8A-4147-A177-3AD203B41FA5}">
                      <a16:colId xmlns:a16="http://schemas.microsoft.com/office/drawing/2014/main" val="4001394421"/>
                    </a:ext>
                  </a:extLst>
                </a:gridCol>
                <a:gridCol w="933533">
                  <a:extLst>
                    <a:ext uri="{9D8B030D-6E8A-4147-A177-3AD203B41FA5}">
                      <a16:colId xmlns:a16="http://schemas.microsoft.com/office/drawing/2014/main" val="1147611085"/>
                    </a:ext>
                  </a:extLst>
                </a:gridCol>
                <a:gridCol w="933533">
                  <a:extLst>
                    <a:ext uri="{9D8B030D-6E8A-4147-A177-3AD203B41FA5}">
                      <a16:colId xmlns:a16="http://schemas.microsoft.com/office/drawing/2014/main"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4210687498"/>
                  </a:ext>
                </a:extLst>
              </a:tr>
              <a:tr h="26519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&amp;</a:t>
                      </a:r>
                      <a:r>
                        <a:rPr lang="en-US" altLang="zh-TW" sz="1600" b="1" i="0" u="none" strike="noStrike" baseline="0" dirty="0" err="1">
                          <a:solidFill>
                            <a:srgbClr val="000000"/>
                          </a:solidFill>
                          <a:effectLst/>
                          <a:latin typeface="Calibri" panose="020F0502020204030204" pitchFamily="34" charset="0"/>
                          <a:ea typeface="新細明體" panose="02020500000000000000" pitchFamily="18" charset="-120"/>
                        </a:rPr>
                        <a:t>nonEDbeds</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extLst>
                  <a:ext uri="{0D108BD9-81ED-4DB2-BD59-A6C34878D82A}">
                    <a16:rowId xmlns:a16="http://schemas.microsoft.com/office/drawing/2014/main" val="3444582639"/>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extLst>
                  <a:ext uri="{0D108BD9-81ED-4DB2-BD59-A6C34878D82A}">
                    <a16:rowId xmlns:a16="http://schemas.microsoft.com/office/drawing/2014/main"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extLst>
                  <a:ext uri="{0D108BD9-81ED-4DB2-BD59-A6C34878D82A}">
                    <a16:rowId xmlns:a16="http://schemas.microsoft.com/office/drawing/2014/main" val="874253525"/>
                  </a:ext>
                </a:extLst>
              </a:tr>
            </a:tbl>
          </a:graphicData>
        </a:graphic>
      </p:graphicFrame>
    </p:spTree>
    <p:extLst>
      <p:ext uri="{BB962C8B-B14F-4D97-AF65-F5344CB8AC3E}">
        <p14:creationId xmlns:p14="http://schemas.microsoft.com/office/powerpoint/2010/main" val="4241293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89A491-B201-4AFB-8F6A-23C3A168306A}"/>
              </a:ext>
            </a:extLst>
          </p:cNvPr>
          <p:cNvSpPr>
            <a:spLocks noGrp="1"/>
          </p:cNvSpPr>
          <p:nvPr>
            <p:ph type="title"/>
          </p:nvPr>
        </p:nvSpPr>
        <p:spPr/>
        <p:txBody>
          <a:bodyPr/>
          <a:lstStyle/>
          <a:p>
            <a:r>
              <a:rPr lang="en-US" altLang="zh-TW" dirty="0"/>
              <a:t>May 14</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5E13118-9E11-498E-8CFD-4FDE58006862}"/>
                  </a:ext>
                </a:extLst>
              </p:cNvPr>
              <p:cNvSpPr>
                <a:spLocks noGrp="1"/>
              </p:cNvSpPr>
              <p:nvPr>
                <p:ph idx="1"/>
              </p:nvPr>
            </p:nvSpPr>
            <p:spPr/>
            <p:txBody>
              <a:bodyPr>
                <a:normAutofit/>
              </a:bodyPr>
              <a:lstStyle/>
              <a:p>
                <a:pPr marL="457200" indent="-457200">
                  <a:buFont typeface="+mj-lt"/>
                  <a:buAutoNum type="arabicPeriod"/>
                </a:pPr>
                <a14:m>
                  <m:oMath xmlns:m="http://schemas.openxmlformats.org/officeDocument/2006/math">
                    <m:sSub>
                      <m:sSubPr>
                        <m:ctrlPr>
                          <a:rPr lang="en-US" altLang="zh-TW" sz="2000" b="1" i="1" smtClean="0">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𝑺𝒄𝒐𝒓𝒆</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𝒙</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𝒚</m:t>
                        </m:r>
                      </m:e>
                      <m:sub>
                        <m:r>
                          <a:rPr lang="en-US" altLang="zh-TW" sz="2000" b="1" i="1">
                            <a:solidFill>
                              <a:prstClr val="black"/>
                            </a:solidFill>
                            <a:latin typeface="Cambria Math" panose="02040503050406030204" pitchFamily="18" charset="0"/>
                          </a:rPr>
                          <m:t>𝒊𝒋</m:t>
                        </m:r>
                      </m:sub>
                    </m:sSub>
                    <m:d>
                      <m:dPr>
                        <m:ctrlPr>
                          <a:rPr lang="en-US" altLang="zh-TW" sz="2000" b="1" i="1">
                            <a:solidFill>
                              <a:prstClr val="black"/>
                            </a:solidFill>
                            <a:latin typeface="Cambria Math" panose="02040503050406030204" pitchFamily="18" charset="0"/>
                          </a:rPr>
                        </m:ctrlPr>
                      </m:dPr>
                      <m:e>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𝟏</m:t>
                            </m:r>
                            <m:r>
                              <a:rPr lang="en-US" altLang="zh-TW" sz="2000" b="1" i="1">
                                <a:solidFill>
                                  <a:prstClr val="black"/>
                                </a:solidFill>
                                <a:latin typeface="Cambria Math" panose="02040503050406030204" pitchFamily="18" charset="0"/>
                              </a:rPr>
                              <m:t>−</m:t>
                            </m:r>
                            <m:r>
                              <a:rPr lang="en-US" altLang="zh-TW" sz="2000" b="1" i="1">
                                <a:solidFill>
                                  <a:prstClr val="black"/>
                                </a:solidFill>
                                <a:latin typeface="Cambria Math" panose="02040503050406030204" pitchFamily="18" charset="0"/>
                              </a:rPr>
                              <m:t>𝒛</m:t>
                            </m:r>
                          </m:e>
                          <m:sub>
                            <m:r>
                              <a:rPr lang="en-US" altLang="zh-TW" sz="2000" b="1" i="1">
                                <a:solidFill>
                                  <a:prstClr val="black"/>
                                </a:solidFill>
                                <a:latin typeface="Cambria Math" panose="02040503050406030204" pitchFamily="18" charset="0"/>
                              </a:rPr>
                              <m:t>𝒊𝒋</m:t>
                            </m:r>
                          </m:sub>
                        </m:sSub>
                      </m:e>
                    </m:d>
                  </m:oMath>
                </a14:m>
                <a:r>
                  <a:rPr lang="en-US" altLang="zh-TW" sz="2000" b="1" dirty="0"/>
                  <a:t>+w4</a:t>
                </a:r>
              </a:p>
              <a:p>
                <a:pPr lvl="1"/>
                <a:r>
                  <a:rPr lang="en-US" altLang="zh-TW" dirty="0"/>
                  <a:t>1-Z</a:t>
                </a:r>
                <a:r>
                  <a:rPr lang="zh-TW" altLang="en-US" dirty="0"/>
                  <a:t> </a:t>
                </a:r>
                <a:r>
                  <a:rPr lang="en-US" altLang="zh-TW" dirty="0"/>
                  <a:t>(</a:t>
                </a:r>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𝑧</m:t>
                        </m:r>
                      </m:e>
                      <m:sub>
                        <m:r>
                          <a:rPr lang="en-US" altLang="zh-TW" i="1">
                            <a:solidFill>
                              <a:prstClr val="black"/>
                            </a:solidFill>
                            <a:latin typeface="Cambria Math" panose="02040503050406030204" pitchFamily="18" charset="0"/>
                          </a:rPr>
                          <m:t>𝑖𝑗</m:t>
                        </m:r>
                      </m:sub>
                    </m:sSub>
                    <m:r>
                      <a:rPr lang="en-US" altLang="zh-TW" i="1" dirty="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𝑤</m:t>
                        </m:r>
                        <m:r>
                          <a:rPr lang="en-US" altLang="zh-TW" i="1">
                            <a:latin typeface="Cambria Math" panose="02040503050406030204" pitchFamily="18" charset="0"/>
                          </a:rPr>
                          <m:t>5∗</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m:t>
                        </m:r>
                        <m:r>
                          <a:rPr lang="en-US" altLang="zh-TW" i="1">
                            <a:latin typeface="Cambria Math" panose="02040503050406030204" pitchFamily="18" charset="0"/>
                          </a:rPr>
                          <m:t>𝑙𝑜𝑎𝑑𝑖𝑛𝑔</m:t>
                        </m:r>
                        <m:r>
                          <a:rPr lang="en-US" altLang="zh-TW" i="1">
                            <a:latin typeface="Cambria Math" panose="02040503050406030204" pitchFamily="18" charset="0"/>
                          </a:rPr>
                          <m:t>)</m:t>
                        </m:r>
                      </m:num>
                      <m:den>
                        <m:r>
                          <m:rPr>
                            <m:sty m:val="p"/>
                          </m:rPr>
                          <a:rPr lang="en-US" altLang="zh-TW" i="1">
                            <a:latin typeface="Cambria Math" panose="02040503050406030204" pitchFamily="18" charset="0"/>
                          </a:rPr>
                          <m:t>ED</m:t>
                        </m:r>
                        <m:r>
                          <a:rPr lang="zh-TW" altLang="en-US" i="1">
                            <a:latin typeface="Cambria Math" panose="02040503050406030204" pitchFamily="18" charset="0"/>
                          </a:rPr>
                          <m:t> </m:t>
                        </m:r>
                        <m:r>
                          <m:rPr>
                            <m:sty m:val="p"/>
                          </m:rPr>
                          <a:rPr lang="en-US" altLang="zh-TW" i="1">
                            <a:latin typeface="Cambria Math" panose="02040503050406030204" pitchFamily="18" charset="0"/>
                          </a:rPr>
                          <m:t>B</m:t>
                        </m:r>
                        <m:r>
                          <a:rPr lang="en-US" altLang="zh-TW" i="1">
                            <a:latin typeface="Cambria Math" panose="02040503050406030204" pitchFamily="18" charset="0"/>
                          </a:rPr>
                          <m:t>𝑒𝑑𝑠</m:t>
                        </m:r>
                      </m:den>
                    </m:f>
                  </m:oMath>
                </a14:m>
                <a:r>
                  <a:rPr lang="en-US" altLang="zh-TW" dirty="0"/>
                  <a:t>)</a:t>
                </a:r>
                <a:r>
                  <a:rPr lang="zh-TW" altLang="en-US" dirty="0"/>
                  <a:t>可以小於</a:t>
                </a:r>
                <a:r>
                  <a:rPr lang="en-US" altLang="zh-TW" dirty="0"/>
                  <a:t>0</a:t>
                </a:r>
              </a:p>
              <a:p>
                <a:pPr lvl="1"/>
                <a:r>
                  <a:rPr lang="en-US" altLang="zh-TW" dirty="0"/>
                  <a:t>w4 = row[‘</a:t>
                </a:r>
                <a:r>
                  <a:rPr lang="zh-TW" altLang="en-US" dirty="0"/>
                  <a:t>內外科人力</a:t>
                </a:r>
                <a:r>
                  <a:rPr lang="en-US" altLang="zh-TW" dirty="0"/>
                  <a:t>’]/row[‘</a:t>
                </a:r>
                <a:r>
                  <a:rPr lang="zh-TW" altLang="en-US" dirty="0"/>
                  <a:t>急診相關床</a:t>
                </a:r>
                <a:r>
                  <a:rPr lang="en-US" altLang="zh-TW" dirty="0"/>
                  <a:t>’]</a:t>
                </a:r>
              </a:p>
              <a:p>
                <a:pPr lvl="1"/>
                <a:endParaRPr lang="en-US" altLang="zh-TW" dirty="0"/>
              </a:p>
              <a:p>
                <a:pPr marL="457200" indent="-457200">
                  <a:buFont typeface="+mj-lt"/>
                  <a:buAutoNum type="arabicPeriod"/>
                </a:pPr>
                <a14:m>
                  <m:oMath xmlns:m="http://schemas.openxmlformats.org/officeDocument/2006/math">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𝑺𝒄𝒐𝒓𝒆</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𝒙</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𝒚</m:t>
                        </m:r>
                      </m:e>
                      <m:sub>
                        <m:r>
                          <a:rPr lang="en-US" altLang="zh-TW" sz="2000" b="1" i="1">
                            <a:solidFill>
                              <a:prstClr val="black"/>
                            </a:solidFill>
                            <a:latin typeface="Cambria Math" panose="02040503050406030204" pitchFamily="18" charset="0"/>
                          </a:rPr>
                          <m:t>𝒊𝒋</m:t>
                        </m:r>
                      </m:sub>
                    </m:sSub>
                    <m:d>
                      <m:dPr>
                        <m:ctrlPr>
                          <a:rPr lang="en-US" altLang="zh-TW" sz="2000" b="1" i="1">
                            <a:solidFill>
                              <a:prstClr val="black"/>
                            </a:solidFill>
                            <a:latin typeface="Cambria Math" panose="02040503050406030204" pitchFamily="18" charset="0"/>
                          </a:rPr>
                        </m:ctrlPr>
                      </m:dPr>
                      <m:e>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𝟏</m:t>
                            </m:r>
                            <m:r>
                              <a:rPr lang="en-US" altLang="zh-TW" sz="2000" b="1" i="1">
                                <a:solidFill>
                                  <a:prstClr val="black"/>
                                </a:solidFill>
                                <a:latin typeface="Cambria Math" panose="02040503050406030204" pitchFamily="18" charset="0"/>
                              </a:rPr>
                              <m:t>−</m:t>
                            </m:r>
                            <m:r>
                              <a:rPr lang="en-US" altLang="zh-TW" sz="2000" b="1" i="1">
                                <a:solidFill>
                                  <a:prstClr val="black"/>
                                </a:solidFill>
                                <a:latin typeface="Cambria Math" panose="02040503050406030204" pitchFamily="18" charset="0"/>
                              </a:rPr>
                              <m:t>𝒛</m:t>
                            </m:r>
                          </m:e>
                          <m:sub>
                            <m:r>
                              <a:rPr lang="en-US" altLang="zh-TW" sz="2000" b="1" i="1">
                                <a:solidFill>
                                  <a:prstClr val="black"/>
                                </a:solidFill>
                                <a:latin typeface="Cambria Math" panose="02040503050406030204" pitchFamily="18" charset="0"/>
                              </a:rPr>
                              <m:t>𝒊𝒋</m:t>
                            </m:r>
                          </m:sub>
                        </m:sSub>
                      </m:e>
                    </m:d>
                  </m:oMath>
                </a14:m>
                <a:r>
                  <a:rPr lang="en-US" altLang="zh-TW" sz="2000" b="1" dirty="0"/>
                  <a:t>+</a:t>
                </a:r>
                <a:r>
                  <a:rPr lang="en-US" altLang="zh-TW" sz="2000" b="1" dirty="0">
                    <a:solidFill>
                      <a:prstClr val="black"/>
                    </a:solidFill>
                  </a:rPr>
                  <a:t> </a:t>
                </a:r>
                <a14:m>
                  <m:oMath xmlns:m="http://schemas.openxmlformats.org/officeDocument/2006/math">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𝒚</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 </m:t>
                    </m:r>
                  </m:oMath>
                </a14:m>
                <a:r>
                  <a:rPr lang="en-US" altLang="zh-TW" sz="2000" b="1" dirty="0"/>
                  <a:t>w4</a:t>
                </a:r>
              </a:p>
              <a:p>
                <a:pPr lvl="1"/>
                <a:r>
                  <a:rPr lang="en-US" altLang="zh-TW" dirty="0"/>
                  <a:t>1-Z</a:t>
                </a:r>
                <a:r>
                  <a:rPr lang="zh-TW" altLang="en-US" dirty="0"/>
                  <a:t>可以小於</a:t>
                </a:r>
                <a:r>
                  <a:rPr lang="en-US" altLang="zh-TW" dirty="0"/>
                  <a:t>0</a:t>
                </a:r>
              </a:p>
              <a:p>
                <a:pPr lvl="1"/>
                <a:r>
                  <a:rPr lang="en-US" altLang="zh-TW" dirty="0"/>
                  <a:t>w4 = row['</a:t>
                </a:r>
                <a:r>
                  <a:rPr lang="zh-TW" altLang="en-US" dirty="0"/>
                  <a:t>內外科人力</a:t>
                </a:r>
                <a:r>
                  <a:rPr lang="en-US" altLang="zh-TW" dirty="0"/>
                  <a:t>']/row['</a:t>
                </a:r>
                <a:r>
                  <a:rPr lang="zh-TW" altLang="en-US" dirty="0"/>
                  <a:t>急診相關床</a:t>
                </a:r>
                <a:r>
                  <a:rPr lang="en-US" altLang="zh-TW" dirty="0"/>
                  <a:t>’]</a:t>
                </a:r>
                <a:endParaRPr lang="en-US" altLang="zh-TW" sz="1800" dirty="0"/>
              </a:p>
              <a:p>
                <a:endParaRPr lang="en-US" altLang="zh-TW" sz="2000" dirty="0"/>
              </a:p>
              <a:p>
                <a:pPr marL="457200" indent="-457200">
                  <a:buFont typeface="+mj-lt"/>
                  <a:buAutoNum type="arabicPeriod" startAt="3"/>
                </a:pPr>
                <a14:m>
                  <m:oMath xmlns:m="http://schemas.openxmlformats.org/officeDocument/2006/math">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𝑺𝒄𝒐𝒓𝒆</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𝒙</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𝒚</m:t>
                        </m:r>
                      </m:e>
                      <m:sub>
                        <m:r>
                          <a:rPr lang="en-US" altLang="zh-TW" sz="2000" b="1" i="1">
                            <a:solidFill>
                              <a:prstClr val="black"/>
                            </a:solidFill>
                            <a:latin typeface="Cambria Math" panose="02040503050406030204" pitchFamily="18" charset="0"/>
                          </a:rPr>
                          <m:t>𝒊𝒋</m:t>
                        </m:r>
                      </m:sub>
                    </m:sSub>
                    <m:d>
                      <m:dPr>
                        <m:ctrlPr>
                          <a:rPr lang="en-US" altLang="zh-TW" sz="2000" b="1" i="1">
                            <a:solidFill>
                              <a:prstClr val="black"/>
                            </a:solidFill>
                            <a:latin typeface="Cambria Math" panose="02040503050406030204" pitchFamily="18" charset="0"/>
                          </a:rPr>
                        </m:ctrlPr>
                      </m:dPr>
                      <m:e>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𝟏</m:t>
                            </m:r>
                            <m:r>
                              <a:rPr lang="en-US" altLang="zh-TW" sz="2000" b="1" i="1">
                                <a:solidFill>
                                  <a:prstClr val="black"/>
                                </a:solidFill>
                                <a:latin typeface="Cambria Math" panose="02040503050406030204" pitchFamily="18" charset="0"/>
                              </a:rPr>
                              <m:t>−</m:t>
                            </m:r>
                            <m:r>
                              <a:rPr lang="en-US" altLang="zh-TW" sz="2000" b="1" i="1">
                                <a:solidFill>
                                  <a:prstClr val="black"/>
                                </a:solidFill>
                                <a:latin typeface="Cambria Math" panose="02040503050406030204" pitchFamily="18" charset="0"/>
                              </a:rPr>
                              <m:t>𝒛</m:t>
                            </m:r>
                          </m:e>
                          <m:sub>
                            <m:r>
                              <a:rPr lang="en-US" altLang="zh-TW" sz="2000" b="1" i="1">
                                <a:solidFill>
                                  <a:prstClr val="black"/>
                                </a:solidFill>
                                <a:latin typeface="Cambria Math" panose="02040503050406030204" pitchFamily="18" charset="0"/>
                              </a:rPr>
                              <m:t>𝒊𝒋</m:t>
                            </m:r>
                          </m:sub>
                        </m:sSub>
                      </m:e>
                    </m:d>
                  </m:oMath>
                </a14:m>
                <a:r>
                  <a:rPr lang="en-US" altLang="zh-TW" sz="2000" b="1" dirty="0"/>
                  <a:t>+</a:t>
                </a:r>
                <a:r>
                  <a:rPr lang="en-US" altLang="zh-TW" sz="2000" b="1" dirty="0">
                    <a:solidFill>
                      <a:prstClr val="black"/>
                    </a:solidFill>
                  </a:rPr>
                  <a:t> </a:t>
                </a:r>
                <a:r>
                  <a:rPr lang="en-US" altLang="zh-TW" sz="2000" b="1" dirty="0"/>
                  <a:t>w4</a:t>
                </a:r>
              </a:p>
              <a:p>
                <a:pPr lvl="1"/>
                <a:r>
                  <a:rPr lang="en-US" altLang="zh-TW" dirty="0"/>
                  <a:t>1-Z</a:t>
                </a:r>
                <a:r>
                  <a:rPr lang="zh-TW" altLang="en-US" dirty="0"/>
                  <a:t>可以小於</a:t>
                </a:r>
                <a:r>
                  <a:rPr lang="en-US" altLang="zh-TW" dirty="0"/>
                  <a:t>0</a:t>
                </a:r>
              </a:p>
              <a:p>
                <a:pPr lvl="1"/>
                <a:r>
                  <a:rPr lang="en-US" altLang="zh-TW" dirty="0"/>
                  <a:t>w4 = row['</a:t>
                </a:r>
                <a:r>
                  <a:rPr lang="zh-TW" altLang="en-US" dirty="0"/>
                  <a:t>急診相關床</a:t>
                </a:r>
                <a:r>
                  <a:rPr lang="en-US" altLang="zh-TW" dirty="0"/>
                  <a:t>']/row[</a:t>
                </a:r>
                <a:r>
                  <a:rPr lang="zh-TW" altLang="en-US" dirty="0"/>
                  <a:t>內外科人力</a:t>
                </a:r>
                <a:r>
                  <a:rPr lang="en-US" altLang="zh-TW" dirty="0"/>
                  <a:t>’]&gt;0</a:t>
                </a:r>
                <a:endParaRPr lang="en-US" altLang="zh-TW" sz="1800" dirty="0"/>
              </a:p>
              <a:p>
                <a:endParaRPr lang="en-US" altLang="zh-TW" sz="2000" dirty="0"/>
              </a:p>
            </p:txBody>
          </p:sp>
        </mc:Choice>
        <mc:Fallback xmlns="">
          <p:sp>
            <p:nvSpPr>
              <p:cNvPr id="3" name="內容版面配置區 2">
                <a:extLst>
                  <a:ext uri="{FF2B5EF4-FFF2-40B4-BE49-F238E27FC236}">
                    <a16:creationId xmlns:a16="http://schemas.microsoft.com/office/drawing/2014/main" id="{15E13118-9E11-498E-8CFD-4FDE58006862}"/>
                  </a:ext>
                </a:extLst>
              </p:cNvPr>
              <p:cNvSpPr>
                <a:spLocks noGrp="1" noRot="1" noChangeAspect="1" noMove="1" noResize="1" noEditPoints="1" noAdjustHandles="1" noChangeArrowheads="1" noChangeShapeType="1" noTextEdit="1"/>
              </p:cNvSpPr>
              <p:nvPr>
                <p:ph idx="1"/>
              </p:nvPr>
            </p:nvSpPr>
            <p:spPr>
              <a:blipFill>
                <a:blip r:embed="rId2"/>
                <a:stretch>
                  <a:fillRect l="-580" t="-34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81F317D-FFE8-4E3D-9112-33903806E3F0}"/>
              </a:ext>
            </a:extLst>
          </p:cNvPr>
          <p:cNvSpPr>
            <a:spLocks noGrp="1"/>
          </p:cNvSpPr>
          <p:nvPr>
            <p:ph type="sldNum" sz="quarter" idx="12"/>
          </p:nvPr>
        </p:nvSpPr>
        <p:spPr/>
        <p:txBody>
          <a:bodyPr/>
          <a:lstStyle/>
          <a:p>
            <a:fld id="{270B5EE5-E998-4313-AD79-530D9E22B6D6}" type="slidenum">
              <a:rPr lang="zh-TW" altLang="en-US" smtClean="0"/>
              <a:t>32</a:t>
            </a:fld>
            <a:endParaRPr lang="zh-TW" altLang="en-US"/>
          </a:p>
        </p:txBody>
      </p:sp>
      <p:pic>
        <p:nvPicPr>
          <p:cNvPr id="5" name="圖片 4">
            <a:extLst>
              <a:ext uri="{FF2B5EF4-FFF2-40B4-BE49-F238E27FC236}">
                <a16:creationId xmlns:a16="http://schemas.microsoft.com/office/drawing/2014/main" id="{6F74251A-86AE-4C57-8724-62ACF9FBE356}"/>
              </a:ext>
            </a:extLst>
          </p:cNvPr>
          <p:cNvPicPr>
            <a:picLocks noChangeAspect="1"/>
          </p:cNvPicPr>
          <p:nvPr/>
        </p:nvPicPr>
        <p:blipFill>
          <a:blip r:embed="rId3"/>
          <a:stretch>
            <a:fillRect/>
          </a:stretch>
        </p:blipFill>
        <p:spPr>
          <a:xfrm>
            <a:off x="7230303" y="4777978"/>
            <a:ext cx="4495800" cy="2028825"/>
          </a:xfrm>
          <a:prstGeom prst="rect">
            <a:avLst/>
          </a:prstGeom>
        </p:spPr>
      </p:pic>
      <p:pic>
        <p:nvPicPr>
          <p:cNvPr id="6" name="圖片 5">
            <a:extLst>
              <a:ext uri="{FF2B5EF4-FFF2-40B4-BE49-F238E27FC236}">
                <a16:creationId xmlns:a16="http://schemas.microsoft.com/office/drawing/2014/main" id="{AFCCFAB4-3271-4B1B-A553-7784D15388EF}"/>
              </a:ext>
            </a:extLst>
          </p:cNvPr>
          <p:cNvPicPr>
            <a:picLocks noChangeAspect="1"/>
          </p:cNvPicPr>
          <p:nvPr/>
        </p:nvPicPr>
        <p:blipFill>
          <a:blip r:embed="rId4"/>
          <a:stretch>
            <a:fillRect/>
          </a:stretch>
        </p:blipFill>
        <p:spPr>
          <a:xfrm>
            <a:off x="7346673" y="457971"/>
            <a:ext cx="4467225" cy="1990725"/>
          </a:xfrm>
          <a:prstGeom prst="rect">
            <a:avLst/>
          </a:prstGeom>
        </p:spPr>
      </p:pic>
      <p:pic>
        <p:nvPicPr>
          <p:cNvPr id="7" name="圖片 6">
            <a:extLst>
              <a:ext uri="{FF2B5EF4-FFF2-40B4-BE49-F238E27FC236}">
                <a16:creationId xmlns:a16="http://schemas.microsoft.com/office/drawing/2014/main" id="{2E4042A3-B3D3-4408-AEAD-209DDC1FCB3C}"/>
              </a:ext>
            </a:extLst>
          </p:cNvPr>
          <p:cNvPicPr>
            <a:picLocks noChangeAspect="1"/>
          </p:cNvPicPr>
          <p:nvPr/>
        </p:nvPicPr>
        <p:blipFill>
          <a:blip r:embed="rId5"/>
          <a:stretch>
            <a:fillRect/>
          </a:stretch>
        </p:blipFill>
        <p:spPr>
          <a:xfrm>
            <a:off x="7217465" y="2641787"/>
            <a:ext cx="4505325" cy="1943100"/>
          </a:xfrm>
          <a:prstGeom prst="rect">
            <a:avLst/>
          </a:prstGeom>
        </p:spPr>
      </p:pic>
      <p:sp>
        <p:nvSpPr>
          <p:cNvPr id="8" name="矩形 7">
            <a:extLst>
              <a:ext uri="{FF2B5EF4-FFF2-40B4-BE49-F238E27FC236}">
                <a16:creationId xmlns:a16="http://schemas.microsoft.com/office/drawing/2014/main" id="{73615F20-966D-46FF-9701-608099D18E1E}"/>
              </a:ext>
            </a:extLst>
          </p:cNvPr>
          <p:cNvSpPr/>
          <p:nvPr/>
        </p:nvSpPr>
        <p:spPr>
          <a:xfrm>
            <a:off x="1354653" y="3969888"/>
            <a:ext cx="4276684" cy="369332"/>
          </a:xfrm>
          <a:prstGeom prst="rect">
            <a:avLst/>
          </a:prstGeom>
        </p:spPr>
        <p:txBody>
          <a:bodyPr wrap="none">
            <a:spAutoFit/>
          </a:bodyPr>
          <a:lstStyle/>
          <a:p>
            <a:r>
              <a:rPr lang="zh-TW" altLang="en-US" i="1" dirty="0"/>
              <a:t>20200514-MCS-ffcde-NorthDivision-yw</a:t>
            </a:r>
            <a:r>
              <a:rPr lang="en-US" altLang="zh-TW" i="1" dirty="0"/>
              <a:t> .xlsx</a:t>
            </a:r>
            <a:endParaRPr lang="zh-TW" altLang="en-US" i="1" dirty="0"/>
          </a:p>
        </p:txBody>
      </p:sp>
      <p:sp>
        <p:nvSpPr>
          <p:cNvPr id="9" name="矩形 8">
            <a:extLst>
              <a:ext uri="{FF2B5EF4-FFF2-40B4-BE49-F238E27FC236}">
                <a16:creationId xmlns:a16="http://schemas.microsoft.com/office/drawing/2014/main" id="{DD2BD523-C5C7-4445-9948-BD1FDEF6B581}"/>
              </a:ext>
            </a:extLst>
          </p:cNvPr>
          <p:cNvSpPr/>
          <p:nvPr/>
        </p:nvSpPr>
        <p:spPr>
          <a:xfrm>
            <a:off x="1406847" y="2310054"/>
            <a:ext cx="4163191" cy="369332"/>
          </a:xfrm>
          <a:prstGeom prst="rect">
            <a:avLst/>
          </a:prstGeom>
        </p:spPr>
        <p:txBody>
          <a:bodyPr wrap="none">
            <a:spAutoFit/>
          </a:bodyPr>
          <a:lstStyle/>
          <a:p>
            <a:r>
              <a:rPr lang="zh-TW" altLang="en-US" i="1" dirty="0"/>
              <a:t>20200514-MCS-ffcde-NorthDivision-lw</a:t>
            </a:r>
            <a:r>
              <a:rPr lang="en-US" altLang="zh-TW" i="1" dirty="0"/>
              <a:t>.xlsx</a:t>
            </a:r>
            <a:endParaRPr lang="zh-TW" altLang="en-US" i="1" dirty="0"/>
          </a:p>
        </p:txBody>
      </p:sp>
      <p:sp>
        <p:nvSpPr>
          <p:cNvPr id="10" name="矩形 9">
            <a:extLst>
              <a:ext uri="{FF2B5EF4-FFF2-40B4-BE49-F238E27FC236}">
                <a16:creationId xmlns:a16="http://schemas.microsoft.com/office/drawing/2014/main" id="{D88BA495-7095-4A05-8277-234E13D75BA0}"/>
              </a:ext>
            </a:extLst>
          </p:cNvPr>
          <p:cNvSpPr/>
          <p:nvPr/>
        </p:nvSpPr>
        <p:spPr>
          <a:xfrm>
            <a:off x="1406847" y="5607724"/>
            <a:ext cx="4298806" cy="369332"/>
          </a:xfrm>
          <a:prstGeom prst="rect">
            <a:avLst/>
          </a:prstGeom>
        </p:spPr>
        <p:txBody>
          <a:bodyPr wrap="none">
            <a:spAutoFit/>
          </a:bodyPr>
          <a:lstStyle/>
          <a:p>
            <a:r>
              <a:rPr lang="zh-TW" altLang="en-US" i="1" dirty="0"/>
              <a:t>20200514-MCS-ffcde-NorthDivision-Bw</a:t>
            </a:r>
            <a:r>
              <a:rPr lang="en-US" altLang="zh-TW" i="1" dirty="0"/>
              <a:t> .xlsx</a:t>
            </a:r>
            <a:endParaRPr lang="zh-TW" altLang="en-US" i="1" dirty="0"/>
          </a:p>
        </p:txBody>
      </p:sp>
    </p:spTree>
    <p:extLst>
      <p:ext uri="{BB962C8B-B14F-4D97-AF65-F5344CB8AC3E}">
        <p14:creationId xmlns:p14="http://schemas.microsoft.com/office/powerpoint/2010/main" val="41229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5B271E-13F5-4529-BE41-5963181D981B}"/>
              </a:ext>
            </a:extLst>
          </p:cNvPr>
          <p:cNvSpPr>
            <a:spLocks noGrp="1"/>
          </p:cNvSpPr>
          <p:nvPr>
            <p:ph type="title"/>
          </p:nvPr>
        </p:nvSpPr>
        <p:spPr/>
        <p:txBody>
          <a:bodyPr/>
          <a:lstStyle/>
          <a:p>
            <a:r>
              <a:rPr lang="zh-TW" altLang="en-US" dirty="0"/>
              <a:t>醫院分數計算公式</a:t>
            </a:r>
            <a:r>
              <a:rPr lang="en-US" altLang="zh-TW" dirty="0"/>
              <a:t>(</a:t>
            </a:r>
            <a:r>
              <a:rPr lang="zh-TW" altLang="en-US" dirty="0"/>
              <a:t>續</a:t>
            </a:r>
            <a:r>
              <a:rPr lang="en-US" altLang="zh-TW" dirty="0"/>
              <a:t>)</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8D3B1E-30AA-4248-8B34-4B20EECD623C}"/>
                  </a:ext>
                </a:extLst>
              </p:cNvPr>
              <p:cNvSpPr>
                <a:spLocks noGrp="1"/>
              </p:cNvSpPr>
              <p:nvPr>
                <p:ph idx="1"/>
              </p:nvPr>
            </p:nvSpPr>
            <p:spPr>
              <a:xfrm>
                <a:off x="838200" y="1002890"/>
                <a:ext cx="5681870" cy="5275362"/>
              </a:xfrm>
            </p:spPr>
            <p:txBody>
              <a:bodyPr>
                <a:normAutofit/>
              </a:bodyPr>
              <a:lstStyle/>
              <a:p>
                <a14:m>
                  <m:oMath xmlns:m="http://schemas.openxmlformats.org/officeDocument/2006/math">
                    <m:sSub>
                      <m:sSubPr>
                        <m:ctrlPr>
                          <a:rPr lang="en-US" altLang="zh-TW" b="1" i="1" smtClean="0">
                            <a:solidFill>
                              <a:prstClr val="black"/>
                            </a:solidFill>
                            <a:latin typeface="Cambria Math" panose="02040503050406030204" pitchFamily="18" charset="0"/>
                          </a:rPr>
                        </m:ctrlPr>
                      </m:sSubPr>
                      <m:e>
                        <m:r>
                          <a:rPr lang="en-US" altLang="zh-TW" b="1" i="1">
                            <a:solidFill>
                              <a:prstClr val="black"/>
                            </a:solidFill>
                            <a:latin typeface="Cambria Math" panose="02040503050406030204" pitchFamily="18" charset="0"/>
                          </a:rPr>
                          <m:t>𝒙</m:t>
                        </m:r>
                      </m:e>
                      <m:sub>
                        <m:r>
                          <a:rPr lang="en-US" altLang="zh-TW" b="1" i="1">
                            <a:solidFill>
                              <a:prstClr val="black"/>
                            </a:solidFill>
                            <a:latin typeface="Cambria Math" panose="02040503050406030204" pitchFamily="18" charset="0"/>
                          </a:rPr>
                          <m:t>𝒊𝒋</m:t>
                        </m:r>
                      </m:sub>
                    </m:sSub>
                    <m:r>
                      <a:rPr lang="en-US" altLang="zh-TW" b="1" i="1">
                        <a:solidFill>
                          <a:prstClr val="black"/>
                        </a:solidFill>
                        <a:latin typeface="Cambria Math" panose="02040503050406030204" pitchFamily="18" charset="0"/>
                      </a:rPr>
                      <m:t>=</m:t>
                    </m:r>
                    <m:r>
                      <m:rPr>
                        <m:nor/>
                      </m:rPr>
                      <a:rPr lang="en-US" altLang="zh-TW" b="1" dirty="0"/>
                      <m:t>Drive</m:t>
                    </m:r>
                    <m:r>
                      <m:rPr>
                        <m:nor/>
                      </m:rPr>
                      <a:rPr lang="en-US" altLang="zh-TW" b="1" dirty="0"/>
                      <m:t>−</m:t>
                    </m:r>
                    <m:r>
                      <m:rPr>
                        <m:nor/>
                      </m:rPr>
                      <a:rPr lang="en-US" altLang="zh-TW" b="1" dirty="0"/>
                      <m:t>Time</m:t>
                    </m:r>
                    <m:r>
                      <a:rPr lang="zh-TW" altLang="en-US" i="1" dirty="0">
                        <a:latin typeface="Cambria Math" panose="02040503050406030204" pitchFamily="18" charset="0"/>
                      </a:rPr>
                      <m:t>，</m:t>
                    </m:r>
                  </m:oMath>
                </a14:m>
                <a:r>
                  <a:rPr lang="zh-TW" altLang="en-US" dirty="0"/>
                  <a:t>使用</a:t>
                </a:r>
                <a:r>
                  <a:rPr lang="en-US" altLang="zh-TW" dirty="0" err="1"/>
                  <a:t>time_ordinal</a:t>
                </a:r>
                <a:r>
                  <a:rPr lang="zh-TW" altLang="en-US" dirty="0"/>
                  <a:t>如下圖</a:t>
                </a:r>
                <a:endParaRPr lang="en-US" altLang="zh-TW" dirty="0"/>
              </a:p>
              <a:p>
                <a:endParaRPr lang="en-US" altLang="zh-TW" dirty="0"/>
              </a:p>
              <a:p>
                <a:endParaRPr lang="en-US" altLang="zh-TW" dirty="0"/>
              </a:p>
              <a:p>
                <a:endParaRPr lang="en-US" altLang="zh-TW" dirty="0"/>
              </a:p>
              <a:p>
                <a14:m>
                  <m:oMath xmlns:m="http://schemas.openxmlformats.org/officeDocument/2006/math">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𝒛</m:t>
                        </m:r>
                      </m:e>
                      <m:sub>
                        <m:r>
                          <a:rPr lang="en-US" altLang="zh-TW" sz="2400" b="1" i="1">
                            <a:solidFill>
                              <a:prstClr val="black"/>
                            </a:solidFill>
                            <a:latin typeface="Cambria Math" panose="02040503050406030204" pitchFamily="18" charset="0"/>
                          </a:rPr>
                          <m:t>𝒊𝒋</m:t>
                        </m:r>
                      </m:sub>
                    </m:sSub>
                    <m:r>
                      <a:rPr lang="en-US" altLang="zh-TW" sz="2400" b="1" i="1" dirty="0">
                        <a:latin typeface="Cambria Math" panose="02040503050406030204" pitchFamily="18" charset="0"/>
                      </a:rPr>
                      <m:t>=</m:t>
                    </m:r>
                    <m:f>
                      <m:fPr>
                        <m:ctrlPr>
                          <a:rPr lang="en-US" altLang="zh-TW" sz="2400" b="1" i="1">
                            <a:latin typeface="Cambria Math" panose="02040503050406030204" pitchFamily="18" charset="0"/>
                          </a:rPr>
                        </m:ctrlPr>
                      </m:fPr>
                      <m:num>
                        <m:sSub>
                          <m:sSubPr>
                            <m:ctrlPr>
                              <a:rPr lang="en-US" altLang="zh-TW" sz="2400" b="1" i="1">
                                <a:latin typeface="Cambria Math" panose="02040503050406030204" pitchFamily="18" charset="0"/>
                              </a:rPr>
                            </m:ctrlPr>
                          </m:sSubPr>
                          <m:e>
                            <m:r>
                              <a:rPr lang="en-US" altLang="zh-TW" sz="2400" b="1" i="1">
                                <a:latin typeface="Cambria Math" panose="02040503050406030204" pitchFamily="18" charset="0"/>
                              </a:rPr>
                              <m:t>𝒘</m:t>
                            </m:r>
                            <m:r>
                              <a:rPr lang="en-US" altLang="zh-TW" sz="2400" b="1" i="1">
                                <a:latin typeface="Cambria Math" panose="02040503050406030204" pitchFamily="18" charset="0"/>
                              </a:rPr>
                              <m:t>𝟏</m:t>
                            </m:r>
                          </m:e>
                          <m:sub>
                            <m:r>
                              <a:rPr lang="en-US" altLang="zh-TW" sz="2400" b="1" i="1">
                                <a:latin typeface="Cambria Math" panose="02040503050406030204" pitchFamily="18" charset="0"/>
                              </a:rPr>
                              <m:t>𝒊𝒋</m:t>
                            </m:r>
                          </m:sub>
                        </m:sSub>
                        <m:r>
                          <a:rPr lang="en-US" altLang="zh-TW" sz="2400" b="1" i="1">
                            <a:latin typeface="Cambria Math" panose="02040503050406030204" pitchFamily="18" charset="0"/>
                          </a:rPr>
                          <m:t>∗</m:t>
                        </m:r>
                        <m:r>
                          <a:rPr lang="en-US" altLang="zh-TW" sz="2400" b="1" i="1">
                            <a:latin typeface="Cambria Math" panose="02040503050406030204" pitchFamily="18" charset="0"/>
                          </a:rPr>
                          <m:t>𝑹𝒆𝒄𝒆𝒊𝒗𝒆𝒅</m:t>
                        </m:r>
                        <m:r>
                          <a:rPr lang="en-US" altLang="zh-TW" sz="2400" b="1" i="1">
                            <a:latin typeface="Cambria Math" panose="02040503050406030204" pitchFamily="18" charset="0"/>
                          </a:rPr>
                          <m:t> </m:t>
                        </m:r>
                        <m:r>
                          <a:rPr lang="en-US" altLang="zh-TW" sz="2400" b="1" i="1">
                            <a:latin typeface="Cambria Math" panose="02040503050406030204" pitchFamily="18" charset="0"/>
                          </a:rPr>
                          <m:t>𝑪𝒂𝒔𝒖𝒂𝒍𝒕𝒊𝒆𝒔</m:t>
                        </m:r>
                        <m:r>
                          <a:rPr lang="en-US" altLang="zh-TW" sz="2400" b="1" i="1">
                            <a:latin typeface="Cambria Math" panose="02040503050406030204" pitchFamily="18" charset="0"/>
                          </a:rPr>
                          <m:t>(</m:t>
                        </m:r>
                        <m:r>
                          <a:rPr lang="en-US" altLang="zh-TW" sz="2400" b="1" i="1">
                            <a:latin typeface="Cambria Math" panose="02040503050406030204" pitchFamily="18" charset="0"/>
                          </a:rPr>
                          <m:t>𝒍𝒐𝒂𝒅𝒊𝒏𝒈</m:t>
                        </m:r>
                        <m:r>
                          <a:rPr lang="en-US" altLang="zh-TW" sz="2400" b="1" i="1">
                            <a:latin typeface="Cambria Math" panose="02040503050406030204" pitchFamily="18" charset="0"/>
                          </a:rPr>
                          <m:t>)</m:t>
                        </m:r>
                      </m:num>
                      <m:den>
                        <m:r>
                          <a:rPr lang="en-US" altLang="zh-TW" sz="2400" b="1" i="1">
                            <a:latin typeface="Cambria Math" panose="02040503050406030204" pitchFamily="18" charset="0"/>
                          </a:rPr>
                          <m:t>𝑬𝑫</m:t>
                        </m:r>
                        <m:r>
                          <a:rPr lang="zh-TW" altLang="en-US" sz="2400" b="1" i="1">
                            <a:latin typeface="Cambria Math" panose="02040503050406030204" pitchFamily="18" charset="0"/>
                          </a:rPr>
                          <m:t> </m:t>
                        </m:r>
                        <m:r>
                          <a:rPr lang="en-US" altLang="zh-TW" sz="2400" b="1" i="1">
                            <a:latin typeface="Cambria Math" panose="02040503050406030204" pitchFamily="18" charset="0"/>
                          </a:rPr>
                          <m:t>𝑩𝒆𝒅𝒔</m:t>
                        </m:r>
                      </m:den>
                    </m:f>
                    <m:r>
                      <a:rPr lang="en-US" altLang="zh-TW" sz="2400" b="1" i="1">
                        <a:latin typeface="Cambria Math" panose="02040503050406030204" pitchFamily="18" charset="0"/>
                      </a:rPr>
                      <m:t> </m:t>
                    </m:r>
                  </m:oMath>
                </a14:m>
                <a:r>
                  <a:rPr lang="zh-TW" altLang="en-US" dirty="0"/>
                  <a:t>，</a:t>
                </a:r>
                <a:endParaRPr lang="en-US" altLang="zh-TW" dirty="0"/>
              </a:p>
              <a:p>
                <a:pPr marL="0" indent="0">
                  <a:buNone/>
                </a:pPr>
                <a:r>
                  <a:rPr lang="zh-TW" altLang="en-US" dirty="0"/>
                  <a:t>使用</a:t>
                </a:r>
                <a:r>
                  <a:rPr lang="en-US" altLang="zh-TW" sz="2000" i="1" dirty="0" err="1"/>
                  <a:t>critical_value</a:t>
                </a:r>
                <a:r>
                  <a:rPr lang="zh-TW" altLang="en-US" sz="2000" dirty="0"/>
                  <a:t>、</a:t>
                </a:r>
                <a:r>
                  <a:rPr lang="en-US" altLang="zh-TW" sz="2000" i="1" dirty="0" err="1"/>
                  <a:t>penalty_standardize</a:t>
                </a:r>
                <a:r>
                  <a:rPr lang="zh-TW" altLang="en-US" sz="2000" dirty="0"/>
                  <a:t>如下圖</a:t>
                </a:r>
                <a:endParaRPr lang="en-US" altLang="zh-TW" sz="2000" dirty="0"/>
              </a:p>
              <a:p>
                <a:pPr lvl="1"/>
                <a:r>
                  <a:rPr lang="en-US" altLang="zh-TW" sz="1800" b="1" dirty="0"/>
                  <a:t>penalty1</a:t>
                </a:r>
                <a:r>
                  <a:rPr lang="en-US" altLang="zh-TW" sz="1800" dirty="0"/>
                  <a:t> = </a:t>
                </a:r>
                <a:r>
                  <a:rPr lang="en-US" altLang="zh-TW" sz="1800" dirty="0" err="1"/>
                  <a:t>penalty_standardize</a:t>
                </a:r>
                <a:r>
                  <a:rPr lang="en-US" altLang="zh-TW" sz="1800" dirty="0"/>
                  <a:t>(</a:t>
                </a:r>
                <a:r>
                  <a:rPr lang="en-US" altLang="zh-TW" sz="1800" dirty="0" err="1"/>
                  <a:t>dic_hp</a:t>
                </a:r>
                <a:r>
                  <a:rPr lang="en-US" altLang="zh-TW" sz="1800" dirty="0"/>
                  <a:t>[</a:t>
                </a:r>
                <a:r>
                  <a:rPr lang="en-US" altLang="zh-TW" sz="1800" dirty="0" err="1"/>
                  <a:t>hospid</a:t>
                </a:r>
                <a:r>
                  <a:rPr lang="en-US" altLang="zh-TW" sz="1800" dirty="0"/>
                  <a:t>]['cv'][0],</a:t>
                </a:r>
                <a:r>
                  <a:rPr lang="en-US" altLang="zh-TW" sz="1800" dirty="0" err="1"/>
                  <a:t>dic_npatient</a:t>
                </a:r>
                <a:r>
                  <a:rPr lang="en-US" altLang="zh-TW" sz="1800" dirty="0"/>
                  <a:t>[</a:t>
                </a:r>
                <a:r>
                  <a:rPr lang="en-US" altLang="zh-TW" sz="1800" dirty="0" err="1"/>
                  <a:t>hospid</a:t>
                </a:r>
                <a:r>
                  <a:rPr lang="en-US" altLang="zh-TW" sz="1800" dirty="0"/>
                  <a:t>])</a:t>
                </a:r>
              </a:p>
              <a:p>
                <a:pPr lvl="1"/>
                <a14:m>
                  <m:oMath xmlns:m="http://schemas.openxmlformats.org/officeDocument/2006/math">
                    <m:sSub>
                      <m:sSubPr>
                        <m:ctrlPr>
                          <a:rPr lang="en-US" altLang="zh-TW" sz="1600" b="1" i="1">
                            <a:highlight>
                              <a:srgbClr val="FFFF00"/>
                            </a:highlight>
                            <a:latin typeface="Cambria Math" panose="02040503050406030204" pitchFamily="18" charset="0"/>
                          </a:rPr>
                        </m:ctrlPr>
                      </m:sSubPr>
                      <m:e>
                        <m:r>
                          <a:rPr lang="en-US" altLang="zh-TW" sz="1600" b="1" i="1" smtClean="0">
                            <a:highlight>
                              <a:srgbClr val="FFFF00"/>
                            </a:highlight>
                            <a:latin typeface="Cambria Math" panose="02040503050406030204" pitchFamily="18" charset="0"/>
                          </a:rPr>
                          <m:t>𝒛</m:t>
                        </m:r>
                      </m:e>
                      <m:sub>
                        <m:r>
                          <a:rPr lang="en-US" altLang="zh-TW" sz="1600" b="1" i="1">
                            <a:highlight>
                              <a:srgbClr val="FFFF00"/>
                            </a:highlight>
                            <a:latin typeface="Cambria Math" panose="02040503050406030204" pitchFamily="18" charset="0"/>
                          </a:rPr>
                          <m:t>𝒊𝒋</m:t>
                        </m:r>
                      </m:sub>
                    </m:sSub>
                  </m:oMath>
                </a14:m>
                <a:r>
                  <a:rPr lang="en-US" altLang="zh-TW" sz="1600" dirty="0">
                    <a:highlight>
                      <a:srgbClr val="FFFF00"/>
                    </a:highlight>
                  </a:rPr>
                  <a:t> </a:t>
                </a:r>
                <a:r>
                  <a:rPr lang="en-US" altLang="zh-TW" sz="1800" dirty="0">
                    <a:highlight>
                      <a:srgbClr val="FFFF00"/>
                    </a:highlight>
                  </a:rPr>
                  <a:t>= (penalty1*</a:t>
                </a:r>
                <a:r>
                  <a:rPr lang="en-US" altLang="zh-TW" sz="1800" dirty="0" err="1">
                    <a:highlight>
                      <a:srgbClr val="FFFF00"/>
                    </a:highlight>
                  </a:rPr>
                  <a:t>dic_npatient_severe</a:t>
                </a:r>
                <a:r>
                  <a:rPr lang="en-US" altLang="zh-TW" sz="1800" dirty="0">
                    <a:highlight>
                      <a:srgbClr val="FFFF00"/>
                    </a:highlight>
                  </a:rPr>
                  <a:t>[</a:t>
                </a:r>
                <a:r>
                  <a:rPr lang="en-US" altLang="zh-TW" sz="1800" dirty="0" err="1">
                    <a:highlight>
                      <a:srgbClr val="FFFF00"/>
                    </a:highlight>
                  </a:rPr>
                  <a:t>hospid</a:t>
                </a:r>
                <a:r>
                  <a:rPr lang="en-US" altLang="zh-TW" sz="1800" dirty="0">
                    <a:highlight>
                      <a:srgbClr val="FFFF00"/>
                    </a:highlight>
                  </a:rPr>
                  <a:t>]+</a:t>
                </a:r>
              </a:p>
              <a:p>
                <a:pPr marL="457200" lvl="1" indent="0">
                  <a:buNone/>
                </a:pPr>
                <a:r>
                  <a:rPr lang="en-US" altLang="zh-TW" sz="1800" dirty="0">
                    <a:highlight>
                      <a:srgbClr val="FFFF00"/>
                    </a:highlight>
                  </a:rPr>
                  <a:t>penalty*</a:t>
                </a:r>
                <a:r>
                  <a:rPr lang="en-US" altLang="zh-TW" sz="1800" dirty="0" err="1">
                    <a:highlight>
                      <a:srgbClr val="FFFF00"/>
                    </a:highlight>
                  </a:rPr>
                  <a:t>dic_npatient_moderate</a:t>
                </a:r>
                <a:r>
                  <a:rPr lang="en-US" altLang="zh-TW" sz="1800" dirty="0">
                    <a:highlight>
                      <a:srgbClr val="FFFF00"/>
                    </a:highlight>
                  </a:rPr>
                  <a:t>[</a:t>
                </a:r>
                <a:r>
                  <a:rPr lang="en-US" altLang="zh-TW" sz="1800" dirty="0" err="1">
                    <a:highlight>
                      <a:srgbClr val="FFFF00"/>
                    </a:highlight>
                  </a:rPr>
                  <a:t>hospid</a:t>
                </a:r>
                <a:r>
                  <a:rPr lang="en-US" altLang="zh-TW" sz="1800" dirty="0">
                    <a:highlight>
                      <a:srgbClr val="FFFF00"/>
                    </a:highlight>
                  </a:rPr>
                  <a:t>]+</a:t>
                </a:r>
              </a:p>
              <a:p>
                <a:pPr marL="457200" lvl="1" indent="0">
                  <a:buNone/>
                </a:pPr>
                <a:r>
                  <a:rPr lang="en-US" altLang="zh-TW" sz="1800" dirty="0">
                    <a:highlight>
                      <a:srgbClr val="FFFF00"/>
                    </a:highlight>
                  </a:rPr>
                  <a:t>penalty*</a:t>
                </a:r>
                <a:r>
                  <a:rPr lang="en-US" altLang="zh-TW" sz="1800" dirty="0" err="1">
                    <a:highlight>
                      <a:srgbClr val="FFFF00"/>
                    </a:highlight>
                  </a:rPr>
                  <a:t>dic_npatient_mild</a:t>
                </a:r>
                <a:r>
                  <a:rPr lang="en-US" altLang="zh-TW" sz="1800" dirty="0">
                    <a:highlight>
                      <a:srgbClr val="FFFF00"/>
                    </a:highlight>
                  </a:rPr>
                  <a:t>[</a:t>
                </a:r>
                <a:r>
                  <a:rPr lang="en-US" altLang="zh-TW" sz="1800" dirty="0" err="1">
                    <a:highlight>
                      <a:srgbClr val="FFFF00"/>
                    </a:highlight>
                  </a:rPr>
                  <a:t>hospid</a:t>
                </a:r>
                <a:r>
                  <a:rPr lang="en-US" altLang="zh-TW" sz="1800" dirty="0">
                    <a:highlight>
                      <a:srgbClr val="FFFF00"/>
                    </a:highlight>
                  </a:rPr>
                  <a:t>])/ED</a:t>
                </a:r>
                <a:r>
                  <a:rPr lang="zh-TW" altLang="en-US" sz="1800" dirty="0">
                    <a:highlight>
                      <a:srgbClr val="FFFF00"/>
                    </a:highlight>
                  </a:rPr>
                  <a:t> </a:t>
                </a:r>
                <a:r>
                  <a:rPr lang="en-US" altLang="zh-TW" sz="1800" dirty="0">
                    <a:highlight>
                      <a:srgbClr val="FFFF00"/>
                    </a:highlight>
                  </a:rPr>
                  <a:t>Beds</a:t>
                </a:r>
              </a:p>
            </p:txBody>
          </p:sp>
        </mc:Choice>
        <mc:Fallback>
          <p:sp>
            <p:nvSpPr>
              <p:cNvPr id="3" name="內容版面配置區 2">
                <a:extLst>
                  <a:ext uri="{FF2B5EF4-FFF2-40B4-BE49-F238E27FC236}">
                    <a16:creationId xmlns:a16="http://schemas.microsoft.com/office/drawing/2014/main" id="{658D3B1E-30AA-4248-8B34-4B20EECD623C}"/>
                  </a:ext>
                </a:extLst>
              </p:cNvPr>
              <p:cNvSpPr>
                <a:spLocks noGrp="1" noRot="1" noChangeAspect="1" noMove="1" noResize="1" noEditPoints="1" noAdjustHandles="1" noChangeArrowheads="1" noChangeShapeType="1" noTextEdit="1"/>
              </p:cNvSpPr>
              <p:nvPr>
                <p:ph idx="1"/>
              </p:nvPr>
            </p:nvSpPr>
            <p:spPr>
              <a:xfrm>
                <a:off x="838200" y="1002890"/>
                <a:ext cx="5681870" cy="5275362"/>
              </a:xfrm>
              <a:blipFill>
                <a:blip r:embed="rId2"/>
                <a:stretch>
                  <a:fillRect l="-1395" t="-809"/>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3BEB262-CAA8-4238-A216-257E94E88C7A}"/>
              </a:ext>
            </a:extLst>
          </p:cNvPr>
          <p:cNvSpPr>
            <a:spLocks noGrp="1"/>
          </p:cNvSpPr>
          <p:nvPr>
            <p:ph type="sldNum" sz="quarter" idx="12"/>
          </p:nvPr>
        </p:nvSpPr>
        <p:spPr/>
        <p:txBody>
          <a:bodyPr/>
          <a:lstStyle/>
          <a:p>
            <a:fld id="{270B5EE5-E998-4313-AD79-530D9E22B6D6}" type="slidenum">
              <a:rPr lang="zh-TW" altLang="en-US" smtClean="0"/>
              <a:t>4</a:t>
            </a:fld>
            <a:endParaRPr lang="zh-TW" altLang="en-US"/>
          </a:p>
        </p:txBody>
      </p:sp>
      <p:pic>
        <p:nvPicPr>
          <p:cNvPr id="7" name="圖片 6">
            <a:extLst>
              <a:ext uri="{FF2B5EF4-FFF2-40B4-BE49-F238E27FC236}">
                <a16:creationId xmlns:a16="http://schemas.microsoft.com/office/drawing/2014/main" id="{5E435D64-8EDC-4BA5-AEDE-44E563124D5A}"/>
              </a:ext>
            </a:extLst>
          </p:cNvPr>
          <p:cNvPicPr>
            <a:picLocks noChangeAspect="1"/>
          </p:cNvPicPr>
          <p:nvPr/>
        </p:nvPicPr>
        <p:blipFill>
          <a:blip r:embed="rId3"/>
          <a:stretch>
            <a:fillRect/>
          </a:stretch>
        </p:blipFill>
        <p:spPr>
          <a:xfrm>
            <a:off x="1021246" y="1584463"/>
            <a:ext cx="6134100" cy="1104900"/>
          </a:xfrm>
          <a:prstGeom prst="rect">
            <a:avLst/>
          </a:prstGeom>
          <a:ln>
            <a:solidFill>
              <a:schemeClr val="tx1"/>
            </a:solidFill>
          </a:ln>
        </p:spPr>
      </p:pic>
      <p:pic>
        <p:nvPicPr>
          <p:cNvPr id="8" name="圖片 7">
            <a:extLst>
              <a:ext uri="{FF2B5EF4-FFF2-40B4-BE49-F238E27FC236}">
                <a16:creationId xmlns:a16="http://schemas.microsoft.com/office/drawing/2014/main" id="{52BC0DD0-739D-4917-9614-7726864DF09E}"/>
              </a:ext>
            </a:extLst>
          </p:cNvPr>
          <p:cNvPicPr>
            <a:picLocks noChangeAspect="1"/>
          </p:cNvPicPr>
          <p:nvPr/>
        </p:nvPicPr>
        <p:blipFill rotWithShape="1">
          <a:blip r:embed="rId4"/>
          <a:srcRect t="4736"/>
          <a:stretch/>
        </p:blipFill>
        <p:spPr>
          <a:xfrm>
            <a:off x="6601653" y="2952450"/>
            <a:ext cx="5511891" cy="931940"/>
          </a:xfrm>
          <a:prstGeom prst="rect">
            <a:avLst/>
          </a:prstGeom>
          <a:ln>
            <a:solidFill>
              <a:schemeClr val="tx1"/>
            </a:solidFill>
          </a:ln>
        </p:spPr>
      </p:pic>
      <p:pic>
        <p:nvPicPr>
          <p:cNvPr id="9" name="圖片 8">
            <a:extLst>
              <a:ext uri="{FF2B5EF4-FFF2-40B4-BE49-F238E27FC236}">
                <a16:creationId xmlns:a16="http://schemas.microsoft.com/office/drawing/2014/main" id="{470F0B3C-C11C-4104-A802-58F667E1E4F6}"/>
              </a:ext>
            </a:extLst>
          </p:cNvPr>
          <p:cNvPicPr>
            <a:picLocks noChangeAspect="1"/>
          </p:cNvPicPr>
          <p:nvPr/>
        </p:nvPicPr>
        <p:blipFill>
          <a:blip r:embed="rId5"/>
          <a:stretch>
            <a:fillRect/>
          </a:stretch>
        </p:blipFill>
        <p:spPr>
          <a:xfrm>
            <a:off x="6860071" y="4183684"/>
            <a:ext cx="3904008" cy="2547178"/>
          </a:xfrm>
          <a:prstGeom prst="rect">
            <a:avLst/>
          </a:prstGeom>
          <a:ln>
            <a:solidFill>
              <a:schemeClr val="tx1"/>
            </a:solidFill>
          </a:ln>
        </p:spPr>
      </p:pic>
      <p:pic>
        <p:nvPicPr>
          <p:cNvPr id="11" name="圖片 10">
            <a:extLst>
              <a:ext uri="{FF2B5EF4-FFF2-40B4-BE49-F238E27FC236}">
                <a16:creationId xmlns:a16="http://schemas.microsoft.com/office/drawing/2014/main" id="{B196E2B1-79BA-4DEF-AF07-E0824A3B7089}"/>
              </a:ext>
            </a:extLst>
          </p:cNvPr>
          <p:cNvPicPr>
            <a:picLocks noChangeAspect="1"/>
          </p:cNvPicPr>
          <p:nvPr/>
        </p:nvPicPr>
        <p:blipFill>
          <a:blip r:embed="rId6"/>
          <a:stretch>
            <a:fillRect/>
          </a:stretch>
        </p:blipFill>
        <p:spPr>
          <a:xfrm>
            <a:off x="7338392" y="613528"/>
            <a:ext cx="4625423" cy="1941869"/>
          </a:xfrm>
          <a:prstGeom prst="rect">
            <a:avLst/>
          </a:prstGeom>
          <a:ln>
            <a:solidFill>
              <a:schemeClr val="tx1"/>
            </a:solidFill>
          </a:ln>
        </p:spPr>
      </p:pic>
      <p:sp>
        <p:nvSpPr>
          <p:cNvPr id="12" name="矩形 11">
            <a:extLst>
              <a:ext uri="{FF2B5EF4-FFF2-40B4-BE49-F238E27FC236}">
                <a16:creationId xmlns:a16="http://schemas.microsoft.com/office/drawing/2014/main" id="{4BC8BCDE-C091-4471-84A9-A3BA159714C9}"/>
              </a:ext>
            </a:extLst>
          </p:cNvPr>
          <p:cNvSpPr/>
          <p:nvPr/>
        </p:nvSpPr>
        <p:spPr>
          <a:xfrm>
            <a:off x="248479" y="6225130"/>
            <a:ext cx="3416320" cy="369332"/>
          </a:xfrm>
          <a:prstGeom prst="rect">
            <a:avLst/>
          </a:prstGeom>
        </p:spPr>
        <p:txBody>
          <a:bodyPr wrap="none">
            <a:spAutoFit/>
          </a:bodyPr>
          <a:lstStyle/>
          <a:p>
            <a:r>
              <a:rPr lang="zh-TW" altLang="en-US" i="1" u="sng" dirty="0"/>
              <a:t>程式碼僅參考使用，可自行調整</a:t>
            </a:r>
            <a:endParaRPr lang="en-US" altLang="zh-TW" i="1" u="sng" dirty="0"/>
          </a:p>
        </p:txBody>
      </p:sp>
    </p:spTree>
    <p:extLst>
      <p:ext uri="{BB962C8B-B14F-4D97-AF65-F5344CB8AC3E}">
        <p14:creationId xmlns:p14="http://schemas.microsoft.com/office/powerpoint/2010/main" val="145956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91E70-21CC-4085-A165-3B73941A9FFB}"/>
              </a:ext>
            </a:extLst>
          </p:cNvPr>
          <p:cNvSpPr>
            <a:spLocks noGrp="1"/>
          </p:cNvSpPr>
          <p:nvPr>
            <p:ph type="title"/>
          </p:nvPr>
        </p:nvSpPr>
        <p:spPr/>
        <p:txBody>
          <a:bodyPr/>
          <a:lstStyle/>
          <a:p>
            <a:r>
              <a:rPr lang="zh-TW" altLang="en-US" dirty="0"/>
              <a:t>醫院分數計算公式</a:t>
            </a:r>
            <a:r>
              <a:rPr lang="en-US" altLang="zh-TW" dirty="0"/>
              <a:t>(</a:t>
            </a:r>
            <a:r>
              <a:rPr lang="zh-TW" altLang="en-US" dirty="0"/>
              <a:t>續</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CDBB9A1-0525-4A98-950F-25B780508A67}"/>
                  </a:ext>
                </a:extLst>
              </p:cNvPr>
              <p:cNvSpPr>
                <a:spLocks noGrp="1"/>
              </p:cNvSpPr>
              <p:nvPr>
                <p:ph idx="1"/>
              </p:nvPr>
            </p:nvSpPr>
            <p:spPr/>
            <p:txBody>
              <a:bodyPr>
                <a:normAutofit fontScale="92500" lnSpcReduction="20000"/>
              </a:bodyPr>
              <a:lstStyle/>
              <a:p>
                <a14:m>
                  <m:oMath xmlns:m="http://schemas.openxmlformats.org/officeDocument/2006/math">
                    <m:sSub>
                      <m:sSubPr>
                        <m:ctrlPr>
                          <a:rPr lang="en-US" altLang="zh-TW" sz="2600" b="1" i="1">
                            <a:solidFill>
                              <a:prstClr val="black"/>
                            </a:solidFill>
                            <a:latin typeface="Cambria Math" panose="02040503050406030204" pitchFamily="18" charset="0"/>
                          </a:rPr>
                        </m:ctrlPr>
                      </m:sSubPr>
                      <m:e>
                        <m:r>
                          <a:rPr lang="en-US" altLang="zh-TW" sz="2600" b="1" i="1">
                            <a:solidFill>
                              <a:prstClr val="black"/>
                            </a:solidFill>
                            <a:latin typeface="Cambria Math" panose="02040503050406030204" pitchFamily="18" charset="0"/>
                          </a:rPr>
                          <m:t>𝒘</m:t>
                        </m:r>
                        <m:r>
                          <a:rPr lang="en-US" altLang="zh-TW" sz="2600" b="1" i="1">
                            <a:solidFill>
                              <a:prstClr val="black"/>
                            </a:solidFill>
                            <a:latin typeface="Cambria Math" panose="02040503050406030204" pitchFamily="18" charset="0"/>
                          </a:rPr>
                          <m:t>𝟐</m:t>
                        </m:r>
                      </m:e>
                      <m:sub>
                        <m:r>
                          <a:rPr lang="en-US" altLang="zh-TW" sz="2600" b="1" i="1">
                            <a:solidFill>
                              <a:prstClr val="black"/>
                            </a:solidFill>
                            <a:latin typeface="Cambria Math" panose="02040503050406030204" pitchFamily="18" charset="0"/>
                          </a:rPr>
                          <m:t>𝒊𝒋</m:t>
                        </m:r>
                      </m:sub>
                    </m:sSub>
                    <m:r>
                      <a:rPr lang="en-US" altLang="zh-TW" sz="2600" b="1" i="1" dirty="0">
                        <a:latin typeface="Cambria Math" panose="02040503050406030204" pitchFamily="18" charset="0"/>
                      </a:rPr>
                      <m:t>=</m:t>
                    </m:r>
                    <m:f>
                      <m:fPr>
                        <m:ctrlPr>
                          <a:rPr lang="en-US" altLang="zh-TW" sz="2600" b="1" i="1">
                            <a:latin typeface="Cambria Math" panose="02040503050406030204" pitchFamily="18" charset="0"/>
                          </a:rPr>
                        </m:ctrlPr>
                      </m:fPr>
                      <m:num>
                        <m:r>
                          <a:rPr lang="zh-TW" altLang="en-US" sz="2600" b="1">
                            <a:latin typeface="Cambria Math" panose="02040503050406030204" pitchFamily="18" charset="0"/>
                          </a:rPr>
                          <m:t>內外科人力</m:t>
                        </m:r>
                      </m:num>
                      <m:den>
                        <m:r>
                          <a:rPr lang="zh-TW" altLang="en-US" sz="2800">
                            <a:latin typeface="Cambria Math" panose="02040503050406030204" pitchFamily="18" charset="0"/>
                          </a:rPr>
                          <m:t>急</m:t>
                        </m:r>
                        <m:r>
                          <a:rPr lang="zh-TW" altLang="en-US" sz="2800" i="1">
                            <a:latin typeface="Cambria Math" panose="02040503050406030204" pitchFamily="18" charset="0"/>
                          </a:rPr>
                          <m:t>重症</m:t>
                        </m:r>
                        <m:r>
                          <a:rPr lang="zh-TW" altLang="en-US" sz="2800">
                            <a:latin typeface="Cambria Math" panose="02040503050406030204" pitchFamily="18" charset="0"/>
                          </a:rPr>
                          <m:t>相關</m:t>
                        </m:r>
                        <m:r>
                          <a:rPr lang="zh-TW" altLang="en-US" sz="2800" i="1">
                            <a:latin typeface="Cambria Math" panose="02040503050406030204" pitchFamily="18" charset="0"/>
                          </a:rPr>
                          <m:t>病</m:t>
                        </m:r>
                        <m:r>
                          <a:rPr lang="zh-TW" altLang="en-US" sz="2800">
                            <a:latin typeface="Cambria Math" panose="02040503050406030204" pitchFamily="18" charset="0"/>
                          </a:rPr>
                          <m:t>床</m:t>
                        </m:r>
                      </m:den>
                    </m:f>
                  </m:oMath>
                </a14:m>
                <a:r>
                  <a:rPr lang="en-US" altLang="zh-TW" sz="3500" b="1" dirty="0"/>
                  <a:t> </a:t>
                </a:r>
                <a:r>
                  <a:rPr lang="en-US" altLang="zh-TW" sz="2600" b="1" dirty="0"/>
                  <a:t>&lt; 1</a:t>
                </a:r>
              </a:p>
              <a:p>
                <a:endParaRPr lang="en-US" altLang="zh-TW" b="1" dirty="0"/>
              </a:p>
              <a:p>
                <a:r>
                  <a:rPr lang="zh-TW" altLang="en-US" b="1" dirty="0"/>
                  <a:t>內外科人力</a:t>
                </a:r>
                <a:r>
                  <a:rPr lang="en-US" altLang="zh-TW" dirty="0"/>
                  <a:t>:</a:t>
                </a:r>
                <a:r>
                  <a:rPr lang="zh-TW" altLang="en-US" dirty="0"/>
                  <a:t>外科</a:t>
                </a:r>
                <a:r>
                  <a:rPr lang="en-US" altLang="zh-TW" dirty="0"/>
                  <a:t>,</a:t>
                </a:r>
                <a:r>
                  <a:rPr lang="zh-TW" altLang="en-US" dirty="0"/>
                  <a:t>急診醫學科</a:t>
                </a:r>
                <a:r>
                  <a:rPr lang="en-US" altLang="zh-TW" dirty="0"/>
                  <a:t>,</a:t>
                </a:r>
                <a:r>
                  <a:rPr lang="zh-TW" altLang="en-US" dirty="0"/>
                  <a:t>麻醉科</a:t>
                </a:r>
                <a:r>
                  <a:rPr lang="en-US" altLang="zh-TW" dirty="0"/>
                  <a:t>,</a:t>
                </a:r>
                <a:r>
                  <a:rPr lang="zh-TW" altLang="en-US" dirty="0"/>
                  <a:t>整形外科</a:t>
                </a:r>
                <a:r>
                  <a:rPr lang="en-US" altLang="zh-TW" dirty="0"/>
                  <a:t>,</a:t>
                </a:r>
                <a:r>
                  <a:rPr lang="zh-TW" altLang="en-US" dirty="0"/>
                  <a:t>神經外科</a:t>
                </a:r>
                <a:r>
                  <a:rPr lang="en-US" altLang="zh-TW" dirty="0"/>
                  <a:t>,</a:t>
                </a:r>
                <a:r>
                  <a:rPr lang="zh-TW" altLang="en-US" dirty="0"/>
                  <a:t>口腔病理科</a:t>
                </a:r>
                <a:r>
                  <a:rPr lang="en-US" altLang="zh-TW" dirty="0"/>
                  <a:t>, </a:t>
                </a:r>
                <a:r>
                  <a:rPr lang="zh-TW" altLang="en-US" dirty="0"/>
                  <a:t>口腔顎面外科</a:t>
                </a:r>
                <a:r>
                  <a:rPr lang="en-US" altLang="zh-TW" dirty="0"/>
                  <a:t>, </a:t>
                </a:r>
                <a:r>
                  <a:rPr lang="zh-TW" altLang="en-US" dirty="0"/>
                  <a:t>內科</a:t>
                </a:r>
                <a:r>
                  <a:rPr lang="en-US" altLang="zh-TW" dirty="0"/>
                  <a:t>, </a:t>
                </a:r>
                <a:r>
                  <a:rPr lang="zh-TW" altLang="en-US" dirty="0"/>
                  <a:t>西醫一般科</a:t>
                </a:r>
                <a:r>
                  <a:rPr lang="en-US" altLang="zh-TW" dirty="0"/>
                  <a:t>, </a:t>
                </a:r>
                <a:r>
                  <a:rPr lang="zh-TW" altLang="en-US" dirty="0"/>
                  <a:t>兒科</a:t>
                </a:r>
                <a:r>
                  <a:rPr lang="en-US" altLang="zh-TW" dirty="0"/>
                  <a:t>, </a:t>
                </a:r>
                <a:r>
                  <a:rPr lang="zh-TW" altLang="en-US" dirty="0"/>
                  <a:t>放射診斷科</a:t>
                </a:r>
                <a:r>
                  <a:rPr lang="en-US" altLang="zh-TW" dirty="0"/>
                  <a:t>, </a:t>
                </a:r>
                <a:r>
                  <a:rPr lang="zh-TW" altLang="en-US" dirty="0"/>
                  <a:t>放射腫瘤科</a:t>
                </a:r>
                <a:r>
                  <a:rPr lang="en-US" altLang="zh-TW" dirty="0"/>
                  <a:t>, </a:t>
                </a:r>
                <a:r>
                  <a:rPr lang="zh-TW" altLang="en-US" dirty="0"/>
                  <a:t>神經科</a:t>
                </a:r>
                <a:r>
                  <a:rPr lang="en-US" altLang="zh-TW" dirty="0"/>
                  <a:t>, </a:t>
                </a:r>
                <a:r>
                  <a:rPr lang="zh-TW" altLang="en-US" dirty="0"/>
                  <a:t>骨科</a:t>
                </a:r>
                <a:endParaRPr lang="zh-TW" altLang="en-US" strike="sngStrike" dirty="0"/>
              </a:p>
              <a:p>
                <a:r>
                  <a:rPr lang="zh-TW" altLang="en-US" b="1" dirty="0"/>
                  <a:t>急重症相關病床</a:t>
                </a:r>
                <a:r>
                  <a:rPr lang="en-US" altLang="zh-TW" dirty="0"/>
                  <a:t>:</a:t>
                </a:r>
                <a:r>
                  <a:rPr lang="zh-TW" altLang="en-US" dirty="0"/>
                  <a:t>急性一般病床 </a:t>
                </a:r>
                <a:r>
                  <a:rPr lang="en-US" altLang="zh-TW" dirty="0"/>
                  <a:t>,</a:t>
                </a:r>
                <a:r>
                  <a:rPr lang="zh-TW" altLang="en-US" dirty="0"/>
                  <a:t>加護病床</a:t>
                </a:r>
                <a:r>
                  <a:rPr lang="en-US" altLang="zh-TW" dirty="0"/>
                  <a:t>,</a:t>
                </a:r>
                <a:r>
                  <a:rPr lang="zh-TW" altLang="en-US" dirty="0"/>
                  <a:t>急診觀察床</a:t>
                </a:r>
                <a:r>
                  <a:rPr lang="en-US" altLang="zh-TW" dirty="0"/>
                  <a:t>,</a:t>
                </a:r>
                <a:r>
                  <a:rPr lang="zh-TW" altLang="en-US" dirty="0"/>
                  <a:t>整合醫學急診後送病床</a:t>
                </a:r>
              </a:p>
              <a:p>
                <a:r>
                  <a:rPr lang="zh-TW" altLang="en-US" b="1" dirty="0"/>
                  <a:t>遺漏值</a:t>
                </a:r>
                <a:r>
                  <a:rPr lang="zh-TW" altLang="en-US" dirty="0"/>
                  <a:t>：</a:t>
                </a:r>
                <a:r>
                  <a:rPr lang="zh-TW" altLang="en-US" dirty="0">
                    <a:solidFill>
                      <a:srgbClr val="FF0000"/>
                    </a:solidFill>
                  </a:rPr>
                  <a:t>依各家醫院急診觀察床的比重，計算並填補醫事人員資料或床位資料</a:t>
                </a:r>
                <a:endParaRPr lang="en-US" altLang="zh-TW" dirty="0">
                  <a:solidFill>
                    <a:srgbClr val="FF0000"/>
                  </a:solidFill>
                </a:endParaRPr>
              </a:p>
              <a:p>
                <a:pPr lvl="1"/>
                <a:r>
                  <a:rPr lang="en-US" altLang="zh-TW" dirty="0"/>
                  <a:t>1231050017</a:t>
                </a:r>
                <a:r>
                  <a:rPr lang="zh-TW" altLang="en-US" dirty="0"/>
                  <a:t>天主教耕莘醫療財團法人耕莘醫院安康院區：依權重計算內外科人力 </a:t>
                </a:r>
                <a:r>
                  <a:rPr lang="en-US" altLang="zh-TW" dirty="0"/>
                  <a:t>62</a:t>
                </a:r>
                <a:r>
                  <a:rPr lang="zh-TW" altLang="en-US" dirty="0"/>
                  <a:t>*</a:t>
                </a:r>
                <a:r>
                  <a:rPr lang="en-US" altLang="zh-TW" dirty="0"/>
                  <a:t>1/3</a:t>
                </a:r>
              </a:p>
              <a:p>
                <a:pPr lvl="1"/>
                <a:r>
                  <a:rPr lang="en-US" altLang="zh-TW" dirty="0"/>
                  <a:t>0936050029</a:t>
                </a:r>
                <a:r>
                  <a:rPr lang="zh-TW" altLang="en-US" dirty="0"/>
                  <a:t>光田醫療社團法人光田綜合醫院大甲院區：依權重計算內外科人力</a:t>
                </a:r>
                <a:r>
                  <a:rPr lang="en-US" altLang="zh-TW" dirty="0"/>
                  <a:t>47</a:t>
                </a:r>
                <a:r>
                  <a:rPr lang="zh-TW" altLang="en-US" dirty="0"/>
                  <a:t>*</a:t>
                </a:r>
                <a:r>
                  <a:rPr lang="en-US" altLang="zh-TW" dirty="0"/>
                  <a:t>9/21</a:t>
                </a:r>
              </a:p>
              <a:p>
                <a:pPr lvl="1"/>
                <a:r>
                  <a:rPr lang="en-US" altLang="zh-TW" dirty="0"/>
                  <a:t>0101090517</a:t>
                </a:r>
                <a:r>
                  <a:rPr lang="zh-TW" altLang="en-US" dirty="0"/>
                  <a:t>臺北市立聯合醫院松德院區</a:t>
                </a:r>
                <a:r>
                  <a:rPr lang="en-US" altLang="zh-TW" dirty="0"/>
                  <a:t>:</a:t>
                </a:r>
                <a:r>
                  <a:rPr lang="zh-TW" altLang="en-US" dirty="0"/>
                  <a:t>為精神醫院，不考慮</a:t>
                </a:r>
                <a:endParaRPr lang="en-US" altLang="zh-TW" dirty="0"/>
              </a:p>
              <a:p>
                <a:pPr lvl="1"/>
                <a:r>
                  <a:rPr lang="en-US" altLang="zh-TW" dirty="0"/>
                  <a:t>0632010014</a:t>
                </a:r>
                <a:r>
                  <a:rPr lang="zh-TW" altLang="en-US" dirty="0"/>
                  <a:t>臺北榮民總醫院桃園分院本院</a:t>
                </a:r>
                <a:r>
                  <a:rPr lang="en-US" altLang="zh-TW" dirty="0"/>
                  <a:t>:</a:t>
                </a:r>
                <a:r>
                  <a:rPr lang="zh-TW" altLang="en-US" dirty="0"/>
                  <a:t> 內外科人數有誤</a:t>
                </a:r>
                <a:endParaRPr lang="en-US" altLang="zh-TW" dirty="0"/>
              </a:p>
              <a:p>
                <a:pPr lvl="2"/>
                <a:r>
                  <a:rPr lang="zh-TW" altLang="en-US" dirty="0"/>
                  <a:t>取台北區</a:t>
                </a:r>
                <a:r>
                  <a:rPr lang="en-US" altLang="zh-TW" dirty="0"/>
                  <a:t>/</a:t>
                </a:r>
                <a:r>
                  <a:rPr lang="zh-TW" altLang="en-US" dirty="0"/>
                  <a:t>北區、區域醫院之</a:t>
                </a:r>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b="0" i="1">
                            <a:solidFill>
                              <a:prstClr val="black"/>
                            </a:solidFill>
                            <a:latin typeface="Cambria Math" panose="02040503050406030204" pitchFamily="18" charset="0"/>
                          </a:rPr>
                          <m:t>𝑤</m:t>
                        </m:r>
                        <m:r>
                          <a:rPr lang="en-US" altLang="zh-TW" b="0" i="1">
                            <a:solidFill>
                              <a:prstClr val="black"/>
                            </a:solidFill>
                            <a:latin typeface="Cambria Math" panose="02040503050406030204" pitchFamily="18" charset="0"/>
                          </a:rPr>
                          <m:t>2</m:t>
                        </m:r>
                      </m:e>
                      <m:sub>
                        <m:r>
                          <a:rPr lang="en-US" altLang="zh-TW" b="0" i="1">
                            <a:solidFill>
                              <a:prstClr val="black"/>
                            </a:solidFill>
                            <a:latin typeface="Cambria Math" panose="02040503050406030204" pitchFamily="18" charset="0"/>
                          </a:rPr>
                          <m:t>𝑖𝑗</m:t>
                        </m:r>
                      </m:sub>
                    </m:sSub>
                    <m:r>
                      <a:rPr lang="en-US" altLang="zh-TW" b="1" i="1">
                        <a:solidFill>
                          <a:prstClr val="black"/>
                        </a:solidFill>
                        <a:latin typeface="Cambria Math" panose="02040503050406030204" pitchFamily="18" charset="0"/>
                      </a:rPr>
                      <m:t> </m:t>
                    </m:r>
                  </m:oMath>
                </a14:m>
                <a:r>
                  <a:rPr lang="zh-TW" altLang="en-US" dirty="0"/>
                  <a:t>，移除衛福部苗栗醫院離群值</a:t>
                </a:r>
                <a:r>
                  <a:rPr lang="en-US" altLang="zh-TW" dirty="0"/>
                  <a:t>:0.55</a:t>
                </a:r>
              </a:p>
              <a:p>
                <a:pPr lvl="2"/>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𝑤</m:t>
                        </m:r>
                        <m:r>
                          <a:rPr lang="en-US" altLang="zh-TW" i="1">
                            <a:solidFill>
                              <a:prstClr val="black"/>
                            </a:solidFill>
                            <a:latin typeface="Cambria Math" panose="02040503050406030204" pitchFamily="18" charset="0"/>
                          </a:rPr>
                          <m:t>2</m:t>
                        </m:r>
                      </m:e>
                      <m:sub>
                        <m:r>
                          <a:rPr lang="en-US" altLang="zh-TW" i="1">
                            <a:solidFill>
                              <a:prstClr val="black"/>
                            </a:solidFill>
                            <a:latin typeface="Cambria Math" panose="02040503050406030204" pitchFamily="18" charset="0"/>
                          </a:rPr>
                          <m:t>𝑖𝑗</m:t>
                        </m:r>
                      </m:sub>
                    </m:sSub>
                  </m:oMath>
                </a14:m>
                <a:r>
                  <a:rPr lang="zh-TW" altLang="en-US" dirty="0"/>
                  <a:t>改成</a:t>
                </a:r>
                <a:r>
                  <a:rPr lang="en-US" altLang="zh-TW" dirty="0"/>
                  <a:t>0.197654</a:t>
                </a:r>
              </a:p>
              <a:p>
                <a:pPr lvl="1"/>
                <a:r>
                  <a:rPr lang="en-US" altLang="zh-TW" dirty="0"/>
                  <a:t>0622020017</a:t>
                </a:r>
                <a:r>
                  <a:rPr lang="zh-TW" altLang="en-US" dirty="0"/>
                  <a:t>臺中榮民總醫院嘉義分院本院</a:t>
                </a:r>
                <a:r>
                  <a:rPr lang="en-US" altLang="zh-TW" dirty="0"/>
                  <a:t>:</a:t>
                </a:r>
                <a:r>
                  <a:rPr lang="zh-TW" altLang="en-US" dirty="0"/>
                  <a:t>為長期照護病房</a:t>
                </a:r>
                <a:endParaRPr lang="en-US" altLang="zh-TW" dirty="0"/>
              </a:p>
              <a:p>
                <a:pPr lvl="1"/>
                <a:r>
                  <a:rPr lang="en-US" altLang="zh-TW" dirty="0"/>
                  <a:t>0101090517</a:t>
                </a:r>
                <a:r>
                  <a:rPr lang="zh-TW" altLang="en-US" dirty="0"/>
                  <a:t>臺北市立聯合醫院和平院區</a:t>
                </a:r>
                <a:r>
                  <a:rPr lang="en-US" altLang="zh-TW" dirty="0"/>
                  <a:t>12</a:t>
                </a:r>
                <a:r>
                  <a:rPr lang="zh-TW" altLang="en-US" dirty="0"/>
                  <a:t>張床</a:t>
                </a:r>
                <a:r>
                  <a:rPr lang="en-US" altLang="zh-TW" dirty="0"/>
                  <a:t>(12/17)</a:t>
                </a:r>
                <a:r>
                  <a:rPr lang="zh-TW" altLang="en-US" dirty="0"/>
                  <a:t>，婦幼院區</a:t>
                </a:r>
                <a:r>
                  <a:rPr lang="en-US" altLang="zh-TW" dirty="0"/>
                  <a:t>5</a:t>
                </a:r>
                <a:r>
                  <a:rPr lang="zh-TW" altLang="en-US" dirty="0"/>
                  <a:t>張床</a:t>
                </a:r>
                <a:r>
                  <a:rPr lang="en-US" altLang="zh-TW" dirty="0"/>
                  <a:t>(5/17)</a:t>
                </a:r>
                <a:r>
                  <a:rPr lang="zh-TW" altLang="en-US" dirty="0"/>
                  <a:t>，婦幼的只收婦兒科病人</a:t>
                </a:r>
                <a:endParaRPr lang="en-US" altLang="zh-TW" dirty="0"/>
              </a:p>
              <a:p>
                <a:pPr lvl="1"/>
                <a:r>
                  <a:rPr lang="en-US" altLang="zh-TW" dirty="0"/>
                  <a:t>0501110514</a:t>
                </a:r>
                <a:r>
                  <a:rPr lang="zh-TW" altLang="en-US" dirty="0"/>
                  <a:t>三軍總醫院附設民眾診療服務處汀洲院區</a:t>
                </a:r>
                <a:r>
                  <a:rPr lang="en-US" altLang="zh-TW" dirty="0"/>
                  <a:t>:</a:t>
                </a:r>
                <a:r>
                  <a:rPr lang="zh-TW" altLang="en-US" dirty="0"/>
                  <a:t>為慢性醫院，不考慮</a:t>
                </a:r>
              </a:p>
              <a:p>
                <a:pPr lvl="1"/>
                <a:endParaRPr lang="en-US" altLang="zh-TW" dirty="0"/>
              </a:p>
            </p:txBody>
          </p:sp>
        </mc:Choice>
        <mc:Fallback xmlns="">
          <p:sp>
            <p:nvSpPr>
              <p:cNvPr id="3" name="內容版面配置區 2">
                <a:extLst>
                  <a:ext uri="{FF2B5EF4-FFF2-40B4-BE49-F238E27FC236}">
                    <a16:creationId xmlns:a16="http://schemas.microsoft.com/office/drawing/2014/main" id="{7CDBB9A1-0525-4A98-950F-25B780508A67}"/>
                  </a:ext>
                </a:extLst>
              </p:cNvPr>
              <p:cNvSpPr>
                <a:spLocks noGrp="1" noRot="1" noChangeAspect="1" noMove="1" noResize="1" noEditPoints="1" noAdjustHandles="1" noChangeArrowheads="1" noChangeShapeType="1" noTextEdit="1"/>
              </p:cNvSpPr>
              <p:nvPr>
                <p:ph idx="1"/>
              </p:nvPr>
            </p:nvSpPr>
            <p:spPr>
              <a:blipFill>
                <a:blip r:embed="rId2"/>
                <a:stretch>
                  <a:fillRect l="-522" t="-347" b="-196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A364F2B-EE22-4D11-A036-7ED27A63B250}"/>
              </a:ext>
            </a:extLst>
          </p:cNvPr>
          <p:cNvSpPr>
            <a:spLocks noGrp="1"/>
          </p:cNvSpPr>
          <p:nvPr>
            <p:ph type="sldNum" sz="quarter" idx="12"/>
          </p:nvPr>
        </p:nvSpPr>
        <p:spPr/>
        <p:txBody>
          <a:bodyPr/>
          <a:lstStyle/>
          <a:p>
            <a:fld id="{270B5EE5-E998-4313-AD79-530D9E22B6D6}" type="slidenum">
              <a:rPr lang="zh-TW" altLang="en-US" smtClean="0"/>
              <a:t>5</a:t>
            </a:fld>
            <a:endParaRPr lang="zh-TW" altLang="en-US"/>
          </a:p>
        </p:txBody>
      </p:sp>
      <p:sp>
        <p:nvSpPr>
          <p:cNvPr id="6" name="矩形 5">
            <a:extLst>
              <a:ext uri="{FF2B5EF4-FFF2-40B4-BE49-F238E27FC236}">
                <a16:creationId xmlns:a16="http://schemas.microsoft.com/office/drawing/2014/main" id="{726C3E0B-AFE4-48B7-9C38-7949E1A85AFA}"/>
              </a:ext>
            </a:extLst>
          </p:cNvPr>
          <p:cNvSpPr/>
          <p:nvPr/>
        </p:nvSpPr>
        <p:spPr>
          <a:xfrm>
            <a:off x="365305" y="6352143"/>
            <a:ext cx="4180055" cy="369332"/>
          </a:xfrm>
          <a:prstGeom prst="rect">
            <a:avLst/>
          </a:prstGeom>
        </p:spPr>
        <p:txBody>
          <a:bodyPr wrap="none">
            <a:spAutoFit/>
          </a:bodyPr>
          <a:lstStyle/>
          <a:p>
            <a:r>
              <a:rPr lang="zh-TW" altLang="en-US" i="1" dirty="0"/>
              <a:t>更新 </a:t>
            </a:r>
            <a:r>
              <a:rPr lang="en-US" altLang="zh-TW" i="1" dirty="0"/>
              <a:t>20200103-</a:t>
            </a:r>
            <a:r>
              <a:rPr lang="zh-TW" altLang="en-US" i="1" dirty="0"/>
              <a:t>全台醫院病床數統計</a:t>
            </a:r>
            <a:r>
              <a:rPr lang="en-US" altLang="zh-TW" i="1" dirty="0"/>
              <a:t>.xlsx</a:t>
            </a:r>
          </a:p>
        </p:txBody>
      </p:sp>
    </p:spTree>
    <p:extLst>
      <p:ext uri="{BB962C8B-B14F-4D97-AF65-F5344CB8AC3E}">
        <p14:creationId xmlns:p14="http://schemas.microsoft.com/office/powerpoint/2010/main" val="400557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181474-42C9-41DE-9604-47C01B68BB91}"/>
              </a:ext>
            </a:extLst>
          </p:cNvPr>
          <p:cNvSpPr>
            <a:spLocks noGrp="1"/>
          </p:cNvSpPr>
          <p:nvPr>
            <p:ph type="title"/>
          </p:nvPr>
        </p:nvSpPr>
        <p:spPr/>
        <p:txBody>
          <a:bodyPr/>
          <a:lstStyle/>
          <a:p>
            <a:r>
              <a:rPr lang="zh-TW" altLang="en-US" dirty="0"/>
              <a:t>條件</a:t>
            </a:r>
          </a:p>
        </p:txBody>
      </p:sp>
      <p:sp>
        <p:nvSpPr>
          <p:cNvPr id="3" name="內容版面配置區 2">
            <a:extLst>
              <a:ext uri="{FF2B5EF4-FFF2-40B4-BE49-F238E27FC236}">
                <a16:creationId xmlns:a16="http://schemas.microsoft.com/office/drawing/2014/main" id="{67EA1299-504D-467C-8CD6-8021494215DC}"/>
              </a:ext>
            </a:extLst>
          </p:cNvPr>
          <p:cNvSpPr>
            <a:spLocks noGrp="1"/>
          </p:cNvSpPr>
          <p:nvPr>
            <p:ph idx="1"/>
          </p:nvPr>
        </p:nvSpPr>
        <p:spPr/>
        <p:txBody>
          <a:bodyPr>
            <a:normAutofit/>
          </a:bodyPr>
          <a:lstStyle/>
          <a:p>
            <a:r>
              <a:rPr lang="zh-TW" altLang="en-US" dirty="0"/>
              <a:t>不考慮等待住院人數，因等待的人不確定傷勢情形，不便了解是否占用床位</a:t>
            </a:r>
            <a:endParaRPr lang="en-US" altLang="zh-TW" dirty="0"/>
          </a:p>
          <a:p>
            <a:r>
              <a:rPr lang="zh-TW" altLang="en-US" dirty="0"/>
              <a:t>排除特約別為「兒童醫院」</a:t>
            </a:r>
            <a:endParaRPr lang="en-US" altLang="zh-TW" dirty="0"/>
          </a:p>
          <a:p>
            <a:r>
              <a:rPr lang="zh-TW" altLang="en-US" dirty="0"/>
              <a:t>排除「沒有急診觀察床」及「沒有內科人力」的醫院</a:t>
            </a:r>
            <a:endParaRPr lang="en-US" altLang="zh-TW" dirty="0"/>
          </a:p>
          <a:p>
            <a:r>
              <a:rPr lang="zh-TW" altLang="en-US" dirty="0"/>
              <a:t>篩選衛福部組別為「台北區」及「北區」的醫院 </a:t>
            </a:r>
            <a:r>
              <a:rPr lang="en-US" altLang="zh-TW" dirty="0"/>
              <a:t>(</a:t>
            </a:r>
            <a:r>
              <a:rPr lang="zh-TW" altLang="en-US" dirty="0"/>
              <a:t>本次以八仙塵爆事件為例</a:t>
            </a:r>
            <a:r>
              <a:rPr lang="en-US" altLang="zh-TW" dirty="0"/>
              <a:t>)</a:t>
            </a:r>
          </a:p>
          <a:p>
            <a:endParaRPr lang="en-US" altLang="zh-TW" dirty="0"/>
          </a:p>
          <a:p>
            <a:r>
              <a:rPr lang="zh-TW" altLang="en-US" dirty="0"/>
              <a:t>中傷傷患：</a:t>
            </a:r>
            <a:endParaRPr lang="en-US" altLang="zh-TW" dirty="0"/>
          </a:p>
          <a:p>
            <a:pPr lvl="1"/>
            <a:r>
              <a:rPr lang="zh-TW" altLang="en-US" dirty="0"/>
              <a:t>選擇開車不超過</a:t>
            </a:r>
            <a:r>
              <a:rPr lang="en-US" altLang="zh-TW" dirty="0"/>
              <a:t>60</a:t>
            </a:r>
            <a:r>
              <a:rPr lang="zh-TW" altLang="en-US" dirty="0"/>
              <a:t>分鐘的醫院</a:t>
            </a:r>
            <a:endParaRPr lang="en-US" altLang="zh-TW" dirty="0"/>
          </a:p>
          <a:p>
            <a:pPr lvl="1"/>
            <a:r>
              <a:rPr lang="zh-TW" altLang="en-US" dirty="0"/>
              <a:t>不送非急救責任醫院</a:t>
            </a:r>
            <a:endParaRPr lang="en-US" altLang="zh-TW" dirty="0"/>
          </a:p>
          <a:p>
            <a:r>
              <a:rPr lang="zh-TW" altLang="en-US" dirty="0"/>
              <a:t>重傷傷患：</a:t>
            </a:r>
            <a:endParaRPr lang="en-US" altLang="zh-TW" dirty="0"/>
          </a:p>
          <a:p>
            <a:pPr lvl="1"/>
            <a:r>
              <a:rPr lang="zh-TW" altLang="en-US" dirty="0"/>
              <a:t>選擇開車不超過</a:t>
            </a:r>
            <a:r>
              <a:rPr lang="en-US" altLang="zh-TW" dirty="0"/>
              <a:t>60</a:t>
            </a:r>
            <a:r>
              <a:rPr lang="zh-TW" altLang="en-US" dirty="0"/>
              <a:t>分的醫院</a:t>
            </a:r>
            <a:endParaRPr lang="en-US" altLang="zh-TW" dirty="0"/>
          </a:p>
          <a:p>
            <a:pPr lvl="1"/>
            <a:r>
              <a:rPr lang="zh-TW" altLang="en-US" dirty="0"/>
              <a:t>只能到中度或重度急救責任醫院</a:t>
            </a:r>
            <a:endParaRPr lang="en-US" altLang="zh-TW" dirty="0"/>
          </a:p>
          <a:p>
            <a:r>
              <a:rPr lang="zh-TW" altLang="en-US" dirty="0"/>
              <a:t>輕傷無限制式</a:t>
            </a:r>
          </a:p>
        </p:txBody>
      </p:sp>
      <p:sp>
        <p:nvSpPr>
          <p:cNvPr id="4" name="投影片編號版面配置區 3">
            <a:extLst>
              <a:ext uri="{FF2B5EF4-FFF2-40B4-BE49-F238E27FC236}">
                <a16:creationId xmlns:a16="http://schemas.microsoft.com/office/drawing/2014/main" id="{7045DAA9-21DE-4A3A-B145-3A999756EF39}"/>
              </a:ext>
            </a:extLst>
          </p:cNvPr>
          <p:cNvSpPr>
            <a:spLocks noGrp="1"/>
          </p:cNvSpPr>
          <p:nvPr>
            <p:ph type="sldNum" sz="quarter" idx="12"/>
          </p:nvPr>
        </p:nvSpPr>
        <p:spPr/>
        <p:txBody>
          <a:bodyPr/>
          <a:lstStyle/>
          <a:p>
            <a:fld id="{270B5EE5-E998-4313-AD79-530D9E22B6D6}" type="slidenum">
              <a:rPr lang="zh-TW" altLang="en-US" smtClean="0"/>
              <a:t>6</a:t>
            </a:fld>
            <a:endParaRPr lang="zh-TW" altLang="en-US"/>
          </a:p>
        </p:txBody>
      </p:sp>
    </p:spTree>
    <p:extLst>
      <p:ext uri="{BB962C8B-B14F-4D97-AF65-F5344CB8AC3E}">
        <p14:creationId xmlns:p14="http://schemas.microsoft.com/office/powerpoint/2010/main" val="143132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8E4046-5C65-4FB8-BA5B-BAFD06E962C0}"/>
              </a:ext>
            </a:extLst>
          </p:cNvPr>
          <p:cNvSpPr>
            <a:spLocks noGrp="1"/>
          </p:cNvSpPr>
          <p:nvPr>
            <p:ph type="title"/>
          </p:nvPr>
        </p:nvSpPr>
        <p:spPr/>
        <p:txBody>
          <a:bodyPr/>
          <a:lstStyle/>
          <a:p>
            <a:r>
              <a:rPr lang="en-US" altLang="zh-TW" dirty="0"/>
              <a:t>Simulation</a:t>
            </a:r>
            <a:endParaRPr lang="zh-TW" altLang="en-US" dirty="0"/>
          </a:p>
        </p:txBody>
      </p:sp>
      <p:sp>
        <p:nvSpPr>
          <p:cNvPr id="3" name="內容版面配置區 2">
            <a:extLst>
              <a:ext uri="{FF2B5EF4-FFF2-40B4-BE49-F238E27FC236}">
                <a16:creationId xmlns:a16="http://schemas.microsoft.com/office/drawing/2014/main" id="{BEAAE2C6-83AE-4FB5-92C1-ACF77A10CC29}"/>
              </a:ext>
            </a:extLst>
          </p:cNvPr>
          <p:cNvSpPr>
            <a:spLocks noGrp="1"/>
          </p:cNvSpPr>
          <p:nvPr>
            <p:ph idx="1"/>
          </p:nvPr>
        </p:nvSpPr>
        <p:spPr/>
        <p:txBody>
          <a:bodyPr/>
          <a:lstStyle/>
          <a:p>
            <a:pPr marL="0" indent="0">
              <a:buNone/>
            </a:pPr>
            <a:r>
              <a:rPr lang="en-US" altLang="zh-TW" dirty="0"/>
              <a:t>Step 1. </a:t>
            </a:r>
            <a:r>
              <a:rPr lang="zh-TW" altLang="en-US" dirty="0"/>
              <a:t>就近原則：</a:t>
            </a:r>
            <a:endParaRPr lang="en-US" altLang="zh-TW" dirty="0"/>
          </a:p>
          <a:p>
            <a:pPr lvl="1"/>
            <a:r>
              <a:rPr lang="zh-TW" altLang="en-US" strike="sngStrike" dirty="0"/>
              <a:t>縣市別：災害地點與醫院地點位於相同縣市</a:t>
            </a:r>
            <a:r>
              <a:rPr lang="en-US" altLang="zh-TW" strike="sngStrike" dirty="0">
                <a:solidFill>
                  <a:srgbClr val="FF0000"/>
                </a:solidFill>
              </a:rPr>
              <a:t>area=city</a:t>
            </a:r>
          </a:p>
          <a:p>
            <a:pPr lvl="1"/>
            <a:r>
              <a:rPr lang="zh-TW" altLang="en-US" dirty="0"/>
              <a:t>緊急醫療網：災害所在區域與醫院所在區域相同</a:t>
            </a:r>
            <a:endParaRPr lang="en-US" altLang="zh-TW" dirty="0"/>
          </a:p>
          <a:p>
            <a:pPr marL="0" indent="0">
              <a:buNone/>
            </a:pPr>
            <a:r>
              <a:rPr lang="en-US" altLang="zh-TW" dirty="0"/>
              <a:t>Step 2. </a:t>
            </a:r>
            <a:r>
              <a:rPr lang="zh-TW" altLang="en-US" dirty="0"/>
              <a:t>適當原則：</a:t>
            </a:r>
            <a:endParaRPr lang="en-US" altLang="zh-TW" dirty="0"/>
          </a:p>
          <a:p>
            <a:endParaRPr lang="en-US" altLang="zh-TW" dirty="0"/>
          </a:p>
          <a:p>
            <a:endParaRPr lang="en-US" altLang="zh-TW" dirty="0"/>
          </a:p>
          <a:p>
            <a:endParaRPr lang="en-US" altLang="zh-TW" dirty="0"/>
          </a:p>
          <a:p>
            <a:endParaRPr lang="en-US" altLang="zh-TW"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0E00D06-19D2-4682-A25B-CA34BB66B321}"/>
                  </a:ext>
                </a:extLst>
              </p:cNvPr>
              <p:cNvSpPr/>
              <p:nvPr/>
            </p:nvSpPr>
            <p:spPr>
              <a:xfrm>
                <a:off x="2734917" y="2313853"/>
                <a:ext cx="6722165" cy="491417"/>
              </a:xfrm>
              <a:prstGeom prst="rect">
                <a:avLst/>
              </a:prstGeom>
            </p:spPr>
            <p:txBody>
              <a:bodyPr wrap="square">
                <a:spAutoFit/>
              </a:bodyPr>
              <a:lstStyle/>
              <a:p>
                <a:pPr lvl="1"/>
                <a14:m>
                  <m:oMathPara xmlns:m="http://schemas.openxmlformats.org/officeDocument/2006/math">
                    <m:oMathParaPr>
                      <m:jc m:val="left"/>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𝑆𝑐𝑜𝑟𝑒</m:t>
                          </m:r>
                        </m:e>
                        <m:sub>
                          <m:r>
                            <a:rPr lang="en-US" altLang="zh-TW" sz="2400" b="0" i="1" smtClean="0">
                              <a:latin typeface="Cambria Math" panose="02040503050406030204" pitchFamily="18" charset="0"/>
                            </a:rPr>
                            <m:t>𝑖𝑗</m:t>
                          </m:r>
                        </m:sub>
                      </m:sSub>
                      <m:r>
                        <a:rPr lang="en-US" altLang="zh-TW" sz="2400" b="0" i="1" smtClean="0">
                          <a:latin typeface="Cambria Math" panose="02040503050406030204" pitchFamily="18" charset="0"/>
                        </a:rPr>
                        <m:t>= </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r>
                            <a:rPr lang="en-US" altLang="zh-TW" sz="2400" i="1">
                              <a:latin typeface="Cambria Math" panose="02040503050406030204" pitchFamily="18" charset="0"/>
                            </a:rPr>
                            <m:t>2</m:t>
                          </m:r>
                          <m:r>
                            <a:rPr lang="en-US" altLang="zh-TW" sz="2400" b="0" i="1" smtClean="0">
                              <a:latin typeface="Cambria Math" panose="02040503050406030204" pitchFamily="18" charset="0"/>
                            </a:rPr>
                            <m:t>𝑦</m:t>
                          </m:r>
                        </m:e>
                        <m:sub>
                          <m:r>
                            <a:rPr lang="en-US" altLang="zh-TW" sz="2400" i="1">
                              <a:latin typeface="Cambria Math" panose="02040503050406030204" pitchFamily="18" charset="0"/>
                            </a:rPr>
                            <m:t>𝑖</m:t>
                          </m:r>
                          <m:r>
                            <a:rPr lang="en-US" altLang="zh-TW" sz="2400" b="0" i="1" smtClean="0">
                              <a:latin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r>
                            <a:rPr lang="en-US" altLang="zh-TW" sz="2400" i="1">
                              <a:latin typeface="Cambria Math" panose="02040503050406030204" pitchFamily="18" charset="0"/>
                            </a:rPr>
                            <m:t>3</m:t>
                          </m:r>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𝑖</m:t>
                          </m:r>
                          <m:r>
                            <a:rPr lang="en-US" altLang="zh-TW" sz="2400" i="1">
                              <a:latin typeface="Cambria Math" panose="02040503050406030204" pitchFamily="18" charset="0"/>
                            </a:rPr>
                            <m:t>𝑗</m:t>
                          </m:r>
                        </m:sub>
                      </m:sSub>
                    </m:oMath>
                  </m:oMathPara>
                </a14:m>
                <a:endParaRPr lang="zh-TW" altLang="en-US" sz="2400" dirty="0"/>
              </a:p>
            </p:txBody>
          </p:sp>
        </mc:Choice>
        <mc:Fallback xmlns="">
          <p:sp>
            <p:nvSpPr>
              <p:cNvPr id="9" name="矩形 8">
                <a:extLst>
                  <a:ext uri="{FF2B5EF4-FFF2-40B4-BE49-F238E27FC236}">
                    <a16:creationId xmlns:a16="http://schemas.microsoft.com/office/drawing/2014/main" id="{70E00D06-19D2-4682-A25B-CA34BB66B321}"/>
                  </a:ext>
                </a:extLst>
              </p:cNvPr>
              <p:cNvSpPr>
                <a:spLocks noRot="1" noChangeAspect="1" noMove="1" noResize="1" noEditPoints="1" noAdjustHandles="1" noChangeArrowheads="1" noChangeShapeType="1" noTextEdit="1"/>
              </p:cNvSpPr>
              <p:nvPr/>
            </p:nvSpPr>
            <p:spPr>
              <a:xfrm>
                <a:off x="2734917" y="2313853"/>
                <a:ext cx="6722165" cy="491417"/>
              </a:xfrm>
              <a:prstGeom prst="rect">
                <a:avLst/>
              </a:prstGeom>
              <a:blipFill>
                <a:blip r:embed="rId2"/>
                <a:stretch>
                  <a:fillRect b="-11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CA0C4FC4-D762-42D9-9D22-6A0AD61B6E98}"/>
                  </a:ext>
                </a:extLst>
              </p:cNvPr>
              <p:cNvSpPr txBox="1"/>
              <p:nvPr/>
            </p:nvSpPr>
            <p:spPr>
              <a:xfrm>
                <a:off x="293205" y="2964347"/>
                <a:ext cx="50551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=1,2,…,</m:t>
                      </m:r>
                      <m:r>
                        <a:rPr lang="en-US" altLang="zh-TW" b="0" i="1" smtClean="0">
                          <a:latin typeface="Cambria Math" panose="02040503050406030204" pitchFamily="18" charset="0"/>
                        </a:rPr>
                        <m:t>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𝑗</m:t>
                      </m:r>
                      <m:r>
                        <a:rPr lang="en-US" altLang="zh-TW" b="0" i="1" smtClean="0">
                          <a:latin typeface="Cambria Math" panose="02040503050406030204" pitchFamily="18" charset="0"/>
                        </a:rPr>
                        <m:t>=1,2,…,200; </m:t>
                      </m:r>
                      <m:r>
                        <a:rPr lang="en-US" altLang="zh-TW" b="0" i="1" smtClean="0">
                          <a:latin typeface="Cambria Math" panose="02040503050406030204" pitchFamily="18" charset="0"/>
                        </a:rPr>
                        <m:t>𝑤</m:t>
                      </m:r>
                      <m:r>
                        <a:rPr lang="en-US" altLang="zh-TW" b="0" i="1" smtClean="0">
                          <a:latin typeface="Cambria Math" panose="02040503050406030204" pitchFamily="18" charset="0"/>
                        </a:rPr>
                        <m:t>1=</m:t>
                      </m:r>
                      <m:r>
                        <a:rPr lang="en-US" altLang="zh-TW" b="0" i="1" smtClean="0">
                          <a:latin typeface="Cambria Math" panose="02040503050406030204" pitchFamily="18" charset="0"/>
                        </a:rPr>
                        <m:t>𝑤</m:t>
                      </m:r>
                      <m:r>
                        <a:rPr lang="en-US" altLang="zh-TW" b="0" i="1" smtClean="0">
                          <a:latin typeface="Cambria Math" panose="02040503050406030204" pitchFamily="18" charset="0"/>
                        </a:rPr>
                        <m:t>2=</m:t>
                      </m:r>
                      <m:r>
                        <a:rPr lang="en-US" altLang="zh-TW" b="0" i="1" smtClean="0">
                          <a:latin typeface="Cambria Math" panose="02040503050406030204" pitchFamily="18" charset="0"/>
                        </a:rPr>
                        <m:t>𝑤</m:t>
                      </m:r>
                      <m:r>
                        <a:rPr lang="en-US" altLang="zh-TW" b="0" i="1" smtClean="0">
                          <a:latin typeface="Cambria Math" panose="02040503050406030204" pitchFamily="18" charset="0"/>
                        </a:rPr>
                        <m:t>3=1  </m:t>
                      </m:r>
                    </m:oMath>
                  </m:oMathPara>
                </a14:m>
                <a:endParaRPr lang="zh-TW" altLang="en-US" dirty="0"/>
              </a:p>
            </p:txBody>
          </p:sp>
        </mc:Choice>
        <mc:Fallback xmlns="">
          <p:sp>
            <p:nvSpPr>
              <p:cNvPr id="8" name="文字方塊 7">
                <a:extLst>
                  <a:ext uri="{FF2B5EF4-FFF2-40B4-BE49-F238E27FC236}">
                    <a16:creationId xmlns:a16="http://schemas.microsoft.com/office/drawing/2014/main" id="{CA0C4FC4-D762-42D9-9D22-6A0AD61B6E98}"/>
                  </a:ext>
                </a:extLst>
              </p:cNvPr>
              <p:cNvSpPr txBox="1">
                <a:spLocks noRot="1" noChangeAspect="1" noMove="1" noResize="1" noEditPoints="1" noAdjustHandles="1" noChangeArrowheads="1" noChangeShapeType="1" noTextEdit="1"/>
              </p:cNvSpPr>
              <p:nvPr/>
            </p:nvSpPr>
            <p:spPr>
              <a:xfrm>
                <a:off x="293205" y="2964347"/>
                <a:ext cx="5055102" cy="276999"/>
              </a:xfrm>
              <a:prstGeom prst="rect">
                <a:avLst/>
              </a:prstGeom>
              <a:blipFill>
                <a:blip r:embed="rId3"/>
                <a:stretch>
                  <a:fillRect l="-724" t="-2174" b="-326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6566227B-3664-4549-9B79-F6E9C816FBD2}"/>
                  </a:ext>
                </a:extLst>
              </p:cNvPr>
              <p:cNvSpPr txBox="1"/>
              <p:nvPr/>
            </p:nvSpPr>
            <p:spPr>
              <a:xfrm>
                <a:off x="293205" y="3400423"/>
                <a:ext cx="6955943"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𝐷𝑟𝑖𝑣𝑖𝑛𝑔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𝑇𝑖𝑚𝑒</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醫院的開車時間</m:t>
                    </m:r>
                    <m:r>
                      <a:rPr lang="zh-TW" altLang="en-US" i="1" dirty="0">
                        <a:latin typeface="Cambria Math" panose="02040503050406030204" pitchFamily="18" charset="0"/>
                      </a:rPr>
                      <m:t>取</m:t>
                    </m:r>
                    <m:r>
                      <a:rPr lang="zh-TW" altLang="en-US" i="1" dirty="0" smtClean="0">
                        <a:latin typeface="Cambria Math" panose="02040503050406030204" pitchFamily="18" charset="0"/>
                      </a:rPr>
                      <m:t>倒數</m:t>
                    </m:r>
                    <m:r>
                      <a:rPr lang="zh-TW" altLang="en-US" i="1" dirty="0">
                        <a:latin typeface="Cambria Math" panose="02040503050406030204" pitchFamily="18" charset="0"/>
                      </a:rPr>
                      <m:t>，</m:t>
                    </m:r>
                  </m:oMath>
                </a14:m>
                <a:r>
                  <a:rPr lang="zh-TW" altLang="en-US" dirty="0"/>
                  <a:t> </a:t>
                </a:r>
              </a:p>
            </p:txBody>
          </p:sp>
        </mc:Choice>
        <mc:Fallback xmlns="">
          <p:sp>
            <p:nvSpPr>
              <p:cNvPr id="10" name="文字方塊 9">
                <a:extLst>
                  <a:ext uri="{FF2B5EF4-FFF2-40B4-BE49-F238E27FC236}">
                    <a16:creationId xmlns:a16="http://schemas.microsoft.com/office/drawing/2014/main" id="{6566227B-3664-4549-9B79-F6E9C816FBD2}"/>
                  </a:ext>
                </a:extLst>
              </p:cNvPr>
              <p:cNvSpPr txBox="1">
                <a:spLocks noRot="1" noChangeAspect="1" noMove="1" noResize="1" noEditPoints="1" noAdjustHandles="1" noChangeArrowheads="1" noChangeShapeType="1" noTextEdit="1"/>
              </p:cNvSpPr>
              <p:nvPr/>
            </p:nvSpPr>
            <p:spPr>
              <a:xfrm>
                <a:off x="293205" y="3400423"/>
                <a:ext cx="6955943" cy="306238"/>
              </a:xfrm>
              <a:prstGeom prst="rect">
                <a:avLst/>
              </a:prstGeom>
              <a:blipFill>
                <a:blip r:embed="rId4"/>
                <a:stretch>
                  <a:fillRect l="-876"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70C6DA2C-BFA3-426F-A321-68E1E8E99DE1}"/>
                  </a:ext>
                </a:extLst>
              </p:cNvPr>
              <p:cNvSpPr txBox="1"/>
              <p:nvPr/>
            </p:nvSpPr>
            <p:spPr>
              <a:xfrm>
                <a:off x="293204" y="3771001"/>
                <a:ext cx="2333139" cy="428322"/>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m:rPr>
                            <m:sty m:val="p"/>
                          </m:rPr>
                          <a:rPr lang="en-US" altLang="zh-TW" i="1">
                            <a:latin typeface="Cambria Math" panose="02040503050406030204" pitchFamily="18" charset="0"/>
                          </a:rPr>
                          <m:t>D</m:t>
                        </m:r>
                        <m:r>
                          <a:rPr lang="en-US" altLang="zh-TW" b="0" i="1" smtClean="0">
                            <a:latin typeface="Cambria Math" panose="02040503050406030204" pitchFamily="18" charset="0"/>
                          </a:rPr>
                          <m:t>𝑟𝑖𝑣𝑖𝑛𝑔𝑇𝑖𝑚𝑒</m:t>
                        </m:r>
                        <m:r>
                          <a:rPr lang="en-US" altLang="zh-TW" b="0" i="1" smtClean="0">
                            <a:latin typeface="Cambria Math" panose="02040503050406030204" pitchFamily="18" charset="0"/>
                          </a:rPr>
                          <m:t>(</m:t>
                        </m:r>
                        <m:r>
                          <a:rPr lang="en-US" altLang="zh-TW" b="0" i="1" smtClean="0">
                            <a:latin typeface="Cambria Math" panose="02040503050406030204" pitchFamily="18" charset="0"/>
                          </a:rPr>
                          <m:t>𝑚𝑖𝑛𝑠</m:t>
                        </m:r>
                        <m:r>
                          <a:rPr lang="en-US" altLang="zh-TW" b="0" i="1" smtClean="0">
                            <a:latin typeface="Cambria Math" panose="02040503050406030204" pitchFamily="18" charset="0"/>
                          </a:rPr>
                          <m:t>)</m:t>
                        </m:r>
                      </m:den>
                    </m:f>
                  </m:oMath>
                </a14:m>
                <a:r>
                  <a:rPr lang="zh-TW" altLang="en-US" dirty="0"/>
                  <a:t>  </a:t>
                </a:r>
              </a:p>
            </p:txBody>
          </p:sp>
        </mc:Choice>
        <mc:Fallback xmlns="">
          <p:sp>
            <p:nvSpPr>
              <p:cNvPr id="11" name="文字方塊 10">
                <a:extLst>
                  <a:ext uri="{FF2B5EF4-FFF2-40B4-BE49-F238E27FC236}">
                    <a16:creationId xmlns:a16="http://schemas.microsoft.com/office/drawing/2014/main" id="{70C6DA2C-BFA3-426F-A321-68E1E8E99DE1}"/>
                  </a:ext>
                </a:extLst>
              </p:cNvPr>
              <p:cNvSpPr txBox="1">
                <a:spLocks noRot="1" noChangeAspect="1" noMove="1" noResize="1" noEditPoints="1" noAdjustHandles="1" noChangeArrowheads="1" noChangeShapeType="1" noTextEdit="1"/>
              </p:cNvSpPr>
              <p:nvPr/>
            </p:nvSpPr>
            <p:spPr>
              <a:xfrm>
                <a:off x="293204" y="3771001"/>
                <a:ext cx="2333139" cy="428322"/>
              </a:xfrm>
              <a:prstGeom prst="rect">
                <a:avLst/>
              </a:prstGeom>
              <a:blipFill>
                <a:blip r:embed="rId5"/>
                <a:stretch>
                  <a:fillRect l="-2611" b="-1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C352391C-98FC-481C-B09B-4CCC9B3FC5F2}"/>
                  </a:ext>
                </a:extLst>
              </p:cNvPr>
              <p:cNvSpPr txBox="1"/>
              <p:nvPr/>
            </p:nvSpPr>
            <p:spPr>
              <a:xfrm>
                <a:off x="293205" y="4298029"/>
                <a:ext cx="5657318"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𝐴𝑑𝑒𝑞𝑢𝑎𝑐𝑦</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m:t>
                    </m:r>
                    <m:r>
                      <a:rPr lang="zh-TW" altLang="en-US" i="1" dirty="0">
                        <a:latin typeface="Cambria Math" panose="02040503050406030204" pitchFamily="18" charset="0"/>
                      </a:rPr>
                      <m:t>適當性，</m:t>
                    </m:r>
                  </m:oMath>
                </a14:m>
                <a:r>
                  <a:rPr lang="zh-TW" altLang="en-US" dirty="0"/>
                  <a:t> </a:t>
                </a:r>
              </a:p>
            </p:txBody>
          </p:sp>
        </mc:Choice>
        <mc:Fallback xmlns="">
          <p:sp>
            <p:nvSpPr>
              <p:cNvPr id="12" name="文字方塊 11">
                <a:extLst>
                  <a:ext uri="{FF2B5EF4-FFF2-40B4-BE49-F238E27FC236}">
                    <a16:creationId xmlns:a16="http://schemas.microsoft.com/office/drawing/2014/main" id="{C352391C-98FC-481C-B09B-4CCC9B3FC5F2}"/>
                  </a:ext>
                </a:extLst>
              </p:cNvPr>
              <p:cNvSpPr txBox="1">
                <a:spLocks noRot="1" noChangeAspect="1" noMove="1" noResize="1" noEditPoints="1" noAdjustHandles="1" noChangeArrowheads="1" noChangeShapeType="1" noTextEdit="1"/>
              </p:cNvSpPr>
              <p:nvPr/>
            </p:nvSpPr>
            <p:spPr>
              <a:xfrm>
                <a:off x="293205" y="4298029"/>
                <a:ext cx="5657318" cy="306238"/>
              </a:xfrm>
              <a:prstGeom prst="rect">
                <a:avLst/>
              </a:prstGeom>
              <a:blipFill>
                <a:blip r:embed="rId6"/>
                <a:stretch>
                  <a:fillRect l="-1509"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5E3ACB88-3745-4678-B0D4-B6D0094C1C3B}"/>
                  </a:ext>
                </a:extLst>
              </p:cNvPr>
              <p:cNvSpPr txBox="1"/>
              <p:nvPr/>
            </p:nvSpPr>
            <p:spPr>
              <a:xfrm>
                <a:off x="293205" y="4717403"/>
                <a:ext cx="3395801" cy="299313"/>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𝐴𝑑𝑒𝑞𝑢𝑎𝑡𝑒</m:t>
                    </m:r>
                    <m:r>
                      <a:rPr lang="en-US" altLang="zh-TW" b="0" i="1" smtClean="0">
                        <a:latin typeface="Cambria Math" panose="02040503050406030204" pitchFamily="18" charset="0"/>
                      </a:rPr>
                      <m:t> </m:t>
                    </m:r>
                    <m:r>
                      <a:rPr lang="en-US" altLang="zh-TW" b="0" i="1" smtClean="0">
                        <a:latin typeface="Cambria Math" panose="02040503050406030204" pitchFamily="18" charset="0"/>
                      </a:rPr>
                      <m:t>𝐻𝑜𝑎𝑝𝑖𝑡𝑎𝑙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𝑀𝑎𝑡𝑟𝑖𝑥</m:t>
                    </m:r>
                  </m:oMath>
                </a14:m>
                <a:r>
                  <a:rPr lang="zh-TW" altLang="en-US" dirty="0"/>
                  <a:t> </a:t>
                </a:r>
              </a:p>
            </p:txBody>
          </p:sp>
        </mc:Choice>
        <mc:Fallback xmlns="">
          <p:sp>
            <p:nvSpPr>
              <p:cNvPr id="13" name="文字方塊 12">
                <a:extLst>
                  <a:ext uri="{FF2B5EF4-FFF2-40B4-BE49-F238E27FC236}">
                    <a16:creationId xmlns:a16="http://schemas.microsoft.com/office/drawing/2014/main" id="{5E3ACB88-3745-4678-B0D4-B6D0094C1C3B}"/>
                  </a:ext>
                </a:extLst>
              </p:cNvPr>
              <p:cNvSpPr txBox="1">
                <a:spLocks noRot="1" noChangeAspect="1" noMove="1" noResize="1" noEditPoints="1" noAdjustHandles="1" noChangeArrowheads="1" noChangeShapeType="1" noTextEdit="1"/>
              </p:cNvSpPr>
              <p:nvPr/>
            </p:nvSpPr>
            <p:spPr>
              <a:xfrm>
                <a:off x="293205" y="4717403"/>
                <a:ext cx="3395801" cy="299313"/>
              </a:xfrm>
              <a:prstGeom prst="rect">
                <a:avLst/>
              </a:prstGeom>
              <a:blipFill>
                <a:blip r:embed="rId7"/>
                <a:stretch>
                  <a:fillRect l="-2513" r="-359" b="-265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DDF7AF27-4A5B-4E69-946C-E460EAF8098C}"/>
                  </a:ext>
                </a:extLst>
              </p:cNvPr>
              <p:cNvSpPr txBox="1"/>
              <p:nvPr/>
            </p:nvSpPr>
            <p:spPr>
              <a:xfrm>
                <a:off x="293205" y="5195635"/>
                <a:ext cx="7439344"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𝐴𝑣𝑎𝑖𝑙𝑎𝑏𝑖𝑙𝑖𝑡𝑦</m:t>
                    </m:r>
                    <m:r>
                      <a:rPr lang="en-US" altLang="zh-TW" b="0" i="1" smtClean="0">
                        <a:latin typeface="Cambria Math" panose="02040503050406030204" pitchFamily="18" charset="0"/>
                      </a:rPr>
                      <m:t> </m:t>
                    </m:r>
                    <m:r>
                      <a:rPr lang="en-US" altLang="zh-TW" b="0" i="1" smtClean="0">
                        <a:latin typeface="Cambria Math" panose="02040503050406030204" pitchFamily="18" charset="0"/>
                      </a:rPr>
                      <m:t>𝐼𝑛𝑑𝑒𝑥</m:t>
                    </m:r>
                    <m:r>
                      <a:rPr lang="en-US" altLang="zh-TW" b="0" i="1" smtClean="0">
                        <a:latin typeface="Cambria Math" panose="02040503050406030204" pitchFamily="18" charset="0"/>
                      </a:rPr>
                      <m:t>)</m:t>
                    </m:r>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m:t>
                    </m:r>
                    <m:r>
                      <a:rPr lang="zh-TW" altLang="en-US" i="1" dirty="0">
                        <a:latin typeface="Cambria Math" panose="02040503050406030204" pitchFamily="18" charset="0"/>
                      </a:rPr>
                      <m:t>的</m:t>
                    </m:r>
                    <m:r>
                      <a:rPr lang="zh-TW" altLang="en-US" i="1" dirty="0" smtClean="0">
                        <a:latin typeface="Cambria Math" panose="02040503050406030204" pitchFamily="18" charset="0"/>
                      </a:rPr>
                      <m:t>可</m:t>
                    </m:r>
                    <m:r>
                      <a:rPr lang="zh-TW" altLang="en-US" i="1" dirty="0">
                        <a:latin typeface="Cambria Math" panose="02040503050406030204" pitchFamily="18" charset="0"/>
                      </a:rPr>
                      <m:t>使用</m:t>
                    </m:r>
                    <m:r>
                      <a:rPr lang="zh-TW" altLang="en-US" i="1" dirty="0" smtClean="0">
                        <a:latin typeface="Cambria Math" panose="02040503050406030204" pitchFamily="18" charset="0"/>
                      </a:rPr>
                      <m:t>床位</m:t>
                    </m:r>
                    <m:r>
                      <a:rPr lang="zh-TW" altLang="en-US" i="1" dirty="0">
                        <a:latin typeface="Cambria Math" panose="02040503050406030204" pitchFamily="18" charset="0"/>
                      </a:rPr>
                      <m:t>比率</m:t>
                    </m:r>
                    <m:r>
                      <a:rPr lang="zh-TW" altLang="en-US" i="1" dirty="0" smtClean="0">
                        <a:latin typeface="Cambria Math" panose="02040503050406030204" pitchFamily="18" charset="0"/>
                      </a:rPr>
                      <m:t>，</m:t>
                    </m:r>
                  </m:oMath>
                </a14:m>
                <a:r>
                  <a:rPr lang="zh-TW" altLang="en-US" dirty="0"/>
                  <a:t> </a:t>
                </a:r>
              </a:p>
            </p:txBody>
          </p:sp>
        </mc:Choice>
        <mc:Fallback xmlns="">
          <p:sp>
            <p:nvSpPr>
              <p:cNvPr id="14" name="文字方塊 13">
                <a:extLst>
                  <a:ext uri="{FF2B5EF4-FFF2-40B4-BE49-F238E27FC236}">
                    <a16:creationId xmlns:a16="http://schemas.microsoft.com/office/drawing/2014/main" id="{DDF7AF27-4A5B-4E69-946C-E460EAF8098C}"/>
                  </a:ext>
                </a:extLst>
              </p:cNvPr>
              <p:cNvSpPr txBox="1">
                <a:spLocks noRot="1" noChangeAspect="1" noMove="1" noResize="1" noEditPoints="1" noAdjustHandles="1" noChangeArrowheads="1" noChangeShapeType="1" noTextEdit="1"/>
              </p:cNvSpPr>
              <p:nvPr/>
            </p:nvSpPr>
            <p:spPr>
              <a:xfrm>
                <a:off x="293205" y="5195635"/>
                <a:ext cx="7439344" cy="306238"/>
              </a:xfrm>
              <a:prstGeom prst="rect">
                <a:avLst/>
              </a:prstGeom>
              <a:blipFill>
                <a:blip r:embed="rId8"/>
                <a:stretch>
                  <a:fillRect l="-820" t="-9804" b="-235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8564C77-5047-4A81-B7B6-78D7B0FD4347}"/>
                  </a:ext>
                </a:extLst>
              </p:cNvPr>
              <p:cNvSpPr txBox="1"/>
              <p:nvPr/>
            </p:nvSpPr>
            <p:spPr>
              <a:xfrm>
                <a:off x="242390" y="5518597"/>
                <a:ext cx="7842340" cy="537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highlight>
                                <a:srgbClr val="FFFF00"/>
                              </a:highlight>
                              <a:latin typeface="Cambria Math" panose="02040503050406030204" pitchFamily="18" charset="0"/>
                            </a:rPr>
                          </m:ctrlPr>
                        </m:fPr>
                        <m:num>
                          <m:r>
                            <a:rPr lang="en-US" altLang="zh-TW" b="0" i="1" smtClean="0">
                              <a:highlight>
                                <a:srgbClr val="FFFF00"/>
                              </a:highlight>
                              <a:latin typeface="Cambria Math" panose="02040503050406030204" pitchFamily="18" charset="0"/>
                            </a:rPr>
                            <m:t>𝐸𝐷</m:t>
                          </m:r>
                          <m:r>
                            <a:rPr lang="en-US" altLang="zh-TW" b="0" i="1" smtClean="0">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𝐵𝑒𝑑𝑠</m:t>
                          </m:r>
                          <m:r>
                            <a:rPr lang="zh-TW" altLang="en-US" i="1">
                              <a:highlight>
                                <a:srgbClr val="FFFF00"/>
                              </a:highlight>
                              <a:latin typeface="Cambria Math" panose="02040503050406030204" pitchFamily="18" charset="0"/>
                            </a:rPr>
                            <m:t>∗</m:t>
                          </m:r>
                          <m:r>
                            <m:rPr>
                              <m:sty m:val="p"/>
                            </m:rPr>
                            <a:rPr lang="en-US" altLang="zh-TW" i="1" smtClean="0">
                              <a:highlight>
                                <a:srgbClr val="FFFF00"/>
                              </a:highlight>
                              <a:latin typeface="Cambria Math" panose="02040503050406030204" pitchFamily="18" charset="0"/>
                            </a:rPr>
                            <m:t>E</m:t>
                          </m:r>
                          <m:r>
                            <m:rPr>
                              <m:sty m:val="p"/>
                            </m:rPr>
                            <a:rPr lang="en-US" altLang="zh-TW" i="1">
                              <a:highlight>
                                <a:srgbClr val="FFFF00"/>
                              </a:highlight>
                              <a:latin typeface="Cambria Math" panose="02040503050406030204" pitchFamily="18" charset="0"/>
                            </a:rPr>
                            <m:t>F</m:t>
                          </m:r>
                          <m:r>
                            <a:rPr lang="en-US" altLang="zh-TW" b="0" i="1" smtClean="0">
                              <a:highlight>
                                <a:srgbClr val="FFFF00"/>
                              </a:highlight>
                              <a:latin typeface="Cambria Math" panose="02040503050406030204" pitchFamily="18" charset="0"/>
                            </a:rPr>
                            <m:t>−</m:t>
                          </m:r>
                          <m:d>
                            <m:dPr>
                              <m:ctrlPr>
                                <a:rPr lang="en-US" altLang="zh-TW" b="0" i="1" smtClean="0">
                                  <a:highlight>
                                    <a:srgbClr val="FFFF00"/>
                                  </a:highlight>
                                  <a:latin typeface="Cambria Math" panose="02040503050406030204" pitchFamily="18" charset="0"/>
                                </a:rPr>
                              </m:ctrlPr>
                            </m:dPr>
                            <m:e>
                              <m:r>
                                <a:rPr lang="en-US" altLang="zh-TW" b="0" i="1" smtClean="0">
                                  <a:highlight>
                                    <a:srgbClr val="FFFF00"/>
                                  </a:highlight>
                                  <a:latin typeface="Cambria Math" panose="02040503050406030204" pitchFamily="18" charset="0"/>
                                </a:rPr>
                                <m:t>𝑊𝑎𝑖𝑡𝑖𝑛𝑔</m:t>
                              </m:r>
                              <m:r>
                                <a:rPr lang="en-US" altLang="zh-TW" b="0" i="1" smtClean="0">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𝑎𝑏𝑜𝑎𝑟𝑑</m:t>
                              </m:r>
                              <m:r>
                                <a:rPr lang="zh-TW" altLang="en-US" i="1">
                                  <a:highlight>
                                    <a:srgbClr val="FFFF00"/>
                                  </a:highlight>
                                  <a:latin typeface="Cambria Math" panose="02040503050406030204" pitchFamily="18" charset="0"/>
                                </a:rPr>
                                <m:t> </m:t>
                              </m:r>
                              <m:r>
                                <a:rPr lang="en-US" altLang="zh-TW" i="1" smtClean="0">
                                  <a:highlight>
                                    <a:srgbClr val="FFFF00"/>
                                  </a:highlight>
                                  <a:latin typeface="Cambria Math" panose="02040503050406030204" pitchFamily="18" charset="0"/>
                                </a:rPr>
                                <m:t>+</m:t>
                              </m:r>
                              <m:r>
                                <a:rPr lang="zh-TW" altLang="en-US" i="1">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𝑑𝑖𝑎𝑔𝑛𝑜𝑠𝑖𝑠</m:t>
                              </m:r>
                            </m:e>
                          </m:d>
                          <m:r>
                            <a:rPr lang="zh-TW" altLang="en-US" i="1">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m:t>
                          </m:r>
                          <m:r>
                            <a:rPr lang="en-US" altLang="zh-TW" b="0" i="1" smtClean="0">
                              <a:highlight>
                                <a:srgbClr val="FFFF00"/>
                              </a:highlight>
                              <a:latin typeface="Cambria Math" panose="02040503050406030204" pitchFamily="18" charset="0"/>
                            </a:rPr>
                            <m:t>𝑅𝑒𝑐𝑒𝑖𝑣𝑒𝑑</m:t>
                          </m:r>
                          <m:r>
                            <a:rPr lang="en-US" altLang="zh-TW" b="0" i="1" smtClean="0">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𝐶𝑎𝑠𝑢𝑎𝑙𝑡𝑖𝑒𝑠</m:t>
                          </m:r>
                          <m:r>
                            <a:rPr lang="en-US" altLang="zh-TW" b="0" i="1" smtClean="0">
                              <a:highlight>
                                <a:srgbClr val="FFFF00"/>
                              </a:highlight>
                              <a:latin typeface="Cambria Math" panose="02040503050406030204" pitchFamily="18" charset="0"/>
                            </a:rPr>
                            <m:t> </m:t>
                          </m:r>
                        </m:num>
                        <m:den>
                          <m:r>
                            <a:rPr lang="en-US" altLang="zh-TW" b="0" i="1" smtClean="0">
                              <a:highlight>
                                <a:srgbClr val="FFFF00"/>
                              </a:highlight>
                              <a:latin typeface="Cambria Math" panose="02040503050406030204" pitchFamily="18" charset="0"/>
                            </a:rPr>
                            <m:t>𝐸𝐷</m:t>
                          </m:r>
                          <m:r>
                            <a:rPr lang="en-US" altLang="zh-TW" b="0" i="1" smtClean="0">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𝐵𝑒𝑑𝑠</m:t>
                          </m:r>
                          <m:r>
                            <a:rPr lang="zh-TW" altLang="en-US" i="1">
                              <a:highlight>
                                <a:srgbClr val="FFFF00"/>
                              </a:highlight>
                              <a:latin typeface="Cambria Math" panose="02040503050406030204" pitchFamily="18" charset="0"/>
                            </a:rPr>
                            <m:t>∗</m:t>
                          </m:r>
                          <m:r>
                            <m:rPr>
                              <m:sty m:val="p"/>
                            </m:rPr>
                            <a:rPr lang="en-US" altLang="zh-TW" i="1" smtClean="0">
                              <a:highlight>
                                <a:srgbClr val="FFFF00"/>
                              </a:highlight>
                              <a:latin typeface="Cambria Math" panose="02040503050406030204" pitchFamily="18" charset="0"/>
                            </a:rPr>
                            <m:t>E</m:t>
                          </m:r>
                          <m:r>
                            <m:rPr>
                              <m:sty m:val="p"/>
                            </m:rPr>
                            <a:rPr lang="en-US" altLang="zh-TW" i="1">
                              <a:highlight>
                                <a:srgbClr val="FFFF00"/>
                              </a:highlight>
                              <a:latin typeface="Cambria Math" panose="02040503050406030204" pitchFamily="18" charset="0"/>
                            </a:rPr>
                            <m:t>F</m:t>
                          </m:r>
                        </m:den>
                      </m:f>
                    </m:oMath>
                  </m:oMathPara>
                </a14:m>
                <a:endParaRPr lang="zh-TW" altLang="en-US" dirty="0">
                  <a:highlight>
                    <a:srgbClr val="FFFF00"/>
                  </a:highlight>
                </a:endParaRPr>
              </a:p>
            </p:txBody>
          </p:sp>
        </mc:Choice>
        <mc:Fallback xmlns="">
          <p:sp>
            <p:nvSpPr>
              <p:cNvPr id="15" name="文字方塊 14">
                <a:extLst>
                  <a:ext uri="{FF2B5EF4-FFF2-40B4-BE49-F238E27FC236}">
                    <a16:creationId xmlns:a16="http://schemas.microsoft.com/office/drawing/2014/main" id="{78564C77-5047-4A81-B7B6-78D7B0FD4347}"/>
                  </a:ext>
                </a:extLst>
              </p:cNvPr>
              <p:cNvSpPr txBox="1">
                <a:spLocks noRot="1" noChangeAspect="1" noMove="1" noResize="1" noEditPoints="1" noAdjustHandles="1" noChangeArrowheads="1" noChangeShapeType="1" noTextEdit="1"/>
              </p:cNvSpPr>
              <p:nvPr/>
            </p:nvSpPr>
            <p:spPr>
              <a:xfrm>
                <a:off x="242390" y="5518597"/>
                <a:ext cx="7842340" cy="537583"/>
              </a:xfrm>
              <a:prstGeom prst="rect">
                <a:avLst/>
              </a:prstGeom>
              <a:blipFill>
                <a:blip r:embed="rId9"/>
                <a:stretch>
                  <a:fillRect b="-11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20AAB197-B0C8-4062-9F6F-86DF2A631A09}"/>
                  </a:ext>
                </a:extLst>
              </p:cNvPr>
              <p:cNvSpPr txBox="1"/>
              <p:nvPr/>
            </p:nvSpPr>
            <p:spPr>
              <a:xfrm>
                <a:off x="242390" y="6097497"/>
                <a:ext cx="6151299"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r>
                            <a:rPr lang="en-US" altLang="zh-TW" b="0" i="1" smtClean="0">
                              <a:latin typeface="Cambria Math" panose="02040503050406030204" pitchFamily="18" charset="0"/>
                            </a:rPr>
                            <m:t>𝐸𝑥𝑡𝑒𝑛𝑑𝑖𝑛𝑔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𝐹𝑎𝑐𝑡𝑜𝑟</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r>
                            <a:rPr lang="en-US" altLang="zh-TW" b="0" i="1" smtClean="0">
                              <a:latin typeface="Cambria Math" panose="02040503050406030204" pitchFamily="18" charset="0"/>
                            </a:rPr>
                            <m:t>𝐸𝑥𝑡𝑒𝑛𝑑𝑖𝑛𝑔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𝐹𝑎𝑐𝑡𝑜𝑟</m:t>
                          </m:r>
                        </m:den>
                      </m:f>
                    </m:oMath>
                  </m:oMathPara>
                </a14:m>
                <a:endParaRPr lang="zh-TW" altLang="en-US" dirty="0"/>
              </a:p>
            </p:txBody>
          </p:sp>
        </mc:Choice>
        <mc:Fallback xmlns="">
          <p:sp>
            <p:nvSpPr>
              <p:cNvPr id="18" name="文字方塊 17">
                <a:extLst>
                  <a:ext uri="{FF2B5EF4-FFF2-40B4-BE49-F238E27FC236}">
                    <a16:creationId xmlns:a16="http://schemas.microsoft.com/office/drawing/2014/main" id="{20AAB197-B0C8-4062-9F6F-86DF2A631A09}"/>
                  </a:ext>
                </a:extLst>
              </p:cNvPr>
              <p:cNvSpPr txBox="1">
                <a:spLocks noRot="1" noChangeAspect="1" noMove="1" noResize="1" noEditPoints="1" noAdjustHandles="1" noChangeArrowheads="1" noChangeShapeType="1" noTextEdit="1"/>
              </p:cNvSpPr>
              <p:nvPr/>
            </p:nvSpPr>
            <p:spPr>
              <a:xfrm>
                <a:off x="242390" y="6097497"/>
                <a:ext cx="6151299" cy="576183"/>
              </a:xfrm>
              <a:prstGeom prst="rect">
                <a:avLst/>
              </a:prstGeom>
              <a:blipFill>
                <a:blip r:embed="rId10"/>
                <a:stretch>
                  <a:fillRect/>
                </a:stretch>
              </a:blipFill>
            </p:spPr>
            <p:txBody>
              <a:bodyPr/>
              <a:lstStyle/>
              <a:p>
                <a:r>
                  <a:rPr lang="zh-TW" altLang="en-US">
                    <a:noFill/>
                  </a:rPr>
                  <a:t> </a:t>
                </a:r>
              </a:p>
            </p:txBody>
          </p:sp>
        </mc:Fallback>
      </mc:AlternateContent>
      <p:graphicFrame>
        <p:nvGraphicFramePr>
          <p:cNvPr id="20" name="表格 19">
            <a:extLst>
              <a:ext uri="{FF2B5EF4-FFF2-40B4-BE49-F238E27FC236}">
                <a16:creationId xmlns:a16="http://schemas.microsoft.com/office/drawing/2014/main" id="{9874D0D5-BA91-4D58-8FDC-B702D2425CB3}"/>
              </a:ext>
            </a:extLst>
          </p:cNvPr>
          <p:cNvGraphicFramePr>
            <a:graphicFrameLocks noGrp="1"/>
          </p:cNvGraphicFramePr>
          <p:nvPr>
            <p:extLst>
              <p:ext uri="{D42A27DB-BD31-4B8C-83A1-F6EECF244321}">
                <p14:modId xmlns:p14="http://schemas.microsoft.com/office/powerpoint/2010/main" val="147768542"/>
              </p:ext>
            </p:extLst>
          </p:nvPr>
        </p:nvGraphicFramePr>
        <p:xfrm>
          <a:off x="7811881" y="3102847"/>
          <a:ext cx="4260435" cy="3389790"/>
        </p:xfrm>
        <a:graphic>
          <a:graphicData uri="http://schemas.openxmlformats.org/drawingml/2006/table">
            <a:tbl>
              <a:tblPr bandRow="1">
                <a:tableStyleId>{8799B23B-EC83-4686-B30A-512413B5E67A}</a:tableStyleId>
              </a:tblPr>
              <a:tblGrid>
                <a:gridCol w="1014067">
                  <a:extLst>
                    <a:ext uri="{9D8B030D-6E8A-4147-A177-3AD203B41FA5}">
                      <a16:colId xmlns:a16="http://schemas.microsoft.com/office/drawing/2014/main" val="2396529781"/>
                    </a:ext>
                  </a:extLst>
                </a:gridCol>
                <a:gridCol w="690107">
                  <a:extLst>
                    <a:ext uri="{9D8B030D-6E8A-4147-A177-3AD203B41FA5}">
                      <a16:colId xmlns:a16="http://schemas.microsoft.com/office/drawing/2014/main" val="516174121"/>
                    </a:ext>
                  </a:extLst>
                </a:gridCol>
                <a:gridCol w="852087">
                  <a:extLst>
                    <a:ext uri="{9D8B030D-6E8A-4147-A177-3AD203B41FA5}">
                      <a16:colId xmlns:a16="http://schemas.microsoft.com/office/drawing/2014/main" val="4001394421"/>
                    </a:ext>
                  </a:extLst>
                </a:gridCol>
                <a:gridCol w="852087">
                  <a:extLst>
                    <a:ext uri="{9D8B030D-6E8A-4147-A177-3AD203B41FA5}">
                      <a16:colId xmlns:a16="http://schemas.microsoft.com/office/drawing/2014/main" val="1147611085"/>
                    </a:ext>
                  </a:extLst>
                </a:gridCol>
                <a:gridCol w="852087">
                  <a:extLst>
                    <a:ext uri="{9D8B030D-6E8A-4147-A177-3AD203B41FA5}">
                      <a16:colId xmlns:a16="http://schemas.microsoft.com/office/drawing/2014/main"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4210687498"/>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4</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2</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6</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2</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10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874253525"/>
                  </a:ext>
                </a:extLst>
              </a:tr>
            </a:tbl>
          </a:graphicData>
        </a:graphic>
      </p:graphicFrame>
      <p:sp>
        <p:nvSpPr>
          <p:cNvPr id="21" name="文字方塊 20">
            <a:extLst>
              <a:ext uri="{FF2B5EF4-FFF2-40B4-BE49-F238E27FC236}">
                <a16:creationId xmlns:a16="http://schemas.microsoft.com/office/drawing/2014/main" id="{F9CB423C-04C9-4993-AF0F-28DF7FB266C7}"/>
              </a:ext>
            </a:extLst>
          </p:cNvPr>
          <p:cNvSpPr txBox="1"/>
          <p:nvPr/>
        </p:nvSpPr>
        <p:spPr>
          <a:xfrm>
            <a:off x="7811881" y="2677729"/>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spTree>
    <p:extLst>
      <p:ext uri="{BB962C8B-B14F-4D97-AF65-F5344CB8AC3E}">
        <p14:creationId xmlns:p14="http://schemas.microsoft.com/office/powerpoint/2010/main" val="132194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622628-AB25-4854-BBF6-36AACCA5BC66}"/>
              </a:ext>
            </a:extLst>
          </p:cNvPr>
          <p:cNvSpPr>
            <a:spLocks noGrp="1"/>
          </p:cNvSpPr>
          <p:nvPr>
            <p:ph type="title"/>
          </p:nvPr>
        </p:nvSpPr>
        <p:spPr/>
        <p:txBody>
          <a:bodyPr/>
          <a:lstStyle/>
          <a:p>
            <a:r>
              <a:rPr lang="en-US" altLang="zh-TW" dirty="0"/>
              <a:t>App</a:t>
            </a:r>
            <a:r>
              <a:rPr lang="zh-TW" altLang="en-US" dirty="0"/>
              <a:t> </a:t>
            </a:r>
            <a:r>
              <a:rPr lang="en-US" altLang="zh-TW" dirty="0"/>
              <a:t>(</a:t>
            </a:r>
            <a:r>
              <a:rPr lang="zh-TW" altLang="en-US" dirty="0"/>
              <a:t>民眾版</a:t>
            </a:r>
            <a:r>
              <a:rPr lang="en-US" altLang="zh-TW" dirty="0"/>
              <a:t>)</a:t>
            </a:r>
            <a:r>
              <a:rPr lang="zh-TW" altLang="en-US" dirty="0"/>
              <a:t> </a:t>
            </a:r>
            <a:r>
              <a:rPr lang="en-US" altLang="zh-TW" dirty="0"/>
              <a:t>–</a:t>
            </a:r>
            <a:r>
              <a:rPr lang="zh-TW" altLang="en-US" dirty="0"/>
              <a:t> 醫院選擇演算法</a:t>
            </a:r>
          </a:p>
        </p:txBody>
      </p:sp>
      <p:sp>
        <p:nvSpPr>
          <p:cNvPr id="3" name="內容版面配置區 2">
            <a:extLst>
              <a:ext uri="{FF2B5EF4-FFF2-40B4-BE49-F238E27FC236}">
                <a16:creationId xmlns:a16="http://schemas.microsoft.com/office/drawing/2014/main" id="{DB9C382E-00F6-4237-9253-CA8C2BC0BA70}"/>
              </a:ext>
            </a:extLst>
          </p:cNvPr>
          <p:cNvSpPr>
            <a:spLocks noGrp="1"/>
          </p:cNvSpPr>
          <p:nvPr>
            <p:ph idx="1"/>
          </p:nvPr>
        </p:nvSpPr>
        <p:spPr/>
        <p:txBody>
          <a:bodyPr/>
          <a:lstStyle/>
          <a:p>
            <a:pPr marL="0" indent="0">
              <a:buNone/>
            </a:pPr>
            <a:r>
              <a:rPr lang="en-US" altLang="zh-TW" dirty="0"/>
              <a:t>Step 1. </a:t>
            </a:r>
            <a:r>
              <a:rPr lang="zh-TW" altLang="en-US" dirty="0"/>
              <a:t>先選出特定地區或區域的所有醫院：</a:t>
            </a:r>
            <a:endParaRPr lang="en-US" altLang="zh-TW" dirty="0"/>
          </a:p>
          <a:p>
            <a:pPr marL="0" indent="0">
              <a:buNone/>
            </a:pPr>
            <a:r>
              <a:rPr lang="en-US" altLang="zh-TW" dirty="0"/>
              <a:t>Step 2. </a:t>
            </a:r>
            <a:r>
              <a:rPr lang="zh-TW" altLang="en-US" dirty="0"/>
              <a:t>選擇醫院同時考量</a:t>
            </a:r>
            <a:r>
              <a:rPr lang="zh-TW" altLang="en-US" b="1" dirty="0"/>
              <a:t>就近</a:t>
            </a:r>
            <a:r>
              <a:rPr lang="zh-TW" altLang="en-US" dirty="0"/>
              <a:t>與</a:t>
            </a:r>
            <a:r>
              <a:rPr lang="zh-TW" altLang="en-US" b="1" dirty="0"/>
              <a:t>適當</a:t>
            </a:r>
            <a:r>
              <a:rPr lang="zh-TW" altLang="en-US" dirty="0"/>
              <a:t>原則 </a:t>
            </a:r>
            <a:r>
              <a:rPr lang="en-US" altLang="zh-TW" dirty="0"/>
              <a:t>(</a:t>
            </a:r>
            <a:r>
              <a:rPr lang="zh-TW" altLang="en-US" dirty="0"/>
              <a:t>比較醫院分數高低，高者為選擇對象</a:t>
            </a:r>
            <a:r>
              <a:rPr lang="en-US" altLang="zh-TW" dirty="0"/>
              <a:t>)</a:t>
            </a:r>
          </a:p>
          <a:p>
            <a:endParaRPr lang="zh-TW" altLang="en-US" dirty="0"/>
          </a:p>
        </p:txBody>
      </p:sp>
      <p:sp>
        <p:nvSpPr>
          <p:cNvPr id="4" name="投影片編號版面配置區 3">
            <a:extLst>
              <a:ext uri="{FF2B5EF4-FFF2-40B4-BE49-F238E27FC236}">
                <a16:creationId xmlns:a16="http://schemas.microsoft.com/office/drawing/2014/main" id="{FEBA4B7A-FB3E-4FD5-BC03-3CA8973F8575}"/>
              </a:ext>
            </a:extLst>
          </p:cNvPr>
          <p:cNvSpPr>
            <a:spLocks noGrp="1"/>
          </p:cNvSpPr>
          <p:nvPr>
            <p:ph type="sldNum" sz="quarter" idx="12"/>
          </p:nvPr>
        </p:nvSpPr>
        <p:spPr/>
        <p:txBody>
          <a:bodyPr/>
          <a:lstStyle/>
          <a:p>
            <a:fld id="{270B5EE5-E998-4313-AD79-530D9E22B6D6}" type="slidenum">
              <a:rPr lang="zh-TW" altLang="en-US" smtClean="0"/>
              <a:t>8</a:t>
            </a:fld>
            <a:endParaRPr lang="zh-TW"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CE0275A-379F-4CE1-AF97-F762F76DE0A8}"/>
                  </a:ext>
                </a:extLst>
              </p:cNvPr>
              <p:cNvSpPr/>
              <p:nvPr/>
            </p:nvSpPr>
            <p:spPr>
              <a:xfrm>
                <a:off x="1649895" y="2065059"/>
                <a:ext cx="6679096" cy="499496"/>
              </a:xfrm>
              <a:prstGeom prst="rect">
                <a:avLst/>
              </a:prstGeom>
            </p:spPr>
            <p:txBody>
              <a:bodyPr wrap="square">
                <a:spAutoFit/>
              </a:bodyPr>
              <a:lstStyle/>
              <a:p>
                <a:pPr lvl="1"/>
                <a14:m>
                  <m:oMathPara xmlns:m="http://schemas.openxmlformats.org/officeDocument/2006/math">
                    <m:oMathParaPr>
                      <m:jc m:val="left"/>
                    </m:oMathParaPr>
                    <m:oMath xmlns:m="http://schemas.openxmlformats.org/officeDocument/2006/math">
                      <m:r>
                        <a:rPr lang="zh-TW" altLang="en-US" sz="2400" i="1">
                          <a:latin typeface="Cambria Math" panose="02040503050406030204" pitchFamily="18" charset="0"/>
                        </a:rPr>
                        <m:t>醫院分數</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𝑆𝑐𝑜𝑟𝑒</m:t>
                          </m:r>
                        </m:e>
                        <m:sub>
                          <m:r>
                            <a:rPr lang="en-US" altLang="zh-TW" sz="2400" b="0" i="1" smtClean="0">
                              <a:latin typeface="Cambria Math" panose="02040503050406030204" pitchFamily="18" charset="0"/>
                            </a:rPr>
                            <m:t>𝑖𝑗</m:t>
                          </m:r>
                        </m:sub>
                      </m:sSub>
                      <m:r>
                        <a:rPr lang="en-US" altLang="zh-TW" sz="2400" b="0" i="1" smtClean="0">
                          <a:latin typeface="Cambria Math" panose="02040503050406030204" pitchFamily="18" charset="0"/>
                        </a:rPr>
                        <m:t>= </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r>
                            <a:rPr lang="en-US" altLang="zh-TW" sz="2400" i="1">
                              <a:latin typeface="Cambria Math" panose="02040503050406030204" pitchFamily="18" charset="0"/>
                            </a:rPr>
                            <m:t>2</m:t>
                          </m:r>
                          <m:r>
                            <a:rPr lang="en-US" altLang="zh-TW" sz="2400" b="0" i="1" smtClean="0">
                              <a:latin typeface="Cambria Math" panose="02040503050406030204" pitchFamily="18" charset="0"/>
                            </a:rPr>
                            <m:t>𝑦</m:t>
                          </m:r>
                        </m:e>
                        <m:sub>
                          <m:r>
                            <a:rPr lang="en-US" altLang="zh-TW" sz="2400" i="1">
                              <a:latin typeface="Cambria Math" panose="02040503050406030204" pitchFamily="18" charset="0"/>
                            </a:rPr>
                            <m:t>𝑖</m:t>
                          </m:r>
                          <m:r>
                            <a:rPr lang="en-US" altLang="zh-TW" sz="2400" b="0" i="1" smtClean="0">
                              <a:latin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r>
                            <a:rPr lang="en-US" altLang="zh-TW" sz="2400" i="1">
                              <a:latin typeface="Cambria Math" panose="02040503050406030204" pitchFamily="18" charset="0"/>
                            </a:rPr>
                            <m:t>3</m:t>
                          </m:r>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𝑖</m:t>
                          </m:r>
                          <m:r>
                            <a:rPr lang="en-US" altLang="zh-TW" sz="2400" i="1">
                              <a:latin typeface="Cambria Math" panose="02040503050406030204" pitchFamily="18" charset="0"/>
                            </a:rPr>
                            <m:t>𝑗</m:t>
                          </m:r>
                        </m:sub>
                      </m:sSub>
                    </m:oMath>
                  </m:oMathPara>
                </a14:m>
                <a:endParaRPr lang="zh-TW" altLang="en-US" sz="2400" dirty="0"/>
              </a:p>
            </p:txBody>
          </p:sp>
        </mc:Choice>
        <mc:Fallback xmlns="">
          <p:sp>
            <p:nvSpPr>
              <p:cNvPr id="5" name="矩形 4">
                <a:extLst>
                  <a:ext uri="{FF2B5EF4-FFF2-40B4-BE49-F238E27FC236}">
                    <a16:creationId xmlns:a16="http://schemas.microsoft.com/office/drawing/2014/main" id="{9CE0275A-379F-4CE1-AF97-F762F76DE0A8}"/>
                  </a:ext>
                </a:extLst>
              </p:cNvPr>
              <p:cNvSpPr>
                <a:spLocks noRot="1" noChangeAspect="1" noMove="1" noResize="1" noEditPoints="1" noAdjustHandles="1" noChangeArrowheads="1" noChangeShapeType="1" noTextEdit="1"/>
              </p:cNvSpPr>
              <p:nvPr/>
            </p:nvSpPr>
            <p:spPr>
              <a:xfrm>
                <a:off x="1649895" y="2065059"/>
                <a:ext cx="6679096" cy="499496"/>
              </a:xfrm>
              <a:prstGeom prst="rect">
                <a:avLst/>
              </a:prstGeom>
              <a:blipFill>
                <a:blip r:embed="rId2"/>
                <a:stretch>
                  <a:fillRect b="-97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2721A65F-B7C3-4D9F-A6D0-A6947BEB3CB1}"/>
                  </a:ext>
                </a:extLst>
              </p:cNvPr>
              <p:cNvSpPr txBox="1"/>
              <p:nvPr/>
            </p:nvSpPr>
            <p:spPr>
              <a:xfrm>
                <a:off x="372537" y="2825848"/>
                <a:ext cx="50551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=1,2,…,</m:t>
                      </m:r>
                      <m:r>
                        <a:rPr lang="en-US" altLang="zh-TW" b="0" i="1" smtClean="0">
                          <a:latin typeface="Cambria Math" panose="02040503050406030204" pitchFamily="18" charset="0"/>
                        </a:rPr>
                        <m:t>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𝑗</m:t>
                      </m:r>
                      <m:r>
                        <a:rPr lang="en-US" altLang="zh-TW" b="0" i="1" smtClean="0">
                          <a:latin typeface="Cambria Math" panose="02040503050406030204" pitchFamily="18" charset="0"/>
                        </a:rPr>
                        <m:t>=1,2,…,200; </m:t>
                      </m:r>
                      <m:r>
                        <a:rPr lang="en-US" altLang="zh-TW" b="0" i="1" smtClean="0">
                          <a:latin typeface="Cambria Math" panose="02040503050406030204" pitchFamily="18" charset="0"/>
                        </a:rPr>
                        <m:t>𝑤</m:t>
                      </m:r>
                      <m:r>
                        <a:rPr lang="en-US" altLang="zh-TW" b="0" i="1" smtClean="0">
                          <a:latin typeface="Cambria Math" panose="02040503050406030204" pitchFamily="18" charset="0"/>
                        </a:rPr>
                        <m:t>1=</m:t>
                      </m:r>
                      <m:r>
                        <a:rPr lang="en-US" altLang="zh-TW" b="0" i="1" smtClean="0">
                          <a:latin typeface="Cambria Math" panose="02040503050406030204" pitchFamily="18" charset="0"/>
                        </a:rPr>
                        <m:t>𝑤</m:t>
                      </m:r>
                      <m:r>
                        <a:rPr lang="en-US" altLang="zh-TW" b="0" i="1" smtClean="0">
                          <a:latin typeface="Cambria Math" panose="02040503050406030204" pitchFamily="18" charset="0"/>
                        </a:rPr>
                        <m:t>2=</m:t>
                      </m:r>
                      <m:r>
                        <a:rPr lang="en-US" altLang="zh-TW" b="0" i="1" smtClean="0">
                          <a:latin typeface="Cambria Math" panose="02040503050406030204" pitchFamily="18" charset="0"/>
                        </a:rPr>
                        <m:t>𝑤</m:t>
                      </m:r>
                      <m:r>
                        <a:rPr lang="en-US" altLang="zh-TW" b="0" i="1" smtClean="0">
                          <a:latin typeface="Cambria Math" panose="02040503050406030204" pitchFamily="18" charset="0"/>
                        </a:rPr>
                        <m:t>3=1  </m:t>
                      </m:r>
                    </m:oMath>
                  </m:oMathPara>
                </a14:m>
                <a:endParaRPr lang="zh-TW" altLang="en-US" dirty="0"/>
              </a:p>
            </p:txBody>
          </p:sp>
        </mc:Choice>
        <mc:Fallback xmlns="">
          <p:sp>
            <p:nvSpPr>
              <p:cNvPr id="6" name="文字方塊 5">
                <a:extLst>
                  <a:ext uri="{FF2B5EF4-FFF2-40B4-BE49-F238E27FC236}">
                    <a16:creationId xmlns:a16="http://schemas.microsoft.com/office/drawing/2014/main" id="{2721A65F-B7C3-4D9F-A6D0-A6947BEB3CB1}"/>
                  </a:ext>
                </a:extLst>
              </p:cNvPr>
              <p:cNvSpPr txBox="1">
                <a:spLocks noRot="1" noChangeAspect="1" noMove="1" noResize="1" noEditPoints="1" noAdjustHandles="1" noChangeArrowheads="1" noChangeShapeType="1" noTextEdit="1"/>
              </p:cNvSpPr>
              <p:nvPr/>
            </p:nvSpPr>
            <p:spPr>
              <a:xfrm>
                <a:off x="372537" y="2825848"/>
                <a:ext cx="5055102" cy="276999"/>
              </a:xfrm>
              <a:prstGeom prst="rect">
                <a:avLst/>
              </a:prstGeom>
              <a:blipFill>
                <a:blip r:embed="rId3"/>
                <a:stretch>
                  <a:fillRect l="-724" t="-4444" b="-3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5358BA5-32A3-4E5D-8016-F3244AF80680}"/>
                  </a:ext>
                </a:extLst>
              </p:cNvPr>
              <p:cNvSpPr txBox="1"/>
              <p:nvPr/>
            </p:nvSpPr>
            <p:spPr>
              <a:xfrm>
                <a:off x="372537" y="3261924"/>
                <a:ext cx="6955943"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𝐷𝑟𝑖𝑣𝑖𝑛𝑔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𝑇𝑖𝑚𝑒</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醫院的開車時間</m:t>
                    </m:r>
                    <m:r>
                      <a:rPr lang="zh-TW" altLang="en-US" i="1" dirty="0">
                        <a:latin typeface="Cambria Math" panose="02040503050406030204" pitchFamily="18" charset="0"/>
                      </a:rPr>
                      <m:t>取</m:t>
                    </m:r>
                    <m:r>
                      <a:rPr lang="zh-TW" altLang="en-US" i="1" dirty="0" smtClean="0">
                        <a:latin typeface="Cambria Math" panose="02040503050406030204" pitchFamily="18" charset="0"/>
                      </a:rPr>
                      <m:t>倒數</m:t>
                    </m:r>
                    <m:r>
                      <a:rPr lang="zh-TW" altLang="en-US" i="1" dirty="0">
                        <a:latin typeface="Cambria Math" panose="02040503050406030204" pitchFamily="18" charset="0"/>
                      </a:rPr>
                      <m:t>，</m:t>
                    </m:r>
                  </m:oMath>
                </a14:m>
                <a:r>
                  <a:rPr lang="zh-TW" altLang="en-US" dirty="0"/>
                  <a:t> </a:t>
                </a:r>
              </a:p>
            </p:txBody>
          </p:sp>
        </mc:Choice>
        <mc:Fallback xmlns="">
          <p:sp>
            <p:nvSpPr>
              <p:cNvPr id="7" name="文字方塊 6">
                <a:extLst>
                  <a:ext uri="{FF2B5EF4-FFF2-40B4-BE49-F238E27FC236}">
                    <a16:creationId xmlns:a16="http://schemas.microsoft.com/office/drawing/2014/main" id="{E5358BA5-32A3-4E5D-8016-F3244AF80680}"/>
                  </a:ext>
                </a:extLst>
              </p:cNvPr>
              <p:cNvSpPr txBox="1">
                <a:spLocks noRot="1" noChangeAspect="1" noMove="1" noResize="1" noEditPoints="1" noAdjustHandles="1" noChangeArrowheads="1" noChangeShapeType="1" noTextEdit="1"/>
              </p:cNvSpPr>
              <p:nvPr/>
            </p:nvSpPr>
            <p:spPr>
              <a:xfrm>
                <a:off x="372537" y="3261924"/>
                <a:ext cx="6955943" cy="306238"/>
              </a:xfrm>
              <a:prstGeom prst="rect">
                <a:avLst/>
              </a:prstGeom>
              <a:blipFill>
                <a:blip r:embed="rId4"/>
                <a:stretch>
                  <a:fillRect l="-876"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792C0E29-3235-4AF7-9B83-C8C672D36FD8}"/>
                  </a:ext>
                </a:extLst>
              </p:cNvPr>
              <p:cNvSpPr txBox="1"/>
              <p:nvPr/>
            </p:nvSpPr>
            <p:spPr>
              <a:xfrm>
                <a:off x="372536" y="3632502"/>
                <a:ext cx="2333139" cy="428322"/>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m:rPr>
                            <m:sty m:val="p"/>
                          </m:rPr>
                          <a:rPr lang="en-US" altLang="zh-TW" i="1">
                            <a:latin typeface="Cambria Math" panose="02040503050406030204" pitchFamily="18" charset="0"/>
                          </a:rPr>
                          <m:t>D</m:t>
                        </m:r>
                        <m:r>
                          <a:rPr lang="en-US" altLang="zh-TW" b="0" i="1" smtClean="0">
                            <a:latin typeface="Cambria Math" panose="02040503050406030204" pitchFamily="18" charset="0"/>
                          </a:rPr>
                          <m:t>𝑟𝑖𝑣𝑖𝑛𝑔𝑇𝑖𝑚𝑒</m:t>
                        </m:r>
                        <m:r>
                          <a:rPr lang="en-US" altLang="zh-TW" b="0" i="1" smtClean="0">
                            <a:latin typeface="Cambria Math" panose="02040503050406030204" pitchFamily="18" charset="0"/>
                          </a:rPr>
                          <m:t>(</m:t>
                        </m:r>
                        <m:r>
                          <a:rPr lang="en-US" altLang="zh-TW" b="0" i="1" smtClean="0">
                            <a:latin typeface="Cambria Math" panose="02040503050406030204" pitchFamily="18" charset="0"/>
                          </a:rPr>
                          <m:t>𝑚𝑖𝑛𝑠</m:t>
                        </m:r>
                        <m:r>
                          <a:rPr lang="en-US" altLang="zh-TW" b="0" i="1" smtClean="0">
                            <a:latin typeface="Cambria Math" panose="02040503050406030204" pitchFamily="18" charset="0"/>
                          </a:rPr>
                          <m:t>)</m:t>
                        </m:r>
                      </m:den>
                    </m:f>
                  </m:oMath>
                </a14:m>
                <a:r>
                  <a:rPr lang="zh-TW" altLang="en-US" dirty="0"/>
                  <a:t>  </a:t>
                </a:r>
              </a:p>
            </p:txBody>
          </p:sp>
        </mc:Choice>
        <mc:Fallback xmlns="">
          <p:sp>
            <p:nvSpPr>
              <p:cNvPr id="13" name="文字方塊 12">
                <a:extLst>
                  <a:ext uri="{FF2B5EF4-FFF2-40B4-BE49-F238E27FC236}">
                    <a16:creationId xmlns:a16="http://schemas.microsoft.com/office/drawing/2014/main" id="{792C0E29-3235-4AF7-9B83-C8C672D36FD8}"/>
                  </a:ext>
                </a:extLst>
              </p:cNvPr>
              <p:cNvSpPr txBox="1">
                <a:spLocks noRot="1" noChangeAspect="1" noMove="1" noResize="1" noEditPoints="1" noAdjustHandles="1" noChangeArrowheads="1" noChangeShapeType="1" noTextEdit="1"/>
              </p:cNvSpPr>
              <p:nvPr/>
            </p:nvSpPr>
            <p:spPr>
              <a:xfrm>
                <a:off x="372536" y="3632502"/>
                <a:ext cx="2333139" cy="428322"/>
              </a:xfrm>
              <a:prstGeom prst="rect">
                <a:avLst/>
              </a:prstGeom>
              <a:blipFill>
                <a:blip r:embed="rId5"/>
                <a:stretch>
                  <a:fillRect l="-2611" b="-1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DAA3F54-5B86-46B8-B70E-0F71D52EC981}"/>
                  </a:ext>
                </a:extLst>
              </p:cNvPr>
              <p:cNvSpPr txBox="1"/>
              <p:nvPr/>
            </p:nvSpPr>
            <p:spPr>
              <a:xfrm>
                <a:off x="372537" y="4159530"/>
                <a:ext cx="5657318"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𝐴𝑑𝑒𝑞𝑢𝑎𝑐𝑦</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m:t>
                    </m:r>
                    <m:r>
                      <a:rPr lang="zh-TW" altLang="en-US" i="1" dirty="0">
                        <a:latin typeface="Cambria Math" panose="02040503050406030204" pitchFamily="18" charset="0"/>
                      </a:rPr>
                      <m:t>適當性，</m:t>
                    </m:r>
                  </m:oMath>
                </a14:m>
                <a:r>
                  <a:rPr lang="zh-TW" altLang="en-US" dirty="0"/>
                  <a:t> </a:t>
                </a:r>
              </a:p>
            </p:txBody>
          </p:sp>
        </mc:Choice>
        <mc:Fallback xmlns="">
          <p:sp>
            <p:nvSpPr>
              <p:cNvPr id="14" name="文字方塊 13">
                <a:extLst>
                  <a:ext uri="{FF2B5EF4-FFF2-40B4-BE49-F238E27FC236}">
                    <a16:creationId xmlns:a16="http://schemas.microsoft.com/office/drawing/2014/main" id="{1DAA3F54-5B86-46B8-B70E-0F71D52EC981}"/>
                  </a:ext>
                </a:extLst>
              </p:cNvPr>
              <p:cNvSpPr txBox="1">
                <a:spLocks noRot="1" noChangeAspect="1" noMove="1" noResize="1" noEditPoints="1" noAdjustHandles="1" noChangeArrowheads="1" noChangeShapeType="1" noTextEdit="1"/>
              </p:cNvSpPr>
              <p:nvPr/>
            </p:nvSpPr>
            <p:spPr>
              <a:xfrm>
                <a:off x="372537" y="4159530"/>
                <a:ext cx="5657318" cy="306238"/>
              </a:xfrm>
              <a:prstGeom prst="rect">
                <a:avLst/>
              </a:prstGeom>
              <a:blipFill>
                <a:blip r:embed="rId6"/>
                <a:stretch>
                  <a:fillRect l="-1509" t="-9804" b="-235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EF9F582A-48BD-441D-8D9F-0E91954249FB}"/>
                  </a:ext>
                </a:extLst>
              </p:cNvPr>
              <p:cNvSpPr txBox="1"/>
              <p:nvPr/>
            </p:nvSpPr>
            <p:spPr>
              <a:xfrm>
                <a:off x="372537" y="4578904"/>
                <a:ext cx="3395801" cy="299313"/>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𝐴𝑑𝑒𝑞𝑢𝑎𝑡𝑒</m:t>
                    </m:r>
                    <m:r>
                      <a:rPr lang="en-US" altLang="zh-TW" b="0" i="1" smtClean="0">
                        <a:latin typeface="Cambria Math" panose="02040503050406030204" pitchFamily="18" charset="0"/>
                      </a:rPr>
                      <m:t> </m:t>
                    </m:r>
                    <m:r>
                      <a:rPr lang="en-US" altLang="zh-TW" b="0" i="1" smtClean="0">
                        <a:latin typeface="Cambria Math" panose="02040503050406030204" pitchFamily="18" charset="0"/>
                      </a:rPr>
                      <m:t>𝐻𝑜𝑎𝑝𝑖𝑡𝑎𝑙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𝑀𝑎𝑡𝑟𝑖𝑥</m:t>
                    </m:r>
                  </m:oMath>
                </a14:m>
                <a:r>
                  <a:rPr lang="zh-TW" altLang="en-US" dirty="0"/>
                  <a:t> </a:t>
                </a:r>
              </a:p>
            </p:txBody>
          </p:sp>
        </mc:Choice>
        <mc:Fallback xmlns="">
          <p:sp>
            <p:nvSpPr>
              <p:cNvPr id="15" name="文字方塊 14">
                <a:extLst>
                  <a:ext uri="{FF2B5EF4-FFF2-40B4-BE49-F238E27FC236}">
                    <a16:creationId xmlns:a16="http://schemas.microsoft.com/office/drawing/2014/main" id="{EF9F582A-48BD-441D-8D9F-0E91954249FB}"/>
                  </a:ext>
                </a:extLst>
              </p:cNvPr>
              <p:cNvSpPr txBox="1">
                <a:spLocks noRot="1" noChangeAspect="1" noMove="1" noResize="1" noEditPoints="1" noAdjustHandles="1" noChangeArrowheads="1" noChangeShapeType="1" noTextEdit="1"/>
              </p:cNvSpPr>
              <p:nvPr/>
            </p:nvSpPr>
            <p:spPr>
              <a:xfrm>
                <a:off x="372537" y="4578904"/>
                <a:ext cx="3395801" cy="299313"/>
              </a:xfrm>
              <a:prstGeom prst="rect">
                <a:avLst/>
              </a:prstGeom>
              <a:blipFill>
                <a:blip r:embed="rId7"/>
                <a:stretch>
                  <a:fillRect l="-2513" r="-359" b="-265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D0D5AB95-78F0-4EAA-A31E-72EA3AB64619}"/>
                  </a:ext>
                </a:extLst>
              </p:cNvPr>
              <p:cNvSpPr txBox="1"/>
              <p:nvPr/>
            </p:nvSpPr>
            <p:spPr>
              <a:xfrm>
                <a:off x="372537" y="5057136"/>
                <a:ext cx="7439344"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𝐴𝑣𝑎𝑖𝑙𝑎𝑏𝑖𝑙𝑖𝑡𝑦</m:t>
                    </m:r>
                    <m:r>
                      <a:rPr lang="en-US" altLang="zh-TW" b="0" i="1" smtClean="0">
                        <a:latin typeface="Cambria Math" panose="02040503050406030204" pitchFamily="18" charset="0"/>
                      </a:rPr>
                      <m:t> </m:t>
                    </m:r>
                    <m:r>
                      <a:rPr lang="en-US" altLang="zh-TW" b="0" i="1" smtClean="0">
                        <a:latin typeface="Cambria Math" panose="02040503050406030204" pitchFamily="18" charset="0"/>
                      </a:rPr>
                      <m:t>𝐼𝑛𝑑𝑒𝑥</m:t>
                    </m:r>
                    <m:r>
                      <a:rPr lang="en-US" altLang="zh-TW" b="0" i="1" smtClean="0">
                        <a:latin typeface="Cambria Math" panose="02040503050406030204" pitchFamily="18" charset="0"/>
                      </a:rPr>
                      <m:t>)</m:t>
                    </m:r>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m:t>
                    </m:r>
                    <m:r>
                      <a:rPr lang="zh-TW" altLang="en-US" i="1" dirty="0">
                        <a:latin typeface="Cambria Math" panose="02040503050406030204" pitchFamily="18" charset="0"/>
                      </a:rPr>
                      <m:t>的</m:t>
                    </m:r>
                    <m:r>
                      <a:rPr lang="zh-TW" altLang="en-US" i="1" dirty="0" smtClean="0">
                        <a:latin typeface="Cambria Math" panose="02040503050406030204" pitchFamily="18" charset="0"/>
                      </a:rPr>
                      <m:t>可</m:t>
                    </m:r>
                    <m:r>
                      <a:rPr lang="zh-TW" altLang="en-US" i="1" dirty="0">
                        <a:latin typeface="Cambria Math" panose="02040503050406030204" pitchFamily="18" charset="0"/>
                      </a:rPr>
                      <m:t>使用</m:t>
                    </m:r>
                    <m:r>
                      <a:rPr lang="zh-TW" altLang="en-US" i="1" dirty="0" smtClean="0">
                        <a:latin typeface="Cambria Math" panose="02040503050406030204" pitchFamily="18" charset="0"/>
                      </a:rPr>
                      <m:t>床位</m:t>
                    </m:r>
                    <m:r>
                      <a:rPr lang="zh-TW" altLang="en-US" i="1" dirty="0">
                        <a:latin typeface="Cambria Math" panose="02040503050406030204" pitchFamily="18" charset="0"/>
                      </a:rPr>
                      <m:t>比率</m:t>
                    </m:r>
                    <m:r>
                      <a:rPr lang="zh-TW" altLang="en-US" i="1" dirty="0" smtClean="0">
                        <a:latin typeface="Cambria Math" panose="02040503050406030204" pitchFamily="18" charset="0"/>
                      </a:rPr>
                      <m:t>，</m:t>
                    </m:r>
                  </m:oMath>
                </a14:m>
                <a:r>
                  <a:rPr lang="zh-TW" altLang="en-US" dirty="0"/>
                  <a:t> </a:t>
                </a:r>
              </a:p>
            </p:txBody>
          </p:sp>
        </mc:Choice>
        <mc:Fallback xmlns="">
          <p:sp>
            <p:nvSpPr>
              <p:cNvPr id="16" name="文字方塊 15">
                <a:extLst>
                  <a:ext uri="{FF2B5EF4-FFF2-40B4-BE49-F238E27FC236}">
                    <a16:creationId xmlns:a16="http://schemas.microsoft.com/office/drawing/2014/main" id="{D0D5AB95-78F0-4EAA-A31E-72EA3AB64619}"/>
                  </a:ext>
                </a:extLst>
              </p:cNvPr>
              <p:cNvSpPr txBox="1">
                <a:spLocks noRot="1" noChangeAspect="1" noMove="1" noResize="1" noEditPoints="1" noAdjustHandles="1" noChangeArrowheads="1" noChangeShapeType="1" noTextEdit="1"/>
              </p:cNvSpPr>
              <p:nvPr/>
            </p:nvSpPr>
            <p:spPr>
              <a:xfrm>
                <a:off x="372537" y="5057136"/>
                <a:ext cx="7439344" cy="306238"/>
              </a:xfrm>
              <a:prstGeom prst="rect">
                <a:avLst/>
              </a:prstGeom>
              <a:blipFill>
                <a:blip r:embed="rId8"/>
                <a:stretch>
                  <a:fillRect l="-820" t="-12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6F4FF967-91F1-433C-97EE-A21CC8A730D3}"/>
                  </a:ext>
                </a:extLst>
              </p:cNvPr>
              <p:cNvSpPr txBox="1"/>
              <p:nvPr/>
            </p:nvSpPr>
            <p:spPr>
              <a:xfrm>
                <a:off x="321722" y="5380098"/>
                <a:ext cx="7446334" cy="537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𝑊𝑎𝑖𝑡𝑖𝑛𝑔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𝑎𝑏𝑜𝑎𝑟𝑑</m:t>
                              </m:r>
                              <m:r>
                                <a:rPr lang="zh-TW" altLang="en-US" i="1">
                                  <a:latin typeface="Cambria Math" panose="02040503050406030204" pitchFamily="18" charset="0"/>
                                </a:rPr>
                                <m:t> </m:t>
                              </m:r>
                              <m:r>
                                <a:rPr lang="en-US" altLang="zh-TW" i="1" smtClean="0">
                                  <a:latin typeface="Cambria Math" panose="02040503050406030204" pitchFamily="18" charset="0"/>
                                </a:rPr>
                                <m:t>+</m:t>
                              </m:r>
                              <m:r>
                                <a:rPr lang="zh-TW" altLang="en-US" i="1">
                                  <a:latin typeface="Cambria Math" panose="02040503050406030204" pitchFamily="18" charset="0"/>
                                </a:rPr>
                                <m:t> </m:t>
                              </m:r>
                              <m:r>
                                <a:rPr lang="en-US" altLang="zh-TW" b="0" i="1" smtClean="0">
                                  <a:latin typeface="Cambria Math" panose="02040503050406030204" pitchFamily="18" charset="0"/>
                                </a:rPr>
                                <m:t>𝑑𝑖𝑎𝑔𝑛𝑜𝑠𝑖𝑠</m:t>
                              </m:r>
                            </m:e>
                          </m:d>
                          <m:r>
                            <a:rPr lang="zh-TW" altLang="en-US" i="1">
                              <a:latin typeface="Cambria Math" panose="02040503050406030204" pitchFamily="18" charset="0"/>
                            </a:rPr>
                            <m:t> </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den>
                      </m:f>
                    </m:oMath>
                  </m:oMathPara>
                </a14:m>
                <a:endParaRPr lang="zh-TW" altLang="en-US" dirty="0"/>
              </a:p>
            </p:txBody>
          </p:sp>
        </mc:Choice>
        <mc:Fallback xmlns="">
          <p:sp>
            <p:nvSpPr>
              <p:cNvPr id="19" name="文字方塊 18">
                <a:extLst>
                  <a:ext uri="{FF2B5EF4-FFF2-40B4-BE49-F238E27FC236}">
                    <a16:creationId xmlns:a16="http://schemas.microsoft.com/office/drawing/2014/main" id="{6F4FF967-91F1-433C-97EE-A21CC8A730D3}"/>
                  </a:ext>
                </a:extLst>
              </p:cNvPr>
              <p:cNvSpPr txBox="1">
                <a:spLocks noRot="1" noChangeAspect="1" noMove="1" noResize="1" noEditPoints="1" noAdjustHandles="1" noChangeArrowheads="1" noChangeShapeType="1" noTextEdit="1"/>
              </p:cNvSpPr>
              <p:nvPr/>
            </p:nvSpPr>
            <p:spPr>
              <a:xfrm>
                <a:off x="321722" y="5380098"/>
                <a:ext cx="7446334" cy="53758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4246A6D5-9CB8-4C6C-A842-D1C3EDD3EC1B}"/>
                  </a:ext>
                </a:extLst>
              </p:cNvPr>
              <p:cNvSpPr txBox="1"/>
              <p:nvPr/>
            </p:nvSpPr>
            <p:spPr>
              <a:xfrm>
                <a:off x="321722" y="5958998"/>
                <a:ext cx="389805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den>
                      </m:f>
                    </m:oMath>
                  </m:oMathPara>
                </a14:m>
                <a:endParaRPr lang="zh-TW" altLang="en-US" dirty="0"/>
              </a:p>
            </p:txBody>
          </p:sp>
        </mc:Choice>
        <mc:Fallback xmlns="">
          <p:sp>
            <p:nvSpPr>
              <p:cNvPr id="20" name="文字方塊 19">
                <a:extLst>
                  <a:ext uri="{FF2B5EF4-FFF2-40B4-BE49-F238E27FC236}">
                    <a16:creationId xmlns:a16="http://schemas.microsoft.com/office/drawing/2014/main" id="{4246A6D5-9CB8-4C6C-A842-D1C3EDD3EC1B}"/>
                  </a:ext>
                </a:extLst>
              </p:cNvPr>
              <p:cNvSpPr txBox="1">
                <a:spLocks noRot="1" noChangeAspect="1" noMove="1" noResize="1" noEditPoints="1" noAdjustHandles="1" noChangeArrowheads="1" noChangeShapeType="1" noTextEdit="1"/>
              </p:cNvSpPr>
              <p:nvPr/>
            </p:nvSpPr>
            <p:spPr>
              <a:xfrm>
                <a:off x="321722" y="5958998"/>
                <a:ext cx="3898055" cy="525978"/>
              </a:xfrm>
              <a:prstGeom prst="rect">
                <a:avLst/>
              </a:prstGeom>
              <a:blipFill>
                <a:blip r:embed="rId10"/>
                <a:stretch>
                  <a:fillRect/>
                </a:stretch>
              </a:blipFill>
            </p:spPr>
            <p:txBody>
              <a:bodyPr/>
              <a:lstStyle/>
              <a:p>
                <a:r>
                  <a:rPr lang="zh-TW" altLang="en-US">
                    <a:noFill/>
                  </a:rPr>
                  <a:t> </a:t>
                </a:r>
              </a:p>
            </p:txBody>
          </p:sp>
        </mc:Fallback>
      </mc:AlternateContent>
      <p:graphicFrame>
        <p:nvGraphicFramePr>
          <p:cNvPr id="21" name="表格 20">
            <a:extLst>
              <a:ext uri="{FF2B5EF4-FFF2-40B4-BE49-F238E27FC236}">
                <a16:creationId xmlns:a16="http://schemas.microsoft.com/office/drawing/2014/main" id="{172DBA66-CC17-497D-8F85-17DFA3E08305}"/>
              </a:ext>
            </a:extLst>
          </p:cNvPr>
          <p:cNvGraphicFramePr>
            <a:graphicFrameLocks noGrp="1"/>
          </p:cNvGraphicFramePr>
          <p:nvPr>
            <p:extLst>
              <p:ext uri="{D42A27DB-BD31-4B8C-83A1-F6EECF244321}">
                <p14:modId xmlns:p14="http://schemas.microsoft.com/office/powerpoint/2010/main" val="4266304319"/>
              </p:ext>
            </p:extLst>
          </p:nvPr>
        </p:nvGraphicFramePr>
        <p:xfrm>
          <a:off x="7811881" y="3102847"/>
          <a:ext cx="4260435" cy="3389790"/>
        </p:xfrm>
        <a:graphic>
          <a:graphicData uri="http://schemas.openxmlformats.org/drawingml/2006/table">
            <a:tbl>
              <a:tblPr bandRow="1">
                <a:tableStyleId>{8799B23B-EC83-4686-B30A-512413B5E67A}</a:tableStyleId>
              </a:tblPr>
              <a:tblGrid>
                <a:gridCol w="1014067">
                  <a:extLst>
                    <a:ext uri="{9D8B030D-6E8A-4147-A177-3AD203B41FA5}">
                      <a16:colId xmlns:a16="http://schemas.microsoft.com/office/drawing/2014/main" val="2396529781"/>
                    </a:ext>
                  </a:extLst>
                </a:gridCol>
                <a:gridCol w="690107">
                  <a:extLst>
                    <a:ext uri="{9D8B030D-6E8A-4147-A177-3AD203B41FA5}">
                      <a16:colId xmlns:a16="http://schemas.microsoft.com/office/drawing/2014/main" val="516174121"/>
                    </a:ext>
                  </a:extLst>
                </a:gridCol>
                <a:gridCol w="852087">
                  <a:extLst>
                    <a:ext uri="{9D8B030D-6E8A-4147-A177-3AD203B41FA5}">
                      <a16:colId xmlns:a16="http://schemas.microsoft.com/office/drawing/2014/main" val="4001394421"/>
                    </a:ext>
                  </a:extLst>
                </a:gridCol>
                <a:gridCol w="852087">
                  <a:extLst>
                    <a:ext uri="{9D8B030D-6E8A-4147-A177-3AD203B41FA5}">
                      <a16:colId xmlns:a16="http://schemas.microsoft.com/office/drawing/2014/main" val="1147611085"/>
                    </a:ext>
                  </a:extLst>
                </a:gridCol>
                <a:gridCol w="852087">
                  <a:extLst>
                    <a:ext uri="{9D8B030D-6E8A-4147-A177-3AD203B41FA5}">
                      <a16:colId xmlns:a16="http://schemas.microsoft.com/office/drawing/2014/main"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4210687498"/>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4</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2</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6</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2</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10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874253525"/>
                  </a:ext>
                </a:extLst>
              </a:tr>
            </a:tbl>
          </a:graphicData>
        </a:graphic>
      </p:graphicFrame>
      <p:sp>
        <p:nvSpPr>
          <p:cNvPr id="22" name="文字方塊 21">
            <a:extLst>
              <a:ext uri="{FF2B5EF4-FFF2-40B4-BE49-F238E27FC236}">
                <a16:creationId xmlns:a16="http://schemas.microsoft.com/office/drawing/2014/main" id="{0FBD3465-480D-4896-973D-E6F9A39F11B3}"/>
              </a:ext>
            </a:extLst>
          </p:cNvPr>
          <p:cNvSpPr txBox="1"/>
          <p:nvPr/>
        </p:nvSpPr>
        <p:spPr>
          <a:xfrm>
            <a:off x="7811881" y="2677729"/>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cxnSp>
        <p:nvCxnSpPr>
          <p:cNvPr id="24" name="直線單箭頭接點 23">
            <a:extLst>
              <a:ext uri="{FF2B5EF4-FFF2-40B4-BE49-F238E27FC236}">
                <a16:creationId xmlns:a16="http://schemas.microsoft.com/office/drawing/2014/main" id="{943F0E01-5AA2-43C8-B50C-DE13AF72347B}"/>
              </a:ext>
            </a:extLst>
          </p:cNvPr>
          <p:cNvCxnSpPr>
            <a:cxnSpLocks/>
          </p:cNvCxnSpPr>
          <p:nvPr/>
        </p:nvCxnSpPr>
        <p:spPr>
          <a:xfrm>
            <a:off x="4134678" y="4728561"/>
            <a:ext cx="347869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AA88BFBE-EB51-4E47-B60E-79A4578200E4}"/>
              </a:ext>
            </a:extLst>
          </p:cNvPr>
          <p:cNvSpPr txBox="1"/>
          <p:nvPr/>
        </p:nvSpPr>
        <p:spPr>
          <a:xfrm>
            <a:off x="7956738" y="293331"/>
            <a:ext cx="4215384" cy="1200329"/>
          </a:xfrm>
          <a:prstGeom prst="rect">
            <a:avLst/>
          </a:prstGeom>
          <a:solidFill>
            <a:schemeClr val="bg1">
              <a:lumMod val="95000"/>
            </a:schemeClr>
          </a:solidFill>
        </p:spPr>
        <p:txBody>
          <a:bodyPr wrap="square" rtlCol="0">
            <a:spAutoFit/>
          </a:bodyPr>
          <a:lstStyle/>
          <a:p>
            <a:r>
              <a:rPr lang="zh-TW" altLang="en-US" dirty="0"/>
              <a:t>顯示醫院資訊時，出現</a:t>
            </a:r>
            <a:endParaRPr lang="en-US" altLang="zh-TW" dirty="0"/>
          </a:p>
          <a:p>
            <a:r>
              <a:rPr lang="zh-TW" altLang="en-US" dirty="0"/>
              <a:t>醫院名稱，兩地距離、行車時間，</a:t>
            </a:r>
            <a:endParaRPr lang="en-US" altLang="zh-TW" dirty="0"/>
          </a:p>
          <a:p>
            <a:r>
              <a:rPr lang="zh-TW" altLang="en-US" dirty="0"/>
              <a:t>已到院傷患數、在途中傷患數、</a:t>
            </a:r>
            <a:endParaRPr lang="en-US" altLang="zh-TW" dirty="0"/>
          </a:p>
          <a:p>
            <a:r>
              <a:rPr lang="zh-TW" altLang="en-US" dirty="0"/>
              <a:t>資源妥善率指標 </a:t>
            </a:r>
            <a:r>
              <a:rPr lang="en-US" altLang="zh-TW" dirty="0"/>
              <a:t>(availability index)</a:t>
            </a:r>
            <a:endParaRPr lang="zh-TW" altLang="en-US" dirty="0"/>
          </a:p>
        </p:txBody>
      </p:sp>
    </p:spTree>
    <p:extLst>
      <p:ext uri="{BB962C8B-B14F-4D97-AF65-F5344CB8AC3E}">
        <p14:creationId xmlns:p14="http://schemas.microsoft.com/office/powerpoint/2010/main" val="177732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FF50B6-FF99-434D-A03B-89FABD183281}"/>
              </a:ext>
            </a:extLst>
          </p:cNvPr>
          <p:cNvSpPr>
            <a:spLocks noGrp="1"/>
          </p:cNvSpPr>
          <p:nvPr>
            <p:ph type="title"/>
          </p:nvPr>
        </p:nvSpPr>
        <p:spPr>
          <a:xfrm>
            <a:off x="234812" y="169085"/>
            <a:ext cx="10515600" cy="757084"/>
          </a:xfrm>
        </p:spPr>
        <p:txBody>
          <a:bodyPr/>
          <a:lstStyle/>
          <a:p>
            <a:r>
              <a:rPr lang="en-US" altLang="zh-TW" dirty="0"/>
              <a:t>App</a:t>
            </a:r>
            <a:r>
              <a:rPr lang="zh-TW" altLang="en-US" dirty="0"/>
              <a:t> </a:t>
            </a:r>
            <a:r>
              <a:rPr lang="en-US" altLang="zh-TW" dirty="0"/>
              <a:t>(</a:t>
            </a:r>
            <a:r>
              <a:rPr lang="zh-TW" altLang="en-US" dirty="0"/>
              <a:t>專業版</a:t>
            </a:r>
            <a:r>
              <a:rPr lang="en-US" altLang="zh-TW" dirty="0"/>
              <a:t>)</a:t>
            </a:r>
            <a:r>
              <a:rPr lang="zh-TW" altLang="en-US" dirty="0"/>
              <a:t> </a:t>
            </a:r>
            <a:r>
              <a:rPr lang="en-US" altLang="zh-TW" dirty="0"/>
              <a:t>– </a:t>
            </a:r>
            <a:r>
              <a:rPr lang="zh-TW" altLang="en-US" dirty="0"/>
              <a:t>醫院選擇演算法</a:t>
            </a:r>
          </a:p>
        </p:txBody>
      </p:sp>
      <p:sp>
        <p:nvSpPr>
          <p:cNvPr id="3" name="內容版面配置區 2">
            <a:extLst>
              <a:ext uri="{FF2B5EF4-FFF2-40B4-BE49-F238E27FC236}">
                <a16:creationId xmlns:a16="http://schemas.microsoft.com/office/drawing/2014/main" id="{ACCD9FB5-8FEE-4BB3-8DB3-92B9092ED1E0}"/>
              </a:ext>
            </a:extLst>
          </p:cNvPr>
          <p:cNvSpPr>
            <a:spLocks noGrp="1"/>
          </p:cNvSpPr>
          <p:nvPr>
            <p:ph idx="1"/>
          </p:nvPr>
        </p:nvSpPr>
        <p:spPr>
          <a:xfrm>
            <a:off x="234812" y="798153"/>
            <a:ext cx="10515600" cy="5088548"/>
          </a:xfrm>
        </p:spPr>
        <p:txBody>
          <a:bodyPr/>
          <a:lstStyle/>
          <a:p>
            <a:pPr marL="0" indent="0">
              <a:buNone/>
            </a:pPr>
            <a:r>
              <a:rPr lang="en-US" altLang="zh-TW" dirty="0"/>
              <a:t>Step 1.</a:t>
            </a:r>
            <a:r>
              <a:rPr lang="zh-TW" altLang="en-US" dirty="0"/>
              <a:t> 先選出特定地區或區域的所有醫院：</a:t>
            </a:r>
            <a:endParaRPr lang="en-US" altLang="zh-TW" dirty="0"/>
          </a:p>
          <a:p>
            <a:pPr lvl="1"/>
            <a:r>
              <a:rPr lang="zh-TW" altLang="en-US" dirty="0"/>
              <a:t>縣市別：災害地點與醫院地點位於相同縣市或特定距離範圍</a:t>
            </a:r>
            <a:endParaRPr lang="en-US" altLang="zh-TW" dirty="0">
              <a:solidFill>
                <a:srgbClr val="FF0000"/>
              </a:solidFill>
            </a:endParaRPr>
          </a:p>
          <a:p>
            <a:pPr lvl="1"/>
            <a:r>
              <a:rPr lang="zh-TW" altLang="en-US" dirty="0"/>
              <a:t>緊急醫療網：災害所在區域與醫院所在之緊急醫療網區域</a:t>
            </a:r>
            <a:endParaRPr lang="en-US" altLang="zh-TW" dirty="0"/>
          </a:p>
          <a:p>
            <a:pPr marL="0" indent="0">
              <a:buNone/>
            </a:pPr>
            <a:r>
              <a:rPr lang="en-US" altLang="zh-TW" dirty="0"/>
              <a:t>Step 2.</a:t>
            </a:r>
            <a:r>
              <a:rPr lang="zh-TW" altLang="en-US" dirty="0"/>
              <a:t> 選擇醫院同時考量就近與適當原則 </a:t>
            </a:r>
            <a:r>
              <a:rPr lang="en-US" altLang="zh-TW" dirty="0"/>
              <a:t>(</a:t>
            </a:r>
            <a:r>
              <a:rPr lang="zh-TW" altLang="en-US" dirty="0"/>
              <a:t>比較醫院分數高低，高者為選擇對象</a:t>
            </a:r>
            <a:r>
              <a:rPr lang="en-US" altLang="zh-TW" dirty="0"/>
              <a:t>)</a:t>
            </a:r>
          </a:p>
          <a:p>
            <a:pPr marL="0" indent="0">
              <a:buNone/>
            </a:pPr>
            <a:endParaRPr lang="en-US" altLang="zh-TW" dirty="0"/>
          </a:p>
          <a:p>
            <a:pPr marL="0" indent="0">
              <a:buNone/>
            </a:pPr>
            <a:endParaRPr lang="zh-TW"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3811574-5941-4104-95CB-6B663FBB5A9B}"/>
                  </a:ext>
                </a:extLst>
              </p:cNvPr>
              <p:cNvSpPr/>
              <p:nvPr/>
            </p:nvSpPr>
            <p:spPr>
              <a:xfrm>
                <a:off x="667165" y="2403020"/>
                <a:ext cx="6722165" cy="465512"/>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200" b="0" u="none" strike="noStrike" kern="1200" cap="none" spc="0" normalizeH="0" baseline="0" noProof="0" dirty="0">
                    <a:ln>
                      <a:noFill/>
                    </a:ln>
                    <a:solidFill>
                      <a:prstClr val="black"/>
                    </a:solidFill>
                    <a:effectLst/>
                    <a:uLnTx/>
                    <a:uFillTx/>
                    <a:cs typeface="+mn-cs"/>
                  </a:rPr>
                  <a:t>醫</a:t>
                </a:r>
                <a14:m>
                  <m:oMath xmlns:m="http://schemas.openxmlformats.org/officeDocument/2006/math">
                    <m:r>
                      <a:rPr kumimoji="0" lang="zh-TW" altLang="en-US"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院分數</m:t>
                    </m:r>
                    <m:sSub>
                      <m:sSub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𝑆𝑐𝑜𝑟𝑒</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2</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3</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endParaRPr kumimoji="0" lang="zh-TW" altLang="en-US" sz="2200" b="0" i="0" u="none" strike="noStrike" kern="1200" cap="none" spc="0" normalizeH="0" baseline="0" noProof="0" dirty="0">
                  <a:ln>
                    <a:noFill/>
                  </a:ln>
                  <a:solidFill>
                    <a:prstClr val="black"/>
                  </a:solidFill>
                  <a:effectLst/>
                  <a:uLnTx/>
                  <a:uFillTx/>
                  <a:latin typeface="Calibri"/>
                  <a:ea typeface="微軟正黑體"/>
                  <a:cs typeface="+mn-cs"/>
                </a:endParaRPr>
              </a:p>
            </p:txBody>
          </p:sp>
        </mc:Choice>
        <mc:Fallback xmlns="">
          <p:sp>
            <p:nvSpPr>
              <p:cNvPr id="5" name="矩形 4">
                <a:extLst>
                  <a:ext uri="{FF2B5EF4-FFF2-40B4-BE49-F238E27FC236}">
                    <a16:creationId xmlns:a16="http://schemas.microsoft.com/office/drawing/2014/main" id="{B3811574-5941-4104-95CB-6B663FBB5A9B}"/>
                  </a:ext>
                </a:extLst>
              </p:cNvPr>
              <p:cNvSpPr>
                <a:spLocks noRot="1" noChangeAspect="1" noMove="1" noResize="1" noEditPoints="1" noAdjustHandles="1" noChangeArrowheads="1" noChangeShapeType="1" noTextEdit="1"/>
              </p:cNvSpPr>
              <p:nvPr/>
            </p:nvSpPr>
            <p:spPr>
              <a:xfrm>
                <a:off x="667165" y="2403020"/>
                <a:ext cx="6722165" cy="465512"/>
              </a:xfrm>
              <a:prstGeom prst="rect">
                <a:avLst/>
              </a:prstGeom>
              <a:blipFill>
                <a:blip r:embed="rId2"/>
                <a:stretch>
                  <a:fillRect t="-7792" b="-19481"/>
                </a:stretch>
              </a:blipFill>
            </p:spPr>
            <p:txBody>
              <a:bodyPr/>
              <a:lstStyle/>
              <a:p>
                <a:r>
                  <a:rPr lang="zh-TW" altLang="en-US">
                    <a:noFill/>
                  </a:rPr>
                  <a:t> </a:t>
                </a:r>
              </a:p>
            </p:txBody>
          </p:sp>
        </mc:Fallback>
      </mc:AlternateContent>
      <p:sp>
        <p:nvSpPr>
          <p:cNvPr id="4" name="文字方塊 3"/>
          <p:cNvSpPr txBox="1"/>
          <p:nvPr/>
        </p:nvSpPr>
        <p:spPr>
          <a:xfrm>
            <a:off x="8046720" y="197988"/>
            <a:ext cx="4215384" cy="1200329"/>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rPr>
              <a:t>顯示醫院資訊時，出現</a:t>
            </a:r>
            <a:endParaRPr kumimoji="0" lang="en-US" altLang="zh-TW" sz="1800" b="0" i="0" u="none" strike="noStrike" kern="1200" cap="none" spc="0" normalizeH="0" baseline="0" noProof="0" dirty="0">
              <a:ln>
                <a:noFill/>
              </a:ln>
              <a:solidFill>
                <a:prstClr val="black"/>
              </a:solidFill>
              <a:effectLst/>
              <a:uLnTx/>
              <a:uFillTx/>
              <a:latin typeface="Calibri"/>
              <a:ea typeface="微軟正黑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rPr>
              <a:t>醫院名稱，兩地距離、行車時間，</a:t>
            </a:r>
            <a:endParaRPr kumimoji="0" lang="en-US" altLang="zh-TW" sz="1800" b="0" i="0" u="none" strike="noStrike" kern="1200" cap="none" spc="0" normalizeH="0" baseline="0" noProof="0" dirty="0">
              <a:ln>
                <a:noFill/>
              </a:ln>
              <a:solidFill>
                <a:prstClr val="black"/>
              </a:solidFill>
              <a:effectLst/>
              <a:uLnTx/>
              <a:uFillTx/>
              <a:latin typeface="Calibri"/>
              <a:ea typeface="微軟正黑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rPr>
              <a:t>已到院傷患數、在途中傷患數、</a:t>
            </a:r>
            <a:endParaRPr kumimoji="0" lang="en-US" altLang="zh-TW" sz="1800" b="0" i="0" u="none" strike="noStrike" kern="1200" cap="none" spc="0" normalizeH="0" baseline="0" noProof="0" dirty="0">
              <a:ln>
                <a:noFill/>
              </a:ln>
              <a:solidFill>
                <a:prstClr val="black"/>
              </a:solidFill>
              <a:effectLst/>
              <a:uLnTx/>
              <a:uFillTx/>
              <a:latin typeface="Calibri"/>
              <a:ea typeface="微軟正黑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rPr>
              <a:t>資源妥善率指標 </a:t>
            </a:r>
            <a:r>
              <a:rPr kumimoji="0" lang="en-US" altLang="zh-TW" sz="1800" b="0" i="0" u="none" strike="noStrike" kern="1200" cap="none" spc="0" normalizeH="0" baseline="0" noProof="0" dirty="0">
                <a:ln>
                  <a:noFill/>
                </a:ln>
                <a:solidFill>
                  <a:prstClr val="black"/>
                </a:solidFill>
                <a:effectLst/>
                <a:uLnTx/>
                <a:uFillTx/>
                <a:latin typeface="Calibri"/>
                <a:ea typeface="微軟正黑體"/>
                <a:cs typeface="+mn-cs"/>
              </a:rPr>
              <a:t>(availability index)</a:t>
            </a:r>
            <a:endPar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endParaRPr>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0D7E64D3-7502-458E-88D0-5763C1E1E06F}"/>
                  </a:ext>
                </a:extLst>
              </p:cNvPr>
              <p:cNvSpPr txBox="1"/>
              <p:nvPr/>
            </p:nvSpPr>
            <p:spPr>
              <a:xfrm>
                <a:off x="372537" y="2964347"/>
                <a:ext cx="50551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=1,2,…,</m:t>
                      </m:r>
                      <m:r>
                        <a:rPr lang="en-US" altLang="zh-TW" b="0" i="1" smtClean="0">
                          <a:latin typeface="Cambria Math" panose="02040503050406030204" pitchFamily="18" charset="0"/>
                        </a:rPr>
                        <m:t>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𝑗</m:t>
                      </m:r>
                      <m:r>
                        <a:rPr lang="en-US" altLang="zh-TW" b="0" i="1" smtClean="0">
                          <a:latin typeface="Cambria Math" panose="02040503050406030204" pitchFamily="18" charset="0"/>
                        </a:rPr>
                        <m:t>=1,2,…,200; </m:t>
                      </m:r>
                      <m:r>
                        <a:rPr lang="en-US" altLang="zh-TW" b="0" i="1" smtClean="0">
                          <a:latin typeface="Cambria Math" panose="02040503050406030204" pitchFamily="18" charset="0"/>
                        </a:rPr>
                        <m:t>𝑤</m:t>
                      </m:r>
                      <m:r>
                        <a:rPr lang="en-US" altLang="zh-TW" b="0" i="1" smtClean="0">
                          <a:latin typeface="Cambria Math" panose="02040503050406030204" pitchFamily="18" charset="0"/>
                        </a:rPr>
                        <m:t>1=</m:t>
                      </m:r>
                      <m:r>
                        <a:rPr lang="en-US" altLang="zh-TW" b="0" i="1" smtClean="0">
                          <a:latin typeface="Cambria Math" panose="02040503050406030204" pitchFamily="18" charset="0"/>
                        </a:rPr>
                        <m:t>𝑤</m:t>
                      </m:r>
                      <m:r>
                        <a:rPr lang="en-US" altLang="zh-TW" b="0" i="1" smtClean="0">
                          <a:latin typeface="Cambria Math" panose="02040503050406030204" pitchFamily="18" charset="0"/>
                        </a:rPr>
                        <m:t>2=</m:t>
                      </m:r>
                      <m:r>
                        <a:rPr lang="en-US" altLang="zh-TW" b="0" i="1" smtClean="0">
                          <a:latin typeface="Cambria Math" panose="02040503050406030204" pitchFamily="18" charset="0"/>
                        </a:rPr>
                        <m:t>𝑤</m:t>
                      </m:r>
                      <m:r>
                        <a:rPr lang="en-US" altLang="zh-TW" b="0" i="1" smtClean="0">
                          <a:latin typeface="Cambria Math" panose="02040503050406030204" pitchFamily="18" charset="0"/>
                        </a:rPr>
                        <m:t>3=1  </m:t>
                      </m:r>
                    </m:oMath>
                  </m:oMathPara>
                </a14:m>
                <a:endParaRPr lang="zh-TW" altLang="en-US" dirty="0"/>
              </a:p>
            </p:txBody>
          </p:sp>
        </mc:Choice>
        <mc:Fallback xmlns="">
          <p:sp>
            <p:nvSpPr>
              <p:cNvPr id="9" name="文字方塊 8">
                <a:extLst>
                  <a:ext uri="{FF2B5EF4-FFF2-40B4-BE49-F238E27FC236}">
                    <a16:creationId xmlns:a16="http://schemas.microsoft.com/office/drawing/2014/main" id="{0D7E64D3-7502-458E-88D0-5763C1E1E06F}"/>
                  </a:ext>
                </a:extLst>
              </p:cNvPr>
              <p:cNvSpPr txBox="1">
                <a:spLocks noRot="1" noChangeAspect="1" noMove="1" noResize="1" noEditPoints="1" noAdjustHandles="1" noChangeArrowheads="1" noChangeShapeType="1" noTextEdit="1"/>
              </p:cNvSpPr>
              <p:nvPr/>
            </p:nvSpPr>
            <p:spPr>
              <a:xfrm>
                <a:off x="372537" y="2964347"/>
                <a:ext cx="5055102" cy="276999"/>
              </a:xfrm>
              <a:prstGeom prst="rect">
                <a:avLst/>
              </a:prstGeom>
              <a:blipFill>
                <a:blip r:embed="rId3"/>
                <a:stretch>
                  <a:fillRect l="-724" t="-2174" b="-326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B8E023BE-F76F-415D-AC66-CE7023F551D6}"/>
                  </a:ext>
                </a:extLst>
              </p:cNvPr>
              <p:cNvSpPr txBox="1"/>
              <p:nvPr/>
            </p:nvSpPr>
            <p:spPr>
              <a:xfrm>
                <a:off x="372537" y="3400423"/>
                <a:ext cx="6955943"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𝐷𝑟𝑖𝑣𝑖𝑛𝑔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𝑇𝑖𝑚𝑒</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醫院的開車時間</m:t>
                    </m:r>
                    <m:r>
                      <a:rPr lang="zh-TW" altLang="en-US" i="1" dirty="0">
                        <a:latin typeface="Cambria Math" panose="02040503050406030204" pitchFamily="18" charset="0"/>
                      </a:rPr>
                      <m:t>取</m:t>
                    </m:r>
                    <m:r>
                      <a:rPr lang="zh-TW" altLang="en-US" i="1" dirty="0" smtClean="0">
                        <a:latin typeface="Cambria Math" panose="02040503050406030204" pitchFamily="18" charset="0"/>
                      </a:rPr>
                      <m:t>倒數</m:t>
                    </m:r>
                    <m:r>
                      <a:rPr lang="zh-TW" altLang="en-US" i="1" dirty="0">
                        <a:latin typeface="Cambria Math" panose="02040503050406030204" pitchFamily="18" charset="0"/>
                      </a:rPr>
                      <m:t>，</m:t>
                    </m:r>
                  </m:oMath>
                </a14:m>
                <a:r>
                  <a:rPr lang="zh-TW" altLang="en-US" dirty="0"/>
                  <a:t> </a:t>
                </a:r>
              </a:p>
            </p:txBody>
          </p:sp>
        </mc:Choice>
        <mc:Fallback xmlns="">
          <p:sp>
            <p:nvSpPr>
              <p:cNvPr id="10" name="文字方塊 9">
                <a:extLst>
                  <a:ext uri="{FF2B5EF4-FFF2-40B4-BE49-F238E27FC236}">
                    <a16:creationId xmlns:a16="http://schemas.microsoft.com/office/drawing/2014/main" id="{B8E023BE-F76F-415D-AC66-CE7023F551D6}"/>
                  </a:ext>
                </a:extLst>
              </p:cNvPr>
              <p:cNvSpPr txBox="1">
                <a:spLocks noRot="1" noChangeAspect="1" noMove="1" noResize="1" noEditPoints="1" noAdjustHandles="1" noChangeArrowheads="1" noChangeShapeType="1" noTextEdit="1"/>
              </p:cNvSpPr>
              <p:nvPr/>
            </p:nvSpPr>
            <p:spPr>
              <a:xfrm>
                <a:off x="372537" y="3400423"/>
                <a:ext cx="6955943" cy="306238"/>
              </a:xfrm>
              <a:prstGeom prst="rect">
                <a:avLst/>
              </a:prstGeom>
              <a:blipFill>
                <a:blip r:embed="rId4"/>
                <a:stretch>
                  <a:fillRect l="-876"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D443E018-9723-44BC-A943-898D4C1422F1}"/>
                  </a:ext>
                </a:extLst>
              </p:cNvPr>
              <p:cNvSpPr txBox="1"/>
              <p:nvPr/>
            </p:nvSpPr>
            <p:spPr>
              <a:xfrm>
                <a:off x="372536" y="3771001"/>
                <a:ext cx="2333139" cy="428322"/>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m:rPr>
                            <m:sty m:val="p"/>
                          </m:rPr>
                          <a:rPr lang="en-US" altLang="zh-TW" i="1">
                            <a:latin typeface="Cambria Math" panose="02040503050406030204" pitchFamily="18" charset="0"/>
                          </a:rPr>
                          <m:t>D</m:t>
                        </m:r>
                        <m:r>
                          <a:rPr lang="en-US" altLang="zh-TW" b="0" i="1" smtClean="0">
                            <a:latin typeface="Cambria Math" panose="02040503050406030204" pitchFamily="18" charset="0"/>
                          </a:rPr>
                          <m:t>𝑟𝑖𝑣𝑖𝑛𝑔𝑇𝑖𝑚𝑒</m:t>
                        </m:r>
                        <m:r>
                          <a:rPr lang="en-US" altLang="zh-TW" b="0" i="1" smtClean="0">
                            <a:latin typeface="Cambria Math" panose="02040503050406030204" pitchFamily="18" charset="0"/>
                          </a:rPr>
                          <m:t>(</m:t>
                        </m:r>
                        <m:r>
                          <a:rPr lang="en-US" altLang="zh-TW" b="0" i="1" smtClean="0">
                            <a:latin typeface="Cambria Math" panose="02040503050406030204" pitchFamily="18" charset="0"/>
                          </a:rPr>
                          <m:t>𝑚𝑖𝑛𝑠</m:t>
                        </m:r>
                        <m:r>
                          <a:rPr lang="en-US" altLang="zh-TW" b="0" i="1" smtClean="0">
                            <a:latin typeface="Cambria Math" panose="02040503050406030204" pitchFamily="18" charset="0"/>
                          </a:rPr>
                          <m:t>)</m:t>
                        </m:r>
                      </m:den>
                    </m:f>
                  </m:oMath>
                </a14:m>
                <a:r>
                  <a:rPr lang="zh-TW" altLang="en-US" dirty="0"/>
                  <a:t>  </a:t>
                </a:r>
              </a:p>
            </p:txBody>
          </p:sp>
        </mc:Choice>
        <mc:Fallback xmlns="">
          <p:sp>
            <p:nvSpPr>
              <p:cNvPr id="11" name="文字方塊 10">
                <a:extLst>
                  <a:ext uri="{FF2B5EF4-FFF2-40B4-BE49-F238E27FC236}">
                    <a16:creationId xmlns:a16="http://schemas.microsoft.com/office/drawing/2014/main" id="{D443E018-9723-44BC-A943-898D4C1422F1}"/>
                  </a:ext>
                </a:extLst>
              </p:cNvPr>
              <p:cNvSpPr txBox="1">
                <a:spLocks noRot="1" noChangeAspect="1" noMove="1" noResize="1" noEditPoints="1" noAdjustHandles="1" noChangeArrowheads="1" noChangeShapeType="1" noTextEdit="1"/>
              </p:cNvSpPr>
              <p:nvPr/>
            </p:nvSpPr>
            <p:spPr>
              <a:xfrm>
                <a:off x="372536" y="3771001"/>
                <a:ext cx="2333139" cy="428322"/>
              </a:xfrm>
              <a:prstGeom prst="rect">
                <a:avLst/>
              </a:prstGeom>
              <a:blipFill>
                <a:blip r:embed="rId5"/>
                <a:stretch>
                  <a:fillRect l="-2611" b="-1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252A5952-6A2E-49C5-9DF3-0FB56E1127EA}"/>
                  </a:ext>
                </a:extLst>
              </p:cNvPr>
              <p:cNvSpPr txBox="1"/>
              <p:nvPr/>
            </p:nvSpPr>
            <p:spPr>
              <a:xfrm>
                <a:off x="372537" y="4298029"/>
                <a:ext cx="5657318"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𝐴𝑑𝑒𝑞𝑢𝑎𝑐𝑦</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m:t>
                    </m:r>
                    <m:r>
                      <a:rPr lang="zh-TW" altLang="en-US" i="1" dirty="0">
                        <a:latin typeface="Cambria Math" panose="02040503050406030204" pitchFamily="18" charset="0"/>
                      </a:rPr>
                      <m:t>適當性，</m:t>
                    </m:r>
                  </m:oMath>
                </a14:m>
                <a:r>
                  <a:rPr lang="zh-TW" altLang="en-US" dirty="0"/>
                  <a:t> </a:t>
                </a:r>
              </a:p>
            </p:txBody>
          </p:sp>
        </mc:Choice>
        <mc:Fallback xmlns="">
          <p:sp>
            <p:nvSpPr>
              <p:cNvPr id="12" name="文字方塊 11">
                <a:extLst>
                  <a:ext uri="{FF2B5EF4-FFF2-40B4-BE49-F238E27FC236}">
                    <a16:creationId xmlns:a16="http://schemas.microsoft.com/office/drawing/2014/main" id="{252A5952-6A2E-49C5-9DF3-0FB56E1127EA}"/>
                  </a:ext>
                </a:extLst>
              </p:cNvPr>
              <p:cNvSpPr txBox="1">
                <a:spLocks noRot="1" noChangeAspect="1" noMove="1" noResize="1" noEditPoints="1" noAdjustHandles="1" noChangeArrowheads="1" noChangeShapeType="1" noTextEdit="1"/>
              </p:cNvSpPr>
              <p:nvPr/>
            </p:nvSpPr>
            <p:spPr>
              <a:xfrm>
                <a:off x="372537" y="4298029"/>
                <a:ext cx="5657318" cy="306238"/>
              </a:xfrm>
              <a:prstGeom prst="rect">
                <a:avLst/>
              </a:prstGeom>
              <a:blipFill>
                <a:blip r:embed="rId6"/>
                <a:stretch>
                  <a:fillRect l="-1509"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B37AA500-3288-4962-AE99-A5EC4E69CE8C}"/>
                  </a:ext>
                </a:extLst>
              </p:cNvPr>
              <p:cNvSpPr txBox="1"/>
              <p:nvPr/>
            </p:nvSpPr>
            <p:spPr>
              <a:xfrm>
                <a:off x="372537" y="4717403"/>
                <a:ext cx="3395801" cy="299313"/>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𝐴𝑑𝑒𝑞𝑢𝑎𝑡𝑒</m:t>
                    </m:r>
                    <m:r>
                      <a:rPr lang="en-US" altLang="zh-TW" b="0" i="1" smtClean="0">
                        <a:latin typeface="Cambria Math" panose="02040503050406030204" pitchFamily="18" charset="0"/>
                      </a:rPr>
                      <m:t> </m:t>
                    </m:r>
                    <m:r>
                      <a:rPr lang="en-US" altLang="zh-TW" b="0" i="1" smtClean="0">
                        <a:latin typeface="Cambria Math" panose="02040503050406030204" pitchFamily="18" charset="0"/>
                      </a:rPr>
                      <m:t>𝐻𝑜𝑎𝑝𝑖𝑡𝑎𝑙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𝑀𝑎𝑡𝑟𝑖𝑥</m:t>
                    </m:r>
                  </m:oMath>
                </a14:m>
                <a:r>
                  <a:rPr lang="zh-TW" altLang="en-US" dirty="0"/>
                  <a:t> </a:t>
                </a:r>
              </a:p>
            </p:txBody>
          </p:sp>
        </mc:Choice>
        <mc:Fallback xmlns="">
          <p:sp>
            <p:nvSpPr>
              <p:cNvPr id="13" name="文字方塊 12">
                <a:extLst>
                  <a:ext uri="{FF2B5EF4-FFF2-40B4-BE49-F238E27FC236}">
                    <a16:creationId xmlns:a16="http://schemas.microsoft.com/office/drawing/2014/main" id="{B37AA500-3288-4962-AE99-A5EC4E69CE8C}"/>
                  </a:ext>
                </a:extLst>
              </p:cNvPr>
              <p:cNvSpPr txBox="1">
                <a:spLocks noRot="1" noChangeAspect="1" noMove="1" noResize="1" noEditPoints="1" noAdjustHandles="1" noChangeArrowheads="1" noChangeShapeType="1" noTextEdit="1"/>
              </p:cNvSpPr>
              <p:nvPr/>
            </p:nvSpPr>
            <p:spPr>
              <a:xfrm>
                <a:off x="372537" y="4717403"/>
                <a:ext cx="3395801" cy="299313"/>
              </a:xfrm>
              <a:prstGeom prst="rect">
                <a:avLst/>
              </a:prstGeom>
              <a:blipFill>
                <a:blip r:embed="rId7"/>
                <a:stretch>
                  <a:fillRect l="-2513" r="-359" b="-265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D239A2AD-12A5-44E3-B275-8669DD05424D}"/>
                  </a:ext>
                </a:extLst>
              </p:cNvPr>
              <p:cNvSpPr txBox="1"/>
              <p:nvPr/>
            </p:nvSpPr>
            <p:spPr>
              <a:xfrm>
                <a:off x="372537" y="5195635"/>
                <a:ext cx="7439344"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𝐴𝑣𝑎𝑖𝑙𝑎𝑏𝑖𝑙𝑖𝑡𝑦</m:t>
                    </m:r>
                    <m:r>
                      <a:rPr lang="en-US" altLang="zh-TW" b="0" i="1" smtClean="0">
                        <a:latin typeface="Cambria Math" panose="02040503050406030204" pitchFamily="18" charset="0"/>
                      </a:rPr>
                      <m:t> </m:t>
                    </m:r>
                    <m:r>
                      <a:rPr lang="en-US" altLang="zh-TW" b="0" i="1" smtClean="0">
                        <a:latin typeface="Cambria Math" panose="02040503050406030204" pitchFamily="18" charset="0"/>
                      </a:rPr>
                      <m:t>𝐼𝑛𝑑𝑒𝑥</m:t>
                    </m:r>
                    <m:r>
                      <a:rPr lang="en-US" altLang="zh-TW" b="0" i="1" smtClean="0">
                        <a:latin typeface="Cambria Math" panose="02040503050406030204" pitchFamily="18" charset="0"/>
                      </a:rPr>
                      <m:t>)</m:t>
                    </m:r>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m:t>
                    </m:r>
                    <m:r>
                      <a:rPr lang="zh-TW" altLang="en-US" i="1" dirty="0">
                        <a:latin typeface="Cambria Math" panose="02040503050406030204" pitchFamily="18" charset="0"/>
                      </a:rPr>
                      <m:t>的</m:t>
                    </m:r>
                    <m:r>
                      <a:rPr lang="zh-TW" altLang="en-US" i="1" dirty="0" smtClean="0">
                        <a:latin typeface="Cambria Math" panose="02040503050406030204" pitchFamily="18" charset="0"/>
                      </a:rPr>
                      <m:t>可</m:t>
                    </m:r>
                    <m:r>
                      <a:rPr lang="zh-TW" altLang="en-US" i="1" dirty="0">
                        <a:latin typeface="Cambria Math" panose="02040503050406030204" pitchFamily="18" charset="0"/>
                      </a:rPr>
                      <m:t>使用</m:t>
                    </m:r>
                    <m:r>
                      <a:rPr lang="zh-TW" altLang="en-US" i="1" dirty="0" smtClean="0">
                        <a:latin typeface="Cambria Math" panose="02040503050406030204" pitchFamily="18" charset="0"/>
                      </a:rPr>
                      <m:t>床位</m:t>
                    </m:r>
                    <m:r>
                      <a:rPr lang="zh-TW" altLang="en-US" i="1" dirty="0">
                        <a:latin typeface="Cambria Math" panose="02040503050406030204" pitchFamily="18" charset="0"/>
                      </a:rPr>
                      <m:t>比率</m:t>
                    </m:r>
                    <m:r>
                      <a:rPr lang="zh-TW" altLang="en-US" i="1" dirty="0" smtClean="0">
                        <a:latin typeface="Cambria Math" panose="02040503050406030204" pitchFamily="18" charset="0"/>
                      </a:rPr>
                      <m:t>，</m:t>
                    </m:r>
                  </m:oMath>
                </a14:m>
                <a:r>
                  <a:rPr lang="zh-TW" altLang="en-US" dirty="0"/>
                  <a:t> </a:t>
                </a:r>
              </a:p>
            </p:txBody>
          </p:sp>
        </mc:Choice>
        <mc:Fallback xmlns="">
          <p:sp>
            <p:nvSpPr>
              <p:cNvPr id="14" name="文字方塊 13">
                <a:extLst>
                  <a:ext uri="{FF2B5EF4-FFF2-40B4-BE49-F238E27FC236}">
                    <a16:creationId xmlns:a16="http://schemas.microsoft.com/office/drawing/2014/main" id="{D239A2AD-12A5-44E3-B275-8669DD05424D}"/>
                  </a:ext>
                </a:extLst>
              </p:cNvPr>
              <p:cNvSpPr txBox="1">
                <a:spLocks noRot="1" noChangeAspect="1" noMove="1" noResize="1" noEditPoints="1" noAdjustHandles="1" noChangeArrowheads="1" noChangeShapeType="1" noTextEdit="1"/>
              </p:cNvSpPr>
              <p:nvPr/>
            </p:nvSpPr>
            <p:spPr>
              <a:xfrm>
                <a:off x="372537" y="5195635"/>
                <a:ext cx="7439344" cy="306238"/>
              </a:xfrm>
              <a:prstGeom prst="rect">
                <a:avLst/>
              </a:prstGeom>
              <a:blipFill>
                <a:blip r:embed="rId8"/>
                <a:stretch>
                  <a:fillRect l="-820" t="-9804" b="-235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FCAC2DF7-9F25-4075-8C08-C70D4BABAC8D}"/>
                  </a:ext>
                </a:extLst>
              </p:cNvPr>
              <p:cNvSpPr txBox="1"/>
              <p:nvPr/>
            </p:nvSpPr>
            <p:spPr>
              <a:xfrm>
                <a:off x="321722" y="5518597"/>
                <a:ext cx="7446334" cy="537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𝑊𝑎𝑖𝑡𝑖𝑛𝑔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𝑎𝑏𝑜𝑎𝑟𝑑</m:t>
                              </m:r>
                              <m:r>
                                <a:rPr lang="zh-TW" altLang="en-US" i="1">
                                  <a:latin typeface="Cambria Math" panose="02040503050406030204" pitchFamily="18" charset="0"/>
                                </a:rPr>
                                <m:t> </m:t>
                              </m:r>
                              <m:r>
                                <a:rPr lang="en-US" altLang="zh-TW" i="1" smtClean="0">
                                  <a:latin typeface="Cambria Math" panose="02040503050406030204" pitchFamily="18" charset="0"/>
                                </a:rPr>
                                <m:t>+</m:t>
                              </m:r>
                              <m:r>
                                <a:rPr lang="zh-TW" altLang="en-US" i="1">
                                  <a:latin typeface="Cambria Math" panose="02040503050406030204" pitchFamily="18" charset="0"/>
                                </a:rPr>
                                <m:t> </m:t>
                              </m:r>
                              <m:r>
                                <a:rPr lang="en-US" altLang="zh-TW" b="0" i="1" smtClean="0">
                                  <a:latin typeface="Cambria Math" panose="02040503050406030204" pitchFamily="18" charset="0"/>
                                </a:rPr>
                                <m:t>𝑑𝑖𝑎𝑔𝑛𝑜𝑠𝑖𝑠</m:t>
                              </m:r>
                            </m:e>
                          </m:d>
                          <m:r>
                            <a:rPr lang="zh-TW" altLang="en-US" i="1">
                              <a:latin typeface="Cambria Math" panose="02040503050406030204" pitchFamily="18" charset="0"/>
                            </a:rPr>
                            <m:t> </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den>
                      </m:f>
                    </m:oMath>
                  </m:oMathPara>
                </a14:m>
                <a:endParaRPr lang="zh-TW" altLang="en-US" dirty="0"/>
              </a:p>
            </p:txBody>
          </p:sp>
        </mc:Choice>
        <mc:Fallback xmlns="">
          <p:sp>
            <p:nvSpPr>
              <p:cNvPr id="15" name="文字方塊 14">
                <a:extLst>
                  <a:ext uri="{FF2B5EF4-FFF2-40B4-BE49-F238E27FC236}">
                    <a16:creationId xmlns:a16="http://schemas.microsoft.com/office/drawing/2014/main" id="{FCAC2DF7-9F25-4075-8C08-C70D4BABAC8D}"/>
                  </a:ext>
                </a:extLst>
              </p:cNvPr>
              <p:cNvSpPr txBox="1">
                <a:spLocks noRot="1" noChangeAspect="1" noMove="1" noResize="1" noEditPoints="1" noAdjustHandles="1" noChangeArrowheads="1" noChangeShapeType="1" noTextEdit="1"/>
              </p:cNvSpPr>
              <p:nvPr/>
            </p:nvSpPr>
            <p:spPr>
              <a:xfrm>
                <a:off x="321722" y="5518597"/>
                <a:ext cx="7446334" cy="53758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18B72330-7213-4499-AA91-672FB4BD3CB9}"/>
                  </a:ext>
                </a:extLst>
              </p:cNvPr>
              <p:cNvSpPr txBox="1"/>
              <p:nvPr/>
            </p:nvSpPr>
            <p:spPr>
              <a:xfrm>
                <a:off x="321722" y="6097497"/>
                <a:ext cx="389805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den>
                      </m:f>
                    </m:oMath>
                  </m:oMathPara>
                </a14:m>
                <a:endParaRPr lang="zh-TW" altLang="en-US" dirty="0"/>
              </a:p>
            </p:txBody>
          </p:sp>
        </mc:Choice>
        <mc:Fallback xmlns="">
          <p:sp>
            <p:nvSpPr>
              <p:cNvPr id="16" name="文字方塊 15">
                <a:extLst>
                  <a:ext uri="{FF2B5EF4-FFF2-40B4-BE49-F238E27FC236}">
                    <a16:creationId xmlns:a16="http://schemas.microsoft.com/office/drawing/2014/main" id="{18B72330-7213-4499-AA91-672FB4BD3CB9}"/>
                  </a:ext>
                </a:extLst>
              </p:cNvPr>
              <p:cNvSpPr txBox="1">
                <a:spLocks noRot="1" noChangeAspect="1" noMove="1" noResize="1" noEditPoints="1" noAdjustHandles="1" noChangeArrowheads="1" noChangeShapeType="1" noTextEdit="1"/>
              </p:cNvSpPr>
              <p:nvPr/>
            </p:nvSpPr>
            <p:spPr>
              <a:xfrm>
                <a:off x="321722" y="6097497"/>
                <a:ext cx="3898055" cy="525978"/>
              </a:xfrm>
              <a:prstGeom prst="rect">
                <a:avLst/>
              </a:prstGeom>
              <a:blipFill>
                <a:blip r:embed="rId10"/>
                <a:stretch>
                  <a:fillRect/>
                </a:stretch>
              </a:blipFill>
            </p:spPr>
            <p:txBody>
              <a:bodyPr/>
              <a:lstStyle/>
              <a:p>
                <a:r>
                  <a:rPr lang="zh-TW" altLang="en-US">
                    <a:noFill/>
                  </a:rPr>
                  <a:t> </a:t>
                </a:r>
              </a:p>
            </p:txBody>
          </p:sp>
        </mc:Fallback>
      </mc:AlternateContent>
      <p:cxnSp>
        <p:nvCxnSpPr>
          <p:cNvPr id="19" name="直線單箭頭接點 18">
            <a:extLst>
              <a:ext uri="{FF2B5EF4-FFF2-40B4-BE49-F238E27FC236}">
                <a16:creationId xmlns:a16="http://schemas.microsoft.com/office/drawing/2014/main" id="{DF835106-AEE6-45E0-8104-A4CD5BBB8FFD}"/>
              </a:ext>
            </a:extLst>
          </p:cNvPr>
          <p:cNvCxnSpPr>
            <a:cxnSpLocks/>
          </p:cNvCxnSpPr>
          <p:nvPr/>
        </p:nvCxnSpPr>
        <p:spPr>
          <a:xfrm>
            <a:off x="4134678" y="4867060"/>
            <a:ext cx="347869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表格 19">
            <a:extLst>
              <a:ext uri="{FF2B5EF4-FFF2-40B4-BE49-F238E27FC236}">
                <a16:creationId xmlns:a16="http://schemas.microsoft.com/office/drawing/2014/main" id="{CD2DAFBA-B874-424F-9CF8-411EC71A8E37}"/>
              </a:ext>
            </a:extLst>
          </p:cNvPr>
          <p:cNvGraphicFramePr>
            <a:graphicFrameLocks noGrp="1"/>
          </p:cNvGraphicFramePr>
          <p:nvPr>
            <p:extLst>
              <p:ext uri="{D42A27DB-BD31-4B8C-83A1-F6EECF244321}">
                <p14:modId xmlns:p14="http://schemas.microsoft.com/office/powerpoint/2010/main" val="147768542"/>
              </p:ext>
            </p:extLst>
          </p:nvPr>
        </p:nvGraphicFramePr>
        <p:xfrm>
          <a:off x="7811881" y="3102847"/>
          <a:ext cx="4260435" cy="3389790"/>
        </p:xfrm>
        <a:graphic>
          <a:graphicData uri="http://schemas.openxmlformats.org/drawingml/2006/table">
            <a:tbl>
              <a:tblPr bandRow="1">
                <a:tableStyleId>{8799B23B-EC83-4686-B30A-512413B5E67A}</a:tableStyleId>
              </a:tblPr>
              <a:tblGrid>
                <a:gridCol w="1014067">
                  <a:extLst>
                    <a:ext uri="{9D8B030D-6E8A-4147-A177-3AD203B41FA5}">
                      <a16:colId xmlns:a16="http://schemas.microsoft.com/office/drawing/2014/main" val="2396529781"/>
                    </a:ext>
                  </a:extLst>
                </a:gridCol>
                <a:gridCol w="690107">
                  <a:extLst>
                    <a:ext uri="{9D8B030D-6E8A-4147-A177-3AD203B41FA5}">
                      <a16:colId xmlns:a16="http://schemas.microsoft.com/office/drawing/2014/main" val="516174121"/>
                    </a:ext>
                  </a:extLst>
                </a:gridCol>
                <a:gridCol w="852087">
                  <a:extLst>
                    <a:ext uri="{9D8B030D-6E8A-4147-A177-3AD203B41FA5}">
                      <a16:colId xmlns:a16="http://schemas.microsoft.com/office/drawing/2014/main" val="4001394421"/>
                    </a:ext>
                  </a:extLst>
                </a:gridCol>
                <a:gridCol w="852087">
                  <a:extLst>
                    <a:ext uri="{9D8B030D-6E8A-4147-A177-3AD203B41FA5}">
                      <a16:colId xmlns:a16="http://schemas.microsoft.com/office/drawing/2014/main" val="1147611085"/>
                    </a:ext>
                  </a:extLst>
                </a:gridCol>
                <a:gridCol w="852087">
                  <a:extLst>
                    <a:ext uri="{9D8B030D-6E8A-4147-A177-3AD203B41FA5}">
                      <a16:colId xmlns:a16="http://schemas.microsoft.com/office/drawing/2014/main"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4210687498"/>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4</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2</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6</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2</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10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val="874253525"/>
                  </a:ext>
                </a:extLst>
              </a:tr>
            </a:tbl>
          </a:graphicData>
        </a:graphic>
      </p:graphicFrame>
      <p:sp>
        <p:nvSpPr>
          <p:cNvPr id="21" name="文字方塊 20">
            <a:extLst>
              <a:ext uri="{FF2B5EF4-FFF2-40B4-BE49-F238E27FC236}">
                <a16:creationId xmlns:a16="http://schemas.microsoft.com/office/drawing/2014/main" id="{EAA85162-2DAB-4AFF-8E2F-1F5ED7685E1D}"/>
              </a:ext>
            </a:extLst>
          </p:cNvPr>
          <p:cNvSpPr txBox="1"/>
          <p:nvPr/>
        </p:nvSpPr>
        <p:spPr>
          <a:xfrm>
            <a:off x="7811881" y="2677729"/>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spTree>
    <p:extLst>
      <p:ext uri="{BB962C8B-B14F-4D97-AF65-F5344CB8AC3E}">
        <p14:creationId xmlns:p14="http://schemas.microsoft.com/office/powerpoint/2010/main" val="96615825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3">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12441</TotalTime>
  <Words>4936</Words>
  <Application>Microsoft Office PowerPoint</Application>
  <PresentationFormat>寬螢幕</PresentationFormat>
  <Paragraphs>781</Paragraphs>
  <Slides>32</Slides>
  <Notes>1</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32</vt:i4>
      </vt:variant>
    </vt:vector>
  </HeadingPairs>
  <TitlesOfParts>
    <vt:vector size="38" baseType="lpstr">
      <vt:lpstr>微軟正黑體</vt:lpstr>
      <vt:lpstr>新細明體</vt:lpstr>
      <vt:lpstr>Arial</vt:lpstr>
      <vt:lpstr>Calibri</vt:lpstr>
      <vt:lpstr>Cambria Math</vt:lpstr>
      <vt:lpstr>Office 佈景主題</vt:lpstr>
      <vt:lpstr>醫院分數計算</vt:lpstr>
      <vt:lpstr>醫院分數計算公式意涵</vt:lpstr>
      <vt:lpstr>醫院分數計算公式</vt:lpstr>
      <vt:lpstr>醫院分數計算公式(續)</vt:lpstr>
      <vt:lpstr>醫院分數計算公式(續)</vt:lpstr>
      <vt:lpstr>條件</vt:lpstr>
      <vt:lpstr>Simulation</vt:lpstr>
      <vt:lpstr>App (民眾版) – 醫院選擇演算法</vt:lpstr>
      <vt:lpstr>App (專業版) – 醫院選擇演算法</vt:lpstr>
      <vt:lpstr>醫院分數計算公式</vt:lpstr>
      <vt:lpstr>醫院分數內之availability index 計算修正 -Apr. 16 meeting</vt:lpstr>
      <vt:lpstr>醫院分數計算公式Apr. 21</vt:lpstr>
      <vt:lpstr>醫院分數計算公式Apr. 21</vt:lpstr>
      <vt:lpstr>醫院分數計算公式Apr. 21</vt:lpstr>
      <vt:lpstr>PowerPoint 簡報</vt:lpstr>
      <vt:lpstr>醫院分數計算公式Apr. 21</vt:lpstr>
      <vt:lpstr>醫院分數計算公式Apr. 21</vt:lpstr>
      <vt:lpstr>試驗</vt:lpstr>
      <vt:lpstr>醫院分數計算公式May. 8</vt:lpstr>
      <vt:lpstr>醫院分數計算公式Apr. 21</vt:lpstr>
      <vt:lpstr>醫院分數計算公式May. 12</vt:lpstr>
      <vt:lpstr>限制式</vt:lpstr>
      <vt:lpstr>不好</vt:lpstr>
      <vt:lpstr>醫院分數計算公式May. 13</vt:lpstr>
      <vt:lpstr>PowerPoint 簡報</vt:lpstr>
      <vt:lpstr>PowerPoint 簡報</vt:lpstr>
      <vt:lpstr>PowerPoint 簡報</vt:lpstr>
      <vt:lpstr>PowerPoint 簡報</vt:lpstr>
      <vt:lpstr>PowerPoint 簡報</vt:lpstr>
      <vt:lpstr>PowerPoint 簡報</vt:lpstr>
      <vt:lpstr>May 15</vt:lpstr>
      <vt:lpstr>May 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佳欣 鄭</dc:creator>
  <cp:lastModifiedBy>佳欣 鄭</cp:lastModifiedBy>
  <cp:revision>891</cp:revision>
  <dcterms:created xsi:type="dcterms:W3CDTF">2019-11-04T07:46:46Z</dcterms:created>
  <dcterms:modified xsi:type="dcterms:W3CDTF">2020-05-29T10:23:03Z</dcterms:modified>
</cp:coreProperties>
</file>