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"/>
  </p:notesMasterIdLst>
  <p:sldIdLst>
    <p:sldId id="318" r:id="rId2"/>
    <p:sldId id="317" r:id="rId3"/>
    <p:sldId id="316" r:id="rId4"/>
    <p:sldId id="32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欣 鄭" initials="佳欣" lastIdx="3" clrIdx="0">
    <p:extLst>
      <p:ext uri="{19B8F6BF-5375-455C-9EA6-DF929625EA0E}">
        <p15:presenceInfo xmlns:p15="http://schemas.microsoft.com/office/powerpoint/2012/main" userId="9d96f9e5de6d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2154" autoAdjust="0"/>
  </p:normalViewPr>
  <p:slideViewPr>
    <p:cSldViewPr snapToGrid="0">
      <p:cViewPr varScale="1">
        <p:scale>
          <a:sx n="84" d="100"/>
          <a:sy n="84" d="100"/>
        </p:scale>
        <p:origin x="69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479A9-0FD5-4398-9B6B-82548CA1E974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7FACE-B5B6-43FB-B22F-A737D3230C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14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7BEAC-2E13-43E5-B748-E2AC3738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F45448-AD6D-4D98-BB8B-88613B1FB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1C200E-C770-498B-8C97-2B464B8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B5-1035-4D0D-A6F4-F929421A1A09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4C22B-528D-40F0-906C-32E334B3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7B556-9FA1-44E0-B761-F008F55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787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6F71-82CE-43C8-8741-5D1AB71C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E44BC6-D7C1-40FA-9FC0-2CB4A230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ECC0F-612E-432A-B85A-659A1B69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51B6-1A26-411E-80AB-07D6CAD3BA8F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A3A8E-611D-4C40-9001-DFDFD71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EED7C-0475-4189-8ABA-4381D32A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1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C30157-9468-4605-8B8C-7C3F780AF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2E497-F504-4267-9912-C77EB944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E4B37-3889-4414-9506-0FF6611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702B-4FA9-43DA-9851-E612C1EB5EBB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FF50C-EDBF-4638-AB26-1A472207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0863A-3290-4A55-8A2D-3C2BC3CF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122B1-597B-41BB-9BB3-BEF380E5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B3971-57DB-478D-BC87-0D2899D1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C02ED-EA45-4E74-B703-F1EA16FB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6AAA-836B-4DBD-96C2-3079041F5B0D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22F48-9974-4907-83A0-6CCA6FC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73D1D-A146-4BAF-9214-847FC67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D83E6-FBCD-4105-993D-AEA53475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719DD-ACCF-4AAA-8966-90E9BA42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0779E0-FD88-4421-8AB2-E9D7E3DC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114F-EA40-42C4-81A9-F793CDFDC1B7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FF746-E14A-4F88-ADC3-1848C997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F22DD-8D0A-4327-8DF7-63F4A0E2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8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A9CC0-3BBC-41C7-B908-7E03B9AB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4BC47-C913-4F7D-9D36-8E20DF7A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5740"/>
            <a:ext cx="5181600" cy="47912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6E169C-AA57-4A6B-BA6D-404192858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5740"/>
            <a:ext cx="5181600" cy="47912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61F099-8E91-4D5C-964F-58749836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E95-7AFA-44D3-9B0B-859BDF1ECE61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390131-E5C7-4797-8731-2CB05879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6016D-063D-4806-A52E-68B5D8A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97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1A3B8-D8F1-4D6F-BBAD-30447DB5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75CF55-B2E5-41E0-AB62-59DCCE09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C9118C-343B-436B-97CE-CFD2E191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EFF1B5-34AA-4775-8DB9-307750843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4F1811-B200-40A0-B7C9-A2CCC32A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D0B38D-BDB3-44B6-92FF-FF8FA638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AF99-4EF5-431A-90FC-C7A2B65E4EEA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AB0220-559D-4B3A-969A-53B1B680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13974C-D440-4221-9F62-CEA600AC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987D4-E25B-4A43-BEAB-5A10EA95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3632C9-CE39-4BB2-A3C1-EAD9B97B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CF9C-9399-4838-8D33-133A78A46713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33AAD-9B37-4931-831D-553620CD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B471BD-1D81-47B2-87D3-5F91692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9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64543B-00E0-4E8E-AF59-432A526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5D51-5E4E-42A5-A150-83E3EF2E6A7D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0FC091-1B05-4A7B-BA92-909FDF56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5CDC7-866F-40EC-882B-F742D208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B19B-E933-4778-9D06-C8FDB4D1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4DE25-69AE-446F-80CD-733A5B59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9E1955-8378-40C4-98C2-0EC85019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ABABDC-7FA5-4945-B50D-D61F724E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BE43-F690-4029-AD9B-C832679362AD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41F87C-AC64-4A65-A919-03929F8B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1465F-6363-45DD-BF1D-5C355E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6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CCCDE-0C3F-4A82-A924-630ED351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88E763-5AF3-41CE-B141-5B14B2477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F1F0F2-DBDE-4889-B0FD-B8A1BC6F5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1436A-4021-405C-8755-773AF9A9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1016-F4FC-47D2-A8EC-9D6F884F77A3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02333A-1A07-4214-B977-F6F684B2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BAB6C-746F-45C2-BFDE-654B53E6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9107FD-CF3A-4DD6-A8F6-DE033970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2"/>
            <a:ext cx="10515600" cy="75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B64A5F-FA17-46E9-A0D1-37570E92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9704"/>
            <a:ext cx="10515600" cy="508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D9A34-56F4-4084-AE65-3B930502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6142-8846-45AB-BAD9-043887BC0429}" type="datetime1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36B89-3240-4E8A-855E-EE1E2EC00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89E64-8236-4256-AA9D-4EB470CF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70B5EE5-E998-4313-AD79-530D9E22B6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nhi.gov.tw/SysService/SevereAcuteHospital.aspx?menu=18&amp;menu_id=683&amp;WD_ID=11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2628-AB25-4854-BBF6-36AACCA5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民眾版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醫院選擇演算法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C382E-00F6-4237-9253-CA8C2BC0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Step 1. </a:t>
            </a:r>
            <a:r>
              <a:rPr lang="zh-TW" altLang="en-US" dirty="0"/>
              <a:t>先選出特定地區或區域的所有醫院：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2. </a:t>
            </a:r>
            <a:r>
              <a:rPr lang="zh-TW" altLang="en-US" dirty="0"/>
              <a:t>選擇醫院同時考量</a:t>
            </a:r>
            <a:r>
              <a:rPr lang="zh-TW" altLang="en-US" b="1" dirty="0"/>
              <a:t>就近</a:t>
            </a:r>
            <a:r>
              <a:rPr lang="zh-TW" altLang="en-US" dirty="0"/>
              <a:t>與</a:t>
            </a:r>
            <a:r>
              <a:rPr lang="zh-TW" altLang="en-US" b="1" dirty="0"/>
              <a:t>適當</a:t>
            </a:r>
            <a:r>
              <a:rPr lang="zh-TW" altLang="en-US" dirty="0"/>
              <a:t>原則 </a:t>
            </a:r>
            <a:r>
              <a:rPr lang="en-US" altLang="zh-TW" dirty="0"/>
              <a:t>(</a:t>
            </a:r>
            <a:r>
              <a:rPr lang="zh-TW" altLang="en-US" dirty="0"/>
              <a:t>比較醫院分數高低，高者為選擇對象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BA4B7A-FB3E-4FD5-BC03-3CA8973F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E0275A-379F-4CE1-AF97-F762F76DE0A8}"/>
                  </a:ext>
                </a:extLst>
              </p:cNvPr>
              <p:cNvSpPr/>
              <p:nvPr/>
            </p:nvSpPr>
            <p:spPr>
              <a:xfrm>
                <a:off x="1649895" y="2065059"/>
                <a:ext cx="6679096" cy="499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醫院分數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E0275A-379F-4CE1-AF97-F762F76DE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95" y="2065059"/>
                <a:ext cx="6679096" cy="499496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721A65F-B7C3-4D9F-A6D0-A6947BEB3CB1}"/>
                  </a:ext>
                </a:extLst>
              </p:cNvPr>
              <p:cNvSpPr txBox="1"/>
              <p:nvPr/>
            </p:nvSpPr>
            <p:spPr>
              <a:xfrm>
                <a:off x="372537" y="2825848"/>
                <a:ext cx="5055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=1,2,…,200;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3=1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721A65F-B7C3-4D9F-A6D0-A6947BEB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2825848"/>
                <a:ext cx="5055102" cy="276999"/>
              </a:xfrm>
              <a:prstGeom prst="rect">
                <a:avLst/>
              </a:prstGeom>
              <a:blipFill>
                <a:blip r:embed="rId3"/>
                <a:stretch>
                  <a:fillRect l="-724" t="-444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358BA5-32A3-4E5D-8016-F3244AF80680}"/>
                  </a:ext>
                </a:extLst>
              </p:cNvPr>
              <p:cNvSpPr txBox="1"/>
              <p:nvPr/>
            </p:nvSpPr>
            <p:spPr>
              <a:xfrm>
                <a:off x="372537" y="3261924"/>
                <a:ext cx="6955943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醫院的開車時間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倒數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358BA5-32A3-4E5D-8016-F3244AF80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3261924"/>
                <a:ext cx="6955943" cy="306238"/>
              </a:xfrm>
              <a:prstGeom prst="rect">
                <a:avLst/>
              </a:prstGeom>
              <a:blipFill>
                <a:blip r:embed="rId4"/>
                <a:stretch>
                  <a:fillRect l="-876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92C0E29-3235-4AF7-9B83-C8C672D36FD8}"/>
                  </a:ext>
                </a:extLst>
              </p:cNvPr>
              <p:cNvSpPr txBox="1"/>
              <p:nvPr/>
            </p:nvSpPr>
            <p:spPr>
              <a:xfrm>
                <a:off x="372536" y="3632502"/>
                <a:ext cx="2333139" cy="428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𝑟𝑖𝑣𝑖𝑛𝑔𝑇𝑖𝑚𝑒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92C0E29-3235-4AF7-9B83-C8C672D3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6" y="3632502"/>
                <a:ext cx="2333139" cy="428322"/>
              </a:xfrm>
              <a:prstGeom prst="rect">
                <a:avLst/>
              </a:prstGeom>
              <a:blipFill>
                <a:blip r:embed="rId5"/>
                <a:stretch>
                  <a:fillRect l="-2611" b="-1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DAA3F54-5B86-46B8-B70E-0F71D52EC981}"/>
                  </a:ext>
                </a:extLst>
              </p:cNvPr>
              <p:cNvSpPr txBox="1"/>
              <p:nvPr/>
            </p:nvSpPr>
            <p:spPr>
              <a:xfrm>
                <a:off x="372537" y="4159530"/>
                <a:ext cx="5657318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𝐴𝑑𝑒𝑞𝑢𝑎𝑐𝑦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適當性，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DAA3F54-5B86-46B8-B70E-0F71D52E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159530"/>
                <a:ext cx="5657318" cy="306238"/>
              </a:xfrm>
              <a:prstGeom prst="rect">
                <a:avLst/>
              </a:prstGeom>
              <a:blipFill>
                <a:blip r:embed="rId6"/>
                <a:stretch>
                  <a:fillRect l="-1509" t="-9804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F9F582A-48BD-441D-8D9F-0E91954249FB}"/>
                  </a:ext>
                </a:extLst>
              </p:cNvPr>
              <p:cNvSpPr txBox="1"/>
              <p:nvPr/>
            </p:nvSpPr>
            <p:spPr>
              <a:xfrm>
                <a:off x="372537" y="4578904"/>
                <a:ext cx="339580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𝐴𝑑𝑒𝑞𝑢𝑎𝑡𝑒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𝐻𝑜𝑎𝑝𝑖𝑡𝑎𝑙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F9F582A-48BD-441D-8D9F-0E9195424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578904"/>
                <a:ext cx="3395801" cy="299313"/>
              </a:xfrm>
              <a:prstGeom prst="rect">
                <a:avLst/>
              </a:prstGeom>
              <a:blipFill>
                <a:blip r:embed="rId7"/>
                <a:stretch>
                  <a:fillRect l="-2513" r="-359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0D5AB95-78F0-4EAA-A31E-72EA3AB64619}"/>
                  </a:ext>
                </a:extLst>
              </p:cNvPr>
              <p:cNvSpPr txBox="1"/>
              <p:nvPr/>
            </p:nvSpPr>
            <p:spPr>
              <a:xfrm>
                <a:off x="372537" y="5057136"/>
                <a:ext cx="7439344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使用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床位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比率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0D5AB95-78F0-4EAA-A31E-72EA3AB6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5057136"/>
                <a:ext cx="7439344" cy="306238"/>
              </a:xfrm>
              <a:prstGeom prst="rect">
                <a:avLst/>
              </a:prstGeom>
              <a:blipFill>
                <a:blip r:embed="rId8"/>
                <a:stretch>
                  <a:fillRect l="-820" t="-12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F4FF967-91F1-433C-97EE-A21CC8A730D3}"/>
                  </a:ext>
                </a:extLst>
              </p:cNvPr>
              <p:cNvSpPr txBox="1"/>
              <p:nvPr/>
            </p:nvSpPr>
            <p:spPr>
              <a:xfrm>
                <a:off x="321722" y="5380098"/>
                <a:ext cx="7446334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𝑊𝑎𝑖𝑡𝑖𝑛𝑔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𝑎𝑏𝑜𝑎𝑟𝑑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𝑑𝑖𝑎𝑔𝑛𝑜𝑠𝑖𝑠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F4FF967-91F1-433C-97EE-A21CC8A7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5380098"/>
                <a:ext cx="7446334" cy="537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246A6D5-9CB8-4C6C-A842-D1C3EDD3EC1B}"/>
                  </a:ext>
                </a:extLst>
              </p:cNvPr>
              <p:cNvSpPr txBox="1"/>
              <p:nvPr/>
            </p:nvSpPr>
            <p:spPr>
              <a:xfrm>
                <a:off x="321722" y="5958998"/>
                <a:ext cx="38980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246A6D5-9CB8-4C6C-A842-D1C3EDD3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5958998"/>
                <a:ext cx="3898055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72DBA66-CC17-497D-8F85-17DFA3E0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04319"/>
              </p:ext>
            </p:extLst>
          </p:nvPr>
        </p:nvGraphicFramePr>
        <p:xfrm>
          <a:off x="7811881" y="3102847"/>
          <a:ext cx="4260435" cy="338979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014067">
                  <a:extLst>
                    <a:ext uri="{9D8B030D-6E8A-4147-A177-3AD203B41FA5}">
                      <a16:colId xmlns:a16="http://schemas.microsoft.com/office/drawing/2014/main" val="2396529781"/>
                    </a:ext>
                  </a:extLst>
                </a:gridCol>
                <a:gridCol w="690107">
                  <a:extLst>
                    <a:ext uri="{9D8B030D-6E8A-4147-A177-3AD203B41FA5}">
                      <a16:colId xmlns:a16="http://schemas.microsoft.com/office/drawing/2014/main" val="5161741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40013944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147611085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092701456"/>
                    </a:ext>
                  </a:extLst>
                </a:gridCol>
              </a:tblGrid>
              <a:tr h="64709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Severity</a:t>
                      </a:r>
                    </a:p>
                    <a:p>
                      <a:pPr algn="l" fontAlgn="b"/>
                      <a:r>
                        <a:rPr lang="zh-TW" altLang="en-US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醫院</a:t>
                      </a:r>
                      <a:endParaRPr lang="en-US" altLang="zh-TW" sz="1600" b="1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ECRH Level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Moderate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Mild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0687498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Non-ECRH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136420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0885416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1269250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2993174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1255863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271949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983722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422123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0352084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425352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0FBD3465-480D-4896-973D-E6F9A39F11B3}"/>
              </a:ext>
            </a:extLst>
          </p:cNvPr>
          <p:cNvSpPr txBox="1"/>
          <p:nvPr/>
        </p:nvSpPr>
        <p:spPr>
          <a:xfrm>
            <a:off x="7811881" y="2677729"/>
            <a:ext cx="30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Adequate hospital matrix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b="1" dirty="0" err="1"/>
              <a:t>y</a:t>
            </a:r>
            <a:r>
              <a:rPr lang="en-US" altLang="zh-TW" b="1" baseline="-25000" dirty="0" err="1"/>
              <a:t>ij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43F0E01-5AA2-43C8-B50C-DE13AF72347B}"/>
              </a:ext>
            </a:extLst>
          </p:cNvPr>
          <p:cNvCxnSpPr>
            <a:cxnSpLocks/>
          </p:cNvCxnSpPr>
          <p:nvPr/>
        </p:nvCxnSpPr>
        <p:spPr>
          <a:xfrm>
            <a:off x="4134678" y="4728561"/>
            <a:ext cx="34786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88BFBE-EB51-4E47-B60E-79A4578200E4}"/>
              </a:ext>
            </a:extLst>
          </p:cNvPr>
          <p:cNvSpPr txBox="1"/>
          <p:nvPr/>
        </p:nvSpPr>
        <p:spPr>
          <a:xfrm>
            <a:off x="7956738" y="293331"/>
            <a:ext cx="421538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顯示醫院資訊時，出現</a:t>
            </a:r>
            <a:endParaRPr lang="en-US" altLang="zh-TW" dirty="0"/>
          </a:p>
          <a:p>
            <a:r>
              <a:rPr lang="zh-TW" altLang="en-US" dirty="0"/>
              <a:t>醫院名稱，兩地距離、行車時間，</a:t>
            </a:r>
            <a:endParaRPr lang="en-US" altLang="zh-TW" dirty="0"/>
          </a:p>
          <a:p>
            <a:r>
              <a:rPr lang="zh-TW" altLang="en-US" dirty="0"/>
              <a:t>已到院傷患數、在途中傷患數、</a:t>
            </a:r>
            <a:endParaRPr lang="en-US" altLang="zh-TW" dirty="0"/>
          </a:p>
          <a:p>
            <a:r>
              <a:rPr lang="zh-TW" altLang="en-US" dirty="0"/>
              <a:t>資源妥善率指標 </a:t>
            </a:r>
            <a:r>
              <a:rPr lang="en-US" altLang="zh-TW" dirty="0"/>
              <a:t>(availability index)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32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F50B6-FF99-434D-A03B-89FABD18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12" y="169085"/>
            <a:ext cx="10515600" cy="757084"/>
          </a:xfrm>
        </p:spPr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專業版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醫院選擇演算法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D9FB5-8FEE-4BB3-8DB3-92B9092E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2" y="798153"/>
            <a:ext cx="10515600" cy="50885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Step 1.</a:t>
            </a:r>
            <a:r>
              <a:rPr lang="zh-TW" altLang="en-US" dirty="0"/>
              <a:t> 先選出特定地區或區域的所有醫院：</a:t>
            </a:r>
            <a:endParaRPr lang="en-US" altLang="zh-TW" dirty="0"/>
          </a:p>
          <a:p>
            <a:pPr lvl="1"/>
            <a:r>
              <a:rPr lang="zh-TW" altLang="en-US" dirty="0"/>
              <a:t>縣市別：災害地點與醫院地點位於相同縣市或特定距離範圍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緊急醫療網：災害所在區域與醫院所在之緊急醫療網區域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2.</a:t>
            </a:r>
            <a:r>
              <a:rPr lang="zh-TW" altLang="en-US" dirty="0"/>
              <a:t> 選擇醫院同時考量就近與適當原則 </a:t>
            </a:r>
            <a:r>
              <a:rPr lang="en-US" altLang="zh-TW" dirty="0"/>
              <a:t>(</a:t>
            </a:r>
            <a:r>
              <a:rPr lang="zh-TW" altLang="en-US" dirty="0"/>
              <a:t>比較醫院分數高低，高者為選擇對象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/>
              <p:nvPr/>
            </p:nvSpPr>
            <p:spPr>
              <a:xfrm>
                <a:off x="667165" y="2403020"/>
                <a:ext cx="6722165" cy="465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醫</a:t>
                </a: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院分數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𝑆𝑐𝑜𝑟𝑒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endParaRPr kumimoji="0" lang="zh-TW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65" y="2403020"/>
                <a:ext cx="6722165" cy="465512"/>
              </a:xfrm>
              <a:prstGeom prst="rect">
                <a:avLst/>
              </a:prstGeom>
              <a:blipFill>
                <a:blip r:embed="rId2"/>
                <a:stretch>
                  <a:fillRect t="-7792"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046720" y="197988"/>
            <a:ext cx="421538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顯示醫院資訊時，出現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醫院名稱，兩地距離、行車時間，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已到院傷患數、在途中傷患數、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資源妥善率指標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(availability index)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D7E64D3-7502-458E-88D0-5763C1E1E06F}"/>
                  </a:ext>
                </a:extLst>
              </p:cNvPr>
              <p:cNvSpPr txBox="1"/>
              <p:nvPr/>
            </p:nvSpPr>
            <p:spPr>
              <a:xfrm>
                <a:off x="372537" y="2964347"/>
                <a:ext cx="5055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=1,2,…,200;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3=1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D7E64D3-7502-458E-88D0-5763C1E1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2964347"/>
                <a:ext cx="5055102" cy="276999"/>
              </a:xfrm>
              <a:prstGeom prst="rect">
                <a:avLst/>
              </a:prstGeom>
              <a:blipFill>
                <a:blip r:embed="rId3"/>
                <a:stretch>
                  <a:fillRect l="-724" t="-2174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8E023BE-F76F-415D-AC66-CE7023F551D6}"/>
                  </a:ext>
                </a:extLst>
              </p:cNvPr>
              <p:cNvSpPr txBox="1"/>
              <p:nvPr/>
            </p:nvSpPr>
            <p:spPr>
              <a:xfrm>
                <a:off x="372537" y="3400423"/>
                <a:ext cx="6955943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𝐷𝑟𝑖𝑣𝑖𝑛𝑔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醫院的開車時間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倒數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8E023BE-F76F-415D-AC66-CE7023F55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3400423"/>
                <a:ext cx="6955943" cy="306238"/>
              </a:xfrm>
              <a:prstGeom prst="rect">
                <a:avLst/>
              </a:prstGeom>
              <a:blipFill>
                <a:blip r:embed="rId4"/>
                <a:stretch>
                  <a:fillRect l="-876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443E018-9723-44BC-A943-898D4C1422F1}"/>
                  </a:ext>
                </a:extLst>
              </p:cNvPr>
              <p:cNvSpPr txBox="1"/>
              <p:nvPr/>
            </p:nvSpPr>
            <p:spPr>
              <a:xfrm>
                <a:off x="372536" y="3771001"/>
                <a:ext cx="2333139" cy="428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𝑟𝑖𝑣𝑖𝑛𝑔𝑇𝑖𝑚𝑒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443E018-9723-44BC-A943-898D4C14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6" y="3771001"/>
                <a:ext cx="2333139" cy="428322"/>
              </a:xfrm>
              <a:prstGeom prst="rect">
                <a:avLst/>
              </a:prstGeom>
              <a:blipFill>
                <a:blip r:embed="rId5"/>
                <a:stretch>
                  <a:fillRect l="-2611" b="-1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52A5952-6A2E-49C5-9DF3-0FB56E1127EA}"/>
                  </a:ext>
                </a:extLst>
              </p:cNvPr>
              <p:cNvSpPr txBox="1"/>
              <p:nvPr/>
            </p:nvSpPr>
            <p:spPr>
              <a:xfrm>
                <a:off x="372537" y="4298029"/>
                <a:ext cx="5657318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𝐴𝑑𝑒𝑞𝑢𝑎𝑐𝑦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醫院的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適當性，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52A5952-6A2E-49C5-9DF3-0FB56E1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298029"/>
                <a:ext cx="5657318" cy="306238"/>
              </a:xfrm>
              <a:prstGeom prst="rect">
                <a:avLst/>
              </a:prstGeom>
              <a:blipFill>
                <a:blip r:embed="rId6"/>
                <a:stretch>
                  <a:fillRect l="-1509" t="-10000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37AA500-3288-4962-AE99-A5EC4E69CE8C}"/>
                  </a:ext>
                </a:extLst>
              </p:cNvPr>
              <p:cNvSpPr txBox="1"/>
              <p:nvPr/>
            </p:nvSpPr>
            <p:spPr>
              <a:xfrm>
                <a:off x="372537" y="4717403"/>
                <a:ext cx="339580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𝐴𝑑𝑒𝑞𝑢𝑎𝑡𝑒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𝐻𝑜𝑎𝑝𝑖𝑡𝑎𝑙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37AA500-3288-4962-AE99-A5EC4E69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4717403"/>
                <a:ext cx="3395801" cy="299313"/>
              </a:xfrm>
              <a:prstGeom prst="rect">
                <a:avLst/>
              </a:prstGeom>
              <a:blipFill>
                <a:blip r:embed="rId7"/>
                <a:stretch>
                  <a:fillRect l="-2513" r="-359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239A2AD-12A5-44E3-B275-8669DD05424D}"/>
                  </a:ext>
                </a:extLst>
              </p:cNvPr>
              <p:cNvSpPr txBox="1"/>
              <p:nvPr/>
            </p:nvSpPr>
            <p:spPr>
              <a:xfrm>
                <a:off x="372537" y="5195635"/>
                <a:ext cx="7439344" cy="3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傷患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送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至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家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醫院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使用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床位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比率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239A2AD-12A5-44E3-B275-8669DD05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7" y="5195635"/>
                <a:ext cx="7439344" cy="306238"/>
              </a:xfrm>
              <a:prstGeom prst="rect">
                <a:avLst/>
              </a:prstGeom>
              <a:blipFill>
                <a:blip r:embed="rId8"/>
                <a:stretch>
                  <a:fillRect l="-820" t="-9804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AC2DF7-9F25-4075-8C08-C70D4BABAC8D}"/>
                  </a:ext>
                </a:extLst>
              </p:cNvPr>
              <p:cNvSpPr txBox="1"/>
              <p:nvPr/>
            </p:nvSpPr>
            <p:spPr>
              <a:xfrm>
                <a:off x="321722" y="5518597"/>
                <a:ext cx="7446334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𝑊𝑎𝑖𝑡𝑖𝑛𝑔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𝑎𝑏𝑜𝑎𝑟𝑑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𝑑𝑖𝑎𝑔𝑛𝑜𝑠𝑖𝑠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AC2DF7-9F25-4075-8C08-C70D4BAB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5518597"/>
                <a:ext cx="7446334" cy="537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B72330-7213-4499-AA91-672FB4BD3CB9}"/>
                  </a:ext>
                </a:extLst>
              </p:cNvPr>
              <p:cNvSpPr txBox="1"/>
              <p:nvPr/>
            </p:nvSpPr>
            <p:spPr>
              <a:xfrm>
                <a:off x="321722" y="6097497"/>
                <a:ext cx="38980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𝑅𝑒𝑐𝑒𝑖𝑣𝑒𝑑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𝐶𝑎𝑠𝑢𝑎𝑙𝑡𝑖𝑒𝑠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𝐵𝑒𝑑𝑠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B72330-7213-4499-AA91-672FB4BD3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2" y="6097497"/>
                <a:ext cx="3898055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2D0B017-7BF7-4F90-9ACD-BE9771F39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76526"/>
              </p:ext>
            </p:extLst>
          </p:nvPr>
        </p:nvGraphicFramePr>
        <p:xfrm>
          <a:off x="7811881" y="3102847"/>
          <a:ext cx="4260435" cy="338979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014067">
                  <a:extLst>
                    <a:ext uri="{9D8B030D-6E8A-4147-A177-3AD203B41FA5}">
                      <a16:colId xmlns:a16="http://schemas.microsoft.com/office/drawing/2014/main" val="2396529781"/>
                    </a:ext>
                  </a:extLst>
                </a:gridCol>
                <a:gridCol w="690107">
                  <a:extLst>
                    <a:ext uri="{9D8B030D-6E8A-4147-A177-3AD203B41FA5}">
                      <a16:colId xmlns:a16="http://schemas.microsoft.com/office/drawing/2014/main" val="5161741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4001394421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147611085"/>
                    </a:ext>
                  </a:extLst>
                </a:gridCol>
                <a:gridCol w="852087">
                  <a:extLst>
                    <a:ext uri="{9D8B030D-6E8A-4147-A177-3AD203B41FA5}">
                      <a16:colId xmlns:a16="http://schemas.microsoft.com/office/drawing/2014/main" val="1092701456"/>
                    </a:ext>
                  </a:extLst>
                </a:gridCol>
              </a:tblGrid>
              <a:tr h="64709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Severity</a:t>
                      </a:r>
                    </a:p>
                    <a:p>
                      <a:pPr algn="l" fontAlgn="b"/>
                      <a:r>
                        <a:rPr lang="zh-TW" altLang="en-US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醫院</a:t>
                      </a:r>
                      <a:endParaRPr lang="en-US" altLang="zh-TW" sz="1600" b="1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ECRH Level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Moderate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Mild</a:t>
                      </a:r>
                      <a:endParaRPr lang="zh-TW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0687498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Non-ECRH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136420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0885416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1269250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2993174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1255863"/>
                  </a:ext>
                </a:extLst>
              </a:tr>
              <a:tr h="26519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271949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983722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4221231"/>
                  </a:ext>
                </a:extLst>
              </a:tr>
              <a:tr h="265192">
                <a:tc vMerge="1">
                  <a:txBody>
                    <a:bodyPr/>
                    <a:lstStyle/>
                    <a:p>
                      <a:pPr algn="ctr" fontAlgn="b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0352084"/>
                  </a:ext>
                </a:extLst>
              </a:tr>
              <a:tr h="2651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Severe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altLang="zh-TW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baseline="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altLang="zh-TW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4253525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6E4426-41AB-4EDD-9EAD-5D53CAEC4644}"/>
              </a:ext>
            </a:extLst>
          </p:cNvPr>
          <p:cNvSpPr txBox="1"/>
          <p:nvPr/>
        </p:nvSpPr>
        <p:spPr>
          <a:xfrm>
            <a:off x="7811881" y="2677729"/>
            <a:ext cx="30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Adequate hospital matrix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b="1" dirty="0" err="1"/>
              <a:t>y</a:t>
            </a:r>
            <a:r>
              <a:rPr lang="en-US" altLang="zh-TW" b="1" baseline="-25000" dirty="0" err="1"/>
              <a:t>ij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F835106-AEE6-45E0-8104-A4CD5BBB8FFD}"/>
              </a:ext>
            </a:extLst>
          </p:cNvPr>
          <p:cNvCxnSpPr>
            <a:cxnSpLocks/>
          </p:cNvCxnSpPr>
          <p:nvPr/>
        </p:nvCxnSpPr>
        <p:spPr>
          <a:xfrm>
            <a:off x="4134678" y="4867060"/>
            <a:ext cx="34786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5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醫院分數計算公式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000" dirty="0"/>
                  <a:t>Score: </a:t>
                </a:r>
                <a:r>
                  <a:rPr lang="en-US" altLang="zh-TW" sz="2000" dirty="0" err="1"/>
                  <a:t>Hosp</a:t>
                </a:r>
                <a:r>
                  <a:rPr lang="en-US" altLang="zh-TW" sz="2000" dirty="0"/>
                  <a:t>-score (</a:t>
                </a:r>
                <a:r>
                  <a:rPr lang="zh-TW" altLang="en-US" sz="2000" dirty="0"/>
                  <a:t>醫院分數</a:t>
                </a:r>
                <a:r>
                  <a:rPr lang="en-US" altLang="zh-TW" sz="2000" dirty="0"/>
                  <a:t>)</a:t>
                </a:r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Drive-Time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依據</a:t>
                </a:r>
                <a:r>
                  <a:rPr lang="en-US" altLang="zh-TW" sz="2000" dirty="0"/>
                  <a:t>Google Maps- Distance Matrix API, </a:t>
                </a:r>
                <a:r>
                  <a:rPr lang="zh-TW" altLang="en-US" sz="2000" dirty="0"/>
                  <a:t>計算從災害地點到每一家醫院的開車時間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，換算成時間的倒數，以轉換計算單位。</a:t>
                </a:r>
                <a:endParaRPr lang="en-US" altLang="zh-TW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: Adequacy  (</a:t>
                </a:r>
                <a:r>
                  <a:rPr lang="zh-TW" altLang="en-US" sz="2000" dirty="0"/>
                  <a:t>醫院對該傷患的醫療能力適當性，按照矩陣表對照數據</a:t>
                </a:r>
                <a:r>
                  <a:rPr lang="en-US" altLang="zh-TW" sz="2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Ava-index (availability index</a:t>
                </a:r>
                <a:r>
                  <a:rPr lang="zh-TW" altLang="en-US" sz="2000" dirty="0"/>
                  <a:t>，醫療妥善率指標 ，指標數值越高，醫院之醫療妥善率越大，越能提供醫療資源</a:t>
                </a:r>
                <a:r>
                  <a:rPr lang="en-US" altLang="zh-TW" sz="2000" dirty="0"/>
                  <a:t>)</a:t>
                </a:r>
              </a:p>
              <a:p>
                <a:pPr lvl="1"/>
                <a:r>
                  <a:rPr lang="zh-TW" altLang="en-US" dirty="0"/>
                  <a:t>醫療妥善率指標 計算方式有兩種情況</a:t>
                </a:r>
                <a:r>
                  <a:rPr lang="en-US" altLang="zh-TW" dirty="0"/>
                  <a:t>:</a:t>
                </a:r>
              </a:p>
              <a:p>
                <a:pPr marL="457200" lvl="1" indent="0">
                  <a:buNone/>
                </a:pPr>
                <a:r>
                  <a:rPr lang="zh-TW" altLang="en-US" dirty="0"/>
                  <a:t>因為今年度以前，</a:t>
                </a:r>
                <a:r>
                  <a:rPr lang="zh-TW" altLang="en-US" dirty="0">
                    <a:hlinkClick r:id="rId2"/>
                  </a:rPr>
                  <a:t>急救責任醫療網</a:t>
                </a:r>
                <a:r>
                  <a:rPr lang="zh-TW" altLang="en-US" dirty="0"/>
                  <a:t>只有公布重度急救責任醫院的急診等待資訊，明年之後，聽說會將所有急救任醫院</a:t>
                </a:r>
                <a:r>
                  <a:rPr lang="en-US" altLang="zh-TW" dirty="0"/>
                  <a:t>(200</a:t>
                </a:r>
                <a:r>
                  <a:rPr lang="zh-TW" altLang="en-US" dirty="0"/>
                  <a:t>家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的急診等待資訊都公開。所以有兩個公式：</a:t>
                </a:r>
                <a:endParaRPr lang="en-US" altLang="zh-TW" dirty="0"/>
              </a:p>
              <a:p>
                <a:pPr marL="914400" lvl="1" indent="-457200">
                  <a:buAutoNum type="arabicPeriod"/>
                </a:pPr>
                <a:r>
                  <a:rPr lang="zh-TW" altLang="en-US" dirty="0"/>
                  <a:t>有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重度急救責任醫院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(46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家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)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的急診等待資訊</a:t>
                </a:r>
                <a:r>
                  <a:rPr lang="zh-TW" altLang="en-US" dirty="0"/>
                  <a:t>，則對於重度急救責任醫院的醫療妥善率計算公式為 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𝐵𝑒𝑑𝑠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𝑊𝑎𝑖𝑡𝑖𝑛𝑔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𝑎𝑏𝑜𝑎𝑟𝑑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𝑑𝑖𝑎𝑔𝑛𝑜𝑠𝑖𝑠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𝐶𝑎𝑠𝑢𝑎𝑙𝑡𝑖𝑒𝑠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𝐵𝑒𝑑𝑠</m:t>
                        </m:r>
                      </m:den>
                    </m:f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AutoNum type="arabicPeriod"/>
                </a:pPr>
                <a:r>
                  <a:rPr lang="zh-TW" altLang="en-US" dirty="0"/>
                  <a:t>其他醫院之醫療妥善率計算公式為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𝐵𝑒𝑑𝑠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𝐶𝑎𝑠𝑢𝑎𝑙𝑡𝑖𝑒𝑠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𝐵𝑒𝑑𝑠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719" r="-2957" b="-2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/>
              <p:nvPr/>
            </p:nvSpPr>
            <p:spPr>
              <a:xfrm>
                <a:off x="1465936" y="1608944"/>
                <a:ext cx="6722165" cy="465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醫</a:t>
                </a: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院分數</m:t>
                    </m:r>
                    <m:r>
                      <a:rPr lang="zh-TW" alt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𝑆𝑐𝑜𝑟𝑒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endParaRPr kumimoji="0" lang="zh-TW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811574-5941-4104-95CB-6B663FBB5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36" y="1608944"/>
                <a:ext cx="6722165" cy="465512"/>
              </a:xfrm>
              <a:prstGeom prst="rect">
                <a:avLst/>
              </a:prstGeom>
              <a:blipFill>
                <a:blip r:embed="rId4"/>
                <a:stretch>
                  <a:fillRect t="-7895"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3E76-E11A-4736-B318-566E7B80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醫院分數內之</a:t>
            </a:r>
            <a:r>
              <a:rPr lang="en-US" altLang="zh-TW" dirty="0" smtClean="0"/>
              <a:t>availability index </a:t>
            </a:r>
            <a:r>
              <a:rPr lang="zh-TW" altLang="en-US" dirty="0" smtClean="0"/>
              <a:t>計算修正 </a:t>
            </a:r>
            <a:r>
              <a:rPr lang="en-US" altLang="zh-TW" dirty="0" smtClean="0"/>
              <a:t>-</a:t>
            </a:r>
            <a:r>
              <a:rPr lang="en-US" altLang="zh-TW" sz="1800" dirty="0" smtClean="0"/>
              <a:t>Apr</a:t>
            </a:r>
            <a:r>
              <a:rPr lang="en-US" altLang="zh-TW" sz="1800" dirty="0"/>
              <a:t>. 16 </a:t>
            </a:r>
            <a:r>
              <a:rPr lang="en-US" altLang="zh-TW" sz="1800" dirty="0" smtClean="0"/>
              <a:t>meeting</a:t>
            </a:r>
            <a:r>
              <a:rPr lang="zh-TW" altLang="en-US" sz="1800" dirty="0" smtClean="0"/>
              <a:t>紀錄</a:t>
            </a:r>
            <a:endParaRPr lang="zh-TW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A8E2104-8523-4B3E-8548-378D7303A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給予</a:t>
                </a:r>
                <a:r>
                  <a:rPr lang="en-US" altLang="zh-TW" dirty="0" smtClean="0"/>
                  <a:t>availability index(Z</a:t>
                </a:r>
                <a:r>
                  <a:rPr lang="zh-TW" altLang="en-US" dirty="0" smtClean="0"/>
                  <a:t>變項</a:t>
                </a:r>
                <a:r>
                  <a:rPr lang="en-US" altLang="zh-TW" dirty="0" smtClean="0"/>
                  <a:t>) </a:t>
                </a:r>
                <a:r>
                  <a:rPr lang="zh-TW" altLang="en-US" dirty="0" smtClean="0"/>
                  <a:t>扣分項</a:t>
                </a:r>
                <a:r>
                  <a:rPr lang="en-US" altLang="zh-TW" dirty="0" smtClean="0"/>
                  <a:t>(penalty)</a:t>
                </a:r>
                <a:r>
                  <a:rPr lang="zh-TW" altLang="en-US" dirty="0" smtClean="0"/>
                  <a:t>，使得醫院之間的已收治傷患人數凸顯出對於此</a:t>
                </a:r>
                <a:r>
                  <a:rPr lang="en-US" altLang="zh-TW" dirty="0" smtClean="0"/>
                  <a:t>index </a:t>
                </a:r>
                <a:r>
                  <a:rPr lang="zh-TW" altLang="en-US" dirty="0" smtClean="0"/>
                  <a:t>的敏感度，拉出</a:t>
                </a:r>
                <a:r>
                  <a:rPr lang="en-US" altLang="zh-TW" dirty="0" smtClean="0"/>
                  <a:t>index</a:t>
                </a:r>
                <a:r>
                  <a:rPr lang="zh-TW" altLang="en-US" dirty="0" smtClean="0"/>
                  <a:t> 值的差距。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penalty </a:t>
                </a:r>
                <a:r>
                  <a:rPr lang="en-US" altLang="zh-TW" dirty="0"/>
                  <a:t>= 0.2(occupancy weighting factor)*received </a:t>
                </a:r>
                <a:r>
                  <a:rPr lang="en-US" altLang="zh-TW" dirty="0" smtClean="0"/>
                  <a:t>casualties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(0.2</a:t>
                </a:r>
                <a:r>
                  <a:rPr lang="zh-TW" altLang="en-US" dirty="0" smtClean="0"/>
                  <a:t>為假設的權重值，可以嘗試其他值，一直到對</a:t>
                </a:r>
                <a:r>
                  <a:rPr lang="en-US" altLang="zh-TW" dirty="0" smtClean="0"/>
                  <a:t>availability index </a:t>
                </a:r>
                <a:r>
                  <a:rPr lang="zh-TW" altLang="en-US" dirty="0" smtClean="0"/>
                  <a:t>之敏感度顯示出來為止。</a:t>
                </a:r>
                <a:endParaRPr lang="en-US" altLang="zh-TW" dirty="0"/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𝐵𝑒𝑑𝑠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𝐶𝑎𝑠𝑢𝑎𝑙𝑡𝑖𝑒𝑠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𝐵𝑒𝑑𝑠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- 0.2</a:t>
                </a:r>
                <a:r>
                  <a:rPr lang="en-US" altLang="zh-TW" dirty="0"/>
                  <a:t>(occupancy weighting factor)*received casualties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&gt;&gt;&gt;&gt;&gt; Test 0.1~0.5 for sensitivity of weighting </a:t>
                </a:r>
                <a:r>
                  <a:rPr lang="en-US" altLang="zh-TW" dirty="0" smtClean="0"/>
                  <a:t>factor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佳欣進行</a:t>
                </a:r>
                <a:r>
                  <a:rPr lang="en-US" altLang="zh-TW" smtClean="0"/>
                  <a:t>)</a:t>
                </a:r>
                <a:endParaRPr lang="en-US" altLang="zh-TW" dirty="0"/>
              </a:p>
              <a:p>
                <a:r>
                  <a:rPr lang="en-US" altLang="zh-TW" dirty="0" smtClean="0"/>
                  <a:t>For App</a:t>
                </a:r>
                <a:r>
                  <a:rPr lang="zh-TW" altLang="en-US" dirty="0" smtClean="0"/>
                  <a:t> 設計</a:t>
                </a:r>
                <a:r>
                  <a:rPr lang="en-US" altLang="zh-TW" dirty="0" smtClean="0"/>
                  <a:t>, </a:t>
                </a:r>
                <a:r>
                  <a:rPr lang="en-US" altLang="zh-TW" dirty="0"/>
                  <a:t>how many hospitals we need to show for users?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使用百分位法對於最後算出的</a:t>
                </a:r>
                <a:r>
                  <a:rPr lang="en-US" altLang="zh-TW" dirty="0" smtClean="0"/>
                  <a:t>hospital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score</a:t>
                </a:r>
                <a:r>
                  <a:rPr lang="zh-TW" altLang="en-US" dirty="0" smtClean="0"/>
                  <a:t>，取</a:t>
                </a:r>
                <a:r>
                  <a:rPr lang="en-US" altLang="zh-TW" dirty="0" smtClean="0"/>
                  <a:t>hospital score</a:t>
                </a:r>
                <a:r>
                  <a:rPr lang="zh-TW" altLang="en-US" dirty="0" smtClean="0"/>
                  <a:t>分數大於等於</a:t>
                </a:r>
                <a:r>
                  <a:rPr lang="en-US" altLang="zh-TW" dirty="0" smtClean="0"/>
                  <a:t>80%</a:t>
                </a:r>
                <a:r>
                  <a:rPr lang="zh-TW" altLang="en-US" dirty="0" smtClean="0"/>
                  <a:t>分位數的醫院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  <a:p>
                <a:r>
                  <a:rPr lang="en-US" altLang="zh-TW" dirty="0"/>
                  <a:t>For simulation, randomly select from top 10 hospitals. (Quantile or 80/20 rule.)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A8E2104-8523-4B3E-8548-378D7303A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57" r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A08D3-BCA2-4DA5-9F4C-BBF80530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7831AC0B-FC24-44B4-9C03-B887C2FA418B}"/>
              </a:ext>
            </a:extLst>
          </p:cNvPr>
          <p:cNvSpPr/>
          <p:nvPr/>
        </p:nvSpPr>
        <p:spPr>
          <a:xfrm rot="5400000">
            <a:off x="7950908" y="780068"/>
            <a:ext cx="262393" cy="59078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5DD72E-44DD-4F8B-97E9-EDDA18A87730}"/>
              </a:ext>
            </a:extLst>
          </p:cNvPr>
          <p:cNvSpPr/>
          <p:nvPr/>
        </p:nvSpPr>
        <p:spPr>
          <a:xfrm>
            <a:off x="7722215" y="3865175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penalty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61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8643</TotalTime>
  <Words>447</Words>
  <Application>Microsoft Office PowerPoint</Application>
  <PresentationFormat>寬螢幕</PresentationFormat>
  <Paragraphs>161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Cambria Math</vt:lpstr>
      <vt:lpstr>Office 佈景主題</vt:lpstr>
      <vt:lpstr>App (民眾版) – 醫院選擇演算法</vt:lpstr>
      <vt:lpstr>App (專業版) – 醫院選擇演算法</vt:lpstr>
      <vt:lpstr>醫院分數計算公式</vt:lpstr>
      <vt:lpstr>醫院分數內之availability index 計算修正 -Apr. 16 meeting紀錄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佳欣 鄭</dc:creator>
  <cp:lastModifiedBy>Sheuwen</cp:lastModifiedBy>
  <cp:revision>599</cp:revision>
  <dcterms:created xsi:type="dcterms:W3CDTF">2019-11-04T07:46:46Z</dcterms:created>
  <dcterms:modified xsi:type="dcterms:W3CDTF">2020-04-20T08:02:54Z</dcterms:modified>
</cp:coreProperties>
</file>