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37"/>
  </p:notesMasterIdLst>
  <p:sldIdLst>
    <p:sldId id="398" r:id="rId2"/>
    <p:sldId id="397" r:id="rId3"/>
    <p:sldId id="358" r:id="rId4"/>
    <p:sldId id="364" r:id="rId5"/>
    <p:sldId id="368" r:id="rId6"/>
    <p:sldId id="359" r:id="rId7"/>
    <p:sldId id="360" r:id="rId8"/>
    <p:sldId id="363" r:id="rId9"/>
    <p:sldId id="365" r:id="rId10"/>
    <p:sldId id="345" r:id="rId11"/>
    <p:sldId id="399" r:id="rId12"/>
    <p:sldId id="348" r:id="rId13"/>
    <p:sldId id="366" r:id="rId14"/>
    <p:sldId id="352" r:id="rId15"/>
    <p:sldId id="347" r:id="rId16"/>
    <p:sldId id="369" r:id="rId17"/>
    <p:sldId id="372" r:id="rId18"/>
    <p:sldId id="370" r:id="rId19"/>
    <p:sldId id="371" r:id="rId20"/>
    <p:sldId id="400" r:id="rId21"/>
    <p:sldId id="402" r:id="rId22"/>
    <p:sldId id="381" r:id="rId23"/>
    <p:sldId id="396" r:id="rId24"/>
    <p:sldId id="392" r:id="rId25"/>
    <p:sldId id="393" r:id="rId26"/>
    <p:sldId id="394" r:id="rId27"/>
    <p:sldId id="395" r:id="rId28"/>
    <p:sldId id="376" r:id="rId29"/>
    <p:sldId id="390" r:id="rId30"/>
    <p:sldId id="389" r:id="rId31"/>
    <p:sldId id="388" r:id="rId32"/>
    <p:sldId id="391" r:id="rId33"/>
    <p:sldId id="382" r:id="rId34"/>
    <p:sldId id="383" r:id="rId35"/>
    <p:sldId id="384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3F1A1EE6-FE33-4E69-A1FE-087A87067734}">
          <p14:sldIdLst>
            <p14:sldId id="398"/>
          </p14:sldIdLst>
        </p14:section>
        <p14:section name="大綱" id="{6A8FFCEC-61C8-4F78-A2D3-40CCE51CBB15}">
          <p14:sldIdLst>
            <p14:sldId id="397"/>
          </p14:sldIdLst>
        </p14:section>
        <p14:section name="醫院概況" id="{FA24701B-7E6A-4682-98D5-312E2E0B4E35}">
          <p14:sldIdLst>
            <p14:sldId id="358"/>
            <p14:sldId id="364"/>
            <p14:sldId id="368"/>
            <p14:sldId id="359"/>
            <p14:sldId id="360"/>
            <p14:sldId id="363"/>
            <p14:sldId id="365"/>
          </p14:sldIdLst>
        </p14:section>
        <p14:section name="醫院分數計算" id="{BF0011CD-5F09-404D-ADD9-72E83D320FE7}">
          <p14:sldIdLst>
            <p14:sldId id="345"/>
            <p14:sldId id="399"/>
            <p14:sldId id="348"/>
            <p14:sldId id="366"/>
            <p14:sldId id="352"/>
            <p14:sldId id="347"/>
            <p14:sldId id="369"/>
            <p14:sldId id="372"/>
            <p14:sldId id="370"/>
            <p14:sldId id="371"/>
            <p14:sldId id="400"/>
            <p14:sldId id="402"/>
          </p14:sldIdLst>
        </p14:section>
        <p14:section name="醫院選擇主要程式碼" id="{8AA0918A-0C8F-4F21-B43B-4DD05D1DE853}">
          <p14:sldIdLst>
            <p14:sldId id="381"/>
            <p14:sldId id="396"/>
            <p14:sldId id="392"/>
            <p14:sldId id="393"/>
            <p14:sldId id="394"/>
            <p14:sldId id="395"/>
          </p14:sldIdLst>
        </p14:section>
        <p14:section name="結果" id="{A475DDB8-B88C-4624-933C-79AE8F6DEAD3}">
          <p14:sldIdLst>
            <p14:sldId id="376"/>
            <p14:sldId id="390"/>
            <p14:sldId id="389"/>
            <p14:sldId id="388"/>
            <p14:sldId id="391"/>
            <p14:sldId id="382"/>
            <p14:sldId id="38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欣 鄭" initials="佳欣" lastIdx="3" clrIdx="0">
    <p:extLst>
      <p:ext uri="{19B8F6BF-5375-455C-9EA6-DF929625EA0E}">
        <p15:presenceInfo xmlns:p15="http://schemas.microsoft.com/office/powerpoint/2012/main" userId="9d96f9e5de6dfc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3867" autoAdjust="0"/>
  </p:normalViewPr>
  <p:slideViewPr>
    <p:cSldViewPr snapToGrid="0">
      <p:cViewPr varScale="1">
        <p:scale>
          <a:sx n="64" d="100"/>
          <a:sy n="64" d="100"/>
        </p:scale>
        <p:origin x="6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479A9-0FD5-4398-9B6B-82548CA1E974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7FACE-B5B6-43FB-B22F-A737D3230C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14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針對就近適當原則發展出一個公式，來計算醫院分數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ACE-B5B6-43FB-B22F-A737D3230C3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76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</a:t>
            </a:r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ACE-B5B6-43FB-B22F-A737D3230C3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9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srgbClr val="FF0000"/>
                </a:solidFill>
              </a:rPr>
              <a:t>如果排序分數是距離的倒置數字，是否簡單一點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FACE-B5B6-43FB-B22F-A737D3230C3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57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7BEAC-2E13-43E5-B748-E2AC37381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FF45448-AD6D-4D98-BB8B-88613B1FB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1C200E-C770-498B-8C97-2B464B89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6506-0902-4BBD-A164-BF143D8B077C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4C22B-528D-40F0-906C-32E334B3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F7B556-9FA1-44E0-B761-F008F558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578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F6F71-82CE-43C8-8741-5D1AB71C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E44BC6-D7C1-40FA-9FC0-2CB4A230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7ECC0F-612E-432A-B85A-659A1B69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77BF-D7EE-4AC5-BCED-6D34EDF690D0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8A3A8E-611D-4C40-9001-DFDFD71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EED7C-0475-4189-8ABA-4381D32A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61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2C30157-9468-4605-8B8C-7C3F780AF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62E497-F504-4267-9912-C77EB9444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E4B37-3889-4414-9506-0FF66113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B47-62E2-4960-A03C-D131D83965FE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BFF50C-EDBF-4638-AB26-1A472207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0863A-3290-4A55-8A2D-3C2BC3CF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2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122B1-597B-41BB-9BB3-BEF380E5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B3971-57DB-478D-BC87-0D2899D1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2C02ED-EA45-4E74-B703-F1EA16FB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61D93-EE5C-4CD2-9C73-F0CC9C890677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22F48-9974-4907-83A0-6CCA6FC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E73D1D-A146-4BAF-9214-847FC670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1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D83E6-FBCD-4105-993D-AEA53475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B719DD-ACCF-4AAA-8966-90E9BA42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0779E0-FD88-4421-8AB2-E9D7E3DC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6B1A-A06A-419B-9194-18F4D16EA5DC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FF746-E14A-4F88-ADC3-1848C997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CF22DD-8D0A-4327-8DF7-63F4A0E2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8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A9CC0-3BBC-41C7-B908-7E03B9AB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4BC47-C913-4F7D-9D36-8E20DF7AB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5740"/>
            <a:ext cx="5181600" cy="47912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6E169C-AA57-4A6B-BA6D-404192858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5740"/>
            <a:ext cx="5181600" cy="479122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61F099-8E91-4D5C-964F-58749836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A8F-D71A-4C86-A7DC-BE51F033DCBD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390131-E5C7-4797-8731-2CB05879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6016D-063D-4806-A52E-68B5D8AD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97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1A3B8-D8F1-4D6F-BBAD-30447DB5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75CF55-B2E5-41E0-AB62-59DCCE09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C9118C-343B-436B-97CE-CFD2E191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EFF1B5-34AA-4775-8DB9-307750843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4F1811-B200-40A0-B7C9-A2CCC32AA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D0B38D-BDB3-44B6-92FF-FF8FA638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C219-4AD7-45BA-A256-4D1F49DDF825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AB0220-559D-4B3A-969A-53B1B680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13974C-D440-4221-9F62-CEA600AC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7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987D4-E25B-4A43-BEAB-5A10EA95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3632C9-CE39-4BB2-A3C1-EAD9B97B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17D8-88F2-40D5-A0AA-4D93DB01A0AD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F33AAD-9B37-4931-831D-553620CD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B471BD-1D81-47B2-87D3-5F916923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9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64543B-00E0-4E8E-AF59-432A526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BB98-85E1-48D8-A920-249A10F72F84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0FC091-1B05-4A7B-BA92-909FDF56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5CDC7-866F-40EC-882B-F742D208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8B19B-E933-4778-9D06-C8FDB4D1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4DE25-69AE-446F-80CD-733A5B59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9E1955-8378-40C4-98C2-0EC850199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ABABDC-7FA5-4945-B50D-D61F724E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E2E99-A399-42AC-A64E-40EB65CD82B2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41F87C-AC64-4A65-A919-03929F8B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1465F-6363-45DD-BF1D-5C355E8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6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CCCDE-0C3F-4A82-A924-630ED351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88E763-5AF3-41CE-B141-5B14B2477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F1F0F2-DBDE-4889-B0FD-B8A1BC6F5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1436A-4021-405C-8755-773AF9A9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F8C23-1551-4DA3-91CD-717BC7E2A278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02333A-1A07-4214-B977-F6F684B2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6BAB6C-746F-45C2-BFDE-654B53E6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F9107FD-CF3A-4DD6-A8F6-DE033970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2"/>
            <a:ext cx="10515600" cy="629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B64A5F-FA17-46E9-A0D1-37570E92C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890"/>
            <a:ext cx="10515600" cy="527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D9A34-56F4-4084-AE65-3B9305020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4EFF-8AA6-4F29-A0D1-EB4A4B2D073E}" type="datetime1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636B89-3240-4E8A-855E-EE1E2EC00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189E64-8236-4256-AA9D-4EB470CF4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852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270B5EE5-E998-4313-AD79-530D9E22B6D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97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hi.gov.tw/Content_List.aspx?n=212AD9A89E8BDCA2&amp;topn=5FE8C9FEAE863B46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ma.mohw.gov.tw/masearch/" TargetMode="External"/><Relationship Id="rId4" Type="http://schemas.openxmlformats.org/officeDocument/2006/relationships/hyperlink" Target="https://mcia.mohw.gov.tw/openinfo/A100/A101-1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FD9CB9C-9810-4E0F-91B3-62824777F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醫院選擇運算與顯示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AA7CFC5-9963-4627-B86E-FBABA78FD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24E2ABC-4711-460F-B94B-B1F5DE39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4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C2FB35C-44B4-4948-8CA2-B5441CED6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醫院分數計算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115B9271-3CE8-45CA-81C6-1492ACDE9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Computing Hospital 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229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20143EF-3D10-46AC-89E1-FBE03776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大量傷患事件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7ACAE8B-886B-439B-BD84-3798659E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ECC88-8E99-4B81-B9B8-BAD5622D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75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81474-42C9-41DE-9604-47C01B68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醫院選擇模組</a:t>
            </a:r>
            <a:r>
              <a:rPr lang="en-US" altLang="zh-TW" dirty="0"/>
              <a:t>-</a:t>
            </a:r>
            <a:r>
              <a:rPr lang="zh-TW" altLang="en-US" dirty="0"/>
              <a:t>大量傷患事件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A1299-504D-467C-8CD6-80214942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該模組為模擬系統中決策支援的重要的一環，為使傷患送達至就近且適當的醫院。</a:t>
            </a:r>
          </a:p>
          <a:p>
            <a:r>
              <a:rPr lang="zh-TW" altLang="zh-TW" dirty="0"/>
              <a:t>步驟</a:t>
            </a:r>
            <a:r>
              <a:rPr lang="en-US" altLang="zh-TW" dirty="0"/>
              <a:t>1</a:t>
            </a:r>
            <a:r>
              <a:rPr lang="zh-TW" altLang="zh-TW" dirty="0"/>
              <a:t>就近原則：</a:t>
            </a:r>
          </a:p>
          <a:p>
            <a:pPr lvl="1"/>
            <a:r>
              <a:rPr lang="zh-TW" altLang="zh-TW" dirty="0"/>
              <a:t>緊急醫療網：依使用者選擇縣市別涵蓋範圍之醫院，不包含縣市為「金門縣、連江縣、澎湖縣」。</a:t>
            </a:r>
          </a:p>
          <a:p>
            <a:r>
              <a:rPr lang="zh-TW" altLang="zh-TW" dirty="0"/>
              <a:t>步驟</a:t>
            </a:r>
            <a:r>
              <a:rPr lang="en-US" altLang="zh-TW" dirty="0"/>
              <a:t>2</a:t>
            </a:r>
            <a:r>
              <a:rPr lang="zh-TW" altLang="zh-TW" dirty="0"/>
              <a:t>適當原則：</a:t>
            </a:r>
          </a:p>
          <a:p>
            <a:pPr lvl="1"/>
            <a:r>
              <a:rPr lang="zh-TW" altLang="zh-TW" dirty="0"/>
              <a:t>排除醫院評鑑為「兒童醫院評鑑合格」。</a:t>
            </a:r>
          </a:p>
          <a:p>
            <a:pPr lvl="1"/>
            <a:r>
              <a:rPr lang="zh-TW" altLang="zh-TW" dirty="0"/>
              <a:t>重傷不選擇一般級急救責任醫院；中傷及輕傷於醫院選擇上沒有緊急醫療能力分級的限制。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A35740-BA61-4389-A842-DAC1CF27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32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圖片 29">
            <a:extLst>
              <a:ext uri="{FF2B5EF4-FFF2-40B4-BE49-F238E27FC236}">
                <a16:creationId xmlns:a16="http://schemas.microsoft.com/office/drawing/2014/main" id="{B6588EF9-4904-4AAB-B2BE-4A5D7F9D8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240" b="77910"/>
          <a:stretch/>
        </p:blipFill>
        <p:spPr>
          <a:xfrm>
            <a:off x="2536159" y="3136881"/>
            <a:ext cx="7775663" cy="950397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3F6E9DCD-BA81-4E05-A895-413C8349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醫院分數計算公式</a:t>
            </a:r>
            <a:r>
              <a:rPr lang="en-US" altLang="zh-TW" dirty="0"/>
              <a:t>-</a:t>
            </a:r>
            <a:r>
              <a:rPr lang="zh-TW" altLang="en-US" dirty="0"/>
              <a:t>大量傷患事件</a:t>
            </a:r>
          </a:p>
        </p:txBody>
      </p:sp>
      <p:sp>
        <p:nvSpPr>
          <p:cNvPr id="44" name="內容版面配置區 43">
            <a:extLst>
              <a:ext uri="{FF2B5EF4-FFF2-40B4-BE49-F238E27FC236}">
                <a16:creationId xmlns:a16="http://schemas.microsoft.com/office/drawing/2014/main" id="{493FD39F-04D9-4B99-A973-BEFAA39D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醫院選擇模組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9E82BF-A1C5-47AB-B2FC-E572A478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E5BD68-04FA-4F1E-9AFC-571E58E95E3E}"/>
              </a:ext>
            </a:extLst>
          </p:cNvPr>
          <p:cNvSpPr/>
          <p:nvPr/>
        </p:nvSpPr>
        <p:spPr>
          <a:xfrm>
            <a:off x="4055774" y="2328946"/>
            <a:ext cx="1699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災害現場至醫院的距離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18C62E-D817-4FBD-B504-177B3FCF1F4E}"/>
              </a:ext>
            </a:extLst>
          </p:cNvPr>
          <p:cNvSpPr/>
          <p:nvPr/>
        </p:nvSpPr>
        <p:spPr>
          <a:xfrm>
            <a:off x="5284706" y="4443276"/>
            <a:ext cx="2765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醫院收治傷患</a:t>
            </a:r>
            <a:endParaRPr lang="en-US" altLang="zh-TW" dirty="0"/>
          </a:p>
          <a:p>
            <a:r>
              <a:rPr lang="zh-TW" altLang="en-US" dirty="0"/>
              <a:t>緊急醫療能力的適當性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1E8C35-959A-4595-B8E5-35C72082E7EC}"/>
              </a:ext>
            </a:extLst>
          </p:cNvPr>
          <p:cNvSpPr/>
          <p:nvPr/>
        </p:nvSpPr>
        <p:spPr>
          <a:xfrm>
            <a:off x="7028474" y="2541352"/>
            <a:ext cx="10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調整項</a:t>
            </a:r>
            <a:endParaRPr lang="en-US" altLang="zh-TW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CB4717-6F51-400E-BE0C-C458D9183977}"/>
              </a:ext>
            </a:extLst>
          </p:cNvPr>
          <p:cNvSpPr/>
          <p:nvPr/>
        </p:nvSpPr>
        <p:spPr>
          <a:xfrm>
            <a:off x="8986490" y="2511532"/>
            <a:ext cx="936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調整項</a:t>
            </a:r>
            <a:endParaRPr lang="en-US" altLang="zh-TW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9B1F57-57BC-4EFE-B010-2F11A54F090A}"/>
              </a:ext>
            </a:extLst>
          </p:cNvPr>
          <p:cNvSpPr/>
          <p:nvPr/>
        </p:nvSpPr>
        <p:spPr>
          <a:xfrm>
            <a:off x="1374687" y="4423961"/>
            <a:ext cx="3111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醫院收治不同傷勢情形</a:t>
            </a:r>
            <a:r>
              <a:rPr lang="en-US" altLang="zh-TW" dirty="0"/>
              <a:t>(</a:t>
            </a:r>
            <a:r>
              <a:rPr lang="zh-TW" altLang="en-US" dirty="0"/>
              <a:t>重、中、輕傷</a:t>
            </a:r>
            <a:r>
              <a:rPr lang="en-US" altLang="zh-TW" dirty="0"/>
              <a:t>)</a:t>
            </a:r>
            <a:r>
              <a:rPr lang="zh-TW" altLang="en-US" dirty="0"/>
              <a:t>之傷患，給予後送決策分數。</a:t>
            </a:r>
            <a:r>
              <a:rPr lang="zh-TW" altLang="en-US" dirty="0">
                <a:solidFill>
                  <a:srgbClr val="C00000"/>
                </a:solidFill>
              </a:rPr>
              <a:t>分數越高的醫院，越優先被傷患選擇</a:t>
            </a:r>
            <a:r>
              <a:rPr lang="zh-TW" altLang="en-US" dirty="0"/>
              <a:t>。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60518DE-A5F2-452A-BB92-A522F99C84CA}"/>
              </a:ext>
            </a:extLst>
          </p:cNvPr>
          <p:cNvGrpSpPr/>
          <p:nvPr/>
        </p:nvGrpSpPr>
        <p:grpSpPr>
          <a:xfrm>
            <a:off x="4698795" y="2951575"/>
            <a:ext cx="765314" cy="1051777"/>
            <a:chOff x="3846443" y="2180909"/>
            <a:chExt cx="765314" cy="1051777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825E3BE2-5668-4815-9DEB-DEFDAA35E3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9733" y="2180909"/>
              <a:ext cx="121924" cy="38932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A31E3AE-16A1-4954-8C12-A96C4F7F8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443" y="3232686"/>
              <a:ext cx="76531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6379F70-9084-47BD-B098-0353528CEADD}"/>
              </a:ext>
            </a:extLst>
          </p:cNvPr>
          <p:cNvGrpSpPr/>
          <p:nvPr/>
        </p:nvGrpSpPr>
        <p:grpSpPr>
          <a:xfrm>
            <a:off x="5816211" y="4017526"/>
            <a:ext cx="765314" cy="424683"/>
            <a:chOff x="3846443" y="3231628"/>
            <a:chExt cx="765314" cy="424692"/>
          </a:xfrm>
        </p:grpSpPr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5E6CBAC-81DC-4A91-9383-29D09C57A034}"/>
                </a:ext>
              </a:extLst>
            </p:cNvPr>
            <p:cNvCxnSpPr>
              <a:cxnSpLocks/>
            </p:cNvCxnSpPr>
            <p:nvPr/>
          </p:nvCxnSpPr>
          <p:spPr>
            <a:xfrm>
              <a:off x="4207229" y="3231628"/>
              <a:ext cx="19177" cy="42469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AA3FC78-C102-4F8C-A9BA-27FA4DC739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6443" y="3232686"/>
              <a:ext cx="76531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F558FBF-EEB6-4B1E-B9DD-1D3F0CC39A31}"/>
              </a:ext>
            </a:extLst>
          </p:cNvPr>
          <p:cNvGrpSpPr/>
          <p:nvPr/>
        </p:nvGrpSpPr>
        <p:grpSpPr>
          <a:xfrm>
            <a:off x="7226047" y="2919278"/>
            <a:ext cx="765314" cy="1098256"/>
            <a:chOff x="3846443" y="-3571652"/>
            <a:chExt cx="765314" cy="6804338"/>
          </a:xfrm>
        </p:grpSpPr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1461D02B-ED4E-4F7C-924C-BE6438D8E8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9860" y="-3571652"/>
              <a:ext cx="0" cy="281230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A87CBD5D-0676-42AD-BCDB-A8793A0AD471}"/>
                </a:ext>
              </a:extLst>
            </p:cNvPr>
            <p:cNvCxnSpPr>
              <a:cxnSpLocks/>
            </p:cNvCxnSpPr>
            <p:nvPr/>
          </p:nvCxnSpPr>
          <p:spPr>
            <a:xfrm>
              <a:off x="3846443" y="3232686"/>
              <a:ext cx="76531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A508A53C-3AFE-4B65-A2D3-2A9AF5802BEC}"/>
              </a:ext>
            </a:extLst>
          </p:cNvPr>
          <p:cNvGrpSpPr/>
          <p:nvPr/>
        </p:nvGrpSpPr>
        <p:grpSpPr>
          <a:xfrm>
            <a:off x="9157902" y="2880864"/>
            <a:ext cx="765314" cy="1136662"/>
            <a:chOff x="3846443" y="1951848"/>
            <a:chExt cx="765314" cy="1280838"/>
          </a:xfrm>
        </p:grpSpPr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2E5E9269-9A97-47D7-8647-CB23AC8A8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1242" y="1951848"/>
              <a:ext cx="0" cy="460932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9F5CADA-8A73-49D5-A420-D43BCE216718}"/>
                </a:ext>
              </a:extLst>
            </p:cNvPr>
            <p:cNvCxnSpPr>
              <a:cxnSpLocks/>
            </p:cNvCxnSpPr>
            <p:nvPr/>
          </p:nvCxnSpPr>
          <p:spPr>
            <a:xfrm>
              <a:off x="3846443" y="3232686"/>
              <a:ext cx="76531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2B70230-ABD4-42DD-86BC-529B7BC4E3DD}"/>
              </a:ext>
            </a:extLst>
          </p:cNvPr>
          <p:cNvGrpSpPr/>
          <p:nvPr/>
        </p:nvGrpSpPr>
        <p:grpSpPr>
          <a:xfrm>
            <a:off x="2432752" y="4001584"/>
            <a:ext cx="1828532" cy="422377"/>
            <a:chOff x="3800724" y="3211491"/>
            <a:chExt cx="1828532" cy="422377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CBB8D53-AF61-4FEA-A4A1-4F8EC4618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202" y="3215675"/>
              <a:ext cx="499908" cy="41819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EA0070B5-31F4-4D3B-BC5D-A91CE674B988}"/>
                </a:ext>
              </a:extLst>
            </p:cNvPr>
            <p:cNvCxnSpPr>
              <a:cxnSpLocks/>
            </p:cNvCxnSpPr>
            <p:nvPr/>
          </p:nvCxnSpPr>
          <p:spPr>
            <a:xfrm>
              <a:off x="3800724" y="3211491"/>
              <a:ext cx="1828532" cy="4185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518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97DD40C-DADD-48CF-BC9D-963BE8FEA7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58"/>
          <a:stretch/>
        </p:blipFill>
        <p:spPr>
          <a:xfrm>
            <a:off x="2162153" y="2438903"/>
            <a:ext cx="8943328" cy="2534516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541F344C-DED2-47AE-8D9A-3A728567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醫院分數計算公式</a:t>
            </a:r>
            <a:r>
              <a:rPr lang="en-US" altLang="zh-TW" dirty="0"/>
              <a:t>-</a:t>
            </a:r>
            <a:r>
              <a:rPr lang="zh-TW" altLang="en-US" dirty="0"/>
              <a:t>大量傷患事件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96BFAB-1E46-4054-A478-F3DDC9F3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醫院選擇模組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E3CAE06-D4C8-42E8-A003-7EBEC479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42E2A9-EBF3-4DEC-AABD-D477842FC6DF}"/>
              </a:ext>
            </a:extLst>
          </p:cNvPr>
          <p:cNvSpPr/>
          <p:nvPr/>
        </p:nvSpPr>
        <p:spPr>
          <a:xfrm>
            <a:off x="5057583" y="5354922"/>
            <a:ext cx="2401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調整項，當收治傷患人數增加，將會降低該醫院的適當性。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F61BAB-93E7-47D1-BFB2-20F8A8C72375}"/>
              </a:ext>
            </a:extLst>
          </p:cNvPr>
          <p:cNvSpPr/>
          <p:nvPr/>
        </p:nvSpPr>
        <p:spPr>
          <a:xfrm>
            <a:off x="8003960" y="5304277"/>
            <a:ext cx="3868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調整項，透過醫事人力、內外科床位數，調整該醫院動員能力。</a:t>
            </a:r>
            <a:r>
              <a:rPr lang="zh-TW" altLang="zh-TW" dirty="0"/>
              <a:t>每張重症病床所擁有的醫療能力支援</a:t>
            </a:r>
            <a:r>
              <a:rPr lang="zh-TW" altLang="en-US" dirty="0"/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AB6D1F-54C7-4C84-B9E7-39650BA9112B}"/>
              </a:ext>
            </a:extLst>
          </p:cNvPr>
          <p:cNvSpPr/>
          <p:nvPr/>
        </p:nvSpPr>
        <p:spPr>
          <a:xfrm>
            <a:off x="5057583" y="3115592"/>
            <a:ext cx="1934690" cy="15387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483CB26B-D8BB-4EDD-B250-C5BF048F1CF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5791442" y="4887866"/>
            <a:ext cx="700542" cy="233570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AA995AF-E5E1-4F91-A34C-AF4207FEA8D7}"/>
              </a:ext>
            </a:extLst>
          </p:cNvPr>
          <p:cNvSpPr/>
          <p:nvPr/>
        </p:nvSpPr>
        <p:spPr>
          <a:xfrm>
            <a:off x="8003960" y="3301538"/>
            <a:ext cx="2960269" cy="13091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A7B730D-C871-4E65-BC43-C2152301E6C1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16200000" flipH="1">
            <a:off x="9364328" y="4730432"/>
            <a:ext cx="693612" cy="45407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0EDA58B-9C35-4BF7-9CFF-F712316B85B5}"/>
              </a:ext>
            </a:extLst>
          </p:cNvPr>
          <p:cNvSpPr/>
          <p:nvPr/>
        </p:nvSpPr>
        <p:spPr>
          <a:xfrm>
            <a:off x="2800450" y="4657991"/>
            <a:ext cx="1326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災害現場至醫院的距離。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396AFCE-7DF6-41D6-8D89-692CDE81E092}"/>
              </a:ext>
            </a:extLst>
          </p:cNvPr>
          <p:cNvSpPr/>
          <p:nvPr/>
        </p:nvSpPr>
        <p:spPr>
          <a:xfrm>
            <a:off x="2803546" y="1563750"/>
            <a:ext cx="2280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醫院收治傷患緊急醫療能力的適當性。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682BAE-E0EB-4CC4-842E-E637D0804960}"/>
              </a:ext>
            </a:extLst>
          </p:cNvPr>
          <p:cNvSpPr/>
          <p:nvPr/>
        </p:nvSpPr>
        <p:spPr>
          <a:xfrm>
            <a:off x="433755" y="3471320"/>
            <a:ext cx="24499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醫院收治不同傷勢情形</a:t>
            </a:r>
            <a:r>
              <a:rPr lang="en-US" altLang="zh-TW" dirty="0"/>
              <a:t>(</a:t>
            </a:r>
            <a:r>
              <a:rPr lang="zh-TW" altLang="en-US" dirty="0"/>
              <a:t>重、中、輕傷</a:t>
            </a:r>
            <a:r>
              <a:rPr lang="en-US" altLang="zh-TW" dirty="0"/>
              <a:t>)</a:t>
            </a:r>
            <a:r>
              <a:rPr lang="zh-TW" altLang="en-US" dirty="0"/>
              <a:t>之傷患，給予後送決策分數。</a:t>
            </a:r>
            <a:r>
              <a:rPr lang="zh-TW" altLang="en-US" dirty="0">
                <a:solidFill>
                  <a:srgbClr val="C00000"/>
                </a:solidFill>
              </a:rPr>
              <a:t>分數越高的醫院，越優先被傷患選擇</a:t>
            </a:r>
            <a:r>
              <a:rPr lang="zh-TW" altLang="en-US" dirty="0"/>
              <a:t>。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8152DC-A911-4ED1-B724-064828EAC503}"/>
              </a:ext>
            </a:extLst>
          </p:cNvPr>
          <p:cNvGrpSpPr/>
          <p:nvPr/>
        </p:nvGrpSpPr>
        <p:grpSpPr>
          <a:xfrm>
            <a:off x="3311806" y="4268750"/>
            <a:ext cx="542941" cy="258471"/>
            <a:chOff x="4068816" y="3232686"/>
            <a:chExt cx="542941" cy="268563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FDF6F453-5027-4B5B-82A5-61E0FAE45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8816" y="3232686"/>
              <a:ext cx="233570" cy="26856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DD6075DE-F550-4D6B-9AC1-BD764FD7160E}"/>
                </a:ext>
              </a:extLst>
            </p:cNvPr>
            <p:cNvCxnSpPr>
              <a:cxnSpLocks/>
            </p:cNvCxnSpPr>
            <p:nvPr/>
          </p:nvCxnSpPr>
          <p:spPr>
            <a:xfrm>
              <a:off x="4068816" y="3232686"/>
              <a:ext cx="542941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94C31B6-37A5-4025-B4C4-7E404498B2DF}"/>
              </a:ext>
            </a:extLst>
          </p:cNvPr>
          <p:cNvGrpSpPr/>
          <p:nvPr/>
        </p:nvGrpSpPr>
        <p:grpSpPr>
          <a:xfrm flipV="1">
            <a:off x="3896046" y="2210079"/>
            <a:ext cx="765314" cy="730025"/>
            <a:chOff x="3823666" y="3288345"/>
            <a:chExt cx="765314" cy="414111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D9818D1-07FE-4B8D-A34C-B51320585A8D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H="1">
              <a:off x="3871510" y="3546618"/>
              <a:ext cx="183087" cy="15583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545D9A6-047A-4E36-9795-0F72CED4D686}"/>
                </a:ext>
              </a:extLst>
            </p:cNvPr>
            <p:cNvCxnSpPr>
              <a:cxnSpLocks/>
            </p:cNvCxnSpPr>
            <p:nvPr/>
          </p:nvCxnSpPr>
          <p:spPr>
            <a:xfrm>
              <a:off x="3823666" y="3288345"/>
              <a:ext cx="76531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535ACABC-0C92-4EA8-86E7-8983625D1439}"/>
              </a:ext>
            </a:extLst>
          </p:cNvPr>
          <p:cNvGrpSpPr/>
          <p:nvPr/>
        </p:nvGrpSpPr>
        <p:grpSpPr>
          <a:xfrm>
            <a:off x="1814369" y="2940111"/>
            <a:ext cx="1257597" cy="446570"/>
            <a:chOff x="4371659" y="3215676"/>
            <a:chExt cx="1257597" cy="446570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92AC74C-B770-4740-AF0C-B31B7E735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659" y="3236431"/>
              <a:ext cx="642837" cy="425815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D7F8CD0-A4D3-4B41-A60D-646695318B67}"/>
                </a:ext>
              </a:extLst>
            </p:cNvPr>
            <p:cNvCxnSpPr>
              <a:cxnSpLocks/>
            </p:cNvCxnSpPr>
            <p:nvPr/>
          </p:nvCxnSpPr>
          <p:spPr>
            <a:xfrm>
              <a:off x="4494156" y="3215676"/>
              <a:ext cx="113510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F21C5AB-A3D7-4B14-BD50-5CDF5D6F4AD9}"/>
              </a:ext>
            </a:extLst>
          </p:cNvPr>
          <p:cNvGrpSpPr/>
          <p:nvPr/>
        </p:nvGrpSpPr>
        <p:grpSpPr>
          <a:xfrm flipV="1">
            <a:off x="4849797" y="2291419"/>
            <a:ext cx="727615" cy="647844"/>
            <a:chOff x="3823666" y="3288345"/>
            <a:chExt cx="866244" cy="354115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43AE347-DDB1-4CE5-839F-E51461A3252F}"/>
                </a:ext>
              </a:extLst>
            </p:cNvPr>
            <p:cNvCxnSpPr>
              <a:cxnSpLocks/>
            </p:cNvCxnSpPr>
            <p:nvPr/>
          </p:nvCxnSpPr>
          <p:spPr>
            <a:xfrm>
              <a:off x="4155077" y="3515504"/>
              <a:ext cx="534833" cy="126956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5F9EBAFE-5E01-49CE-A97B-D9794B248587}"/>
                </a:ext>
              </a:extLst>
            </p:cNvPr>
            <p:cNvCxnSpPr>
              <a:cxnSpLocks/>
            </p:cNvCxnSpPr>
            <p:nvPr/>
          </p:nvCxnSpPr>
          <p:spPr>
            <a:xfrm>
              <a:off x="3823666" y="3288345"/>
              <a:ext cx="765314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F391F34-9147-4EA1-901F-DAC4CF40CE6A}"/>
              </a:ext>
            </a:extLst>
          </p:cNvPr>
          <p:cNvGrpSpPr/>
          <p:nvPr/>
        </p:nvGrpSpPr>
        <p:grpSpPr>
          <a:xfrm flipV="1">
            <a:off x="6024926" y="2291416"/>
            <a:ext cx="634497" cy="647846"/>
            <a:chOff x="3833594" y="3288345"/>
            <a:chExt cx="755386" cy="354116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628F7962-B1F4-45F8-A2D3-765DF08D3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3594" y="3515503"/>
              <a:ext cx="321484" cy="12695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59FB1214-9825-40EA-A246-BB3477278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6640" y="3288345"/>
              <a:ext cx="552340" cy="0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F8938277-931A-446E-8742-FB8269B2C57C}"/>
              </a:ext>
            </a:extLst>
          </p:cNvPr>
          <p:cNvSpPr/>
          <p:nvPr/>
        </p:nvSpPr>
        <p:spPr>
          <a:xfrm>
            <a:off x="5272981" y="1831266"/>
            <a:ext cx="10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調整項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3870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8A67-F3FE-4822-8DB5-331BD01D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醫院分數計算公式說明</a:t>
            </a:r>
            <a:r>
              <a:rPr lang="en-US" altLang="zh-TW" dirty="0"/>
              <a:t>-</a:t>
            </a:r>
            <a:r>
              <a:rPr lang="zh-TW" altLang="en-US" dirty="0"/>
              <a:t>大量傷患事件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A2E859-59B7-40AB-806F-FC6DB0601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endParaRPr lang="en-US" altLang="zh-TW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zh-TW" altLang="en-US" sz="2000" b="1" dirty="0"/>
                  <a:t>，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表示傷患之傷勢情形，其中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1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是輕傷；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2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是中傷；</a:t>
                </a:r>
                <a:r>
                  <a:rPr lang="en-US" altLang="zh-TW" sz="2000" dirty="0">
                    <a:solidFill>
                      <a:schemeClr val="tx1"/>
                    </a:solidFill>
                  </a:rPr>
                  <a:t>3</a:t>
                </a:r>
                <a:r>
                  <a:rPr lang="zh-TW" altLang="en-US" sz="2000" dirty="0">
                    <a:solidFill>
                      <a:schemeClr val="tx1"/>
                    </a:solidFill>
                  </a:rPr>
                  <a:t>是重傷。</a:t>
                </a: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</a:rPr>
                  <a:t> ，表示為從災害地點至指定範圍內之緊急醫療網內所涵蓋的醫院號次。</a:t>
                </a:r>
                <a:endParaRPr lang="en-US" altLang="zh-TW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TW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</a:rPr>
                  <a:t>，表示指定範圍內之重度級急救責任醫院號次。</a:t>
                </a:r>
                <a:endParaRPr lang="en-US" altLang="zh-TW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EA2E859-59B7-40AB-806F-FC6DB0601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E24E33-4354-471B-97BF-DECCDAA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15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B907F3-9532-4423-9ED7-989305E1A4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658"/>
          <a:stretch/>
        </p:blipFill>
        <p:spPr>
          <a:xfrm>
            <a:off x="2090101" y="1305405"/>
            <a:ext cx="7493348" cy="212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2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6C034F-A863-4A50-8C70-66C8BE0841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𝑺𝒄𝒐𝒓𝒆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TW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TW" sz="4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4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6C034F-A863-4A50-8C70-66C8BE0841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9417" b="-34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41A828-1989-4817-8F11-23A980F45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b="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zh-TW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TW" altLang="en-US" dirty="0"/>
                  <a:t>，為從災害地點至各家醫院的距離開根號並排序分數。</a:t>
                </a:r>
                <a:endParaRPr lang="en-US" altLang="zh-TW" dirty="0"/>
              </a:p>
              <a:p>
                <a:pPr lvl="1" algn="just"/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為為使用</a:t>
                </a:r>
                <a:r>
                  <a:rPr lang="en-US" altLang="zh-TW" dirty="0"/>
                  <a:t>Anylogic</a:t>
                </a:r>
                <a:r>
                  <a:rPr lang="zh-TW" altLang="en-US" dirty="0"/>
                  <a:t>函數</a:t>
                </a:r>
                <a:r>
                  <a:rPr lang="en-US" altLang="zh-TW" dirty="0"/>
                  <a:t>getDistanceByRoute</a:t>
                </a:r>
                <a:r>
                  <a:rPr lang="zh-TW" altLang="en-US" dirty="0"/>
                  <a:t>計算災害地點至每家醫院的距離，並依指定範圍內所涵蓋的醫院，對距離由短至長進行排序並給予相對應的排序分數 。</a:t>
                </a:r>
                <a:endParaRPr lang="en-US" altLang="zh-TW" dirty="0"/>
              </a:p>
              <a:p>
                <a:pPr lvl="1" algn="just"/>
                <a:r>
                  <a:rPr lang="zh-TW" altLang="en-US" dirty="0"/>
                  <a:t>如距離依序為</a:t>
                </a:r>
                <a:r>
                  <a:rPr lang="en-US" altLang="zh-TW" dirty="0"/>
                  <a:t>9</a:t>
                </a:r>
                <a:r>
                  <a:rPr lang="zh-TW" altLang="en-US" dirty="0"/>
                  <a:t>公里、</a:t>
                </a:r>
                <a:r>
                  <a:rPr lang="en-US" altLang="zh-TW" dirty="0"/>
                  <a:t>13</a:t>
                </a:r>
                <a:r>
                  <a:rPr lang="zh-TW" altLang="en-US" dirty="0"/>
                  <a:t>公里、</a:t>
                </a:r>
                <a:r>
                  <a:rPr lang="en-US" altLang="zh-TW" dirty="0"/>
                  <a:t>35</a:t>
                </a:r>
                <a:r>
                  <a:rPr lang="zh-TW" altLang="en-US" dirty="0"/>
                  <a:t>公里，分數則為</a:t>
                </a:r>
                <a:r>
                  <a:rPr lang="en-US" altLang="zh-TW" dirty="0"/>
                  <a:t>27</a:t>
                </a:r>
                <a:r>
                  <a:rPr lang="zh-TW" altLang="en-US" dirty="0"/>
                  <a:t>分、</a:t>
                </a:r>
                <a:r>
                  <a:rPr lang="en-US" altLang="zh-TW" dirty="0"/>
                  <a:t>23</a:t>
                </a:r>
                <a:r>
                  <a:rPr lang="zh-TW" altLang="en-US" dirty="0"/>
                  <a:t>分、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分，隨著分數越高，表示災害現場與醫院距離越近。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=</a:t>
                </a:r>
                <a:r>
                  <a:rPr lang="zh-TW" altLang="en-US" dirty="0"/>
                  <a:t>醫院收治傷患緊急醫療能力的適當性如表</a:t>
                </a:r>
                <a:r>
                  <a:rPr lang="en-US" altLang="zh-TW" dirty="0"/>
                  <a:t>5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lvl="1" algn="just"/>
                <a:r>
                  <a:rPr lang="zh-TW" altLang="en-US" dirty="0"/>
                  <a:t>為區別緊急醫療能力之差異，針對不同傷勢的傷患給予兩位數的權重值分數。</a:t>
                </a:r>
                <a:endParaRPr lang="en-US" altLang="zh-TW" dirty="0"/>
              </a:p>
              <a:p>
                <a:pPr lvl="1" algn="just"/>
                <a:r>
                  <a:rPr lang="zh-TW" altLang="en-US" dirty="0"/>
                  <a:t>第一位數表示符合傷勢程度，分別為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2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1</a:t>
                </a:r>
                <a:r>
                  <a:rPr lang="zh-TW" altLang="en-US" dirty="0"/>
                  <a:t>，</a:t>
                </a:r>
                <a:r>
                  <a:rPr lang="en-US" altLang="zh-TW" dirty="0"/>
                  <a:t>3</a:t>
                </a:r>
                <a:r>
                  <a:rPr lang="zh-TW" altLang="en-US" dirty="0"/>
                  <a:t>代表最符合傷患之傷勢處置能力，符合程度隨數值下降而遞減；第二位數代表急救責任醫院依照緊急醫療能力評鑑結果的數值，隨數值越大表示醫院收治傷患之緊急醫療能力越高。如中傷被送至重度級急救責任醫院為</a:t>
                </a:r>
                <a:r>
                  <a:rPr lang="en-US" altLang="zh-TW" dirty="0"/>
                  <a:t>20</a:t>
                </a:r>
                <a:r>
                  <a:rPr lang="zh-TW" altLang="en-US" dirty="0"/>
                  <a:t>分，被送至中度級急救責任醫院則分別有</a:t>
                </a:r>
                <a:r>
                  <a:rPr lang="en-US" altLang="zh-TW" dirty="0"/>
                  <a:t>31</a:t>
                </a:r>
                <a:r>
                  <a:rPr lang="zh-TW" altLang="en-US" dirty="0"/>
                  <a:t>至</a:t>
                </a:r>
                <a:r>
                  <a:rPr lang="en-US" altLang="zh-TW" dirty="0"/>
                  <a:t>35</a:t>
                </a:r>
                <a:r>
                  <a:rPr lang="zh-TW" altLang="en-US" dirty="0"/>
                  <a:t>分不等的權重值。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41A828-1989-4817-8F11-23A980F45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6" r="-5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421EED-051B-4BC9-A5D0-ED82530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DC72CE5-F134-4377-A80B-E6B5419FED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658"/>
          <a:stretch/>
        </p:blipFill>
        <p:spPr>
          <a:xfrm>
            <a:off x="7655144" y="17253"/>
            <a:ext cx="4536856" cy="1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3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6099A4-AEBD-4721-BD50-4B2F6D3B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222EB2-C051-4DAF-AC6C-2128092C9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08049"/>
              </p:ext>
            </p:extLst>
          </p:nvPr>
        </p:nvGraphicFramePr>
        <p:xfrm>
          <a:off x="539145" y="49878"/>
          <a:ext cx="11110826" cy="6725902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1639022">
                  <a:extLst>
                    <a:ext uri="{9D8B030D-6E8A-4147-A177-3AD203B41FA5}">
                      <a16:colId xmlns:a16="http://schemas.microsoft.com/office/drawing/2014/main" val="654679174"/>
                    </a:ext>
                  </a:extLst>
                </a:gridCol>
                <a:gridCol w="3709358">
                  <a:extLst>
                    <a:ext uri="{9D8B030D-6E8A-4147-A177-3AD203B41FA5}">
                      <a16:colId xmlns:a16="http://schemas.microsoft.com/office/drawing/2014/main" val="951887282"/>
                    </a:ext>
                  </a:extLst>
                </a:gridCol>
                <a:gridCol w="2622430">
                  <a:extLst>
                    <a:ext uri="{9D8B030D-6E8A-4147-A177-3AD203B41FA5}">
                      <a16:colId xmlns:a16="http://schemas.microsoft.com/office/drawing/2014/main" val="2266743303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val="3475291135"/>
                    </a:ext>
                  </a:extLst>
                </a:gridCol>
                <a:gridCol w="1195884">
                  <a:extLst>
                    <a:ext uri="{9D8B030D-6E8A-4147-A177-3AD203B41FA5}">
                      <a16:colId xmlns:a16="http://schemas.microsoft.com/office/drawing/2014/main" val="151897194"/>
                    </a:ext>
                  </a:extLst>
                </a:gridCol>
                <a:gridCol w="995226">
                  <a:extLst>
                    <a:ext uri="{9D8B030D-6E8A-4147-A177-3AD203B41FA5}">
                      <a16:colId xmlns:a16="http://schemas.microsoft.com/office/drawing/2014/main" val="2921079348"/>
                    </a:ext>
                  </a:extLst>
                </a:gridCol>
              </a:tblGrid>
              <a:tr h="40930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>
                          <a:effectLst/>
                        </a:rPr>
                        <a:t>急救責任醫院家數</a:t>
                      </a:r>
                      <a:endParaRPr lang="zh-TW" altLang="en-US" sz="15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Emergency Care Responsibility Hospital Level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u="none" strike="noStrike" dirty="0">
                          <a:effectLst/>
                        </a:rPr>
                        <a:t>緊急醫療能力分三級</a:t>
                      </a:r>
                      <a:r>
                        <a:rPr lang="en-US" altLang="zh-TW" sz="1500" u="none" strike="noStrike" dirty="0">
                          <a:effectLst/>
                        </a:rPr>
                        <a:t>_</a:t>
                      </a:r>
                      <a:r>
                        <a:rPr lang="en-US" sz="1500" u="none" strike="noStrike" dirty="0" err="1">
                          <a:effectLst/>
                        </a:rPr>
                        <a:t>ECRHthreeLevel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重傷</a:t>
                      </a:r>
                      <a:endParaRPr lang="en-US" altLang="zh-TW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5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y_severe</a:t>
                      </a:r>
                      <a:endParaRPr lang="zh-TW" alt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中傷</a:t>
                      </a:r>
                      <a:endParaRPr lang="en-US" altLang="zh-TW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en-US" altLang="zh-TW" sz="15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y_moderate</a:t>
                      </a:r>
                      <a:endParaRPr lang="zh-TW" alt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輕傷</a:t>
                      </a:r>
                      <a:endParaRPr lang="en-US" altLang="zh-TW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zh-TW" sz="15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y_mild</a:t>
                      </a:r>
                      <a:endParaRPr lang="en-US" altLang="zh-TW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2809115648"/>
                  </a:ext>
                </a:extLst>
              </a:tr>
              <a:tr h="102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69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General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30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576123"/>
                  </a:ext>
                </a:extLst>
              </a:tr>
              <a:tr h="102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2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General + Medium EM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09039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General + Medium ICU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61154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General + Medium EM, PN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82789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General + Medium EM, MT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811764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General + Medium EM, ICU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466895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>
                          <a:effectLst/>
                        </a:rPr>
                        <a:t>General + Medium EM, AS, ICU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5296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 dirty="0">
                          <a:effectLst/>
                        </a:rPr>
                        <a:t>General + Medium EM, STEMI, ICU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52139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 dirty="0">
                          <a:effectLst/>
                        </a:rPr>
                        <a:t>General + Medium EM, AS, MT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008636"/>
                  </a:ext>
                </a:extLst>
              </a:tr>
              <a:tr h="263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>
                          <a:effectLst/>
                        </a:rPr>
                        <a:t>General + Medium EM, AS, STEMI, ICU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14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14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34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244263"/>
                  </a:ext>
                </a:extLst>
              </a:tr>
              <a:tr h="263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 dirty="0">
                          <a:effectLst/>
                        </a:rPr>
                        <a:t>General + Medium EM, AS, PN, ICU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14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14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34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476633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 dirty="0">
                          <a:effectLst/>
                        </a:rPr>
                        <a:t>General + Medium EM, MT, ICU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1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13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13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33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11071"/>
                  </a:ext>
                </a:extLst>
              </a:tr>
              <a:tr h="102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Medium Temp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2704094694"/>
                  </a:ext>
                </a:extLst>
              </a:tr>
              <a:tr h="102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Medium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4040048778"/>
                  </a:ext>
                </a:extLst>
              </a:tr>
              <a:tr h="102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34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Medium*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20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635350770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Medium* + Severe AS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204216242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Medium* + Severe STEMI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3683519065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Medium* + Severe AS, STEMI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4281723975"/>
                  </a:ext>
                </a:extLst>
              </a:tr>
              <a:tr h="263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>
                          <a:effectLst/>
                        </a:rPr>
                        <a:t>Medium* + Severe EM, AS, STEMI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4108712597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Medium + Severe AS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225559224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Medium + Severe STEMI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2419285575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Medium + Severe PN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2783192881"/>
                  </a:ext>
                </a:extLst>
              </a:tr>
              <a:tr h="17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Medium + Severe AS, STEMI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3780839090"/>
                  </a:ext>
                </a:extLst>
              </a:tr>
              <a:tr h="26304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1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Medium + Severe AS, STEMI, ICU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3526500448"/>
                  </a:ext>
                </a:extLst>
              </a:tr>
              <a:tr h="3497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2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500" u="none" strike="noStrike" dirty="0">
                          <a:effectLst/>
                        </a:rPr>
                        <a:t>Medium + Severe EM, AS, STEMI, PN, ICU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25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35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>
                          <a:effectLst/>
                        </a:rPr>
                        <a:t>25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/>
                </a:tc>
                <a:extLst>
                  <a:ext uri="{0D108BD9-81ED-4DB2-BD59-A6C34878D82A}">
                    <a16:rowId xmlns:a16="http://schemas.microsoft.com/office/drawing/2014/main" val="2913401473"/>
                  </a:ext>
                </a:extLst>
              </a:tr>
              <a:tr h="1023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46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Severe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30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20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10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10" marR="3010" marT="301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99380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A6F5003-6DF9-479E-B8D0-510C30183129}"/>
              </a:ext>
            </a:extLst>
          </p:cNvPr>
          <p:cNvSpPr/>
          <p:nvPr/>
        </p:nvSpPr>
        <p:spPr>
          <a:xfrm>
            <a:off x="37724" y="114135"/>
            <a:ext cx="461665" cy="3970318"/>
          </a:xfrm>
          <a:prstGeom prst="rect">
            <a:avLst/>
          </a:prstGeom>
        </p:spPr>
        <p:txBody>
          <a:bodyPr vert="horz" wrap="square" anchor="ctr">
            <a:spAutoFit/>
          </a:bodyPr>
          <a:lstStyle/>
          <a:p>
            <a:pPr algn="ctr"/>
            <a:r>
              <a:rPr lang="zh-TW" altLang="en-US" dirty="0"/>
              <a:t>表</a:t>
            </a:r>
            <a:r>
              <a:rPr lang="en-US" altLang="zh-TW" dirty="0"/>
              <a:t>5</a:t>
            </a:r>
            <a:r>
              <a:rPr lang="zh-TW" altLang="en-US" dirty="0"/>
              <a:t> 醫院收治傷患適當性權重表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077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2765025-3F79-45F1-A33E-A38992605E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𝑺𝒄𝒐𝒓𝒆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36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F2765025-3F79-45F1-A33E-A38992605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1650" b="-252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323D92-89CD-4DF1-8900-1B1A622A6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endParaRPr lang="en-US" altLang="zh-TW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:r>
                  <a:rPr lang="zh-TW" altLang="en-US" dirty="0"/>
                  <a:t>作為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的調整項，當收治傷患人數增加，將會降低該醫院的適當性。根據已收治的傷患人數改變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，藉此控制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的升降速率。</a:t>
                </a:r>
                <a:endParaRPr lang="en-US" altLang="zh-TW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= </a:t>
                </a:r>
                <a:r>
                  <a:rPr lang="zh-TW" altLang="en-US" dirty="0"/>
                  <a:t>已收治各種傷害情形之傷患人數。為醫院緊急醫療能量的負荷（</a:t>
                </a:r>
                <a:r>
                  <a:rPr lang="en-US" altLang="zh-TW" dirty="0"/>
                  <a:t>loading</a:t>
                </a:r>
                <a:r>
                  <a:rPr lang="zh-TW" altLang="en-US" dirty="0"/>
                  <a:t>），當收治人數增加時，則會降低醫院的醫療能量，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的是當性降低。</a:t>
                </a:r>
                <a:endParaRPr lang="en-US" altLang="zh-TW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TW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2−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f>
                              <m:f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4−2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𝑐𝑣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4−2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𝑐𝑣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ED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𝑒𝑑𝑠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∗4</m:t>
                    </m:r>
                  </m:oMath>
                </a14:m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=1,2,3,…, 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TW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en-US" altLang="zh-TW" sz="2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𝑐𝑣</m:t>
                        </m:r>
                      </m:e>
                      <m:sub>
                        <m:r>
                          <a:rPr lang="en-US" altLang="zh-TW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sz="2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為重度急救責任醫院急救床之預估值，</a:t>
                </a:r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預估的方式為，以重度</a:t>
                </a:r>
                <a:r>
                  <a:rPr lang="zh-TW" altLang="en-US" strike="sngStrike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級</a:t>
                </a:r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急救責任醫院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ED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𝑒𝑑𝑠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的</a:t>
                </a:r>
                <a:r>
                  <a:rPr lang="en-US" altLang="zh-TW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Q1</a:t>
                </a:r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為</a:t>
                </a:r>
                <a:r>
                  <a:rPr lang="en-US" altLang="zh-TW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20</a:t>
                </a:r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，即設置急救室床位為</a:t>
                </a:r>
                <a:r>
                  <a:rPr lang="en-US" altLang="zh-TW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床，說明約每</a:t>
                </a:r>
                <a:r>
                  <a:rPr lang="en-US" altLang="zh-TW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20</a:t>
                </a:r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張急診觀察床中有</a:t>
                </a:r>
                <a:r>
                  <a:rPr lang="en-US" altLang="zh-TW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張急救床可供所有傷勢傷患使用，換言之，即是醫院可收治傷患人數之臨界值。</a:t>
                </a:r>
                <a:endParaRPr lang="en-US" altLang="zh-TW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zh-TW" dirty="0"/>
                  <a:t>即針對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zh-TW" dirty="0"/>
                  <a:t>給予的懲罰項，當醫院每收治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位中傷或輕傷則給予</a:t>
                </a:r>
                <a:r>
                  <a:rPr lang="en-US" altLang="zh-TW" dirty="0"/>
                  <a:t>2</a:t>
                </a:r>
                <a:r>
                  <a:rPr lang="zh-TW" altLang="zh-TW" dirty="0"/>
                  <a:t>倍的懲罰作調整；當醫院每收治</a:t>
                </a:r>
                <a:r>
                  <a:rPr lang="en-US" altLang="zh-TW" dirty="0"/>
                  <a:t>1</a:t>
                </a:r>
                <a:r>
                  <a:rPr lang="zh-TW" altLang="zh-TW" dirty="0"/>
                  <a:t>位重傷給予相對較高的懲罰項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作調整，表示隨醫院收治傷患人數遞增，醫院醫療能量負荷（</a:t>
                </a:r>
                <a:r>
                  <a:rPr lang="en-US" altLang="zh-TW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loading</a:t>
                </a:r>
                <a:r>
                  <a:rPr lang="zh-TW" altLang="en-US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）亦隨之增加。</a:t>
                </a:r>
                <a:endParaRPr lang="en-US" altLang="zh-TW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𝐵𝑒𝑑𝑠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 =</a:t>
                </a:r>
                <a:r>
                  <a:rPr lang="zh-TW" altLang="en-US" dirty="0"/>
                  <a:t> 調整後急診觀察床數，隨急診壅塞比率越高，可使用的急診觀察床數隨之遞減。依據衛生福利部說明，急診轉住院暫留急診超過</a:t>
                </a:r>
                <a:r>
                  <a:rPr lang="en-US" altLang="zh-TW" dirty="0"/>
                  <a:t>48</a:t>
                </a:r>
                <a:r>
                  <a:rPr lang="zh-TW" altLang="en-US" dirty="0"/>
                  <a:t>小時案件比率超過</a:t>
                </a:r>
                <a:r>
                  <a:rPr lang="en-US" altLang="zh-TW" dirty="0"/>
                  <a:t>5%</a:t>
                </a:r>
                <a:r>
                  <a:rPr lang="zh-TW" altLang="en-US" dirty="0"/>
                  <a:t>者稱為急診壅塞（</a:t>
                </a:r>
                <a:r>
                  <a:rPr lang="en-US" altLang="zh-TW" dirty="0"/>
                  <a:t>overcrowding</a:t>
                </a:r>
                <a:r>
                  <a:rPr lang="zh-TW" altLang="en-US" dirty="0"/>
                  <a:t>），因此針對近二年</a:t>
                </a:r>
                <a:r>
                  <a:rPr lang="en-US" altLang="zh-TW" dirty="0"/>
                  <a:t>2018Q3</a:t>
                </a:r>
                <a:r>
                  <a:rPr lang="zh-TW" altLang="en-US" dirty="0"/>
                  <a:t>至</a:t>
                </a:r>
                <a:r>
                  <a:rPr lang="en-US" altLang="zh-TW" dirty="0"/>
                  <a:t>2020Q2</a:t>
                </a:r>
                <a:r>
                  <a:rPr lang="zh-TW" altLang="en-US" dirty="0"/>
                  <a:t>醫院急診壅塞取年平均並做為調整急診觀察床的依據，急診壅塞率年平均介於</a:t>
                </a:r>
                <a:r>
                  <a:rPr lang="en-US" altLang="zh-TW" dirty="0"/>
                  <a:t>7%</a:t>
                </a:r>
                <a:r>
                  <a:rPr lang="zh-TW" altLang="en-US" dirty="0"/>
                  <a:t>～</a:t>
                </a:r>
                <a:r>
                  <a:rPr lang="en-US" altLang="zh-TW" dirty="0"/>
                  <a:t>11%</a:t>
                </a:r>
                <a:r>
                  <a:rPr lang="zh-TW" altLang="en-US" dirty="0"/>
                  <a:t>者，急診觀察床數減少</a:t>
                </a:r>
                <a:r>
                  <a:rPr lang="en-US" altLang="zh-TW" dirty="0"/>
                  <a:t>2/3</a:t>
                </a:r>
                <a:r>
                  <a:rPr lang="zh-TW" altLang="en-US" dirty="0"/>
                  <a:t>；急診壅塞率年平均超過</a:t>
                </a:r>
                <a:r>
                  <a:rPr lang="en-US" altLang="zh-TW" dirty="0"/>
                  <a:t>11%</a:t>
                </a:r>
                <a:r>
                  <a:rPr lang="zh-TW" altLang="en-US" dirty="0"/>
                  <a:t>者，急診觀察床數減少</a:t>
                </a:r>
                <a:r>
                  <a:rPr lang="en-US" altLang="zh-TW" dirty="0"/>
                  <a:t>3/4</a:t>
                </a:r>
                <a:r>
                  <a:rPr lang="zh-TW" altLang="en-US" dirty="0"/>
                  <a:t>。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3323D92-89CD-4DF1-8900-1B1A622A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r="-28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D4C960-8112-4343-A426-8DFC7552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F9508F-9322-4992-9E90-5C04086405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658"/>
          <a:stretch/>
        </p:blipFill>
        <p:spPr>
          <a:xfrm>
            <a:off x="7655144" y="17253"/>
            <a:ext cx="4536856" cy="1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2CEBB13-F5B6-4985-96D3-95323BE62F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𝑺𝒄𝒐𝒓𝒆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TW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TW" sz="4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TW" sz="4000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4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sSub>
                      <m:sSub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2CEBB13-F5B6-4985-96D3-95323BE62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9417" b="-34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732BA8-B062-4F42-BA44-65E4569F4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𝑀𝑒𝑑𝑖𝑐𝑎𝑙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𝑆𝑡𝑎𝑓𝑓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𝐶𝑟𝑖𝑡𝑖𝑐𝑎𝑙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𝐵𝑒𝑑𝑠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TW" altLang="en-US" dirty="0"/>
                  <a:t>。作為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/>
                  <a:t>的調整項，為該醫院動員能力，說明每張急重症病床所擁有的醫療能力支援，當動員能力越強，則增強該醫院的適當性。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𝑀𝑒𝑑𝑖𝑐𝑎𝑙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𝑆𝑡𝑎𝑓𝑓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800" dirty="0"/>
                  <a:t> =</a:t>
                </a:r>
                <a:r>
                  <a:rPr lang="zh-TW" altLang="en-US" sz="1800" dirty="0"/>
                  <a:t>內外科人力總和，為外科人力、急診醫學科人力、麻醉科人力、整形外科人力、口腔病理科人力、口腔顎面外科人力、內科、西醫一般科人力、兒科人力、放射診斷科人力、放射腫瘤科人力、神經科人力、骨科人力加總。</a:t>
                </a:r>
                <a:endParaRPr lang="en-US" altLang="zh-TW" sz="18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𝐶𝑟𝑖𝑡𝑖𝑐𝑎𝑙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𝐵𝑒𝑑𝑠</m:t>
                        </m:r>
                      </m:e>
                      <m:sub>
                        <m:r>
                          <a:rPr lang="en-US" altLang="zh-TW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1800" dirty="0"/>
                  <a:t> </a:t>
                </a:r>
                <a:r>
                  <a:rPr lang="en-US" altLang="zh-TW" sz="1800" dirty="0"/>
                  <a:t>=</a:t>
                </a:r>
                <a:r>
                  <a:rPr lang="zh-TW" altLang="en-US" sz="1800" dirty="0"/>
                  <a:t>調整後急重症相關病床數。為急性一般病床、加護病床、</a:t>
                </a:r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𝐸𝐷</m:t>
                        </m:r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𝐵𝑒𝑑𝑠</m:t>
                        </m:r>
                      </m:e>
                      <m: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1800" dirty="0"/>
                  <a:t>、整合醫學急診後送病床數加總。</a:t>
                </a:r>
                <a:endParaRPr lang="en-US" altLang="zh-TW" sz="1800" dirty="0"/>
              </a:p>
              <a:p>
                <a:pPr lvl="1"/>
                <a:r>
                  <a:rPr lang="zh-TW" altLang="en-US" sz="1800" dirty="0"/>
                  <a:t>遺漏值：依各家醫院急診觀察床的比重，計算並填補醫事人員資料或床位資料</a:t>
                </a:r>
                <a:endParaRPr lang="en-US" altLang="zh-TW" sz="1800" dirty="0"/>
              </a:p>
              <a:p>
                <a:pPr lvl="2"/>
                <a:r>
                  <a:rPr lang="zh-TW" altLang="en-US" dirty="0"/>
                  <a:t>臺北市立聯合醫院仁愛、中興、忠孝、陽明院區學姊給的資料</a:t>
                </a:r>
              </a:p>
              <a:p>
                <a:pPr lvl="2"/>
                <a:r>
                  <a:rPr lang="en-US" altLang="zh-TW" dirty="0"/>
                  <a:t>1231050017 </a:t>
                </a:r>
                <a:r>
                  <a:rPr lang="zh-TW" altLang="en-US" dirty="0"/>
                  <a:t>天主教耕莘醫療財團法人耕莘醫院安康院區：依權重計算內外科人力 </a:t>
                </a:r>
                <a:r>
                  <a:rPr lang="en-US" altLang="zh-TW" dirty="0"/>
                  <a:t>62*1/3</a:t>
                </a:r>
              </a:p>
              <a:p>
                <a:pPr lvl="2"/>
                <a:r>
                  <a:rPr lang="en-US" altLang="zh-TW" dirty="0"/>
                  <a:t>0936050029 </a:t>
                </a:r>
                <a:r>
                  <a:rPr lang="zh-TW" altLang="en-US" dirty="0"/>
                  <a:t>光田醫療社團法人光田綜合醫院大甲院區：依權重計算內外科人力 </a:t>
                </a:r>
                <a:r>
                  <a:rPr lang="en-US" altLang="zh-TW" dirty="0"/>
                  <a:t>47*9/21</a:t>
                </a:r>
              </a:p>
              <a:p>
                <a:pPr lvl="2"/>
                <a:r>
                  <a:rPr lang="en-US" altLang="zh-TW" dirty="0"/>
                  <a:t>0101090517 </a:t>
                </a:r>
                <a:r>
                  <a:rPr lang="zh-TW" altLang="en-US" dirty="0"/>
                  <a:t>臺北市立聯合醫院和平院區 </a:t>
                </a:r>
                <a:r>
                  <a:rPr lang="en-US" altLang="zh-TW" dirty="0"/>
                  <a:t>12 </a:t>
                </a:r>
                <a:r>
                  <a:rPr lang="zh-TW" altLang="en-US" dirty="0"/>
                  <a:t>張床 </a:t>
                </a:r>
                <a:r>
                  <a:rPr lang="en-US" altLang="zh-TW" dirty="0"/>
                  <a:t>(12/ 17)</a:t>
                </a:r>
                <a:r>
                  <a:rPr lang="zh-TW" altLang="en-US" dirty="0"/>
                  <a:t>，婦幼院區 </a:t>
                </a:r>
                <a:r>
                  <a:rPr lang="en-US" altLang="zh-TW" dirty="0"/>
                  <a:t>5 </a:t>
                </a:r>
                <a:r>
                  <a:rPr lang="zh-TW" altLang="en-US" dirty="0"/>
                  <a:t>張床 </a:t>
                </a:r>
                <a:r>
                  <a:rPr lang="en-US" altLang="zh-TW" dirty="0"/>
                  <a:t>(5/ 17)</a:t>
                </a:r>
                <a:r>
                  <a:rPr lang="zh-TW" altLang="en-US" dirty="0"/>
                  <a:t>，婦幼的只收婦兒科病人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732BA8-B062-4F42-BA44-65E4569F4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83DBC1-7A26-4749-ADB0-AC3D1133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9D7CDC4-D5C7-49D2-B8EB-C4CE95A7AB85}"/>
                  </a:ext>
                </a:extLst>
              </p:cNvPr>
              <p:cNvSpPr/>
              <p:nvPr/>
            </p:nvSpPr>
            <p:spPr>
              <a:xfrm>
                <a:off x="379561" y="6041718"/>
                <a:ext cx="4796287" cy="5901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dirty="0">
                    <a:solidFill>
                      <a:schemeClr val="tx1"/>
                    </a:solidFill>
                  </a:rPr>
                  <a:t>註：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205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家急救責任醫院，</a:t>
                </a:r>
                <a:r>
                  <a:rPr lang="en-US" altLang="zh-TW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zh-TW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範圍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0.05~0.72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9D7CDC4-D5C7-49D2-B8EB-C4CE95A7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61" y="6041718"/>
                <a:ext cx="4796287" cy="590140"/>
              </a:xfrm>
              <a:prstGeom prst="rect">
                <a:avLst/>
              </a:prstGeom>
              <a:blipFill>
                <a:blip r:embed="rId4"/>
                <a:stretch>
                  <a:fillRect l="-1017" r="-5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86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208D49E-215D-40A1-BB32-63A2875E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09BAEE-CF69-41B6-98BE-EEE9A86E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9501D6C-DA3C-4CB0-8DBB-6140687AE0D1}"/>
              </a:ext>
            </a:extLst>
          </p:cNvPr>
          <p:cNvSpPr/>
          <p:nvPr/>
        </p:nvSpPr>
        <p:spPr>
          <a:xfrm>
            <a:off x="1796355" y="1388626"/>
            <a:ext cx="802257" cy="65560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tx2"/>
                </a:solidFill>
              </a:rPr>
              <a:t>1</a:t>
            </a:r>
            <a:endParaRPr lang="zh-TW" altLang="en-US" sz="2800" b="1" dirty="0">
              <a:solidFill>
                <a:schemeClr val="tx2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0520F5C-1693-49BB-A98C-64AB1B79104D}"/>
              </a:ext>
            </a:extLst>
          </p:cNvPr>
          <p:cNvSpPr/>
          <p:nvPr/>
        </p:nvSpPr>
        <p:spPr>
          <a:xfrm>
            <a:off x="1796356" y="2433136"/>
            <a:ext cx="802257" cy="65560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2"/>
                </a:solidFill>
              </a:rPr>
              <a:t>2</a:t>
            </a:r>
            <a:endParaRPr lang="zh-TW" altLang="en-US" sz="2800" b="1" dirty="0">
              <a:solidFill>
                <a:schemeClr val="tx2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4D2A757-DBBA-4A15-8899-FFF38DC21284}"/>
              </a:ext>
            </a:extLst>
          </p:cNvPr>
          <p:cNvSpPr/>
          <p:nvPr/>
        </p:nvSpPr>
        <p:spPr>
          <a:xfrm>
            <a:off x="1796355" y="3477646"/>
            <a:ext cx="802257" cy="65560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2"/>
                </a:solidFill>
              </a:rPr>
              <a:t>3</a:t>
            </a:r>
            <a:endParaRPr lang="zh-TW" altLang="en-US" sz="2800" b="1" dirty="0">
              <a:solidFill>
                <a:schemeClr val="tx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3A0974-BABC-4D24-A324-16BD7368B06C}"/>
              </a:ext>
            </a:extLst>
          </p:cNvPr>
          <p:cNvSpPr/>
          <p:nvPr/>
        </p:nvSpPr>
        <p:spPr>
          <a:xfrm>
            <a:off x="2759637" y="1388626"/>
            <a:ext cx="7197306" cy="65560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醫院家數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601E3B-EBB3-4277-818B-07FC371E4C93}"/>
              </a:ext>
            </a:extLst>
          </p:cNvPr>
          <p:cNvSpPr/>
          <p:nvPr/>
        </p:nvSpPr>
        <p:spPr>
          <a:xfrm>
            <a:off x="2759640" y="2433136"/>
            <a:ext cx="7197306" cy="65560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醫院分數計算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6D58ADD-DF95-471B-AB38-BF52CBB80EC9}"/>
              </a:ext>
            </a:extLst>
          </p:cNvPr>
          <p:cNvSpPr/>
          <p:nvPr/>
        </p:nvSpPr>
        <p:spPr>
          <a:xfrm>
            <a:off x="2759639" y="3477646"/>
            <a:ext cx="7197305" cy="65560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醫院選擇主要程式碼說明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28FD260-32E3-42BB-8BC2-9241B131DB9D}"/>
              </a:ext>
            </a:extLst>
          </p:cNvPr>
          <p:cNvSpPr/>
          <p:nvPr/>
        </p:nvSpPr>
        <p:spPr>
          <a:xfrm>
            <a:off x="1796355" y="4522156"/>
            <a:ext cx="802257" cy="65560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2"/>
                </a:solidFill>
              </a:rPr>
              <a:t>4</a:t>
            </a:r>
            <a:endParaRPr lang="zh-TW" altLang="en-US" sz="2800" b="1" dirty="0">
              <a:solidFill>
                <a:schemeClr val="tx2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6E5A0-99A9-40B7-8AB4-ABEDEC3A2F59}"/>
              </a:ext>
            </a:extLst>
          </p:cNvPr>
          <p:cNvSpPr/>
          <p:nvPr/>
        </p:nvSpPr>
        <p:spPr>
          <a:xfrm>
            <a:off x="2759639" y="4522156"/>
            <a:ext cx="7197305" cy="65560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 err="1">
                <a:solidFill>
                  <a:schemeClr val="tx1"/>
                </a:solidFill>
              </a:rPr>
              <a:t>Anylogic</a:t>
            </a:r>
            <a:r>
              <a:rPr lang="zh-TW" altLang="en-US" sz="2800" b="1" dirty="0">
                <a:solidFill>
                  <a:schemeClr val="tx1"/>
                </a:solidFill>
              </a:rPr>
              <a:t>模擬結果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FB7B4E0-7A86-4369-841B-2FCAE8D7BC8B}"/>
              </a:ext>
            </a:extLst>
          </p:cNvPr>
          <p:cNvSpPr/>
          <p:nvPr/>
        </p:nvSpPr>
        <p:spPr>
          <a:xfrm>
            <a:off x="1796355" y="5566666"/>
            <a:ext cx="802257" cy="655608"/>
          </a:xfrm>
          <a:prstGeom prst="roundRect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2800" b="1" dirty="0">
                <a:solidFill>
                  <a:schemeClr val="tx2"/>
                </a:solidFill>
              </a:rPr>
              <a:t>5</a:t>
            </a:r>
            <a:endParaRPr lang="zh-TW" altLang="en-US" sz="2800" b="1" dirty="0">
              <a:solidFill>
                <a:schemeClr val="tx2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3D2868-7A73-4CDF-A4FA-19AEF8D463F6}"/>
              </a:ext>
            </a:extLst>
          </p:cNvPr>
          <p:cNvSpPr/>
          <p:nvPr/>
        </p:nvSpPr>
        <p:spPr>
          <a:xfrm>
            <a:off x="2759639" y="5566666"/>
            <a:ext cx="7197305" cy="65560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Python</a:t>
            </a:r>
            <a:r>
              <a:rPr lang="zh-TW" altLang="en-US" sz="2800" b="1" dirty="0">
                <a:solidFill>
                  <a:schemeClr val="tx1"/>
                </a:solidFill>
              </a:rPr>
              <a:t>醫院選擇結果</a:t>
            </a:r>
          </a:p>
        </p:txBody>
      </p:sp>
    </p:spTree>
    <p:extLst>
      <p:ext uri="{BB962C8B-B14F-4D97-AF65-F5344CB8AC3E}">
        <p14:creationId xmlns:p14="http://schemas.microsoft.com/office/powerpoint/2010/main" val="3884573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D442160-6CD7-43BE-8315-817AD6DB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平時災害事件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4B0411CB-3F7E-43C1-BAA0-E0401938A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E55CA-60A4-4D64-A35C-F07249BE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836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81474-42C9-41DE-9604-47C01B68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醫院選擇模組</a:t>
            </a:r>
            <a:r>
              <a:rPr lang="en-US" altLang="zh-TW" dirty="0"/>
              <a:t>-</a:t>
            </a:r>
            <a:r>
              <a:rPr lang="zh-TW" altLang="en-US" dirty="0"/>
              <a:t>平時災害事件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EA1299-504D-467C-8CD6-80214942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該模組為模擬系統中決策支援的重要的一環，為使傷患送達至就近且適當的醫院。</a:t>
            </a:r>
          </a:p>
          <a:p>
            <a:r>
              <a:rPr lang="zh-TW" altLang="zh-TW" dirty="0"/>
              <a:t>步驟</a:t>
            </a:r>
            <a:r>
              <a:rPr lang="en-US" altLang="zh-TW" dirty="0"/>
              <a:t>1</a:t>
            </a:r>
            <a:r>
              <a:rPr lang="zh-TW" altLang="zh-TW" dirty="0"/>
              <a:t>就近原則：</a:t>
            </a:r>
          </a:p>
          <a:p>
            <a:pPr lvl="1"/>
            <a:r>
              <a:rPr lang="zh-TW" altLang="zh-TW" dirty="0"/>
              <a:t>緊急醫療網：依使用者選擇縣市別涵蓋範圍之醫院，不包含縣市為「金門縣、連江縣、澎湖縣」。</a:t>
            </a:r>
          </a:p>
          <a:p>
            <a:r>
              <a:rPr lang="zh-TW" altLang="zh-TW" dirty="0"/>
              <a:t>步驟</a:t>
            </a:r>
            <a:r>
              <a:rPr lang="en-US" altLang="zh-TW" dirty="0"/>
              <a:t>2</a:t>
            </a:r>
            <a:r>
              <a:rPr lang="zh-TW" altLang="zh-TW" dirty="0"/>
              <a:t>適當原則：</a:t>
            </a:r>
            <a:endParaRPr lang="zh-TW" altLang="en-US" dirty="0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所有急救責任醫院</a:t>
            </a:r>
            <a:r>
              <a:rPr lang="zh-TW" altLang="en-US" dirty="0">
                <a:solidFill>
                  <a:srgbClr val="FF0000"/>
                </a:solidFill>
              </a:rPr>
              <a:t>皆可選擇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文字描述正確</a:t>
            </a:r>
            <a:r>
              <a:rPr lang="en-US" altLang="zh-TW" dirty="0">
                <a:solidFill>
                  <a:srgbClr val="FF0000"/>
                </a:solidFill>
              </a:rPr>
              <a:t>?)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zh-TW" altLang="zh-TW" dirty="0">
              <a:solidFill>
                <a:srgbClr val="FF0000"/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A35740-BA61-4389-A842-DAC1CF27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56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BDD9766-EDF9-41AE-92E3-56533D7A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醫院選擇主要程式碼說明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0B3C60-8EC6-44B3-AF9D-D6CEC28FF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7333D63-B37C-4D88-8A10-76F3CA77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75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ED8D608-E220-4CDC-A547-50BC735C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Excel</a:t>
            </a:r>
            <a:r>
              <a:rPr lang="zh-TW" altLang="en-US" dirty="0"/>
              <a:t>檔案說明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C4089A-1B3C-4D9C-8E8C-0F171B79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DE5114-6B67-4819-91C6-5E9C51566DCD}"/>
              </a:ext>
            </a:extLst>
          </p:cNvPr>
          <p:cNvSpPr/>
          <p:nvPr/>
        </p:nvSpPr>
        <p:spPr>
          <a:xfrm>
            <a:off x="8657344" y="3282814"/>
            <a:ext cx="3404379" cy="1287596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差異：</a:t>
            </a:r>
            <a:r>
              <a:rPr lang="en-US" altLang="zh-TW" dirty="0">
                <a:solidFill>
                  <a:schemeClr val="tx1"/>
                </a:solidFill>
              </a:rPr>
              <a:t>hospital_anylogic_20210208.xlsx</a:t>
            </a:r>
            <a:r>
              <a:rPr lang="zh-TW" altLang="en-US" dirty="0">
                <a:solidFill>
                  <a:schemeClr val="tx1"/>
                </a:solidFill>
              </a:rPr>
              <a:t>將程式使用不到的欄位刪除，其餘皆相同。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7C3E4B-C45D-40C6-A9DC-AB04F2D2653C}"/>
              </a:ext>
            </a:extLst>
          </p:cNvPr>
          <p:cNvSpPr/>
          <p:nvPr/>
        </p:nvSpPr>
        <p:spPr>
          <a:xfrm>
            <a:off x="322890" y="1836575"/>
            <a:ext cx="5722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hospital_anylogic_20210208.xlsx (for </a:t>
            </a:r>
            <a:r>
              <a:rPr lang="en-US" altLang="zh-TW" b="1" dirty="0" err="1"/>
              <a:t>anylogic</a:t>
            </a:r>
            <a:r>
              <a:rPr lang="en-US" altLang="zh-TW" b="1" dirty="0"/>
              <a:t> : 19</a:t>
            </a:r>
            <a:r>
              <a:rPr lang="zh-TW" altLang="en-US" b="1" dirty="0"/>
              <a:t>個欄位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8A98BA-4DB6-4BA5-B2D8-4D4F956A0704}"/>
              </a:ext>
            </a:extLst>
          </p:cNvPr>
          <p:cNvSpPr/>
          <p:nvPr/>
        </p:nvSpPr>
        <p:spPr>
          <a:xfrm>
            <a:off x="322890" y="4055231"/>
            <a:ext cx="6132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hospital_anylogic_20210208_py.xlsx (for python: 36</a:t>
            </a:r>
            <a:r>
              <a:rPr lang="zh-TW" altLang="en-US" b="1" dirty="0"/>
              <a:t>個欄位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DECFF13-A563-462B-9411-4ED1A5DD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0" y="2205907"/>
            <a:ext cx="7567357" cy="164940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5C39C6B-8884-487D-8113-CF968D7F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90" y="4424562"/>
            <a:ext cx="8110914" cy="180732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E03ECDF-25F0-4FBB-8498-F9EF51FF46CA}"/>
              </a:ext>
            </a:extLst>
          </p:cNvPr>
          <p:cNvSpPr/>
          <p:nvPr/>
        </p:nvSpPr>
        <p:spPr>
          <a:xfrm>
            <a:off x="322889" y="1833888"/>
            <a:ext cx="8016039" cy="202142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E63ABA-DD31-4ED8-96E0-7D816BDC27C9}"/>
              </a:ext>
            </a:extLst>
          </p:cNvPr>
          <p:cNvSpPr/>
          <p:nvPr/>
        </p:nvSpPr>
        <p:spPr>
          <a:xfrm>
            <a:off x="322890" y="4011708"/>
            <a:ext cx="8016040" cy="2338381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2A83D27D-B9C0-4D9B-8A45-BD4107F04574}"/>
              </a:ext>
            </a:extLst>
          </p:cNvPr>
          <p:cNvCxnSpPr>
            <a:cxnSpLocks/>
            <a:stCxn id="11" idx="3"/>
            <a:endCxn id="12" idx="3"/>
          </p:cNvCxnSpPr>
          <p:nvPr/>
        </p:nvCxnSpPr>
        <p:spPr>
          <a:xfrm>
            <a:off x="8338928" y="2844599"/>
            <a:ext cx="2" cy="2336300"/>
          </a:xfrm>
          <a:prstGeom prst="bentConnector3">
            <a:avLst>
              <a:gd name="adj1" fmla="val 1143010000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BC8D4C8A-D067-455B-B03D-0E11609589AB}"/>
              </a:ext>
            </a:extLst>
          </p:cNvPr>
          <p:cNvGrpSpPr/>
          <p:nvPr/>
        </p:nvGrpSpPr>
        <p:grpSpPr>
          <a:xfrm>
            <a:off x="6455787" y="119630"/>
            <a:ext cx="5633517" cy="1642576"/>
            <a:chOff x="6756691" y="488563"/>
            <a:chExt cx="5305032" cy="154679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04DBEB7-FBE5-4F59-8B8D-D6E45E5AE348}"/>
                </a:ext>
              </a:extLst>
            </p:cNvPr>
            <p:cNvSpPr/>
            <p:nvPr/>
          </p:nvSpPr>
          <p:spPr>
            <a:xfrm>
              <a:off x="6758609" y="488564"/>
              <a:ext cx="5303114" cy="1546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613CD8AE-40B7-4F45-8E05-50DC457C7C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1658"/>
            <a:stretch/>
          </p:blipFill>
          <p:spPr>
            <a:xfrm>
              <a:off x="6756691" y="488563"/>
              <a:ext cx="5305032" cy="1540903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93E7C46F-2A63-4663-8635-DCFDD3E78F3E}"/>
              </a:ext>
            </a:extLst>
          </p:cNvPr>
          <p:cNvSpPr/>
          <p:nvPr/>
        </p:nvSpPr>
        <p:spPr>
          <a:xfrm>
            <a:off x="8464731" y="5915378"/>
            <a:ext cx="3404379" cy="434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w2, cv</a:t>
            </a:r>
            <a:r>
              <a:rPr lang="zh-TW" altLang="en-US" dirty="0">
                <a:solidFill>
                  <a:schemeClr val="tx1"/>
                </a:solidFill>
              </a:rPr>
              <a:t>已事先計算好放入</a:t>
            </a:r>
            <a:r>
              <a:rPr lang="en-US" altLang="zh-TW" dirty="0">
                <a:solidFill>
                  <a:schemeClr val="tx1"/>
                </a:solidFill>
              </a:rPr>
              <a:t>excel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506282-871A-4CB2-95BB-46E91A8A5DCA}"/>
              </a:ext>
            </a:extLst>
          </p:cNvPr>
          <p:cNvSpPr/>
          <p:nvPr/>
        </p:nvSpPr>
        <p:spPr>
          <a:xfrm>
            <a:off x="4442680" y="3338011"/>
            <a:ext cx="984086" cy="250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85701B8-9CDD-4BFB-BC1E-10210A7F1ABC}"/>
              </a:ext>
            </a:extLst>
          </p:cNvPr>
          <p:cNvSpPr/>
          <p:nvPr/>
        </p:nvSpPr>
        <p:spPr>
          <a:xfrm>
            <a:off x="2405252" y="5814391"/>
            <a:ext cx="924357" cy="1901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611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18D400-59FE-4AC7-A4AD-9AE3A347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Anylogic</a:t>
            </a:r>
            <a:r>
              <a:rPr lang="zh-TW" altLang="en-US" dirty="0"/>
              <a:t>程式碼 </a:t>
            </a:r>
            <a:r>
              <a:rPr lang="en-US" altLang="zh-TW" dirty="0"/>
              <a:t>(mcd.java)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BDEE96-D9A0-4B50-A522-08F22E6F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C20898-F59A-4D48-A5EA-7705171AB0B8}"/>
              </a:ext>
            </a:extLst>
          </p:cNvPr>
          <p:cNvSpPr/>
          <p:nvPr/>
        </p:nvSpPr>
        <p:spPr>
          <a:xfrm>
            <a:off x="8444610" y="5228279"/>
            <a:ext cx="3597600" cy="1242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醫院選擇主要程式碼</a:t>
            </a:r>
            <a:r>
              <a:rPr lang="en-US" altLang="zh-TW" sz="2000" b="1" dirty="0" err="1">
                <a:solidFill>
                  <a:schemeClr val="tx1"/>
                </a:solidFill>
              </a:rPr>
              <a:t>HpScore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因為</a:t>
            </a:r>
            <a:r>
              <a:rPr lang="en-US" altLang="zh-TW" dirty="0" err="1">
                <a:solidFill>
                  <a:schemeClr val="tx1"/>
                </a:solidFill>
              </a:rPr>
              <a:t>Aylogic</a:t>
            </a:r>
            <a:r>
              <a:rPr lang="zh-TW" altLang="en-US" dirty="0">
                <a:solidFill>
                  <a:schemeClr val="tx1"/>
                </a:solidFill>
              </a:rPr>
              <a:t>寫 </a:t>
            </a:r>
            <a:r>
              <a:rPr lang="en-US" altLang="zh-TW" dirty="0">
                <a:solidFill>
                  <a:schemeClr val="tx1"/>
                </a:solidFill>
              </a:rPr>
              <a:t>function</a:t>
            </a:r>
            <a:r>
              <a:rPr lang="zh-TW" altLang="en-US" dirty="0">
                <a:solidFill>
                  <a:schemeClr val="tx1"/>
                </a:solidFill>
              </a:rPr>
              <a:t>使用拖曳點選，這裡不是</a:t>
            </a:r>
            <a:r>
              <a:rPr lang="en-US" altLang="zh-TW" dirty="0">
                <a:solidFill>
                  <a:schemeClr val="tx1"/>
                </a:solidFill>
              </a:rPr>
              <a:t>java</a:t>
            </a:r>
            <a:r>
              <a:rPr lang="zh-TW" altLang="en-US" dirty="0">
                <a:solidFill>
                  <a:schemeClr val="tx1"/>
                </a:solidFill>
              </a:rPr>
              <a:t>正規寫法，請見諒，程式碼無法直接執行使用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2908F73-C75F-4C3F-A5D4-286F7B7D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0" y="1483844"/>
            <a:ext cx="7912166" cy="523763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0FDCC7-70D5-4196-831D-211362508F83}"/>
              </a:ext>
            </a:extLst>
          </p:cNvPr>
          <p:cNvSpPr/>
          <p:nvPr/>
        </p:nvSpPr>
        <p:spPr>
          <a:xfrm>
            <a:off x="328760" y="1483844"/>
            <a:ext cx="4541412" cy="267333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A88A00-F553-41B4-8AB5-E50F133E3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5"/>
          <a:stretch/>
        </p:blipFill>
        <p:spPr>
          <a:xfrm>
            <a:off x="5470861" y="2805109"/>
            <a:ext cx="4657113" cy="91747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770000E-B165-45E2-B250-80BF896BE46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4870172" y="2820512"/>
            <a:ext cx="600689" cy="443334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E90AF4B-0267-425F-B973-01FC0F398B61}"/>
              </a:ext>
            </a:extLst>
          </p:cNvPr>
          <p:cNvSpPr/>
          <p:nvPr/>
        </p:nvSpPr>
        <p:spPr>
          <a:xfrm>
            <a:off x="1600200" y="5947563"/>
            <a:ext cx="5019260" cy="19744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1F08850-40BE-454C-B71A-6FE93676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561" y="3958122"/>
            <a:ext cx="6363420" cy="785797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42AB2DB6-B8CD-4AD0-8979-B3E5403C473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6619460" y="4743919"/>
            <a:ext cx="1921811" cy="1302365"/>
          </a:xfrm>
          <a:prstGeom prst="curvedConnector2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099BBB13-4FDE-431C-AD73-19741A243937}"/>
              </a:ext>
            </a:extLst>
          </p:cNvPr>
          <p:cNvGrpSpPr/>
          <p:nvPr/>
        </p:nvGrpSpPr>
        <p:grpSpPr>
          <a:xfrm>
            <a:off x="6408693" y="635940"/>
            <a:ext cx="5633517" cy="1642576"/>
            <a:chOff x="6756691" y="488563"/>
            <a:chExt cx="5305032" cy="1546799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3EB337F-5982-4A54-AA0A-44D1B744C4D9}"/>
                </a:ext>
              </a:extLst>
            </p:cNvPr>
            <p:cNvSpPr/>
            <p:nvPr/>
          </p:nvSpPr>
          <p:spPr>
            <a:xfrm>
              <a:off x="6758609" y="488564"/>
              <a:ext cx="5303114" cy="1546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82A21592-19D7-4EC6-8EF5-D52407BBD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658"/>
            <a:stretch/>
          </p:blipFill>
          <p:spPr>
            <a:xfrm>
              <a:off x="6756691" y="488563"/>
              <a:ext cx="5305032" cy="1540903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DB5C5C46-1A55-4991-92A6-C28F1F44B5D0}"/>
              </a:ext>
            </a:extLst>
          </p:cNvPr>
          <p:cNvSpPr/>
          <p:nvPr/>
        </p:nvSpPr>
        <p:spPr>
          <a:xfrm>
            <a:off x="1137227" y="5596200"/>
            <a:ext cx="4333634" cy="17344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1D990516-04B2-4501-AC75-0EA1860C3E1E}"/>
              </a:ext>
            </a:extLst>
          </p:cNvPr>
          <p:cNvCxnSpPr>
            <a:cxnSpLocks/>
            <a:stCxn id="9" idx="1"/>
            <a:endCxn id="28" idx="1"/>
          </p:cNvCxnSpPr>
          <p:nvPr/>
        </p:nvCxnSpPr>
        <p:spPr>
          <a:xfrm rot="10800000" flipH="1" flipV="1">
            <a:off x="328759" y="2820511"/>
            <a:ext cx="808467" cy="2862413"/>
          </a:xfrm>
          <a:prstGeom prst="curvedConnector3">
            <a:avLst>
              <a:gd name="adj1" fmla="val -2827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1DA3104-AD37-4C6C-A8A5-0FB4025A62FD}"/>
              </a:ext>
            </a:extLst>
          </p:cNvPr>
          <p:cNvSpPr/>
          <p:nvPr/>
        </p:nvSpPr>
        <p:spPr>
          <a:xfrm>
            <a:off x="886075" y="954989"/>
            <a:ext cx="4730259" cy="38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</a:rPr>
              <a:t>準備資料 </a:t>
            </a:r>
            <a:r>
              <a:rPr lang="en-US" altLang="zh-TW" dirty="0">
                <a:solidFill>
                  <a:schemeClr val="tx1"/>
                </a:solidFill>
              </a:rPr>
              <a:t>hospital_anylogic_20210208.xlsx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4E60B3AA-1529-4E9B-B0B0-E1282FD6D2D9}"/>
              </a:ext>
            </a:extLst>
          </p:cNvPr>
          <p:cNvGrpSpPr/>
          <p:nvPr/>
        </p:nvGrpSpPr>
        <p:grpSpPr>
          <a:xfrm>
            <a:off x="3024898" y="4835126"/>
            <a:ext cx="2915299" cy="417443"/>
            <a:chOff x="6756692" y="488564"/>
            <a:chExt cx="2745311" cy="39310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AC04C4-03CC-4F06-A5A0-6D9677B3D1EC}"/>
                </a:ext>
              </a:extLst>
            </p:cNvPr>
            <p:cNvSpPr/>
            <p:nvPr/>
          </p:nvSpPr>
          <p:spPr>
            <a:xfrm>
              <a:off x="6758609" y="488565"/>
              <a:ext cx="2743394" cy="393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366CA49F-F6D8-4DCA-9486-5D8D795745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75000" b="73854"/>
            <a:stretch/>
          </p:blipFill>
          <p:spPr>
            <a:xfrm>
              <a:off x="6756692" y="488564"/>
              <a:ext cx="2743394" cy="393101"/>
            </a:xfrm>
            <a:prstGeom prst="rect">
              <a:avLst/>
            </a:prstGeom>
          </p:spPr>
        </p:pic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6B6FAF86-65B9-423B-913B-97F7BFC2CA76}"/>
              </a:ext>
            </a:extLst>
          </p:cNvPr>
          <p:cNvSpPr/>
          <p:nvPr/>
        </p:nvSpPr>
        <p:spPr>
          <a:xfrm>
            <a:off x="3823253" y="4810837"/>
            <a:ext cx="272080" cy="4174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43" name="接點: 弧形 42">
            <a:extLst>
              <a:ext uri="{FF2B5EF4-FFF2-40B4-BE49-F238E27FC236}">
                <a16:creationId xmlns:a16="http://schemas.microsoft.com/office/drawing/2014/main" id="{152F7004-5159-467E-83A9-A3040CF04486}"/>
              </a:ext>
            </a:extLst>
          </p:cNvPr>
          <p:cNvCxnSpPr>
            <a:cxnSpLocks/>
            <a:stCxn id="49" idx="3"/>
            <a:endCxn id="42" idx="2"/>
          </p:cNvCxnSpPr>
          <p:nvPr/>
        </p:nvCxnSpPr>
        <p:spPr>
          <a:xfrm flipH="1" flipV="1">
            <a:off x="3959293" y="5228279"/>
            <a:ext cx="523255" cy="269043"/>
          </a:xfrm>
          <a:prstGeom prst="curvedConnector4">
            <a:avLst>
              <a:gd name="adj1" fmla="val -43688"/>
              <a:gd name="adj2" fmla="val 68376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D55CA812-6C4E-4874-BD9B-12DD0DAE8B20}"/>
              </a:ext>
            </a:extLst>
          </p:cNvPr>
          <p:cNvSpPr/>
          <p:nvPr/>
        </p:nvSpPr>
        <p:spPr>
          <a:xfrm>
            <a:off x="1137225" y="5398444"/>
            <a:ext cx="3345323" cy="19775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3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4C6CB-B281-4D28-937A-05B30FF3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程式碼 </a:t>
            </a:r>
            <a:r>
              <a:rPr lang="en-US" altLang="zh-TW" dirty="0"/>
              <a:t>(mcd.py)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07FAA2-7D6F-4FA8-BD32-EFCA0136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71D4F3A-7E6C-47A8-AA76-E609B714C7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5"/>
          <a:stretch/>
        </p:blipFill>
        <p:spPr>
          <a:xfrm>
            <a:off x="6341210" y="3850989"/>
            <a:ext cx="4657113" cy="917474"/>
          </a:xfrm>
          <a:prstGeom prst="rect">
            <a:avLst/>
          </a:prstGeom>
          <a:ln w="19050">
            <a:solidFill>
              <a:schemeClr val="accent4"/>
            </a:solidFill>
          </a:ln>
        </p:spPr>
      </p:pic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83C95848-6A56-418E-92E9-3B995B36B11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189637" y="3287707"/>
            <a:ext cx="1151573" cy="1022019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0CFDC79-B405-4564-A5E5-F875BD4171B2}"/>
              </a:ext>
            </a:extLst>
          </p:cNvPr>
          <p:cNvGrpSpPr/>
          <p:nvPr/>
        </p:nvGrpSpPr>
        <p:grpSpPr>
          <a:xfrm>
            <a:off x="5569226" y="5322603"/>
            <a:ext cx="2915299" cy="479606"/>
            <a:chOff x="6096000" y="5051342"/>
            <a:chExt cx="2915299" cy="479606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0E6F7F7-78A3-42AB-BCC4-68D8C2983BE3}"/>
                </a:ext>
              </a:extLst>
            </p:cNvPr>
            <p:cNvGrpSpPr/>
            <p:nvPr/>
          </p:nvGrpSpPr>
          <p:grpSpPr>
            <a:xfrm>
              <a:off x="6096000" y="5113505"/>
              <a:ext cx="2915299" cy="417443"/>
              <a:chOff x="6756692" y="488564"/>
              <a:chExt cx="2745311" cy="39310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B9B76CA-8870-42EC-BF86-D4552908A3BD}"/>
                  </a:ext>
                </a:extLst>
              </p:cNvPr>
              <p:cNvSpPr/>
              <p:nvPr/>
            </p:nvSpPr>
            <p:spPr>
              <a:xfrm>
                <a:off x="6758609" y="488565"/>
                <a:ext cx="2743394" cy="3931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21" name="圖片 20">
                <a:extLst>
                  <a:ext uri="{FF2B5EF4-FFF2-40B4-BE49-F238E27FC236}">
                    <a16:creationId xmlns:a16="http://schemas.microsoft.com/office/drawing/2014/main" id="{C118E3A1-668D-499F-9085-8AF99EE223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" r="75000" b="73854"/>
              <a:stretch/>
            </p:blipFill>
            <p:spPr>
              <a:xfrm>
                <a:off x="6756692" y="488564"/>
                <a:ext cx="2743394" cy="393101"/>
              </a:xfrm>
              <a:prstGeom prst="rect">
                <a:avLst/>
              </a:prstGeom>
            </p:spPr>
          </p:pic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450D6CF-D48D-4A2B-9745-7B33B4E4EB3A}"/>
                </a:ext>
              </a:extLst>
            </p:cNvPr>
            <p:cNvSpPr/>
            <p:nvPr/>
          </p:nvSpPr>
          <p:spPr>
            <a:xfrm>
              <a:off x="6894355" y="5051342"/>
              <a:ext cx="228600" cy="419466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TW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接點: 弧形 23">
            <a:extLst>
              <a:ext uri="{FF2B5EF4-FFF2-40B4-BE49-F238E27FC236}">
                <a16:creationId xmlns:a16="http://schemas.microsoft.com/office/drawing/2014/main" id="{1C225998-9C6B-4308-B045-EB4C4015ABD0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>
            <a:off x="5189637" y="4933498"/>
            <a:ext cx="1292244" cy="389105"/>
          </a:xfrm>
          <a:prstGeom prst="curvedConnector2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>
            <a:extLst>
              <a:ext uri="{FF2B5EF4-FFF2-40B4-BE49-F238E27FC236}">
                <a16:creationId xmlns:a16="http://schemas.microsoft.com/office/drawing/2014/main" id="{B83DA65F-96A0-418F-948D-7280B54919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17"/>
          <a:stretch/>
        </p:blipFill>
        <p:spPr>
          <a:xfrm>
            <a:off x="909748" y="2121360"/>
            <a:ext cx="4279889" cy="312474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B819772-0B3F-4EB8-A742-55F55265077A}"/>
              </a:ext>
            </a:extLst>
          </p:cNvPr>
          <p:cNvSpPr/>
          <p:nvPr/>
        </p:nvSpPr>
        <p:spPr>
          <a:xfrm>
            <a:off x="909749" y="2100664"/>
            <a:ext cx="4279888" cy="23740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B94F1C-DDF0-405D-8B39-81431E8F0373}"/>
              </a:ext>
            </a:extLst>
          </p:cNvPr>
          <p:cNvSpPr/>
          <p:nvPr/>
        </p:nvSpPr>
        <p:spPr>
          <a:xfrm>
            <a:off x="909749" y="4631635"/>
            <a:ext cx="4279888" cy="60372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FD16837-1277-45CF-A7A9-EDDCD1379B03}"/>
              </a:ext>
            </a:extLst>
          </p:cNvPr>
          <p:cNvSpPr/>
          <p:nvPr/>
        </p:nvSpPr>
        <p:spPr>
          <a:xfrm>
            <a:off x="909749" y="944073"/>
            <a:ext cx="4730259" cy="38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tx1"/>
                </a:solidFill>
              </a:rPr>
              <a:t>準備資料 </a:t>
            </a:r>
            <a:r>
              <a:rPr lang="en-US" altLang="zh-TW" dirty="0">
                <a:solidFill>
                  <a:schemeClr val="tx1"/>
                </a:solidFill>
              </a:rPr>
              <a:t>hospital_anylogic_20210208_py.xlsx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4EC2346-4F5C-4B45-B3E9-3D53A91368E6}"/>
              </a:ext>
            </a:extLst>
          </p:cNvPr>
          <p:cNvGrpSpPr/>
          <p:nvPr/>
        </p:nvGrpSpPr>
        <p:grpSpPr>
          <a:xfrm>
            <a:off x="6408693" y="635940"/>
            <a:ext cx="5633517" cy="1642576"/>
            <a:chOff x="6756691" y="488563"/>
            <a:chExt cx="5305032" cy="154679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F63C5EA-150F-4AB8-899C-1638C79E113D}"/>
                </a:ext>
              </a:extLst>
            </p:cNvPr>
            <p:cNvSpPr/>
            <p:nvPr/>
          </p:nvSpPr>
          <p:spPr>
            <a:xfrm>
              <a:off x="6758609" y="488564"/>
              <a:ext cx="5303114" cy="1546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BADC9E1A-28D4-4EA2-B81A-51457E101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1658"/>
            <a:stretch/>
          </p:blipFill>
          <p:spPr>
            <a:xfrm>
              <a:off x="6756691" y="488563"/>
              <a:ext cx="5305032" cy="1540903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80685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C2F5BF79-4DA7-4EE6-9EFF-2C426BA8B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2" y="967080"/>
            <a:ext cx="6934255" cy="57954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8C7E501-BDD5-4AF5-9F75-46EE069D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程式碼 </a:t>
            </a:r>
            <a:r>
              <a:rPr lang="en-US" altLang="zh-TW" dirty="0"/>
              <a:t>(mcd.py)</a:t>
            </a:r>
            <a:r>
              <a:rPr lang="zh-TW" altLang="en-US" dirty="0"/>
              <a:t> 續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66A2B67-F67D-415C-9656-F96D991E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26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80DD04D-E2F5-4CF6-9C54-CEF65AD5F42D}"/>
              </a:ext>
            </a:extLst>
          </p:cNvPr>
          <p:cNvGrpSpPr/>
          <p:nvPr/>
        </p:nvGrpSpPr>
        <p:grpSpPr>
          <a:xfrm>
            <a:off x="6327337" y="777819"/>
            <a:ext cx="5631480" cy="1642576"/>
            <a:chOff x="6758609" y="488563"/>
            <a:chExt cx="5303114" cy="154679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BDA196-CC91-4CD4-986D-9E9F73B86A8F}"/>
                </a:ext>
              </a:extLst>
            </p:cNvPr>
            <p:cNvSpPr/>
            <p:nvPr/>
          </p:nvSpPr>
          <p:spPr>
            <a:xfrm>
              <a:off x="6758609" y="488564"/>
              <a:ext cx="5303114" cy="15467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658A505-6908-40FF-BCEF-FB27C32F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1658"/>
            <a:stretch/>
          </p:blipFill>
          <p:spPr>
            <a:xfrm>
              <a:off x="6758609" y="488563"/>
              <a:ext cx="5303114" cy="1540903"/>
            </a:xfrm>
            <a:prstGeom prst="rect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D1C20D4-4D69-42E1-9DF7-2FD74466F0DC}"/>
              </a:ext>
            </a:extLst>
          </p:cNvPr>
          <p:cNvSpPr/>
          <p:nvPr/>
        </p:nvSpPr>
        <p:spPr>
          <a:xfrm>
            <a:off x="8228144" y="5741546"/>
            <a:ext cx="3382214" cy="979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醫院選擇主要程式碼</a:t>
            </a:r>
            <a:r>
              <a:rPr lang="en-US" altLang="zh-TW" sz="2000" b="1" dirty="0" err="1">
                <a:solidFill>
                  <a:schemeClr val="tx1"/>
                </a:solidFill>
              </a:rPr>
              <a:t>HpScore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第</a:t>
            </a:r>
            <a:r>
              <a:rPr lang="en-US" altLang="zh-TW" dirty="0">
                <a:solidFill>
                  <a:schemeClr val="tx1"/>
                </a:solidFill>
              </a:rPr>
              <a:t>26</a:t>
            </a:r>
            <a:r>
              <a:rPr lang="zh-TW" altLang="en-US" dirty="0">
                <a:solidFill>
                  <a:schemeClr val="tx1"/>
                </a:solidFill>
              </a:rPr>
              <a:t>行</a:t>
            </a:r>
            <a:r>
              <a:rPr lang="en-US" altLang="zh-TW" dirty="0">
                <a:solidFill>
                  <a:schemeClr val="tx1"/>
                </a:solidFill>
              </a:rPr>
              <a:t>-</a:t>
            </a:r>
            <a:r>
              <a:rPr lang="zh-TW" altLang="en-US" dirty="0">
                <a:solidFill>
                  <a:schemeClr val="tx1"/>
                </a:solidFill>
              </a:rPr>
              <a:t>第</a:t>
            </a:r>
            <a:r>
              <a:rPr lang="en-US" altLang="zh-TW" dirty="0">
                <a:solidFill>
                  <a:schemeClr val="tx1"/>
                </a:solidFill>
              </a:rPr>
              <a:t>106</a:t>
            </a:r>
            <a:r>
              <a:rPr lang="zh-TW" altLang="en-US" dirty="0">
                <a:solidFill>
                  <a:schemeClr val="tx1"/>
                </a:solidFill>
              </a:rPr>
              <a:t>行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程式碼可直接執行使用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53B1F82A-6CC9-4DF9-9BFA-38CE3774EC1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5307496" y="5741546"/>
            <a:ext cx="458600" cy="171594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063E3A4-BD1B-47BC-ABDC-3B296A8468D2}"/>
              </a:ext>
            </a:extLst>
          </p:cNvPr>
          <p:cNvSpPr/>
          <p:nvPr/>
        </p:nvSpPr>
        <p:spPr>
          <a:xfrm>
            <a:off x="2126973" y="5832983"/>
            <a:ext cx="3180523" cy="16031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9B4939-854E-4882-AF47-BA39914CE9EE}"/>
              </a:ext>
            </a:extLst>
          </p:cNvPr>
          <p:cNvSpPr/>
          <p:nvPr/>
        </p:nvSpPr>
        <p:spPr>
          <a:xfrm>
            <a:off x="5766096" y="5569952"/>
            <a:ext cx="1118410" cy="34318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accent4"/>
                </a:solidFill>
              </a:rPr>
              <a:t>適當原則</a:t>
            </a:r>
            <a:endParaRPr lang="en-US" altLang="zh-TW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57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17FC6-4F25-43FC-9F19-8705A680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程式碼 </a:t>
            </a:r>
            <a:r>
              <a:rPr lang="en-US" altLang="zh-TW" dirty="0"/>
              <a:t>(mcd.py)</a:t>
            </a:r>
            <a:r>
              <a:rPr lang="zh-TW" altLang="en-US" dirty="0"/>
              <a:t> 續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9AD5FC1-5D1C-4726-9661-C461DFF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BBB079-FFDD-4CF2-8AE0-BB78CB87D76A}"/>
              </a:ext>
            </a:extLst>
          </p:cNvPr>
          <p:cNvSpPr/>
          <p:nvPr/>
        </p:nvSpPr>
        <p:spPr>
          <a:xfrm>
            <a:off x="8218205" y="5282590"/>
            <a:ext cx="3382214" cy="1073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醫院選擇主要程式碼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r>
              <a:rPr lang="zh-TW" altLang="en-US" sz="2000" b="1" dirty="0">
                <a:solidFill>
                  <a:schemeClr val="tx1"/>
                </a:solidFill>
              </a:rPr>
              <a:t>執行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程式碼可直接執行使用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3070A29-572E-49E6-BCB3-0FE6713A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5505"/>
            <a:ext cx="10690446" cy="37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27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22C9441-802C-41B7-9AB7-52B4878A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Anylogic</a:t>
            </a:r>
            <a:r>
              <a:rPr lang="zh-TW" altLang="en-US" dirty="0"/>
              <a:t>模擬結果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A99C84E-EDA0-40FF-92D3-F8844737B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2021/5/10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E21C5B-CB7D-4711-9F15-52A85DE3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1886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FEA81B1-6AF2-4A7E-9073-154AD3E6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重度級急救責任醫院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E47FE2-3E56-4874-9551-3D8925C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E627731-4A3D-4028-9EB0-A63BB862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0" y="1354464"/>
            <a:ext cx="11561459" cy="414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0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DDF366-1BEC-488A-86C1-0D2ED32EA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醫院家數</a:t>
            </a: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598130E5-67A9-4107-B5A2-4BD3B7CD9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2021/5/10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141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A34957C-492A-449C-9B46-76C3B163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中度級急救責任醫院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03770F-5080-47FE-AE4A-ACE339D6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2029D94-1BA3-46CA-9149-14826307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5" y="1238067"/>
            <a:ext cx="11484069" cy="43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41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DA88BF5-2E98-4890-B56E-50F63B7B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一般級急救責任醫院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FD3724-8F78-41C2-9B84-E090185E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A1E221E-201E-4AB5-8E6C-3151DF40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14" y="1443480"/>
            <a:ext cx="11434971" cy="39710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DFB776B-DF41-47A9-A6A3-F3B7A5D9A882}"/>
              </a:ext>
            </a:extLst>
          </p:cNvPr>
          <p:cNvSpPr txBox="1"/>
          <p:nvPr/>
        </p:nvSpPr>
        <p:spPr>
          <a:xfrm>
            <a:off x="378514" y="5562269"/>
            <a:ext cx="10059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註：中國醫藥大學附設醫院臺北分院於</a:t>
            </a:r>
            <a:r>
              <a:rPr lang="en-US" altLang="zh-TW" sz="1400" dirty="0"/>
              <a:t>106</a:t>
            </a:r>
            <a:r>
              <a:rPr lang="zh-TW" altLang="en-US" sz="1400" dirty="0"/>
              <a:t>年</a:t>
            </a:r>
            <a:r>
              <a:rPr lang="en-US" altLang="zh-TW" sz="1400" dirty="0"/>
              <a:t>3</a:t>
            </a:r>
            <a:r>
              <a:rPr lang="zh-TW" altLang="en-US" sz="1400" dirty="0"/>
              <a:t>月</a:t>
            </a:r>
            <a:r>
              <a:rPr lang="en-US" altLang="zh-TW" sz="1400" dirty="0"/>
              <a:t>1</a:t>
            </a:r>
            <a:r>
              <a:rPr lang="zh-TW" altLang="en-US" sz="1400" dirty="0"/>
              <a:t>日起退出急救責任醫院，於八仙塵爆事件時（</a:t>
            </a:r>
            <a:r>
              <a:rPr lang="en-US" altLang="zh-TW" sz="1400" dirty="0"/>
              <a:t>104</a:t>
            </a:r>
            <a:r>
              <a:rPr lang="zh-TW" altLang="en-US" sz="1400" dirty="0"/>
              <a:t>年）為急救責任醫院。</a:t>
            </a:r>
          </a:p>
        </p:txBody>
      </p:sp>
    </p:spTree>
    <p:extLst>
      <p:ext uri="{BB962C8B-B14F-4D97-AF65-F5344CB8AC3E}">
        <p14:creationId xmlns:p14="http://schemas.microsoft.com/office/powerpoint/2010/main" val="285968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A38361B-856E-482F-ACFF-DCDFD117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醫院選擇結果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02FA87E-3027-497C-95EF-6D0D4F368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沒有加入時間因素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AAE973C-1EF0-4C6A-9F92-3DCC6872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957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F9F5DBA-AF1D-4818-A839-D578CB30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重度級急救責任醫院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069EFE-8E82-4A6A-848F-F525FE4A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0BD7AFC-029A-4800-8C79-D328CC06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6" y="1163154"/>
            <a:ext cx="11595968" cy="505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65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2820DB-00DF-4F54-B067-CE634FFA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中度級急救責任醫院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A97BC75-A063-4F94-9A6B-E54BCA33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BD3640-63C4-4237-8EA3-52A8F31E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6" y="1124747"/>
            <a:ext cx="11598099" cy="48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47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E0A45-BF31-4CCA-987C-748BF93A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一般級急救責任醫院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69A2066-175E-40A0-AAE8-5F30019E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B362E7-B139-4959-91DC-E461F28D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71" y="1151941"/>
            <a:ext cx="11208657" cy="488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3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A0293BD-8775-4546-879E-4A3AEDB2836B}"/>
              </a:ext>
            </a:extLst>
          </p:cNvPr>
          <p:cNvSpPr/>
          <p:nvPr/>
        </p:nvSpPr>
        <p:spPr>
          <a:xfrm>
            <a:off x="69574" y="855406"/>
            <a:ext cx="12013435" cy="31377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26A479F8-0299-47C8-B404-42E72E7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全台醫院資料檔前處理流程圖 </a:t>
            </a:r>
            <a:r>
              <a:rPr lang="en-US" altLang="zh-TW" dirty="0"/>
              <a:t>-</a:t>
            </a:r>
            <a:r>
              <a:rPr lang="zh-TW" altLang="en-US" dirty="0"/>
              <a:t> 資料蒐集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474B0C-8823-4524-B995-CDFE89BC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E16DF8-38E6-449D-814B-7FFEBAA87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374"/>
          <a:stretch/>
        </p:blipFill>
        <p:spPr>
          <a:xfrm>
            <a:off x="171600" y="888364"/>
            <a:ext cx="2729945" cy="24796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6C8466-C2E2-4F12-AAE2-E3EAEC26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14" y="888364"/>
            <a:ext cx="5773102" cy="24796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DF6D640-1DEC-4560-BCAD-DFF84D532830}"/>
              </a:ext>
            </a:extLst>
          </p:cNvPr>
          <p:cNvSpPr/>
          <p:nvPr/>
        </p:nvSpPr>
        <p:spPr>
          <a:xfrm>
            <a:off x="4480292" y="3355809"/>
            <a:ext cx="2729945" cy="7156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醫院資訊公開平台</a:t>
            </a:r>
            <a:endParaRPr lang="en-US" altLang="zh-TW" dirty="0">
              <a:solidFill>
                <a:schemeClr val="accent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醫院基本資料、床位數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B952CF-5FFC-47ED-95C7-9E1D9E13498C}"/>
              </a:ext>
            </a:extLst>
          </p:cNvPr>
          <p:cNvSpPr/>
          <p:nvPr/>
        </p:nvSpPr>
        <p:spPr>
          <a:xfrm>
            <a:off x="171599" y="3371375"/>
            <a:ext cx="2729945" cy="621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hlinkClick r:id="rId5"/>
              </a:rPr>
              <a:t>醫事查詢系統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醫院科別、醫事人員數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69D5594-9051-4E7B-B746-CD3B3D1570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766"/>
          <a:stretch/>
        </p:blipFill>
        <p:spPr>
          <a:xfrm>
            <a:off x="8783592" y="1530160"/>
            <a:ext cx="3289478" cy="182564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14719E8-45DB-494B-AEBC-5A8C7F447E3D}"/>
              </a:ext>
            </a:extLst>
          </p:cNvPr>
          <p:cNvSpPr/>
          <p:nvPr/>
        </p:nvSpPr>
        <p:spPr>
          <a:xfrm>
            <a:off x="9078206" y="3440424"/>
            <a:ext cx="2932256" cy="5527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急救責任醫院名單</a:t>
            </a:r>
            <a:r>
              <a:rPr lang="en-US" altLang="zh-TW" dirty="0">
                <a:solidFill>
                  <a:schemeClr val="tx1"/>
                </a:solidFill>
              </a:rPr>
              <a:t>-109</a:t>
            </a:r>
            <a:r>
              <a:rPr lang="zh-TW" altLang="en-US" dirty="0">
                <a:solidFill>
                  <a:schemeClr val="tx1"/>
                </a:solidFill>
              </a:rPr>
              <a:t>延長效期</a:t>
            </a:r>
            <a:r>
              <a:rPr lang="en-US" altLang="zh-TW" dirty="0">
                <a:solidFill>
                  <a:schemeClr val="tx1"/>
                </a:solidFill>
              </a:rPr>
              <a:t>1101.pdf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C857EC-0A5E-45C2-9D04-5D395A9D3855}"/>
              </a:ext>
            </a:extLst>
          </p:cNvPr>
          <p:cNvSpPr/>
          <p:nvPr/>
        </p:nvSpPr>
        <p:spPr>
          <a:xfrm>
            <a:off x="8783592" y="5432923"/>
            <a:ext cx="2932256" cy="914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u="sng" dirty="0">
                <a:solidFill>
                  <a:schemeClr val="tx1"/>
                </a:solidFill>
              </a:rPr>
              <a:t>共計</a:t>
            </a:r>
            <a:r>
              <a:rPr lang="en-US" altLang="zh-TW" sz="2000" u="sng" dirty="0">
                <a:solidFill>
                  <a:schemeClr val="tx1"/>
                </a:solidFill>
              </a:rPr>
              <a:t>546(545+1)</a:t>
            </a:r>
            <a:r>
              <a:rPr lang="zh-TW" altLang="en-US" sz="2000" u="sng" dirty="0">
                <a:solidFill>
                  <a:schemeClr val="tx1"/>
                </a:solidFill>
              </a:rPr>
              <a:t>家醫院，</a:t>
            </a:r>
            <a:endParaRPr lang="en-US" altLang="zh-TW" sz="2000" u="sng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u="sng" dirty="0">
                <a:solidFill>
                  <a:schemeClr val="tx1"/>
                </a:solidFill>
              </a:rPr>
              <a:t>123</a:t>
            </a:r>
            <a:r>
              <a:rPr lang="zh-TW" altLang="en-US" sz="2000" u="sng" dirty="0">
                <a:solidFill>
                  <a:schemeClr val="tx1"/>
                </a:solidFill>
              </a:rPr>
              <a:t>個欄位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F24DC5D-641F-4A96-9B73-3C841CA3E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4282" y="4217068"/>
            <a:ext cx="3308498" cy="25044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B3080596-CC0D-477A-9243-FC5CFBBC4AA1}"/>
              </a:ext>
            </a:extLst>
          </p:cNvPr>
          <p:cNvSpPr/>
          <p:nvPr/>
        </p:nvSpPr>
        <p:spPr>
          <a:xfrm>
            <a:off x="4986596" y="5325142"/>
            <a:ext cx="1726589" cy="51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u="sng" dirty="0">
                <a:solidFill>
                  <a:schemeClr val="tx1"/>
                </a:solidFill>
                <a:hlinkClick r:id="rId8"/>
              </a:rPr>
              <a:t>健保特約醫療院所</a:t>
            </a:r>
            <a:r>
              <a:rPr lang="zh-TW" altLang="en-US" u="sng" dirty="0">
                <a:solidFill>
                  <a:schemeClr val="accent1"/>
                </a:solidFill>
              </a:rPr>
              <a:t>名冊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BFB01E4-DB80-4B74-B2C0-296E0439552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5845265" y="4071426"/>
            <a:ext cx="4626" cy="1253716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60C8403-4E03-42FB-96EE-A703AEE0CBD8}"/>
              </a:ext>
            </a:extLst>
          </p:cNvPr>
          <p:cNvSpPr/>
          <p:nvPr/>
        </p:nvSpPr>
        <p:spPr>
          <a:xfrm>
            <a:off x="5876324" y="4452231"/>
            <a:ext cx="836861" cy="511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</a:rPr>
              <a:t>比對</a:t>
            </a:r>
          </a:p>
        </p:txBody>
      </p:sp>
    </p:spTree>
    <p:extLst>
      <p:ext uri="{BB962C8B-B14F-4D97-AF65-F5344CB8AC3E}">
        <p14:creationId xmlns:p14="http://schemas.microsoft.com/office/powerpoint/2010/main" val="213618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6C8E9-0A86-4C62-9551-135F97E7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全台醫院資料檔前處理流程圖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BCB143-408C-4A6A-86AC-323D17CE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E2DDEA-EF45-4D72-90B0-3FF688A0E6ED}"/>
              </a:ext>
            </a:extLst>
          </p:cNvPr>
          <p:cNvSpPr/>
          <p:nvPr/>
        </p:nvSpPr>
        <p:spPr>
          <a:xfrm>
            <a:off x="259485" y="5982811"/>
            <a:ext cx="43125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註：急救責任醫院分區名單公告為</a:t>
            </a:r>
            <a:r>
              <a:rPr lang="en-US" altLang="zh-TW" sz="1400" dirty="0"/>
              <a:t>205</a:t>
            </a:r>
            <a:r>
              <a:rPr lang="zh-TW" altLang="en-US" sz="1400" dirty="0"/>
              <a:t>家急救責任醫院，由於兒童醫院之病床資料及醫事人員數與本院分開計算，因此於資料前處理流程中分開記錄之。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84CFE1C-5131-48B7-A7D6-8E01B64E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12" y="855406"/>
            <a:ext cx="6985176" cy="58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6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2">
            <a:extLst>
              <a:ext uri="{FF2B5EF4-FFF2-40B4-BE49-F238E27FC236}">
                <a16:creationId xmlns:a16="http://schemas.microsoft.com/office/drawing/2014/main" id="{6F2145E2-4F06-4022-BBDF-3FF2578D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2"/>
            <a:ext cx="10515600" cy="629264"/>
          </a:xfrm>
        </p:spPr>
        <p:txBody>
          <a:bodyPr/>
          <a:lstStyle/>
          <a:p>
            <a:r>
              <a:rPr lang="zh-TW" altLang="en-US" dirty="0"/>
              <a:t>醫院家數統計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083FEB-3F41-44FF-821A-7D78EAF1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372" y="983384"/>
            <a:ext cx="3487601" cy="573809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54C1252-BE39-44D3-93F8-8158ABD2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66" y="983384"/>
            <a:ext cx="3434958" cy="57380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5EE6E0F-8B29-4D0E-A0C5-981A5A5502A8}"/>
              </a:ext>
            </a:extLst>
          </p:cNvPr>
          <p:cNvSpPr/>
          <p:nvPr/>
        </p:nvSpPr>
        <p:spPr>
          <a:xfrm>
            <a:off x="331475" y="1066721"/>
            <a:ext cx="21404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機構公開資訊</a:t>
            </a:r>
            <a:endParaRPr lang="en-US" altLang="zh-TW" b="1" dirty="0"/>
          </a:p>
          <a:p>
            <a:r>
              <a:rPr lang="zh-TW" altLang="en-US" b="1" dirty="0"/>
              <a:t>*有重複的機構代碼，但不同院區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20210104-</a:t>
            </a:r>
            <a:r>
              <a:rPr lang="zh-TW" altLang="en-US" dirty="0"/>
              <a:t>全台醫院病床數統計</a:t>
            </a:r>
            <a:r>
              <a:rPr lang="en-US" altLang="zh-TW" dirty="0"/>
              <a:t>.xlsx(hp545)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共</a:t>
            </a:r>
            <a:r>
              <a:rPr lang="en-US" altLang="zh-TW" dirty="0"/>
              <a:t>479</a:t>
            </a:r>
            <a:r>
              <a:rPr lang="zh-TW" altLang="en-US" dirty="0"/>
              <a:t>家：醫學中心</a:t>
            </a:r>
            <a:r>
              <a:rPr lang="en-US" altLang="zh-TW" dirty="0"/>
              <a:t>25</a:t>
            </a:r>
            <a:r>
              <a:rPr lang="zh-TW" altLang="en-US" dirty="0"/>
              <a:t>家、區域醫院</a:t>
            </a:r>
            <a:r>
              <a:rPr lang="en-US" altLang="zh-TW" dirty="0"/>
              <a:t>89</a:t>
            </a:r>
            <a:r>
              <a:rPr lang="zh-TW" altLang="en-US" dirty="0"/>
              <a:t>家、地區醫院</a:t>
            </a:r>
            <a:r>
              <a:rPr lang="en-US" altLang="zh-TW" dirty="0"/>
              <a:t>365</a:t>
            </a:r>
            <a:r>
              <a:rPr lang="zh-TW" altLang="en-US" dirty="0"/>
              <a:t>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6443A3-3C72-4FF9-ABA1-163A1A190A41}"/>
              </a:ext>
            </a:extLst>
          </p:cNvPr>
          <p:cNvSpPr/>
          <p:nvPr/>
        </p:nvSpPr>
        <p:spPr>
          <a:xfrm>
            <a:off x="9720121" y="1066721"/>
            <a:ext cx="21404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1091229</a:t>
            </a:r>
            <a:r>
              <a:rPr lang="zh-TW" altLang="en-US" b="1" dirty="0"/>
              <a:t>更新</a:t>
            </a:r>
            <a:r>
              <a:rPr lang="en-US" altLang="zh-TW" b="1" dirty="0"/>
              <a:t>-</a:t>
            </a:r>
            <a:r>
              <a:rPr lang="zh-TW" altLang="en-US" b="1" dirty="0"/>
              <a:t>健保特約醫療院所名冊壓縮檔</a:t>
            </a:r>
            <a:r>
              <a:rPr lang="en-US" altLang="zh-TW" b="1" dirty="0"/>
              <a:t>.xlsx</a:t>
            </a:r>
          </a:p>
          <a:p>
            <a:r>
              <a:rPr lang="zh-TW" altLang="en-US" b="1" dirty="0"/>
              <a:t>*依機構代碼計算醫院家數</a:t>
            </a:r>
            <a:endParaRPr lang="en-US" altLang="zh-TW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共</a:t>
            </a:r>
            <a:r>
              <a:rPr lang="en-US" altLang="zh-TW" dirty="0"/>
              <a:t>470</a:t>
            </a:r>
            <a:r>
              <a:rPr lang="zh-TW" altLang="en-US" dirty="0"/>
              <a:t>家：應修正為醫學中心</a:t>
            </a:r>
            <a:r>
              <a:rPr lang="en-US" altLang="zh-TW" dirty="0"/>
              <a:t>25</a:t>
            </a:r>
            <a:r>
              <a:rPr lang="zh-TW" altLang="en-US" dirty="0"/>
              <a:t>家、區域醫院</a:t>
            </a:r>
            <a:r>
              <a:rPr lang="en-US" altLang="zh-TW" dirty="0"/>
              <a:t>82</a:t>
            </a:r>
            <a:r>
              <a:rPr lang="zh-TW" altLang="en-US" dirty="0"/>
              <a:t>家、地區醫院</a:t>
            </a:r>
            <a:r>
              <a:rPr lang="en-US" altLang="zh-TW" dirty="0"/>
              <a:t>363</a:t>
            </a:r>
            <a:r>
              <a:rPr lang="zh-TW" altLang="en-US" dirty="0"/>
              <a:t>家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1535010122</a:t>
            </a:r>
            <a:r>
              <a:rPr lang="zh-TW" altLang="en-US" dirty="0"/>
              <a:t>大川醫院，民國</a:t>
            </a:r>
            <a:r>
              <a:rPr lang="en-US" altLang="zh-TW" dirty="0"/>
              <a:t>110</a:t>
            </a:r>
            <a:r>
              <a:rPr lang="zh-TW" altLang="en-US" dirty="0"/>
              <a:t>年</a:t>
            </a:r>
            <a:r>
              <a:rPr lang="en-US" altLang="zh-TW" dirty="0"/>
              <a:t>01</a:t>
            </a:r>
            <a:r>
              <a:rPr lang="zh-TW" altLang="en-US" dirty="0"/>
              <a:t>月變更為大川診所，診所不計入醫院家數，</a:t>
            </a:r>
            <a:r>
              <a:rPr lang="en-US" altLang="zh-TW" dirty="0"/>
              <a:t>http://www.dachuan.com.tw/about.php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6D011B-8703-49FA-967C-1D797755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08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95A4A-A339-4ECC-96A0-93CB643F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急救責任醫院家數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36CBA3-D5CB-4B2F-A831-BB9FFFA3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40" y="2075639"/>
            <a:ext cx="4739823" cy="29382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CB603F-6AF4-4E2E-8329-AA7E04881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688" y="2075639"/>
            <a:ext cx="4739823" cy="293826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343B24-43B8-456F-81D9-F4B071409828}"/>
              </a:ext>
            </a:extLst>
          </p:cNvPr>
          <p:cNvSpPr/>
          <p:nvPr/>
        </p:nvSpPr>
        <p:spPr>
          <a:xfrm>
            <a:off x="6240688" y="5112390"/>
            <a:ext cx="4827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*外加中區</a:t>
            </a:r>
            <a:r>
              <a:rPr lang="en-US" altLang="zh-TW" dirty="0"/>
              <a:t>2</a:t>
            </a:r>
            <a:r>
              <a:rPr lang="zh-TW" altLang="en-US" dirty="0"/>
              <a:t>家兒童醫院：</a:t>
            </a:r>
            <a:endParaRPr lang="en-US" altLang="zh-TW" dirty="0"/>
          </a:p>
          <a:p>
            <a:r>
              <a:rPr lang="en-US" altLang="zh-TW" dirty="0"/>
              <a:t>1137010042</a:t>
            </a:r>
            <a:r>
              <a:rPr lang="zh-TW" altLang="en-US" dirty="0"/>
              <a:t>彰化基督教醫療財團法人彰化基督教兒童醫院本院</a:t>
            </a:r>
            <a:endParaRPr lang="en-US" altLang="zh-TW" dirty="0"/>
          </a:p>
          <a:p>
            <a:r>
              <a:rPr lang="en-US" altLang="zh-TW" dirty="0"/>
              <a:t>1303260014</a:t>
            </a:r>
            <a:r>
              <a:rPr lang="zh-TW" altLang="en-US" dirty="0"/>
              <a:t>中國醫藥大學兒童醫院本院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8E07B-0F5F-4093-A120-F30E9F5AFB16}"/>
              </a:ext>
            </a:extLst>
          </p:cNvPr>
          <p:cNvSpPr/>
          <p:nvPr/>
        </p:nvSpPr>
        <p:spPr>
          <a:xfrm>
            <a:off x="1024440" y="1228918"/>
            <a:ext cx="47398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機構公開資訊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20210104-</a:t>
            </a:r>
            <a:r>
              <a:rPr lang="zh-TW" altLang="en-US" dirty="0"/>
              <a:t>全台醫院病床數統計</a:t>
            </a:r>
            <a:r>
              <a:rPr lang="en-US" altLang="zh-TW" dirty="0"/>
              <a:t>.xlsx(hp545)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1C23A-3B62-448C-AB2C-ED9B8A09662C}"/>
              </a:ext>
            </a:extLst>
          </p:cNvPr>
          <p:cNvSpPr/>
          <p:nvPr/>
        </p:nvSpPr>
        <p:spPr>
          <a:xfrm>
            <a:off x="6240688" y="1228918"/>
            <a:ext cx="4739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/>
              <a:t>急救責任醫院名單</a:t>
            </a:r>
            <a:r>
              <a:rPr lang="en-US" altLang="zh-TW" b="1" dirty="0"/>
              <a:t>-109</a:t>
            </a:r>
            <a:r>
              <a:rPr lang="zh-TW" altLang="en-US" b="1" dirty="0"/>
              <a:t>延長效期</a:t>
            </a:r>
            <a:r>
              <a:rPr lang="en-US" altLang="zh-TW" b="1" dirty="0"/>
              <a:t>1101.pdf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917D9-5795-4FC4-8C75-34B47EE833D9}"/>
              </a:ext>
            </a:extLst>
          </p:cNvPr>
          <p:cNvSpPr/>
          <p:nvPr/>
        </p:nvSpPr>
        <p:spPr>
          <a:xfrm>
            <a:off x="281179" y="6170193"/>
            <a:ext cx="4878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/>
              <a:t>*</a:t>
            </a:r>
            <a:r>
              <a:rPr lang="zh-TW" altLang="en-US" sz="1200" dirty="0"/>
              <a:t>兒童醫院雖機構代碼與本院不同，但鄰近本院，可與本院合併計算。</a:t>
            </a:r>
            <a:endParaRPr lang="en-US" altLang="zh-TW" sz="1200" dirty="0"/>
          </a:p>
          <a:p>
            <a:r>
              <a:rPr lang="zh-TW" altLang="en-US" sz="1200" dirty="0"/>
              <a:t>*分院雖機構代碼相同，但與本院地址不同，應分開計算。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C76B90-C7DA-4056-8583-5CF41C30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73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4D2260-F08E-400C-99F9-D26D0D0C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急救責任醫院家數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B14A6F-209C-4C2E-9300-1604AD34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367608"/>
              </p:ext>
            </p:extLst>
          </p:nvPr>
        </p:nvGraphicFramePr>
        <p:xfrm>
          <a:off x="725557" y="2495550"/>
          <a:ext cx="5595730" cy="1866900"/>
        </p:xfrm>
        <a:graphic>
          <a:graphicData uri="http://schemas.openxmlformats.org/drawingml/2006/table">
            <a:tbl>
              <a:tblPr firstRow="1" lastRow="1" lastCol="1" bandRow="1">
                <a:tableStyleId>{8799B23B-EC83-4686-B30A-512413B5E67A}</a:tableStyleId>
              </a:tblPr>
              <a:tblGrid>
                <a:gridCol w="1550504">
                  <a:extLst>
                    <a:ext uri="{9D8B030D-6E8A-4147-A177-3AD203B41FA5}">
                      <a16:colId xmlns:a16="http://schemas.microsoft.com/office/drawing/2014/main" val="1658339725"/>
                    </a:ext>
                  </a:extLst>
                </a:gridCol>
                <a:gridCol w="1043609">
                  <a:extLst>
                    <a:ext uri="{9D8B030D-6E8A-4147-A177-3AD203B41FA5}">
                      <a16:colId xmlns:a16="http://schemas.microsoft.com/office/drawing/2014/main" val="3047819128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1389797718"/>
                    </a:ext>
                  </a:extLst>
                </a:gridCol>
                <a:gridCol w="1003852">
                  <a:extLst>
                    <a:ext uri="{9D8B030D-6E8A-4147-A177-3AD203B41FA5}">
                      <a16:colId xmlns:a16="http://schemas.microsoft.com/office/drawing/2014/main" val="468565078"/>
                    </a:ext>
                  </a:extLst>
                </a:gridCol>
                <a:gridCol w="864704">
                  <a:extLst>
                    <a:ext uri="{9D8B030D-6E8A-4147-A177-3AD203B41FA5}">
                      <a16:colId xmlns:a16="http://schemas.microsoft.com/office/drawing/2014/main" val="229732569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特約別</a:t>
                      </a:r>
                      <a:endParaRPr lang="zh-TW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>
                          <a:effectLst/>
                        </a:rPr>
                        <a:t>重度</a:t>
                      </a:r>
                      <a:endParaRPr lang="zh-TW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>
                          <a:effectLst/>
                        </a:rPr>
                        <a:t>中度</a:t>
                      </a:r>
                      <a:endParaRPr lang="zh-TW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>
                          <a:effectLst/>
                        </a:rPr>
                        <a:t>一般</a:t>
                      </a:r>
                      <a:endParaRPr lang="zh-TW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>
                          <a:effectLst/>
                        </a:rPr>
                        <a:t>總計</a:t>
                      </a:r>
                      <a:endParaRPr lang="zh-TW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87479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 dirty="0">
                          <a:effectLst/>
                        </a:rPr>
                        <a:t>醫學中心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20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chemeClr val="accent2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21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48515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>
                          <a:effectLst/>
                        </a:rPr>
                        <a:t>區域醫院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24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54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80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49613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>
                          <a:effectLst/>
                        </a:rPr>
                        <a:t>地區醫院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20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82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103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38555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>
                          <a:effectLst/>
                        </a:rPr>
                        <a:t>無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solidFill>
                            <a:schemeClr val="accent6"/>
                          </a:solidFill>
                          <a:effectLst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chemeClr val="accent6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86898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u="none" strike="noStrike">
                          <a:effectLst/>
                        </a:rPr>
                        <a:t>總計</a:t>
                      </a:r>
                      <a:endParaRPr lang="zh-TW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>
                          <a:effectLst/>
                        </a:rPr>
                        <a:t>46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75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84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u="none" strike="noStrike" dirty="0">
                          <a:effectLst/>
                        </a:rPr>
                        <a:t>205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421877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D46EE29-196D-45C2-8D54-B19E315B3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49797"/>
              </p:ext>
            </p:extLst>
          </p:nvPr>
        </p:nvGraphicFramePr>
        <p:xfrm>
          <a:off x="7386431" y="51435"/>
          <a:ext cx="4305300" cy="6755130"/>
        </p:xfrm>
        <a:graphic>
          <a:graphicData uri="http://schemas.openxmlformats.org/drawingml/2006/table">
            <a:tbl>
              <a:tblPr firstRow="1" lastRow="1" lastCol="1" bandRow="1">
                <a:tableStyleId>{8799B23B-EC83-4686-B30A-512413B5E67A}</a:tableStyleId>
              </a:tblPr>
              <a:tblGrid>
                <a:gridCol w="1558786">
                  <a:extLst>
                    <a:ext uri="{9D8B030D-6E8A-4147-A177-3AD203B41FA5}">
                      <a16:colId xmlns:a16="http://schemas.microsoft.com/office/drawing/2014/main" val="2659877459"/>
                    </a:ext>
                  </a:extLst>
                </a:gridCol>
                <a:gridCol w="745435">
                  <a:extLst>
                    <a:ext uri="{9D8B030D-6E8A-4147-A177-3AD203B41FA5}">
                      <a16:colId xmlns:a16="http://schemas.microsoft.com/office/drawing/2014/main" val="3061166411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3419856003"/>
                    </a:ext>
                  </a:extLst>
                </a:gridCol>
                <a:gridCol w="655982">
                  <a:extLst>
                    <a:ext uri="{9D8B030D-6E8A-4147-A177-3AD203B41FA5}">
                      <a16:colId xmlns:a16="http://schemas.microsoft.com/office/drawing/2014/main" val="60109324"/>
                    </a:ext>
                  </a:extLst>
                </a:gridCol>
                <a:gridCol w="689114">
                  <a:extLst>
                    <a:ext uri="{9D8B030D-6E8A-4147-A177-3AD203B41FA5}">
                      <a16:colId xmlns:a16="http://schemas.microsoft.com/office/drawing/2014/main" val="13988414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TW" alt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衛福部業務組別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重度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中度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一般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總計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69081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u="none" strike="noStrike" dirty="0">
                          <a:effectLst/>
                        </a:rPr>
                        <a:t>台北區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>
                          <a:effectLst/>
                        </a:rPr>
                        <a:t>17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>
                          <a:effectLst/>
                        </a:rPr>
                        <a:t>17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19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53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8289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醫學中心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99339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區域醫院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808711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地區醫院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498365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u="none" strike="noStrike" dirty="0">
                          <a:effectLst/>
                        </a:rPr>
                        <a:t>北區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6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11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11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28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26411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醫學中心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57337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區域醫院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54192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地區醫院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68016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u="none" strike="noStrike" dirty="0">
                          <a:effectLst/>
                        </a:rPr>
                        <a:t>中區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10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17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14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41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02765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醫學中心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55054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區域醫院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25317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地區醫院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40211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無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89915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u="none" strike="noStrike" dirty="0">
                          <a:effectLst/>
                        </a:rPr>
                        <a:t>南區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6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13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10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29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31248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醫學中心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95506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區域醫院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24889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地區醫院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31063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u="none" strike="noStrike" dirty="0">
                          <a:effectLst/>
                        </a:rPr>
                        <a:t>高屏區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5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15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21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41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11715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醫學中心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0402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區域醫院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98101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地區醫院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21879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b="1" u="none" strike="noStrike" dirty="0">
                          <a:effectLst/>
                        </a:rPr>
                        <a:t>東區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>
                          <a:effectLst/>
                        </a:rPr>
                        <a:t>2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2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b="1" u="none" strike="noStrike" dirty="0">
                          <a:effectLst/>
                        </a:rPr>
                        <a:t>9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13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036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醫學中心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621617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區域醫院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7827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</a:rPr>
                        <a:t>地區醫院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11430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571269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600" u="none" strike="noStrike" dirty="0">
                          <a:effectLst/>
                        </a:rPr>
                        <a:t>總計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46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75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>
                          <a:effectLst/>
                        </a:rPr>
                        <a:t>84</a:t>
                      </a:r>
                      <a:endParaRPr lang="en-US" altLang="zh-TW" sz="16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600" u="none" strike="noStrike" dirty="0">
                          <a:effectLst/>
                        </a:rPr>
                        <a:t>205</a:t>
                      </a:r>
                      <a:endParaRPr lang="en-US" altLang="zh-TW" sz="16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1476384"/>
                  </a:ext>
                </a:extLst>
              </a:tr>
            </a:tbl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22E95D-A9A3-4846-969F-E7F22232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8</a:t>
            </a:fld>
            <a:endParaRPr lang="zh-TW" altLang="en-US"/>
          </a:p>
        </p:txBody>
      </p: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4B826E2B-6551-41D7-9CBC-96D73F8C7109}"/>
              </a:ext>
            </a:extLst>
          </p:cNvPr>
          <p:cNvCxnSpPr>
            <a:cxnSpLocks/>
            <a:endCxn id="9" idx="2"/>
          </p:cNvCxnSpPr>
          <p:nvPr/>
        </p:nvCxnSpPr>
        <p:spPr>
          <a:xfrm rot="5400000" flipH="1" flipV="1">
            <a:off x="3930021" y="2177722"/>
            <a:ext cx="931123" cy="81997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F583826-C9AE-436B-9575-10670BF1F556}"/>
              </a:ext>
            </a:extLst>
          </p:cNvPr>
          <p:cNvSpPr/>
          <p:nvPr/>
        </p:nvSpPr>
        <p:spPr>
          <a:xfrm>
            <a:off x="3221044" y="1475817"/>
            <a:ext cx="3169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2"/>
                </a:solidFill>
              </a:rPr>
              <a:t>1101010012長庚醫療財團法人台北長庚紀念醫院本院</a:t>
            </a: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E2C63E08-7074-4BEB-9843-C965F34D28CA}"/>
              </a:ext>
            </a:extLst>
          </p:cNvPr>
          <p:cNvCxnSpPr>
            <a:cxnSpLocks/>
          </p:cNvCxnSpPr>
          <p:nvPr/>
        </p:nvCxnSpPr>
        <p:spPr>
          <a:xfrm rot="5400000">
            <a:off x="1625049" y="3940865"/>
            <a:ext cx="1152939" cy="1083365"/>
          </a:xfrm>
          <a:prstGeom prst="curvedConnector3">
            <a:avLst>
              <a:gd name="adj1" fmla="val 50000"/>
            </a:avLst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903B7D6-C53D-46F7-8710-1223E11BD7F9}"/>
              </a:ext>
            </a:extLst>
          </p:cNvPr>
          <p:cNvSpPr/>
          <p:nvPr/>
        </p:nvSpPr>
        <p:spPr>
          <a:xfrm>
            <a:off x="500269" y="5126647"/>
            <a:ext cx="3226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accent6"/>
                </a:solidFill>
              </a:rPr>
              <a:t>0936050029</a:t>
            </a:r>
            <a:r>
              <a:rPr lang="zh-TW" altLang="en-US" b="1" dirty="0">
                <a:solidFill>
                  <a:schemeClr val="accent6"/>
                </a:solidFill>
              </a:rPr>
              <a:t>光田醫療社團法人光田綜合醫院大甲院區</a:t>
            </a:r>
            <a:endParaRPr lang="en-US" altLang="zh-TW" b="1" dirty="0">
              <a:solidFill>
                <a:schemeClr val="accent6"/>
              </a:solidFill>
            </a:endParaRPr>
          </a:p>
          <a:p>
            <a:r>
              <a:rPr lang="zh-TW" altLang="en-US" b="1" dirty="0">
                <a:solidFill>
                  <a:schemeClr val="accent6"/>
                </a:solidFill>
              </a:rPr>
              <a:t>*與沙鹿院區</a:t>
            </a:r>
            <a:r>
              <a:rPr lang="en-US" altLang="zh-TW" b="1" dirty="0">
                <a:solidFill>
                  <a:schemeClr val="accent6"/>
                </a:solidFill>
              </a:rPr>
              <a:t>(</a:t>
            </a:r>
            <a:r>
              <a:rPr lang="zh-TW" altLang="en-US" b="1" dirty="0">
                <a:solidFill>
                  <a:schemeClr val="accent6"/>
                </a:solidFill>
              </a:rPr>
              <a:t>總院</a:t>
            </a:r>
            <a:r>
              <a:rPr lang="en-US" altLang="zh-TW" b="1" dirty="0">
                <a:solidFill>
                  <a:schemeClr val="accent6"/>
                </a:solidFill>
              </a:rPr>
              <a:t>)</a:t>
            </a:r>
            <a:r>
              <a:rPr lang="zh-TW" altLang="en-US" b="1" dirty="0">
                <a:solidFill>
                  <a:schemeClr val="accent6"/>
                </a:solidFill>
              </a:rPr>
              <a:t>是同一機構代碼，但沒有特約別資料</a:t>
            </a:r>
          </a:p>
        </p:txBody>
      </p:sp>
    </p:spTree>
    <p:extLst>
      <p:ext uri="{BB962C8B-B14F-4D97-AF65-F5344CB8AC3E}">
        <p14:creationId xmlns:p14="http://schemas.microsoft.com/office/powerpoint/2010/main" val="35923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DC75A-E806-46F7-A21C-A7A05BC2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急救責任醫院依緊急醫療能力分級家數統計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581203-F9F3-434A-909C-95DBB6C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B5EE5-E998-4313-AD79-530D9E22B6D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756D81-5D85-4E19-B6E3-AE52A6DF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323"/>
            <a:ext cx="12192000" cy="54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8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18414</TotalTime>
  <Words>2627</Words>
  <Application>Microsoft Office PowerPoint</Application>
  <PresentationFormat>寬螢幕</PresentationFormat>
  <Paragraphs>495</Paragraphs>
  <Slides>35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微軟正黑體</vt:lpstr>
      <vt:lpstr>新細明體</vt:lpstr>
      <vt:lpstr>Arial</vt:lpstr>
      <vt:lpstr>Calibri</vt:lpstr>
      <vt:lpstr>Cambria Math</vt:lpstr>
      <vt:lpstr>Office 佈景主題</vt:lpstr>
      <vt:lpstr>醫院選擇運算與顯示</vt:lpstr>
      <vt:lpstr>簡報大綱</vt:lpstr>
      <vt:lpstr>醫院家數</vt:lpstr>
      <vt:lpstr>全台醫院資料檔前處理流程圖 - 資料蒐集</vt:lpstr>
      <vt:lpstr>全台醫院資料檔前處理流程圖</vt:lpstr>
      <vt:lpstr>醫院家數統計</vt:lpstr>
      <vt:lpstr>急救責任醫院家數</vt:lpstr>
      <vt:lpstr>急救責任醫院家數(1)</vt:lpstr>
      <vt:lpstr>y急救責任醫院依緊急醫療能力分級家數統計</vt:lpstr>
      <vt:lpstr>醫院分數計算</vt:lpstr>
      <vt:lpstr>大量傷患事件</vt:lpstr>
      <vt:lpstr>醫院選擇模組-大量傷患事件</vt:lpstr>
      <vt:lpstr>醫院分數計算公式-大量傷患事件</vt:lpstr>
      <vt:lpstr>醫院分數計算公式-大量傷患事件</vt:lpstr>
      <vt:lpstr>醫院分數計算公式說明-大量傷患事件</vt:lpstr>
      <vt:lpstr>〖Score〗_ij=x_ij+y_ij (〖1-z〗_ij )+ y_ij 〖w2〗_j</vt:lpstr>
      <vt:lpstr>PowerPoint 簡報</vt:lpstr>
      <vt:lpstr>〖Score〗_ij=x_ij+y_ij (〖1-z〗_ij )+ y_ij 〖w2〗_j</vt:lpstr>
      <vt:lpstr>〖Score〗_ij=x_ij+y_ij (〖1-z〗_ij )+ y_ij 〖w2〗_j</vt:lpstr>
      <vt:lpstr>平時災害事件</vt:lpstr>
      <vt:lpstr>醫院選擇模組-平時災害事件</vt:lpstr>
      <vt:lpstr>醫院選擇主要程式碼說明</vt:lpstr>
      <vt:lpstr>Excel檔案說明</vt:lpstr>
      <vt:lpstr>Anylogic程式碼 (mcd.java)</vt:lpstr>
      <vt:lpstr>Python程式碼 (mcd.py)</vt:lpstr>
      <vt:lpstr>Python程式碼 (mcd.py) 續</vt:lpstr>
      <vt:lpstr>Python程式碼 (mcd.py) 續</vt:lpstr>
      <vt:lpstr>Anylogic模擬結果</vt:lpstr>
      <vt:lpstr>重度級急救責任醫院</vt:lpstr>
      <vt:lpstr>中度級急救責任醫院</vt:lpstr>
      <vt:lpstr>一般級急救責任醫院</vt:lpstr>
      <vt:lpstr>Python醫院選擇結果</vt:lpstr>
      <vt:lpstr>重度級急救責任醫院</vt:lpstr>
      <vt:lpstr>中度級急救責任醫院</vt:lpstr>
      <vt:lpstr>一般級急救責任醫院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佳欣 鄭</dc:creator>
  <cp:lastModifiedBy>Chiahsin</cp:lastModifiedBy>
  <cp:revision>1281</cp:revision>
  <dcterms:created xsi:type="dcterms:W3CDTF">2019-11-04T07:46:46Z</dcterms:created>
  <dcterms:modified xsi:type="dcterms:W3CDTF">2021-05-13T08:46:07Z</dcterms:modified>
</cp:coreProperties>
</file>