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38"/>
  </p:notesMasterIdLst>
  <p:handoutMasterIdLst>
    <p:handoutMasterId r:id="rId39"/>
  </p:handoutMasterIdLst>
  <p:sldIdLst>
    <p:sldId id="439" r:id="rId2"/>
    <p:sldId id="502" r:id="rId3"/>
    <p:sldId id="527" r:id="rId4"/>
    <p:sldId id="528" r:id="rId5"/>
    <p:sldId id="529" r:id="rId6"/>
    <p:sldId id="549" r:id="rId7"/>
    <p:sldId id="561" r:id="rId8"/>
    <p:sldId id="546" r:id="rId9"/>
    <p:sldId id="547" r:id="rId10"/>
    <p:sldId id="551" r:id="rId11"/>
    <p:sldId id="548" r:id="rId12"/>
    <p:sldId id="552" r:id="rId13"/>
    <p:sldId id="553" r:id="rId14"/>
    <p:sldId id="554" r:id="rId15"/>
    <p:sldId id="557" r:id="rId16"/>
    <p:sldId id="556" r:id="rId17"/>
    <p:sldId id="558" r:id="rId18"/>
    <p:sldId id="550" r:id="rId19"/>
    <p:sldId id="559" r:id="rId20"/>
    <p:sldId id="532" r:id="rId21"/>
    <p:sldId id="538" r:id="rId22"/>
    <p:sldId id="542" r:id="rId23"/>
    <p:sldId id="533" r:id="rId24"/>
    <p:sldId id="534" r:id="rId25"/>
    <p:sldId id="543" r:id="rId26"/>
    <p:sldId id="544" r:id="rId27"/>
    <p:sldId id="545" r:id="rId28"/>
    <p:sldId id="521" r:id="rId29"/>
    <p:sldId id="562" r:id="rId30"/>
    <p:sldId id="563" r:id="rId31"/>
    <p:sldId id="564" r:id="rId32"/>
    <p:sldId id="565" r:id="rId33"/>
    <p:sldId id="516" r:id="rId34"/>
    <p:sldId id="518" r:id="rId35"/>
    <p:sldId id="519" r:id="rId36"/>
    <p:sldId id="520" r:id="rId37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CC00"/>
    <a:srgbClr val="00FF00"/>
    <a:srgbClr val="FFFFCC"/>
    <a:srgbClr val="CCECFF"/>
    <a:srgbClr val="FF9966"/>
    <a:srgbClr val="00CC66"/>
    <a:srgbClr val="E6EB29"/>
    <a:srgbClr val="66FF66"/>
    <a:srgbClr val="D02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5" autoAdjust="0"/>
    <p:restoredTop sz="92289" autoAdjust="0"/>
  </p:normalViewPr>
  <p:slideViewPr>
    <p:cSldViewPr>
      <p:cViewPr varScale="1">
        <p:scale>
          <a:sx n="115" d="100"/>
          <a:sy n="115" d="100"/>
        </p:scale>
        <p:origin x="1638" y="84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06" y="-90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l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r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l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r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099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l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l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r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7727"/>
            <a:ext cx="4979692" cy="448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0" tIns="45235" rIns="92030" bIns="45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1088" y="860425"/>
            <a:ext cx="4637087" cy="347821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815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03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32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471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613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53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06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360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8829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88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311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700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71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38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38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5786446" y="142852"/>
            <a:ext cx="2324675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400" b="0" i="1" dirty="0">
                <a:ea typeface="굴림" pitchFamily="50" charset="-127"/>
              </a:rPr>
              <a:t>C</a:t>
            </a:r>
            <a:r>
              <a:rPr kumimoji="0" lang="ko-KR" altLang="en-US" sz="1400" b="0" i="1" dirty="0">
                <a:ea typeface="굴림" pitchFamily="50" charset="-127"/>
              </a:rPr>
              <a:t>프로그래밍     </a:t>
            </a:r>
            <a:r>
              <a:rPr kumimoji="0" lang="en-US" altLang="ko-KR" sz="1400" b="0" i="1" dirty="0">
                <a:ea typeface="굴림" pitchFamily="50" charset="-127"/>
              </a:rPr>
              <a:t>2018. 2</a:t>
            </a:r>
            <a:r>
              <a:rPr kumimoji="0" lang="ko-KR" altLang="en-US" sz="1400" b="0" i="1" dirty="0">
                <a:ea typeface="굴림" pitchFamily="50" charset="-127"/>
              </a:rPr>
              <a:t>학기</a:t>
            </a:r>
            <a:endParaRPr kumimoji="0" lang="en-US" altLang="ko-KR" sz="1400" b="0" i="1" dirty="0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나눔고딕"/>
          <a:ea typeface="나눔고딕"/>
          <a:cs typeface="나눔고딕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나눔고딕"/>
          <a:ea typeface="나눔고딕"/>
          <a:cs typeface="나눔고딕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나눔고딕"/>
          <a:ea typeface="나눔고딕"/>
          <a:cs typeface="나눔고딕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나눔고딕"/>
          <a:ea typeface="나눔고딕"/>
          <a:cs typeface="나눔고딕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sgclang182@gmail.co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000" dirty="0"/>
              <a:t>C</a:t>
            </a:r>
            <a:r>
              <a:rPr lang="ko-KR" altLang="en-US" sz="4000" dirty="0"/>
              <a:t>프로그래밍   </a:t>
            </a:r>
            <a:r>
              <a:rPr lang="en-US" altLang="ko-KR" sz="4000" dirty="0"/>
              <a:t>(CSE2035)</a:t>
            </a:r>
            <a:br>
              <a:rPr lang="en-US" altLang="ko-KR" sz="4000" dirty="0"/>
            </a:br>
            <a:r>
              <a:rPr lang="en-US" altLang="ko-KR" sz="4000" dirty="0"/>
              <a:t>Project 1 :</a:t>
            </a:r>
            <a:r>
              <a:rPr lang="ko-KR" altLang="en-US" sz="4000" dirty="0"/>
              <a:t> </a:t>
            </a:r>
            <a:r>
              <a:rPr lang="en-US" altLang="ko-KR" sz="4000" dirty="0"/>
              <a:t>Simple template language parser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8E063567-F235-4C18-84EE-3CCD53BB08D8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785802" y="3933056"/>
            <a:ext cx="7772400" cy="22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2400" kern="0" dirty="0" err="1">
                <a:solidFill>
                  <a:schemeClr val="tx1"/>
                </a:solidFill>
                <a:latin typeface="+mn-lt"/>
              </a:rPr>
              <a:t>Sungwook</a:t>
            </a:r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 Kim</a:t>
            </a:r>
          </a:p>
          <a:p>
            <a:pPr algn="ctr"/>
            <a:r>
              <a:rPr lang="en-US" altLang="ko-KR" sz="2400" kern="0" dirty="0" err="1">
                <a:solidFill>
                  <a:schemeClr val="tx1"/>
                </a:solidFill>
                <a:latin typeface="+mn-lt"/>
              </a:rPr>
              <a:t>Sogang</a:t>
            </a:r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 University</a:t>
            </a:r>
          </a:p>
          <a:p>
            <a:pPr algn="ctr"/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Seoul, Korea</a:t>
            </a:r>
          </a:p>
          <a:p>
            <a:pPr algn="ctr"/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Tel: +82-2-705-8932</a:t>
            </a:r>
          </a:p>
          <a:p>
            <a:pPr algn="ctr"/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Email: swkim01@sogang.ac.kr</a:t>
            </a:r>
            <a:br>
              <a:rPr lang="en-US" altLang="ko-KR" sz="2400" kern="0" dirty="0">
                <a:solidFill>
                  <a:schemeClr val="tx1"/>
                </a:solidFill>
                <a:latin typeface="+mn-lt"/>
              </a:rPr>
            </a:br>
            <a:endParaRPr lang="ko-KR" altLang="en-US" sz="2400" kern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(6) – </a:t>
            </a:r>
            <a:r>
              <a:rPr lang="ko-KR" altLang="en-US" dirty="0">
                <a:latin typeface="+mj-ea"/>
              </a:rPr>
              <a:t>기본구현 </a:t>
            </a:r>
            <a:r>
              <a:rPr lang="ko-KR" altLang="en-US" dirty="0" err="1">
                <a:latin typeface="+mj-ea"/>
              </a:rPr>
              <a:t>조건문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조건문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{if ~}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 영역이 끝나기 전에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{else}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를 만나면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{else}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부터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{/if}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까지의 영역은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if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문의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expression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조건이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거짓인경우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렌더링되는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부분으로 지정될 수 있다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 {else}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는 굳이 존재하지 않아도 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 else if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와 같은 조건문의 연쇄는 불가능하다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F77BDA6E-0C85-4402-9FD7-27FD4404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27778"/>
              </p:ext>
            </p:extLst>
          </p:nvPr>
        </p:nvGraphicFramePr>
        <p:xfrm>
          <a:off x="511194" y="3501007"/>
          <a:ext cx="2524843" cy="2160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2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{if age&gt;20}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성인입니다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{else}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청소년입니다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{/if}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9CC53CCA-6F2F-46E4-AB70-FA30CE45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81326"/>
              </p:ext>
            </p:extLst>
          </p:nvPr>
        </p:nvGraphicFramePr>
        <p:xfrm>
          <a:off x="6064036" y="3734135"/>
          <a:ext cx="2304253" cy="85571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714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성인입니다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E12B0A0F-E6A6-4789-8E64-5BA863A9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54306"/>
              </p:ext>
            </p:extLst>
          </p:nvPr>
        </p:nvGraphicFramePr>
        <p:xfrm>
          <a:off x="3388081" y="3911494"/>
          <a:ext cx="2304253" cy="64200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00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age=21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1AB8E7-71A2-44A8-AFBB-A97BFAFEB843}"/>
              </a:ext>
            </a:extLst>
          </p:cNvPr>
          <p:cNvSpPr txBox="1"/>
          <p:nvPr/>
        </p:nvSpPr>
        <p:spPr>
          <a:xfrm>
            <a:off x="5701694" y="4063218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1AE3B-FCC2-403F-AE84-D85893177FD8}"/>
              </a:ext>
            </a:extLst>
          </p:cNvPr>
          <p:cNvSpPr txBox="1"/>
          <p:nvPr/>
        </p:nvSpPr>
        <p:spPr>
          <a:xfrm>
            <a:off x="1378314" y="599430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D62E9-CFC4-42EE-9C0B-6652C9156026}"/>
              </a:ext>
            </a:extLst>
          </p:cNvPr>
          <p:cNvSpPr txBox="1"/>
          <p:nvPr/>
        </p:nvSpPr>
        <p:spPr>
          <a:xfrm>
            <a:off x="4153680" y="601997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447E3-7B01-4B17-97E8-5BD6A129BF7F}"/>
              </a:ext>
            </a:extLst>
          </p:cNvPr>
          <p:cNvSpPr txBox="1"/>
          <p:nvPr/>
        </p:nvSpPr>
        <p:spPr>
          <a:xfrm>
            <a:off x="6228184" y="599430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렌더링된</a:t>
            </a:r>
            <a:r>
              <a:rPr lang="ko-KR" altLang="en-US" dirty="0"/>
              <a:t> 결과문서</a:t>
            </a:r>
          </a:p>
        </p:txBody>
      </p:sp>
      <p:graphicFrame>
        <p:nvGraphicFramePr>
          <p:cNvPr id="14" name="Table 1">
            <a:extLst>
              <a:ext uri="{FF2B5EF4-FFF2-40B4-BE49-F238E27FC236}">
                <a16:creationId xmlns:a16="http://schemas.microsoft.com/office/drawing/2014/main" id="{47C05C9F-D62A-4382-9393-99C492F56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93881"/>
              </p:ext>
            </p:extLst>
          </p:nvPr>
        </p:nvGraphicFramePr>
        <p:xfrm>
          <a:off x="6107965" y="4833208"/>
          <a:ext cx="2304253" cy="85571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714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청소년입니다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">
            <a:extLst>
              <a:ext uri="{FF2B5EF4-FFF2-40B4-BE49-F238E27FC236}">
                <a16:creationId xmlns:a16="http://schemas.microsoft.com/office/drawing/2014/main" id="{716CAD53-8410-4A6F-847C-74D4FDCE0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37706"/>
              </p:ext>
            </p:extLst>
          </p:nvPr>
        </p:nvGraphicFramePr>
        <p:xfrm>
          <a:off x="3414531" y="4833208"/>
          <a:ext cx="2304253" cy="64200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00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age=19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E2CFEB-7CC1-472F-9500-823CCAF8B23D}"/>
              </a:ext>
            </a:extLst>
          </p:cNvPr>
          <p:cNvSpPr txBox="1"/>
          <p:nvPr/>
        </p:nvSpPr>
        <p:spPr>
          <a:xfrm>
            <a:off x="5718784" y="5032617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74C2D-8141-454B-B07E-BF1B41C9455B}"/>
              </a:ext>
            </a:extLst>
          </p:cNvPr>
          <p:cNvSpPr txBox="1"/>
          <p:nvPr/>
        </p:nvSpPr>
        <p:spPr>
          <a:xfrm>
            <a:off x="3064593" y="402698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29A810-FE77-46E6-9D47-C676EBE34610}"/>
              </a:ext>
            </a:extLst>
          </p:cNvPr>
          <p:cNvSpPr txBox="1"/>
          <p:nvPr/>
        </p:nvSpPr>
        <p:spPr>
          <a:xfrm>
            <a:off x="3072685" y="4968967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27944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(7) – </a:t>
            </a:r>
            <a:r>
              <a:rPr lang="ko-KR" altLang="en-US" dirty="0">
                <a:latin typeface="+mj-ea"/>
              </a:rPr>
              <a:t>기본구현 </a:t>
            </a:r>
            <a:r>
              <a:rPr lang="ko-KR" altLang="en-US" dirty="0" err="1">
                <a:latin typeface="+mj-ea"/>
              </a:rPr>
              <a:t>조건문</a:t>
            </a:r>
            <a:endParaRPr lang="ko-KR" altLang="en-US" dirty="0">
              <a:latin typeface="+mj-ea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5536" y="1268413"/>
            <a:ext cx="864096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조건문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–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지원되는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expression</a:t>
            </a:r>
          </a:p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A &lt; B : A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가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B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보다 작을 경우 참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(A, B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가 모두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숫자형인경우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A &gt; B : A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가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B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보다 클 경우 참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(A, B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가 모두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숫자형인경우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A == B : A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와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B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가 같을 경우 참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(A,B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는 숫자끼리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문자끼리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가능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algn="just"/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A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와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B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에는 각각 상수 또는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값이 순서상관없이 올 수 있어야한다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A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와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B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의 자료형은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같아야한다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Ex) {if 30&lt;age}, {if age&gt;30}, {if age==30},{if 3&lt;5},</a:t>
            </a:r>
          </a:p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{type==“STUDENT”},{“STUDENT”==type}..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등 가능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472325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(8) – </a:t>
            </a:r>
            <a:r>
              <a:rPr lang="ko-KR" altLang="en-US" dirty="0">
                <a:latin typeface="+mj-ea"/>
              </a:rPr>
              <a:t>기본구현 </a:t>
            </a:r>
            <a:r>
              <a:rPr lang="ko-KR" altLang="en-US" dirty="0" err="1">
                <a:latin typeface="+mj-ea"/>
              </a:rPr>
              <a:t>반복문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39750" y="1268413"/>
            <a:ext cx="8280722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반복문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템플릿 내용 중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{for </a:t>
            </a:r>
            <a:r>
              <a:rPr lang="en-US" altLang="ko-KR" sz="24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key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}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를 만나면 데이터의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값에 해당하는 배열목록을 하나씩 순회한다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 {/for}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를 통해 순회 영역을 종료한다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반복문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내에서의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값은 현재 순회중인 데이터를 기준으로 조회한다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데이터에서 배열의 사이즈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400" b="0" dirty="0" err="1">
                <a:latin typeface="나눔고딕"/>
                <a:ea typeface="나눔고딕"/>
                <a:cs typeface="나눔고딕"/>
              </a:rPr>
              <a:t>key.count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가 주어지고 각 항목별 정보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key[</a:t>
            </a:r>
            <a:r>
              <a:rPr lang="en-US" altLang="ko-KR" sz="2400" b="0" dirty="0" err="1">
                <a:latin typeface="나눔고딕"/>
                <a:ea typeface="나눔고딕"/>
                <a:cs typeface="나눔고딕"/>
              </a:rPr>
              <a:t>i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].subkey (0&lt;=</a:t>
            </a:r>
            <a:r>
              <a:rPr lang="en-US" altLang="ko-KR" sz="2400" b="0" dirty="0" err="1">
                <a:latin typeface="나눔고딕"/>
                <a:ea typeface="나눔고딕"/>
                <a:cs typeface="나눔고딕"/>
              </a:rPr>
              <a:t>i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&lt;</a:t>
            </a:r>
            <a:r>
              <a:rPr lang="en-US" altLang="ko-KR" sz="2400" b="0" dirty="0" err="1">
                <a:latin typeface="나눔고딕"/>
                <a:ea typeface="나눔고딕"/>
                <a:cs typeface="나눔고딕"/>
              </a:rPr>
              <a:t>key.count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가 주어진다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예시는 다음과 같다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F77BDA6E-0C85-4402-9FD7-27FD4404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6570"/>
              </p:ext>
            </p:extLst>
          </p:nvPr>
        </p:nvGraphicFramePr>
        <p:xfrm>
          <a:off x="537517" y="4104700"/>
          <a:ext cx="2524843" cy="1798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2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6185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구매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{for items}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:{name}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:{price}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{/for}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9CC53CCA-6F2F-46E4-AB70-FA30CE45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91671"/>
              </p:ext>
            </p:extLst>
          </p:nvPr>
        </p:nvGraphicFramePr>
        <p:xfrm>
          <a:off x="6072579" y="4104700"/>
          <a:ext cx="2304253" cy="1798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832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구매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:1000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바나나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:1500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508F6C-134A-48A9-BAB2-50AE87D0B1DC}"/>
              </a:ext>
            </a:extLst>
          </p:cNvPr>
          <p:cNvSpPr txBox="1"/>
          <p:nvPr/>
        </p:nvSpPr>
        <p:spPr>
          <a:xfrm>
            <a:off x="3055298" y="4749467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E12B0A0F-E6A6-4789-8E64-5BA863A9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98811"/>
              </p:ext>
            </p:extLst>
          </p:nvPr>
        </p:nvGraphicFramePr>
        <p:xfrm>
          <a:off x="3415343" y="4104701"/>
          <a:ext cx="2304253" cy="1798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832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items.count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=2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items[0].name=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items[0].price=1000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items[1].name=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바나나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items[1].price=1500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FB1AE3B-FCC2-403F-AE84-D85893177FD8}"/>
              </a:ext>
            </a:extLst>
          </p:cNvPr>
          <p:cNvSpPr txBox="1"/>
          <p:nvPr/>
        </p:nvSpPr>
        <p:spPr>
          <a:xfrm>
            <a:off x="1378314" y="599430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D62E9-CFC4-42EE-9C0B-6652C9156026}"/>
              </a:ext>
            </a:extLst>
          </p:cNvPr>
          <p:cNvSpPr txBox="1"/>
          <p:nvPr/>
        </p:nvSpPr>
        <p:spPr>
          <a:xfrm>
            <a:off x="4153680" y="601997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447E3-7B01-4B17-97E8-5BD6A129BF7F}"/>
              </a:ext>
            </a:extLst>
          </p:cNvPr>
          <p:cNvSpPr txBox="1"/>
          <p:nvPr/>
        </p:nvSpPr>
        <p:spPr>
          <a:xfrm>
            <a:off x="6228184" y="599430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렌더링된</a:t>
            </a:r>
            <a:r>
              <a:rPr lang="ko-KR" altLang="en-US" dirty="0"/>
              <a:t> 결과문서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13F89-C747-470A-841C-8FBF99605870}"/>
              </a:ext>
            </a:extLst>
          </p:cNvPr>
          <p:cNvSpPr txBox="1"/>
          <p:nvPr/>
        </p:nvSpPr>
        <p:spPr>
          <a:xfrm>
            <a:off x="5728660" y="4797152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23055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(9) – </a:t>
            </a:r>
            <a:r>
              <a:rPr lang="ko-KR" altLang="en-US" dirty="0">
                <a:latin typeface="+mj-ea"/>
              </a:rPr>
              <a:t>기본구현 </a:t>
            </a:r>
            <a:r>
              <a:rPr lang="ko-KR" altLang="en-US" dirty="0" err="1">
                <a:latin typeface="+mj-ea"/>
              </a:rPr>
              <a:t>반복문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반복문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특별히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2400" b="0" dirty="0" err="1">
                <a:latin typeface="나눔고딕"/>
                <a:ea typeface="나눔고딕"/>
                <a:cs typeface="나눔고딕"/>
              </a:rPr>
              <a:t>idx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를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로 하는 값을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반복문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영역 내에서  만나면 해당 값은 현재 순회하고 있는 순번으로 치환된다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단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로 시작한다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F77BDA6E-0C85-4402-9FD7-27FD4404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67404"/>
              </p:ext>
            </p:extLst>
          </p:nvPr>
        </p:nvGraphicFramePr>
        <p:xfrm>
          <a:off x="511194" y="3501007"/>
          <a:ext cx="2524843" cy="2160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2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구매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{for items}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{@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:{name}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:{price}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{/for}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9CC53CCA-6F2F-46E4-AB70-FA30CE45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49931"/>
              </p:ext>
            </p:extLst>
          </p:nvPr>
        </p:nvGraphicFramePr>
        <p:xfrm>
          <a:off x="6046256" y="3501007"/>
          <a:ext cx="2304253" cy="216023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38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구매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:1000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바나나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:1500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508F6C-134A-48A9-BAB2-50AE87D0B1DC}"/>
              </a:ext>
            </a:extLst>
          </p:cNvPr>
          <p:cNvSpPr txBox="1"/>
          <p:nvPr/>
        </p:nvSpPr>
        <p:spPr>
          <a:xfrm>
            <a:off x="3046235" y="444065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E12B0A0F-E6A6-4789-8E64-5BA863A9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8372"/>
              </p:ext>
            </p:extLst>
          </p:nvPr>
        </p:nvGraphicFramePr>
        <p:xfrm>
          <a:off x="3389020" y="3501007"/>
          <a:ext cx="2304253" cy="216023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39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items.count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=2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Items[0].name=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Items[0].price=1000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Items[1].name=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바나나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Items[1].price=1500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FB1AE3B-FCC2-403F-AE84-D85893177FD8}"/>
              </a:ext>
            </a:extLst>
          </p:cNvPr>
          <p:cNvSpPr txBox="1"/>
          <p:nvPr/>
        </p:nvSpPr>
        <p:spPr>
          <a:xfrm>
            <a:off x="1378314" y="599430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D62E9-CFC4-42EE-9C0B-6652C9156026}"/>
              </a:ext>
            </a:extLst>
          </p:cNvPr>
          <p:cNvSpPr txBox="1"/>
          <p:nvPr/>
        </p:nvSpPr>
        <p:spPr>
          <a:xfrm>
            <a:off x="4153680" y="601997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447E3-7B01-4B17-97E8-5BD6A129BF7F}"/>
              </a:ext>
            </a:extLst>
          </p:cNvPr>
          <p:cNvSpPr txBox="1"/>
          <p:nvPr/>
        </p:nvSpPr>
        <p:spPr>
          <a:xfrm>
            <a:off x="6228184" y="599430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렌더링된</a:t>
            </a:r>
            <a:r>
              <a:rPr lang="ko-KR" altLang="en-US" dirty="0"/>
              <a:t> 결과문서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13F89-C747-470A-841C-8FBF99605870}"/>
              </a:ext>
            </a:extLst>
          </p:cNvPr>
          <p:cNvSpPr txBox="1"/>
          <p:nvPr/>
        </p:nvSpPr>
        <p:spPr>
          <a:xfrm>
            <a:off x="5719597" y="4488335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0910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(10) – </a:t>
            </a:r>
            <a:r>
              <a:rPr lang="ko-KR" altLang="en-US" dirty="0" err="1">
                <a:latin typeface="+mj-ea"/>
              </a:rPr>
              <a:t>오류검출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51520" y="1268413"/>
            <a:ext cx="889248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4.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오류검출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템플릿이나 데이터파일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해석중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문법에 어긋나는 상황을 만나면 다음과 같이 해당 위치의 템플릿 내용일부와 오류내용을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출력해야한다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	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오류발생한 위치 뒤 최대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30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글자출력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error message”</a:t>
            </a:r>
          </a:p>
          <a:p>
            <a:pPr marL="0" indent="0" algn="just">
              <a:buNone/>
            </a:pP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검출해야하는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오류목록별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error message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는 다음과 같다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빨간글씨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에러발생위치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1. }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를 통해 닫아야 하는 경우 다른 문자가 나타난 경우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Expected close bracket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       Ex) {hi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d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} …	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2.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값의 표현이 잘못된 경우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: </a:t>
            </a:r>
            <a:r>
              <a:rPr lang="en-US" altLang="ko-KR" sz="1800" b="0" dirty="0" err="1">
                <a:latin typeface="나눔고딕"/>
                <a:ea typeface="나눔고딕"/>
                <a:cs typeface="나눔고딕"/>
              </a:rPr>
              <a:t>Unparsable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key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    Ex) {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2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item}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3. Expression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에서 비교연산자가 나올 자리에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다른문자가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나타난 경우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err="1">
                <a:latin typeface="나눔고딕"/>
                <a:ea typeface="나눔고딕"/>
                <a:cs typeface="나눔고딕"/>
              </a:rPr>
              <a:t>Unsuppoerted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operator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4. Expression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비교대상이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서로다른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자료형이거나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미지원일경우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Unmatched type</a:t>
            </a: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Ex) {if name==</a:t>
            </a:r>
            <a:r>
              <a:rPr lang="en-US" altLang="ko-KR" sz="18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3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},{if age==</a:t>
            </a:r>
            <a:r>
              <a:rPr lang="en-US" altLang="ko-KR" sz="18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“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z”},{if “tom”&lt;</a:t>
            </a:r>
            <a:r>
              <a:rPr lang="en-US" altLang="ko-KR" sz="18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3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}</a:t>
            </a: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(name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는 문자열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, age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는 숫자라고 가정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796760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(11) – </a:t>
            </a:r>
            <a:r>
              <a:rPr lang="ko-KR" altLang="en-US" dirty="0" err="1">
                <a:latin typeface="+mj-ea"/>
              </a:rPr>
              <a:t>오류검출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74428" y="1271588"/>
            <a:ext cx="849694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5. If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나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for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처럼 영역을 닫아야 하는데 닫지않거나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짝이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안맞는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경우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</a:p>
          <a:p>
            <a:pPr marL="0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Unclosed statement</a:t>
            </a: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Ex) {if age&lt;20}</a:t>
            </a:r>
            <a:r>
              <a:rPr lang="en-US" altLang="ko-KR" sz="18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{/for}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, {if age&lt;20} ~~ </a:t>
            </a:r>
            <a:r>
              <a:rPr lang="ko-KR" altLang="en-US" sz="1800" dirty="0" err="1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문서끝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문서도중 갑자기 </a:t>
            </a:r>
            <a:r>
              <a:rPr lang="en-US" altLang="ko-KR" sz="18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{/if}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등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endParaRPr lang="ko-KR" altLang="en-US" sz="180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lvl="1" indent="0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6.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존재하지 않는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를 참고하거나 있어야할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가 없는 경우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(data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에 해당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가 없는 경우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): </a:t>
            </a:r>
            <a:r>
              <a:rPr lang="en-US" altLang="ko-KR" sz="1800" b="1" dirty="0">
                <a:latin typeface="나눔고딕"/>
                <a:ea typeface="나눔고딕"/>
                <a:cs typeface="나눔고딕"/>
              </a:rPr>
              <a:t>key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1" i="1" dirty="0">
                <a:latin typeface="나눔고딕"/>
                <a:ea typeface="나눔고딕"/>
                <a:cs typeface="나눔고딕"/>
              </a:rPr>
              <a:t>’key’</a:t>
            </a:r>
            <a:r>
              <a:rPr lang="en-US" altLang="ko-KR" sz="1800" b="1" dirty="0">
                <a:latin typeface="나눔고딕"/>
                <a:ea typeface="나눔고딕"/>
                <a:cs typeface="나눔고딕"/>
              </a:rPr>
              <a:t>  is not found.</a:t>
            </a:r>
          </a:p>
          <a:p>
            <a:pPr marL="0" lvl="1" indent="0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         Ex) {name} </a:t>
            </a:r>
          </a:p>
          <a:p>
            <a:pPr marL="0" lvl="1" indent="0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data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에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name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이 없다면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에러 메시지는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 key ‘name’ is not found.</a:t>
            </a:r>
          </a:p>
          <a:p>
            <a:pPr marL="0" lvl="1" indent="0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         Ex) {for items} {name} {/for} </a:t>
            </a:r>
          </a:p>
          <a:p>
            <a:pPr marL="0" lvl="1" indent="0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data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에 </a:t>
            </a:r>
            <a:r>
              <a:rPr lang="en-US" altLang="ko-KR" sz="1800" dirty="0" err="1">
                <a:latin typeface="나눔고딕"/>
                <a:ea typeface="나눔고딕"/>
                <a:cs typeface="나눔고딕"/>
              </a:rPr>
              <a:t>items.count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가 없는 경우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: key ‘</a:t>
            </a:r>
            <a:r>
              <a:rPr lang="en-US" altLang="ko-KR" sz="1800" dirty="0" err="1">
                <a:latin typeface="나눔고딕"/>
                <a:ea typeface="나눔고딕"/>
                <a:cs typeface="나눔고딕"/>
              </a:rPr>
              <a:t>items.count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’ is not found.</a:t>
            </a:r>
          </a:p>
          <a:p>
            <a:pPr marL="0" lvl="1" indent="0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         Ex) {for items} {name} {/for} </a:t>
            </a:r>
          </a:p>
          <a:p>
            <a:pPr marL="0" lvl="1" indent="0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data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에 </a:t>
            </a:r>
            <a:r>
              <a:rPr lang="en-US" altLang="ko-KR" sz="1800" dirty="0" err="1">
                <a:latin typeface="나눔고딕"/>
                <a:ea typeface="나눔고딕"/>
                <a:cs typeface="나눔고딕"/>
              </a:rPr>
              <a:t>items.count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=2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인데 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0" lvl="1" indent="0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items[1].name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이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없는경우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: key ‘items[1].name‘ is </a:t>
            </a:r>
            <a:r>
              <a:rPr lang="en-US" altLang="ko-KR" sz="1800" dirty="0" err="1">
                <a:latin typeface="나눔고딕"/>
                <a:ea typeface="나눔고딕"/>
                <a:cs typeface="나눔고딕"/>
              </a:rPr>
              <a:t>notfound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0" lvl="1" indent="0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7.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기타 주요 오류사항이 존재할 수 있겠으나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구현하지 않아도 무방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751614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(12) – </a:t>
            </a:r>
            <a:r>
              <a:rPr lang="ko-KR" altLang="en-US" dirty="0">
                <a:latin typeface="+mj-ea"/>
              </a:rPr>
              <a:t>추가구현 중첩구문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5.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중첩구문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추가구현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) –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선택사항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조건문과 반복문을 서로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몇번이고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중첩할 수 있도록 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{if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age&lt;20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 {if type==“STUDENT”}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   20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대 미만 학생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구매품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{for items} {name}. {/for} 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 {/if}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{/if}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--------------------------------------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{for users}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{@</a:t>
            </a:r>
            <a:r>
              <a:rPr lang="en-US" altLang="ko-KR" sz="1800" b="0" dirty="0" err="1">
                <a:latin typeface="나눔고딕"/>
                <a:ea typeface="나눔고딕"/>
                <a:cs typeface="나눔고딕"/>
              </a:rPr>
              <a:t>idx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}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번 회원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{name}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의 구매목록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{for items}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  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{@</a:t>
            </a:r>
            <a:r>
              <a:rPr lang="en-US" altLang="ko-KR" sz="1800" b="0" dirty="0" err="1">
                <a:latin typeface="나눔고딕"/>
                <a:ea typeface="나눔고딕"/>
                <a:cs typeface="나눔고딕"/>
              </a:rPr>
              <a:t>idx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  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품목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{name}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  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가격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{price} {if </a:t>
            </a:r>
            <a:r>
              <a:rPr lang="en-US" altLang="ko-KR" sz="1800" b="0" dirty="0" err="1">
                <a:latin typeface="나눔고딕"/>
                <a:ea typeface="나눔고딕"/>
                <a:cs typeface="나눔고딕"/>
              </a:rPr>
              <a:t>price_type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==“KR”}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원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{else}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달러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{/if}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{/for}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{/for}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0789542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E9C5BD-5828-427C-9828-76259E3C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(13) – </a:t>
            </a:r>
            <a:r>
              <a:rPr lang="ko-KR" altLang="en-US" dirty="0">
                <a:latin typeface="+mj-ea"/>
              </a:rPr>
              <a:t>추가구현 중첩구문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736DF-D488-4BF7-9965-D00546BB48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8102E1CA-4E24-4F60-965F-EABACCBF6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91834"/>
              </p:ext>
            </p:extLst>
          </p:nvPr>
        </p:nvGraphicFramePr>
        <p:xfrm>
          <a:off x="391775" y="2386335"/>
          <a:ext cx="2524843" cy="3291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2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회원별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구매목록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{for users}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{name}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의 구매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{for items}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{@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:{name}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:{price}</a:t>
                      </a:r>
                      <a:r>
                        <a:rPr lang="en-US" altLang="ko-KR" sz="1400" b="0" dirty="0"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{if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price_type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==‘KR’}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{else}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달러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{/if}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{/for}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{/for}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B25A13C5-2E2B-44C8-8FBE-83773850A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65906"/>
              </p:ext>
            </p:extLst>
          </p:nvPr>
        </p:nvGraphicFramePr>
        <p:xfrm>
          <a:off x="6481311" y="2426604"/>
          <a:ext cx="2304253" cy="3291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5423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회원별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구매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김서강의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구매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:1000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바나나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:1500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달러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백서강의 구매목록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딸기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:800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916612-A205-4719-B2F9-A35B5E32E3BE}"/>
              </a:ext>
            </a:extLst>
          </p:cNvPr>
          <p:cNvSpPr txBox="1"/>
          <p:nvPr/>
        </p:nvSpPr>
        <p:spPr>
          <a:xfrm>
            <a:off x="2929712" y="4411849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52A872C4-5BD4-4228-B5C5-A512E9E1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48401"/>
              </p:ext>
            </p:extLst>
          </p:nvPr>
        </p:nvGraphicFramePr>
        <p:xfrm>
          <a:off x="3218133" y="2311495"/>
          <a:ext cx="2833493" cy="352205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3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2057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users.count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=2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users[0].name=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김서강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users[0].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items.count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=2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users[0].items[0].name=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users[0].items[0].price=1000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users[0].items[0].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price_type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=KR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users[0].items[1].name=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바나나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users[0].items[1].price=2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users[0].items[0].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price_type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=US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users[1].name=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users[1].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items.count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=1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users[1].items[0].name=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딸기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users[1].items[0].price=800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users[1].items[0].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price_type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=KR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63091F-0BDD-4910-8913-A2D7AB4E437A}"/>
              </a:ext>
            </a:extLst>
          </p:cNvPr>
          <p:cNvSpPr txBox="1"/>
          <p:nvPr/>
        </p:nvSpPr>
        <p:spPr>
          <a:xfrm>
            <a:off x="1378314" y="599430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4C989-EE9C-43C1-A519-85241693E3AE}"/>
              </a:ext>
            </a:extLst>
          </p:cNvPr>
          <p:cNvSpPr txBox="1"/>
          <p:nvPr/>
        </p:nvSpPr>
        <p:spPr>
          <a:xfrm>
            <a:off x="4153680" y="601997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43A6F-A006-4440-9FA2-7D42C6530775}"/>
              </a:ext>
            </a:extLst>
          </p:cNvPr>
          <p:cNvSpPr txBox="1"/>
          <p:nvPr/>
        </p:nvSpPr>
        <p:spPr>
          <a:xfrm>
            <a:off x="6228184" y="599430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렌더링된</a:t>
            </a:r>
            <a:r>
              <a:rPr lang="ko-KR" altLang="en-US" dirty="0"/>
              <a:t> 결과문서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91D25-1BA4-4CE3-B30C-3292FE22CFE3}"/>
              </a:ext>
            </a:extLst>
          </p:cNvPr>
          <p:cNvSpPr txBox="1"/>
          <p:nvPr/>
        </p:nvSpPr>
        <p:spPr>
          <a:xfrm>
            <a:off x="6051693" y="4073295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9CD1AA-23EA-41C2-9234-19801073C467}"/>
              </a:ext>
            </a:extLst>
          </p:cNvPr>
          <p:cNvSpPr/>
          <p:nvPr/>
        </p:nvSpPr>
        <p:spPr>
          <a:xfrm>
            <a:off x="539552" y="1239143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5.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중첩구문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추가구현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) –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선택사항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68EF1E-83D8-48E8-B967-CF58858407DD}"/>
              </a:ext>
            </a:extLst>
          </p:cNvPr>
          <p:cNvSpPr/>
          <p:nvPr/>
        </p:nvSpPr>
        <p:spPr>
          <a:xfrm>
            <a:off x="691434" y="1735880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buNone/>
            </a:pPr>
            <a:r>
              <a:rPr lang="ko-KR" altLang="en-US" sz="1800" b="0">
                <a:latin typeface="나눔고딕"/>
                <a:ea typeface="나눔고딕"/>
                <a:cs typeface="나눔고딕"/>
              </a:rPr>
              <a:t>중첩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반복문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예제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2164876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(15) – </a:t>
            </a:r>
            <a:r>
              <a:rPr lang="ko-KR" altLang="en-US" dirty="0" smtClean="0">
                <a:latin typeface="+mj-ea"/>
              </a:rPr>
              <a:t>구현 </a:t>
            </a:r>
            <a:r>
              <a:rPr lang="ko-KR" altLang="en-US" dirty="0">
                <a:latin typeface="+mj-ea"/>
              </a:rPr>
              <a:t>참고사항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600" b="0" dirty="0">
                <a:latin typeface="나눔고딕"/>
                <a:ea typeface="나눔고딕"/>
                <a:cs typeface="나눔고딕"/>
              </a:rPr>
              <a:t>6. </a:t>
            </a:r>
            <a:r>
              <a:rPr lang="ko-KR" altLang="en-US" sz="2600" b="0" dirty="0">
                <a:latin typeface="나눔고딕"/>
                <a:ea typeface="나눔고딕"/>
                <a:cs typeface="나눔고딕"/>
              </a:rPr>
              <a:t>참고사항</a:t>
            </a:r>
            <a:endParaRPr lang="en-US" altLang="ko-KR" sz="26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단순화를 위해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{if expression}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처럼 괄호와 명령어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1400" b="0" dirty="0" err="1">
                <a:latin typeface="나눔고딕"/>
                <a:ea typeface="나눔고딕"/>
                <a:cs typeface="나눔고딕"/>
              </a:rPr>
              <a:t>if,for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사이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괄호와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expression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사이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, expression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내부에는 공백을 지원하지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않아도된다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지원해도 무방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Ex) { if a&lt;3 } (X), {if a &lt; 3} (X), {if a&lt;3} (O)</a:t>
            </a:r>
          </a:p>
          <a:p>
            <a:pPr marL="0" indent="0" algn="just">
              <a:buNone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템플릿을 해석하는데 있어서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개행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문자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‘\n’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는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C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의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;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처럼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문법을 구분하는 역할을 하지 않는다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Ex) {for items}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이름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:{name}{/for}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처럼 전체가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한 줄로 저장되어있는 템플릿도 정상적으로 해석 되어야 함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구현 순서는 다음 순서대로 하는 것이 채점에 유리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채점 케이스는 다음 번호들 각각이 특정 비율로 존재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	1.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단순 데이터 치환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	2. 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문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	3. else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문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	4. for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문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	5. for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내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@</a:t>
            </a:r>
            <a:r>
              <a:rPr lang="en-US" altLang="ko-KR" sz="1400" b="0" dirty="0" err="1">
                <a:latin typeface="나눔고딕"/>
                <a:ea typeface="나눔고딕"/>
                <a:cs typeface="나눔고딕"/>
              </a:rPr>
              <a:t>idx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구현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	6.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오류 검출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항목별 케이스 존재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	7. 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문 및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for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문 중첩 고려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추가구현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–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선택사항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4.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도움되는 팁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템플릿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해석시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문법에 맞게 읽는 단위를 토큰이라 하고 미리 가능한 토큰 목록을 정의한다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그리고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해석시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가능한 토큰 단위로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읽어들인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후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이때 현 상황에서 가능한 모든 토큰 규칙에 포함되지 않는다면 오류감지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토큰간 미리 정의된 선후관계를 통해 등장가능 여부를 판단하면 오류 검출 및 해석이 쉽다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자유구현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Ex)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토큰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6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회 읽기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({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토큰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, 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토큰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, key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또는 상수 토큰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비교연산토큰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, key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또는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상수토큰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, }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토큰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): </a:t>
            </a:r>
          </a:p>
          <a:p>
            <a:pPr marL="0" indent="0" algn="just"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{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age&lt;20} =&gt; {</a:t>
            </a:r>
            <a:r>
              <a:rPr lang="en-US" altLang="ko-KR" sz="14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age&lt;20} =&gt; {if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age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&lt;20} =&gt; {if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age</a:t>
            </a:r>
            <a:r>
              <a:rPr lang="en-US" altLang="ko-KR" sz="14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&lt;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20} =&gt; {if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age&lt;</a:t>
            </a:r>
            <a:r>
              <a:rPr lang="en-US" altLang="ko-KR" sz="14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20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} =&gt; {if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age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&lt;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20</a:t>
            </a:r>
            <a:r>
              <a:rPr lang="en-US" altLang="ko-KR" sz="14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25746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(16) – </a:t>
            </a:r>
            <a:r>
              <a:rPr lang="ko-KR" altLang="en-US" dirty="0" smtClean="0">
                <a:latin typeface="+mj-ea"/>
              </a:rPr>
              <a:t>구현 </a:t>
            </a:r>
            <a:r>
              <a:rPr lang="ko-KR" altLang="en-US" dirty="0">
                <a:latin typeface="+mj-ea"/>
              </a:rPr>
              <a:t>참고사항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6.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참고사항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5. Key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이름으로는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if, for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를 사용할 수 없다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사용할 경우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Ex) {if}  expression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이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없는것으로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취급하여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 error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발생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6. if, for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과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값은 모두 대소문자를 구분한다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예로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는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가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될수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없지만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는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가 될 수 있다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7.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템플릿에서는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if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문법 비교식에서 문자열인지 숫자인지를 구분하기 위해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“”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를 문법적으로 사용한다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하지만 데이터에서는 문자열과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숫자을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알아서 감지해 처리해야한다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Ex) 	{if age&lt;30} {/if}		age=27			OK</a:t>
            </a: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14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{if age&lt;30} {/if} 		age=27 years old		Type Error !</a:t>
            </a: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8.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단순화를 위해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‘{‘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나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‘}’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를 출력문자로 쓸 수 없다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오류검출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규칙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에 의해 오류발생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9. 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구현시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 편의가 될 수도 있는 함수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&amp;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문법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&amp;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이론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반드시 사용할 필요 없음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필요시 별도로 학습해볼 것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algn="just">
              <a:buFontTx/>
              <a:buChar char="-"/>
            </a:pPr>
            <a:r>
              <a:rPr lang="en-US" altLang="ko-KR" sz="1400" b="0" dirty="0" err="1">
                <a:latin typeface="나눔고딕"/>
                <a:ea typeface="나눔고딕"/>
                <a:cs typeface="나눔고딕"/>
              </a:rPr>
              <a:t>strspn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algn="just">
              <a:buFontTx/>
              <a:buChar char="-"/>
            </a:pPr>
            <a:r>
              <a:rPr lang="en-US" altLang="ko-KR" sz="1400" b="0" dirty="0" err="1">
                <a:latin typeface="나눔고딕"/>
                <a:ea typeface="나눔고딕"/>
                <a:cs typeface="나눔고딕"/>
              </a:rPr>
              <a:t>strcspn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algn="just">
              <a:buFontTx/>
              <a:buChar char="-"/>
            </a:pPr>
            <a:r>
              <a:rPr lang="en-US" altLang="ko-KR" sz="1400" b="0" dirty="0" err="1">
                <a:latin typeface="나눔고딕"/>
                <a:ea typeface="나눔고딕"/>
                <a:cs typeface="나눔고딕"/>
              </a:rPr>
              <a:t>strstr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algn="just">
              <a:buFontTx/>
              <a:buChar char="-"/>
            </a:pPr>
            <a:r>
              <a:rPr lang="en-US" altLang="ko-KR" sz="1400" b="0" dirty="0" err="1">
                <a:latin typeface="나눔고딕"/>
                <a:ea typeface="나눔고딕"/>
                <a:cs typeface="나눔고딕"/>
              </a:rPr>
              <a:t>strtok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algn="just">
              <a:buFontTx/>
              <a:buChar char="-"/>
            </a:pPr>
            <a:r>
              <a:rPr lang="en-US" altLang="ko-KR" sz="1400" b="0" dirty="0" err="1">
                <a:latin typeface="나눔고딕"/>
                <a:ea typeface="나눔고딕"/>
                <a:cs typeface="나눔고딕"/>
              </a:rPr>
              <a:t>sscanf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algn="just">
              <a:buFontTx/>
              <a:buChar char="-"/>
            </a:pPr>
            <a:r>
              <a:rPr lang="en-US" altLang="ko-KR" sz="1400" b="0" dirty="0" err="1">
                <a:latin typeface="나눔고딕"/>
                <a:ea typeface="나눔고딕"/>
                <a:cs typeface="나눔고딕"/>
              </a:rPr>
              <a:t>sprintf</a:t>
            </a: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algn="just">
              <a:buFontTx/>
              <a:buChar char="-"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3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중 포인터를 통한 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Tuple list (Tuple : </a:t>
            </a:r>
            <a:r>
              <a:rPr lang="ko-KR" altLang="en-US" sz="1400" b="0" dirty="0">
                <a:latin typeface="나눔고딕"/>
                <a:ea typeface="나눔고딕"/>
                <a:cs typeface="나눔고딕"/>
              </a:rPr>
              <a:t>값 두개가 쌍을 이룬 단위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algn="just">
              <a:buFontTx/>
              <a:buChar char="-"/>
            </a:pP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Recursive call (</a:t>
            </a:r>
            <a:r>
              <a:rPr lang="ko-KR" altLang="en-US" sz="1400" b="0" dirty="0" err="1">
                <a:latin typeface="나눔고딕"/>
                <a:ea typeface="나눔고딕"/>
                <a:cs typeface="나눔고딕"/>
              </a:rPr>
              <a:t>추가구현</a:t>
            </a:r>
            <a:r>
              <a:rPr lang="en-US" altLang="ko-KR" sz="1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algn="just">
              <a:buFontTx/>
              <a:buChar char="-"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algn="just">
              <a:buFontTx/>
              <a:buChar char="-"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algn="just">
              <a:buFontTx/>
              <a:buChar char="-"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algn="just">
              <a:buFontTx/>
              <a:buChar char="-"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50758781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9750" y="1340768"/>
            <a:ext cx="8018463" cy="50405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문제 정의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설계 목표 및 제한 조건</a:t>
            </a:r>
            <a:endParaRPr lang="en-US" altLang="ko-K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문제 소개</a:t>
            </a:r>
            <a:endParaRPr lang="en-US" altLang="ko-K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문제 설계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실행 화면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평가 기준 및 제출 마감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496597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설계</a:t>
            </a:r>
            <a:r>
              <a:rPr lang="en-US" altLang="ko-KR" dirty="0">
                <a:latin typeface="+mj-ea"/>
              </a:rPr>
              <a:t>(1)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</a:t>
            </a:r>
            <a:r>
              <a:rPr lang="ko-KR" altLang="en-US" dirty="0">
                <a:latin typeface="+mj-ea"/>
              </a:rPr>
              <a:t> 기본 구현 및 추가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기본 구현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주어진 템플릿 파일과 데이터 파일을 읽어서 데이터를 템플릿 문법에 따라 적용한 결과를 화면에 출력한다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기본 문법을 모두 구현한다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문법이 틀릴 경우 오류가 난 위치의 내용과 사유를 출력한다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u="sng" dirty="0">
                <a:latin typeface="나눔고딕"/>
                <a:ea typeface="나눔고딕"/>
                <a:cs typeface="나눔고딕"/>
              </a:rPr>
              <a:t>여러 테스트 케이스의 결과값</a:t>
            </a:r>
            <a:r>
              <a:rPr lang="en-US" altLang="ko-KR" sz="2100" u="sng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100" u="sng" dirty="0">
                <a:latin typeface="나눔고딕"/>
                <a:ea typeface="나눔고딕"/>
                <a:cs typeface="나눔고딕"/>
              </a:rPr>
              <a:t>주어진 문법이 다양하게 적용된 템플릿 케이스</a:t>
            </a:r>
            <a:r>
              <a:rPr lang="en-US" altLang="ko-KR" sz="2100" u="sng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100" u="sng" dirty="0">
                <a:latin typeface="나눔고딕"/>
                <a:ea typeface="나눔고딕"/>
                <a:cs typeface="나눔고딕"/>
              </a:rPr>
              <a:t>의 정답 여부에 따라 많은 개수의 문서를 정상적으로 렌더링 한 학생부터 차례로 소스 코드의 점수를 부여한다</a:t>
            </a:r>
            <a:r>
              <a:rPr lang="en-US" altLang="ko-KR" sz="2100" u="sng" dirty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100" u="sng" dirty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100" u="sng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추가 구현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추가 문법 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중첩문법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을 구현한다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추가 문법을 사용하는 별도 케이스의 정답을 맞춘 학생에게 추가점수 부여 </a:t>
            </a:r>
            <a:endParaRPr lang="en-US" altLang="ko-KR" sz="21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181222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설계</a:t>
            </a:r>
            <a:r>
              <a:rPr lang="en-US" altLang="ko-KR" dirty="0">
                <a:latin typeface="+mj-ea"/>
              </a:rPr>
              <a:t>(2)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</a:t>
            </a:r>
            <a:r>
              <a:rPr lang="ko-KR" altLang="en-US" dirty="0">
                <a:latin typeface="+mj-ea"/>
              </a:rPr>
              <a:t>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입력과 출력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입력</a:t>
            </a:r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템플릿 파일 명 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T</a:t>
            </a: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와 템플릿에 적용할 데이터 파일명 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D</a:t>
            </a: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가 차례로 주어진다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출력</a:t>
            </a:r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템플릿 언어에 주어진 데이터를 적용하여 </a:t>
            </a:r>
            <a:r>
              <a:rPr lang="ko-KR" altLang="en-US" sz="2100" dirty="0" err="1">
                <a:latin typeface="나눔고딕"/>
                <a:ea typeface="나눔고딕"/>
                <a:cs typeface="나눔고딕"/>
              </a:rPr>
              <a:t>렌더링된</a:t>
            </a: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 결과 문서를 화면에 출력한다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98912"/>
              </p:ext>
            </p:extLst>
          </p:nvPr>
        </p:nvGraphicFramePr>
        <p:xfrm>
          <a:off x="971600" y="4077072"/>
          <a:ext cx="7416824" cy="218975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2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입력 예제</a:t>
                      </a:r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출력 예제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예시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998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Mytemplate.txt data.txt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Hello Tom ! Your item is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Name: banana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…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Item10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Name: tomato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213604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설계</a:t>
            </a:r>
            <a:r>
              <a:rPr lang="en-US" altLang="ko-KR" dirty="0">
                <a:latin typeface="+mj-ea"/>
              </a:rPr>
              <a:t>(2)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</a:t>
            </a:r>
            <a:r>
              <a:rPr lang="ko-KR" altLang="en-US" dirty="0">
                <a:latin typeface="+mj-ea"/>
              </a:rPr>
              <a:t>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템플릿 문법오류가 발생했을 시 입력과 출력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출력</a:t>
            </a:r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템플릿 문서에서 문법오류가 발생한 위치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행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열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과 오류 내용을 화면에 출력한다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97327"/>
              </p:ext>
            </p:extLst>
          </p:nvPr>
        </p:nvGraphicFramePr>
        <p:xfrm>
          <a:off x="971600" y="2954021"/>
          <a:ext cx="7416824" cy="19442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입력 예제</a:t>
                      </a:r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출력 예제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예시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376"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Mytemplate.txt data.txt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{name}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 .. :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key ‘name’ not found.</a:t>
                      </a:r>
                      <a:endParaRPr lang="en-US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801194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500" kern="0" dirty="0">
                <a:latin typeface="나눔고딕"/>
                <a:ea typeface="나눔고딕"/>
                <a:cs typeface="나눔고딕"/>
              </a:rPr>
              <a:t>프로그램의 기본 흐름</a:t>
            </a:r>
            <a:endParaRPr lang="en-US" altLang="ko-KR" sz="2500" kern="0" dirty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템플릿파일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데이터파일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T, D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를 </a:t>
            </a:r>
            <a:r>
              <a:rPr lang="ko-KR" altLang="en-US" sz="2000" b="0" kern="0" dirty="0" err="1">
                <a:latin typeface="나눔고딕"/>
                <a:ea typeface="나눔고딕"/>
                <a:cs typeface="나눔고딕"/>
              </a:rPr>
              <a:t>입력받는다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템플릿 문서를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2000" b="0" kern="0" dirty="0" err="1">
                <a:latin typeface="나눔고딕"/>
                <a:ea typeface="나눔고딕"/>
                <a:cs typeface="나눔고딕"/>
              </a:rPr>
              <a:t>글자씩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 해석해가며 문법에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맞게 출력문서 메모리에 값을 </a:t>
            </a:r>
            <a:r>
              <a:rPr lang="ko-KR" altLang="en-US" sz="2000" b="0" kern="0" dirty="0" err="1">
                <a:latin typeface="나눔고딕"/>
                <a:ea typeface="나눔고딕"/>
                <a:cs typeface="나눔고딕"/>
              </a:rPr>
              <a:t>저장해나간다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도중 문법오류 발생시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해석 중이었던 행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열번호와 오류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사유를 출력하고 종료한다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출력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문서 메모리가 모자랄 경우 메모리를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도중에 증가시킨다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정상적으로 문서를 완성했을 시 화면에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결과를 출력한다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*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추가구현을 했으면 문법 해석 시 추가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구현한 문법을 고려하여 생성한다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1600" kern="0" dirty="0">
              <a:latin typeface="나눔고딕"/>
              <a:ea typeface="나눔고딕"/>
              <a:cs typeface="나눔고딕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992710" y="1798555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Get </a:t>
            </a:r>
            <a:r>
              <a:rPr lang="en-US" altLang="ko-KR" sz="1200" dirty="0" err="1"/>
              <a:t>filepath</a:t>
            </a:r>
            <a:r>
              <a:rPr lang="en-US" altLang="ko-KR" sz="1200" dirty="0"/>
              <a:t> T, D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101497" y="1211219"/>
            <a:ext cx="1527663" cy="399120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4913075" y="5989246"/>
            <a:ext cx="828092" cy="281532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50" name="직선 화살표 연결선 22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6865329" y="1610339"/>
            <a:ext cx="0" cy="18821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직선 화살표 연결선 26"/>
          <p:cNvCxnSpPr>
            <a:cxnSpLocks noChangeShapeType="1"/>
            <a:stCxn id="32" idx="1"/>
            <a:endCxn id="48" idx="3"/>
          </p:cNvCxnSpPr>
          <p:nvPr/>
        </p:nvCxnSpPr>
        <p:spPr bwMode="auto">
          <a:xfrm flipH="1">
            <a:off x="5741167" y="6130012"/>
            <a:ext cx="20865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" name="직선 화살표 연결선 26"/>
          <p:cNvCxnSpPr>
            <a:cxnSpLocks noChangeShapeType="1"/>
            <a:stCxn id="46" idx="2"/>
            <a:endCxn id="44" idx="0"/>
          </p:cNvCxnSpPr>
          <p:nvPr/>
        </p:nvCxnSpPr>
        <p:spPr bwMode="auto">
          <a:xfrm>
            <a:off x="6865329" y="2148314"/>
            <a:ext cx="0" cy="11589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꺾인 연결선 18"/>
          <p:cNvCxnSpPr>
            <a:cxnSpLocks noChangeShapeType="1"/>
            <a:stCxn id="96" idx="3"/>
            <a:endCxn id="31" idx="3"/>
          </p:cNvCxnSpPr>
          <p:nvPr/>
        </p:nvCxnSpPr>
        <p:spPr bwMode="auto">
          <a:xfrm flipV="1">
            <a:off x="7678108" y="2935142"/>
            <a:ext cx="59840" cy="2770736"/>
          </a:xfrm>
          <a:prstGeom prst="bentConnector3">
            <a:avLst>
              <a:gd name="adj1" fmla="val 232844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7888608" y="2118048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918444" y="3479794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13202" y="4817357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19996" y="5779905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5992710" y="2264208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Malloc output, data &amp;</a:t>
            </a:r>
            <a:br>
              <a:rPr lang="en-US" altLang="ko-KR" sz="1200" dirty="0"/>
            </a:br>
            <a:r>
              <a:rPr lang="en-US" altLang="ko-KR" sz="1200" dirty="0"/>
              <a:t>Read data to memory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5978284" y="5029369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Save result to output memory if</a:t>
            </a:r>
            <a:r>
              <a:rPr lang="ko-KR" altLang="en-US" sz="1200" dirty="0"/>
              <a:t> </a:t>
            </a:r>
            <a:r>
              <a:rPr lang="en-US" altLang="ko-KR" sz="1200" dirty="0"/>
              <a:t>exists.</a:t>
            </a:r>
            <a:endParaRPr lang="ko-KR" altLang="en-US" sz="1200" dirty="0"/>
          </a:p>
        </p:txBody>
      </p:sp>
      <p:cxnSp>
        <p:nvCxnSpPr>
          <p:cNvPr id="35" name="직선 화살표 연결선 26"/>
          <p:cNvCxnSpPr>
            <a:cxnSpLocks noChangeShapeType="1"/>
            <a:stCxn id="66" idx="2"/>
            <a:endCxn id="33" idx="0"/>
          </p:cNvCxnSpPr>
          <p:nvPr/>
        </p:nvCxnSpPr>
        <p:spPr bwMode="auto">
          <a:xfrm flipH="1">
            <a:off x="6850904" y="4848760"/>
            <a:ext cx="14422" cy="18060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설계</a:t>
            </a:r>
            <a:r>
              <a:rPr lang="en-US" altLang="ko-KR" dirty="0"/>
              <a:t>(2) – </a:t>
            </a:r>
            <a:r>
              <a:rPr lang="ko-KR" altLang="en-US" dirty="0"/>
              <a:t>프로그램 흐름도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34660" y="7439977"/>
            <a:ext cx="714375" cy="2857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31" name="직사각형 43"/>
          <p:cNvSpPr/>
          <p:nvPr/>
        </p:nvSpPr>
        <p:spPr bwMode="auto">
          <a:xfrm>
            <a:off x="5992710" y="2760262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template </a:t>
            </a:r>
          </a:p>
          <a:p>
            <a:pPr algn="ctr">
              <a:defRPr/>
            </a:pPr>
            <a:r>
              <a:rPr lang="en-US" altLang="ko-KR" sz="1200" dirty="0"/>
              <a:t>character by character</a:t>
            </a:r>
            <a:endParaRPr lang="ko-KR" altLang="en-US" sz="1200" baseline="-25000" dirty="0"/>
          </a:p>
        </p:txBody>
      </p:sp>
      <p:cxnSp>
        <p:nvCxnSpPr>
          <p:cNvPr id="61" name="직선 화살표 연결선 26"/>
          <p:cNvCxnSpPr>
            <a:cxnSpLocks noChangeShapeType="1"/>
            <a:stCxn id="44" idx="2"/>
            <a:endCxn id="31" idx="0"/>
          </p:cNvCxnSpPr>
          <p:nvPr/>
        </p:nvCxnSpPr>
        <p:spPr bwMode="auto">
          <a:xfrm>
            <a:off x="6865329" y="2613967"/>
            <a:ext cx="0" cy="14629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" name="직선 화살표 연결선 26"/>
          <p:cNvCxnSpPr>
            <a:cxnSpLocks noChangeShapeType="1"/>
            <a:stCxn id="31" idx="2"/>
            <a:endCxn id="36" idx="0"/>
          </p:cNvCxnSpPr>
          <p:nvPr/>
        </p:nvCxnSpPr>
        <p:spPr bwMode="auto">
          <a:xfrm flipH="1">
            <a:off x="6865326" y="3110021"/>
            <a:ext cx="3" cy="17404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직선 화살표 연결선 26"/>
          <p:cNvCxnSpPr>
            <a:cxnSpLocks noChangeShapeType="1"/>
            <a:stCxn id="33" idx="2"/>
            <a:endCxn id="96" idx="0"/>
          </p:cNvCxnSpPr>
          <p:nvPr/>
        </p:nvCxnSpPr>
        <p:spPr bwMode="auto">
          <a:xfrm flipH="1">
            <a:off x="6849923" y="5379128"/>
            <a:ext cx="981" cy="1702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꺾인 연결선 18"/>
          <p:cNvCxnSpPr>
            <a:cxnSpLocks noChangeShapeType="1"/>
          </p:cNvCxnSpPr>
          <p:nvPr/>
        </p:nvCxnSpPr>
        <p:spPr bwMode="auto">
          <a:xfrm rot="5400000">
            <a:off x="8622103" y="6944758"/>
            <a:ext cx="592252" cy="627563"/>
          </a:xfrm>
          <a:prstGeom prst="bentConnector4">
            <a:avLst>
              <a:gd name="adj1" fmla="val 33152"/>
              <a:gd name="adj2" fmla="val 136427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직사각형 32"/>
          <p:cNvSpPr/>
          <p:nvPr/>
        </p:nvSpPr>
        <p:spPr bwMode="auto">
          <a:xfrm>
            <a:off x="7913819" y="4329105"/>
            <a:ext cx="1102140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/>
              <a:t>realloc</a:t>
            </a:r>
            <a:r>
              <a:rPr lang="en-US" altLang="ko-KR" sz="1200" dirty="0"/>
              <a:t>(output)</a:t>
            </a:r>
          </a:p>
        </p:txBody>
      </p:sp>
      <p:sp>
        <p:nvSpPr>
          <p:cNvPr id="32" name="직사각형 32"/>
          <p:cNvSpPr/>
          <p:nvPr/>
        </p:nvSpPr>
        <p:spPr bwMode="auto">
          <a:xfrm>
            <a:off x="5949823" y="6010737"/>
            <a:ext cx="1800200" cy="238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output to screen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0D0D3BFB-BC06-47CB-8074-5227195F306F}"/>
              </a:ext>
            </a:extLst>
          </p:cNvPr>
          <p:cNvSpPr/>
          <p:nvPr/>
        </p:nvSpPr>
        <p:spPr bwMode="auto">
          <a:xfrm>
            <a:off x="5992710" y="3284067"/>
            <a:ext cx="1745232" cy="6895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Syntax error ?</a:t>
            </a:r>
            <a:endParaRPr lang="ko-KR" altLang="en-US" sz="1200" dirty="0"/>
          </a:p>
        </p:txBody>
      </p:sp>
      <p:cxnSp>
        <p:nvCxnSpPr>
          <p:cNvPr id="37" name="직선 화살표 연결선 26">
            <a:extLst>
              <a:ext uri="{FF2B5EF4-FFF2-40B4-BE49-F238E27FC236}">
                <a16:creationId xmlns:a16="http://schemas.microsoft.com/office/drawing/2014/main" id="{51A677B6-5866-4154-9B7F-276B9A2E0378}"/>
              </a:ext>
            </a:extLst>
          </p:cNvPr>
          <p:cNvCxnSpPr>
            <a:cxnSpLocks noChangeShapeType="1"/>
            <a:stCxn id="66" idx="3"/>
            <a:endCxn id="81" idx="1"/>
          </p:cNvCxnSpPr>
          <p:nvPr/>
        </p:nvCxnSpPr>
        <p:spPr bwMode="auto">
          <a:xfrm>
            <a:off x="7737942" y="4503985"/>
            <a:ext cx="17587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4979EF3D-A21F-4DC0-AFA1-B3573978C5D9}"/>
              </a:ext>
            </a:extLst>
          </p:cNvPr>
          <p:cNvSpPr/>
          <p:nvPr/>
        </p:nvSpPr>
        <p:spPr bwMode="auto">
          <a:xfrm>
            <a:off x="5992710" y="4159210"/>
            <a:ext cx="1745232" cy="6895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Need more output memory ?</a:t>
            </a:r>
            <a:endParaRPr lang="ko-KR" altLang="en-US" sz="1200" dirty="0"/>
          </a:p>
        </p:txBody>
      </p:sp>
      <p:sp>
        <p:nvSpPr>
          <p:cNvPr id="70" name="직사각형 32">
            <a:extLst>
              <a:ext uri="{FF2B5EF4-FFF2-40B4-BE49-F238E27FC236}">
                <a16:creationId xmlns:a16="http://schemas.microsoft.com/office/drawing/2014/main" id="{9E5B63A6-07D2-461F-AAFB-8EABF31AF47B}"/>
              </a:ext>
            </a:extLst>
          </p:cNvPr>
          <p:cNvSpPr/>
          <p:nvPr/>
        </p:nvSpPr>
        <p:spPr bwMode="auto">
          <a:xfrm>
            <a:off x="4710068" y="3450015"/>
            <a:ext cx="1102140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Print error</a:t>
            </a:r>
          </a:p>
        </p:txBody>
      </p:sp>
      <p:cxnSp>
        <p:nvCxnSpPr>
          <p:cNvPr id="72" name="직선 화살표 연결선 26">
            <a:extLst>
              <a:ext uri="{FF2B5EF4-FFF2-40B4-BE49-F238E27FC236}">
                <a16:creationId xmlns:a16="http://schemas.microsoft.com/office/drawing/2014/main" id="{43DC3DE0-7CCC-47F1-B041-774DE3C19A24}"/>
              </a:ext>
            </a:extLst>
          </p:cNvPr>
          <p:cNvCxnSpPr>
            <a:cxnSpLocks noChangeShapeType="1"/>
            <a:stCxn id="36" idx="1"/>
            <a:endCxn id="70" idx="3"/>
          </p:cNvCxnSpPr>
          <p:nvPr/>
        </p:nvCxnSpPr>
        <p:spPr bwMode="auto">
          <a:xfrm flipH="1" flipV="1">
            <a:off x="5812208" y="3624895"/>
            <a:ext cx="180502" cy="39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모서리가 둥근 직사각형 47">
            <a:extLst>
              <a:ext uri="{FF2B5EF4-FFF2-40B4-BE49-F238E27FC236}">
                <a16:creationId xmlns:a16="http://schemas.microsoft.com/office/drawing/2014/main" id="{6E8636D6-F1AB-4A7F-8C32-1D40E891352A}"/>
              </a:ext>
            </a:extLst>
          </p:cNvPr>
          <p:cNvSpPr/>
          <p:nvPr/>
        </p:nvSpPr>
        <p:spPr bwMode="auto">
          <a:xfrm>
            <a:off x="4830727" y="2884948"/>
            <a:ext cx="860238" cy="399119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Return -1 </a:t>
            </a:r>
          </a:p>
          <a:p>
            <a:pPr algn="ctr">
              <a:defRPr/>
            </a:pPr>
            <a:r>
              <a:rPr lang="en-US" altLang="ko-KR" sz="1050" dirty="0"/>
              <a:t>end</a:t>
            </a:r>
            <a:endParaRPr lang="ko-KR" altLang="en-US" sz="1050" dirty="0"/>
          </a:p>
        </p:txBody>
      </p:sp>
      <p:cxnSp>
        <p:nvCxnSpPr>
          <p:cNvPr id="78" name="직선 화살표 연결선 26">
            <a:extLst>
              <a:ext uri="{FF2B5EF4-FFF2-40B4-BE49-F238E27FC236}">
                <a16:creationId xmlns:a16="http://schemas.microsoft.com/office/drawing/2014/main" id="{EE641774-B07D-4524-8814-9D46C507E668}"/>
              </a:ext>
            </a:extLst>
          </p:cNvPr>
          <p:cNvCxnSpPr>
            <a:cxnSpLocks noChangeShapeType="1"/>
            <a:stCxn id="70" idx="0"/>
            <a:endCxn id="77" idx="2"/>
          </p:cNvCxnSpPr>
          <p:nvPr/>
        </p:nvCxnSpPr>
        <p:spPr bwMode="auto">
          <a:xfrm flipH="1" flipV="1">
            <a:off x="5260846" y="3284067"/>
            <a:ext cx="292" cy="16594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" name="직선 화살표 연결선 26">
            <a:extLst>
              <a:ext uri="{FF2B5EF4-FFF2-40B4-BE49-F238E27FC236}">
                <a16:creationId xmlns:a16="http://schemas.microsoft.com/office/drawing/2014/main" id="{60DB8A6A-CCC9-4C07-8C6B-5A165625820F}"/>
              </a:ext>
            </a:extLst>
          </p:cNvPr>
          <p:cNvCxnSpPr>
            <a:cxnSpLocks noChangeShapeType="1"/>
            <a:stCxn id="36" idx="2"/>
            <a:endCxn id="66" idx="0"/>
          </p:cNvCxnSpPr>
          <p:nvPr/>
        </p:nvCxnSpPr>
        <p:spPr bwMode="auto">
          <a:xfrm>
            <a:off x="6865326" y="3973617"/>
            <a:ext cx="0" cy="18559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D6A91D48-6999-49AE-8295-37A132215CE4}"/>
              </a:ext>
            </a:extLst>
          </p:cNvPr>
          <p:cNvSpPr/>
          <p:nvPr/>
        </p:nvSpPr>
        <p:spPr bwMode="auto">
          <a:xfrm>
            <a:off x="6021738" y="5549401"/>
            <a:ext cx="1656370" cy="31295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end ?</a:t>
            </a:r>
            <a:endParaRPr lang="ko-KR" altLang="en-US" sz="1200" dirty="0"/>
          </a:p>
        </p:txBody>
      </p:sp>
      <p:cxnSp>
        <p:nvCxnSpPr>
          <p:cNvPr id="98" name="꺾인 연결선 18">
            <a:extLst>
              <a:ext uri="{FF2B5EF4-FFF2-40B4-BE49-F238E27FC236}">
                <a16:creationId xmlns:a16="http://schemas.microsoft.com/office/drawing/2014/main" id="{1B374754-37EB-46ED-83B7-C60695049B15}"/>
              </a:ext>
            </a:extLst>
          </p:cNvPr>
          <p:cNvCxnSpPr>
            <a:cxnSpLocks noChangeShapeType="1"/>
            <a:stCxn id="81" idx="2"/>
            <a:endCxn id="33" idx="3"/>
          </p:cNvCxnSpPr>
          <p:nvPr/>
        </p:nvCxnSpPr>
        <p:spPr bwMode="auto">
          <a:xfrm rot="5400000">
            <a:off x="7831514" y="4570873"/>
            <a:ext cx="525385" cy="741366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" name="직선 화살표 연결선 26">
            <a:extLst>
              <a:ext uri="{FF2B5EF4-FFF2-40B4-BE49-F238E27FC236}">
                <a16:creationId xmlns:a16="http://schemas.microsoft.com/office/drawing/2014/main" id="{F7E28F83-D68C-4B7D-8F48-25D0309E62D3}"/>
              </a:ext>
            </a:extLst>
          </p:cNvPr>
          <p:cNvCxnSpPr>
            <a:cxnSpLocks noChangeShapeType="1"/>
            <a:stCxn id="96" idx="2"/>
            <a:endCxn id="32" idx="0"/>
          </p:cNvCxnSpPr>
          <p:nvPr/>
        </p:nvCxnSpPr>
        <p:spPr bwMode="auto">
          <a:xfrm>
            <a:off x="6849923" y="5862354"/>
            <a:ext cx="0" cy="14838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3F58587-0AC4-4A02-8044-5197F73A5657}"/>
              </a:ext>
            </a:extLst>
          </p:cNvPr>
          <p:cNvSpPr txBox="1"/>
          <p:nvPr/>
        </p:nvSpPr>
        <p:spPr>
          <a:xfrm>
            <a:off x="5770367" y="3282852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035EC2-4F1D-4EC1-BAB5-89EB3952568C}"/>
              </a:ext>
            </a:extLst>
          </p:cNvPr>
          <p:cNvSpPr txBox="1"/>
          <p:nvPr/>
        </p:nvSpPr>
        <p:spPr>
          <a:xfrm>
            <a:off x="6422013" y="3892579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EE36BF3-E0CA-4FAD-B35A-5A660E3EE3A6}"/>
              </a:ext>
            </a:extLst>
          </p:cNvPr>
          <p:cNvSpPr txBox="1"/>
          <p:nvPr/>
        </p:nvSpPr>
        <p:spPr>
          <a:xfrm>
            <a:off x="7497495" y="4159019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F1ED247-85CE-4C4E-AA67-60AD37B639EF}"/>
              </a:ext>
            </a:extLst>
          </p:cNvPr>
          <p:cNvSpPr txBox="1"/>
          <p:nvPr/>
        </p:nvSpPr>
        <p:spPr>
          <a:xfrm>
            <a:off x="6966378" y="470726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E57211-3649-485F-8DCE-E0CE1F922E2B}"/>
              </a:ext>
            </a:extLst>
          </p:cNvPr>
          <p:cNvSpPr txBox="1"/>
          <p:nvPr/>
        </p:nvSpPr>
        <p:spPr>
          <a:xfrm>
            <a:off x="7575321" y="538566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F6E6F2-5241-442A-907C-79EFBA216731}"/>
              </a:ext>
            </a:extLst>
          </p:cNvPr>
          <p:cNvSpPr txBox="1"/>
          <p:nvPr/>
        </p:nvSpPr>
        <p:spPr>
          <a:xfrm>
            <a:off x="7575321" y="538485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141779-BCA7-4BB1-AAE8-A2F834269B2F}"/>
              </a:ext>
            </a:extLst>
          </p:cNvPr>
          <p:cNvSpPr txBox="1"/>
          <p:nvPr/>
        </p:nvSpPr>
        <p:spPr>
          <a:xfrm>
            <a:off x="7019897" y="5735235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615607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500" kern="0" dirty="0">
                <a:latin typeface="나눔고딕"/>
                <a:ea typeface="나눔고딕"/>
                <a:cs typeface="나눔고딕"/>
              </a:rPr>
              <a:t>Step 1: </a:t>
            </a:r>
            <a:r>
              <a:rPr lang="ko-KR" altLang="en-US" sz="2500" kern="0" dirty="0">
                <a:latin typeface="나눔고딕"/>
                <a:ea typeface="나눔고딕"/>
                <a:cs typeface="나눔고딕"/>
              </a:rPr>
              <a:t>템플릿 및 데이터 입력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템플릿파일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데이터파일경로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T, D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를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err="1">
                <a:latin typeface="나눔고딕"/>
                <a:ea typeface="나눔고딕"/>
                <a:cs typeface="나눔고딕"/>
              </a:rPr>
              <a:t>입력받는다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출력 문서를 저장할 메모리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output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을 할당한다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1800" b="0" kern="0" dirty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데이터 파일로부터 문서를 </a:t>
            </a:r>
            <a:r>
              <a:rPr lang="ko-KR" altLang="en-US" sz="2000" b="0" kern="0" dirty="0" err="1">
                <a:latin typeface="나눔고딕"/>
                <a:ea typeface="나눔고딕"/>
                <a:cs typeface="나눔고딕"/>
              </a:rPr>
              <a:t>한줄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씩 읽어 문자열리스트로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메모리에 모두 저장한다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추후 데이터를 원활히 조회할 수 있도록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데이터를 재해석하여 저장한다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 </a:t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000" b="0" kern="0" dirty="0" err="1">
                <a:latin typeface="나눔고딕"/>
                <a:ea typeface="나눔고딕"/>
                <a:cs typeface="나눔고딕"/>
              </a:rPr>
              <a:t>생각해볼것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b="0" kern="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설계</a:t>
            </a:r>
            <a:r>
              <a:rPr lang="en-US" altLang="ko-KR" dirty="0"/>
              <a:t>(3) – Step 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EF850-3B5C-4945-B3AF-ED39A389AF25}"/>
              </a:ext>
            </a:extLst>
          </p:cNvPr>
          <p:cNvSpPr/>
          <p:nvPr/>
        </p:nvSpPr>
        <p:spPr bwMode="auto">
          <a:xfrm>
            <a:off x="5992710" y="1798555"/>
            <a:ext cx="1745238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Get </a:t>
            </a:r>
            <a:r>
              <a:rPr lang="en-US" altLang="ko-KR" sz="1200" dirty="0" err="1"/>
              <a:t>filepath</a:t>
            </a:r>
            <a:r>
              <a:rPr lang="en-US" altLang="ko-KR" sz="1200" dirty="0"/>
              <a:t> T, D</a:t>
            </a:r>
            <a:endParaRPr lang="ko-KR" altLang="en-US" sz="1200" dirty="0"/>
          </a:p>
        </p:txBody>
      </p:sp>
      <p:sp>
        <p:nvSpPr>
          <p:cNvPr id="36" name="모서리가 둥근 직사각형 44">
            <a:extLst>
              <a:ext uri="{FF2B5EF4-FFF2-40B4-BE49-F238E27FC236}">
                <a16:creationId xmlns:a16="http://schemas.microsoft.com/office/drawing/2014/main" id="{D425444F-457B-49FD-ACFB-574E595B82B0}"/>
              </a:ext>
            </a:extLst>
          </p:cNvPr>
          <p:cNvSpPr/>
          <p:nvPr/>
        </p:nvSpPr>
        <p:spPr bwMode="auto">
          <a:xfrm>
            <a:off x="6101497" y="1211219"/>
            <a:ext cx="1527663" cy="399120"/>
          </a:xfrm>
          <a:prstGeom prst="roundRect">
            <a:avLst>
              <a:gd name="adj" fmla="val 49260"/>
            </a:avLst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37" name="모서리가 둥근 직사각형 47">
            <a:extLst>
              <a:ext uri="{FF2B5EF4-FFF2-40B4-BE49-F238E27FC236}">
                <a16:creationId xmlns:a16="http://schemas.microsoft.com/office/drawing/2014/main" id="{954F8B1D-B83E-4744-805F-751B08F90CA7}"/>
              </a:ext>
            </a:extLst>
          </p:cNvPr>
          <p:cNvSpPr/>
          <p:nvPr/>
        </p:nvSpPr>
        <p:spPr bwMode="auto">
          <a:xfrm>
            <a:off x="4913075" y="5989246"/>
            <a:ext cx="828092" cy="281532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38" name="직선 화살표 연결선 22">
            <a:extLst>
              <a:ext uri="{FF2B5EF4-FFF2-40B4-BE49-F238E27FC236}">
                <a16:creationId xmlns:a16="http://schemas.microsoft.com/office/drawing/2014/main" id="{A4C792AF-0A83-48DF-9176-1502E8163994}"/>
              </a:ext>
            </a:extLst>
          </p:cNvPr>
          <p:cNvCxnSpPr>
            <a:cxnSpLocks noChangeShapeType="1"/>
            <a:stCxn id="36" idx="2"/>
            <a:endCxn id="34" idx="0"/>
          </p:cNvCxnSpPr>
          <p:nvPr/>
        </p:nvCxnSpPr>
        <p:spPr bwMode="auto">
          <a:xfrm>
            <a:off x="6865329" y="1610339"/>
            <a:ext cx="0" cy="18821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직선 화살표 연결선 26">
            <a:extLst>
              <a:ext uri="{FF2B5EF4-FFF2-40B4-BE49-F238E27FC236}">
                <a16:creationId xmlns:a16="http://schemas.microsoft.com/office/drawing/2014/main" id="{D6356124-F434-433E-BAB9-2291588BB6F2}"/>
              </a:ext>
            </a:extLst>
          </p:cNvPr>
          <p:cNvCxnSpPr>
            <a:cxnSpLocks noChangeShapeType="1"/>
            <a:stCxn id="74" idx="1"/>
            <a:endCxn id="37" idx="3"/>
          </p:cNvCxnSpPr>
          <p:nvPr/>
        </p:nvCxnSpPr>
        <p:spPr bwMode="auto">
          <a:xfrm flipH="1">
            <a:off x="5741167" y="6130012"/>
            <a:ext cx="20865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직선 화살표 연결선 26">
            <a:extLst>
              <a:ext uri="{FF2B5EF4-FFF2-40B4-BE49-F238E27FC236}">
                <a16:creationId xmlns:a16="http://schemas.microsoft.com/office/drawing/2014/main" id="{043C3C95-62D4-4289-9C98-C98A954C4F68}"/>
              </a:ext>
            </a:extLst>
          </p:cNvPr>
          <p:cNvCxnSpPr>
            <a:cxnSpLocks noChangeShapeType="1"/>
            <a:stCxn id="34" idx="2"/>
            <a:endCxn id="62" idx="0"/>
          </p:cNvCxnSpPr>
          <p:nvPr/>
        </p:nvCxnSpPr>
        <p:spPr bwMode="auto">
          <a:xfrm>
            <a:off x="6865329" y="2148314"/>
            <a:ext cx="0" cy="11589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꺾인 연결선 18">
            <a:extLst>
              <a:ext uri="{FF2B5EF4-FFF2-40B4-BE49-F238E27FC236}">
                <a16:creationId xmlns:a16="http://schemas.microsoft.com/office/drawing/2014/main" id="{E3A0BC70-9FDF-4DEA-8B7B-9D4BF9C97C21}"/>
              </a:ext>
            </a:extLst>
          </p:cNvPr>
          <p:cNvCxnSpPr>
            <a:cxnSpLocks noChangeShapeType="1"/>
            <a:stCxn id="84" idx="3"/>
            <a:endCxn id="68" idx="3"/>
          </p:cNvCxnSpPr>
          <p:nvPr/>
        </p:nvCxnSpPr>
        <p:spPr bwMode="auto">
          <a:xfrm flipV="1">
            <a:off x="7678108" y="2935142"/>
            <a:ext cx="59840" cy="2770736"/>
          </a:xfrm>
          <a:prstGeom prst="bentConnector3">
            <a:avLst>
              <a:gd name="adj1" fmla="val 232844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8358A0-0738-4360-A216-545095BEBFB2}"/>
              </a:ext>
            </a:extLst>
          </p:cNvPr>
          <p:cNvSpPr txBox="1"/>
          <p:nvPr/>
        </p:nvSpPr>
        <p:spPr>
          <a:xfrm>
            <a:off x="7888608" y="2118048"/>
            <a:ext cx="507677" cy="230832"/>
          </a:xfrm>
          <a:prstGeom prst="rect">
            <a:avLst/>
          </a:prstGeom>
          <a:solidFill>
            <a:srgbClr val="FF66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C3D862-AAEA-455A-9EA6-56B64219F332}"/>
              </a:ext>
            </a:extLst>
          </p:cNvPr>
          <p:cNvSpPr txBox="1"/>
          <p:nvPr/>
        </p:nvSpPr>
        <p:spPr>
          <a:xfrm>
            <a:off x="7918444" y="3479794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72C2E-592C-4AF2-9721-0B0E1181A079}"/>
              </a:ext>
            </a:extLst>
          </p:cNvPr>
          <p:cNvSpPr txBox="1"/>
          <p:nvPr/>
        </p:nvSpPr>
        <p:spPr>
          <a:xfrm>
            <a:off x="7913202" y="4817357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1019C2-B378-40B3-9D57-7E15C0535C20}"/>
              </a:ext>
            </a:extLst>
          </p:cNvPr>
          <p:cNvSpPr txBox="1"/>
          <p:nvPr/>
        </p:nvSpPr>
        <p:spPr>
          <a:xfrm>
            <a:off x="7919996" y="5779905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CAC308-55F7-46D9-8B90-BDD96BD5370A}"/>
              </a:ext>
            </a:extLst>
          </p:cNvPr>
          <p:cNvSpPr/>
          <p:nvPr/>
        </p:nvSpPr>
        <p:spPr bwMode="auto">
          <a:xfrm>
            <a:off x="5992710" y="2264208"/>
            <a:ext cx="1745238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Malloc output, data &amp;</a:t>
            </a:r>
            <a:br>
              <a:rPr lang="en-US" altLang="ko-KR" sz="1200" dirty="0"/>
            </a:br>
            <a:r>
              <a:rPr lang="en-US" altLang="ko-KR" sz="1200" dirty="0"/>
              <a:t>Read data to memory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8A695B-F638-4826-8E11-487F94A5421C}"/>
              </a:ext>
            </a:extLst>
          </p:cNvPr>
          <p:cNvSpPr/>
          <p:nvPr/>
        </p:nvSpPr>
        <p:spPr bwMode="auto">
          <a:xfrm>
            <a:off x="5978284" y="5029369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Save result to output memory if</a:t>
            </a:r>
            <a:r>
              <a:rPr lang="ko-KR" altLang="en-US" sz="1200" dirty="0"/>
              <a:t> </a:t>
            </a:r>
            <a:r>
              <a:rPr lang="en-US" altLang="ko-KR" sz="1200" dirty="0"/>
              <a:t>exists.</a:t>
            </a:r>
            <a:endParaRPr lang="ko-KR" altLang="en-US" sz="1200" dirty="0"/>
          </a:p>
        </p:txBody>
      </p:sp>
      <p:cxnSp>
        <p:nvCxnSpPr>
          <p:cNvPr id="67" name="직선 화살표 연결선 26">
            <a:extLst>
              <a:ext uri="{FF2B5EF4-FFF2-40B4-BE49-F238E27FC236}">
                <a16:creationId xmlns:a16="http://schemas.microsoft.com/office/drawing/2014/main" id="{6400ADD4-014D-49DD-8BDB-B3CEF583050B}"/>
              </a:ext>
            </a:extLst>
          </p:cNvPr>
          <p:cNvCxnSpPr>
            <a:cxnSpLocks noChangeShapeType="1"/>
            <a:stCxn id="77" idx="2"/>
            <a:endCxn id="66" idx="0"/>
          </p:cNvCxnSpPr>
          <p:nvPr/>
        </p:nvCxnSpPr>
        <p:spPr bwMode="auto">
          <a:xfrm flipH="1">
            <a:off x="6850904" y="4848760"/>
            <a:ext cx="14422" cy="18060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8" name="직사각형 43">
            <a:extLst>
              <a:ext uri="{FF2B5EF4-FFF2-40B4-BE49-F238E27FC236}">
                <a16:creationId xmlns:a16="http://schemas.microsoft.com/office/drawing/2014/main" id="{20E691D9-8F9C-407F-B3C2-0106D8EF8640}"/>
              </a:ext>
            </a:extLst>
          </p:cNvPr>
          <p:cNvSpPr/>
          <p:nvPr/>
        </p:nvSpPr>
        <p:spPr bwMode="auto">
          <a:xfrm>
            <a:off x="5992710" y="2760262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template </a:t>
            </a:r>
          </a:p>
          <a:p>
            <a:pPr algn="ctr">
              <a:defRPr/>
            </a:pPr>
            <a:r>
              <a:rPr lang="en-US" altLang="ko-KR" sz="1200" dirty="0"/>
              <a:t>character by character</a:t>
            </a:r>
            <a:endParaRPr lang="ko-KR" altLang="en-US" sz="1200" baseline="-25000" dirty="0"/>
          </a:p>
        </p:txBody>
      </p:sp>
      <p:cxnSp>
        <p:nvCxnSpPr>
          <p:cNvPr id="69" name="직선 화살표 연결선 26">
            <a:extLst>
              <a:ext uri="{FF2B5EF4-FFF2-40B4-BE49-F238E27FC236}">
                <a16:creationId xmlns:a16="http://schemas.microsoft.com/office/drawing/2014/main" id="{B3425149-633E-4443-BD92-ECE935172085}"/>
              </a:ext>
            </a:extLst>
          </p:cNvPr>
          <p:cNvCxnSpPr>
            <a:cxnSpLocks noChangeShapeType="1"/>
            <a:stCxn id="62" idx="2"/>
            <a:endCxn id="68" idx="0"/>
          </p:cNvCxnSpPr>
          <p:nvPr/>
        </p:nvCxnSpPr>
        <p:spPr bwMode="auto">
          <a:xfrm>
            <a:off x="6865329" y="2613967"/>
            <a:ext cx="0" cy="14629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0" name="직선 화살표 연결선 26">
            <a:extLst>
              <a:ext uri="{FF2B5EF4-FFF2-40B4-BE49-F238E27FC236}">
                <a16:creationId xmlns:a16="http://schemas.microsoft.com/office/drawing/2014/main" id="{D44BA618-DBF2-4F71-9B3A-13849DD0DFDD}"/>
              </a:ext>
            </a:extLst>
          </p:cNvPr>
          <p:cNvCxnSpPr>
            <a:cxnSpLocks noChangeShapeType="1"/>
            <a:stCxn id="68" idx="2"/>
            <a:endCxn id="75" idx="0"/>
          </p:cNvCxnSpPr>
          <p:nvPr/>
        </p:nvCxnSpPr>
        <p:spPr bwMode="auto">
          <a:xfrm flipH="1">
            <a:off x="6865326" y="3110021"/>
            <a:ext cx="3" cy="17404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" name="직선 화살표 연결선 26">
            <a:extLst>
              <a:ext uri="{FF2B5EF4-FFF2-40B4-BE49-F238E27FC236}">
                <a16:creationId xmlns:a16="http://schemas.microsoft.com/office/drawing/2014/main" id="{6B359069-6FFB-4427-8832-251F7A32E9AF}"/>
              </a:ext>
            </a:extLst>
          </p:cNvPr>
          <p:cNvCxnSpPr>
            <a:cxnSpLocks noChangeShapeType="1"/>
            <a:stCxn id="66" idx="2"/>
            <a:endCxn id="84" idx="0"/>
          </p:cNvCxnSpPr>
          <p:nvPr/>
        </p:nvCxnSpPr>
        <p:spPr bwMode="auto">
          <a:xfrm flipH="1">
            <a:off x="6849923" y="5379128"/>
            <a:ext cx="981" cy="1702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직사각형 32">
            <a:extLst>
              <a:ext uri="{FF2B5EF4-FFF2-40B4-BE49-F238E27FC236}">
                <a16:creationId xmlns:a16="http://schemas.microsoft.com/office/drawing/2014/main" id="{4115FBF2-6C9B-4567-8C5C-BA2FE96239DF}"/>
              </a:ext>
            </a:extLst>
          </p:cNvPr>
          <p:cNvSpPr/>
          <p:nvPr/>
        </p:nvSpPr>
        <p:spPr bwMode="auto">
          <a:xfrm>
            <a:off x="7913819" y="4329105"/>
            <a:ext cx="1102140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/>
              <a:t>realloc</a:t>
            </a:r>
            <a:r>
              <a:rPr lang="en-US" altLang="ko-KR" sz="1200" dirty="0"/>
              <a:t>(output)</a:t>
            </a:r>
          </a:p>
        </p:txBody>
      </p:sp>
      <p:sp>
        <p:nvSpPr>
          <p:cNvPr id="74" name="직사각형 32">
            <a:extLst>
              <a:ext uri="{FF2B5EF4-FFF2-40B4-BE49-F238E27FC236}">
                <a16:creationId xmlns:a16="http://schemas.microsoft.com/office/drawing/2014/main" id="{2EB7807B-2863-4CF7-B2A2-BAAA1E7F23B6}"/>
              </a:ext>
            </a:extLst>
          </p:cNvPr>
          <p:cNvSpPr/>
          <p:nvPr/>
        </p:nvSpPr>
        <p:spPr bwMode="auto">
          <a:xfrm>
            <a:off x="5949823" y="6010737"/>
            <a:ext cx="1800200" cy="238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output to screen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801E085E-8AC4-451A-91D5-05FBBCB22968}"/>
              </a:ext>
            </a:extLst>
          </p:cNvPr>
          <p:cNvSpPr/>
          <p:nvPr/>
        </p:nvSpPr>
        <p:spPr bwMode="auto">
          <a:xfrm>
            <a:off x="5992710" y="3284067"/>
            <a:ext cx="1745232" cy="6895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Syntax error ?</a:t>
            </a:r>
            <a:endParaRPr lang="ko-KR" altLang="en-US" sz="1200" dirty="0"/>
          </a:p>
        </p:txBody>
      </p:sp>
      <p:cxnSp>
        <p:nvCxnSpPr>
          <p:cNvPr id="76" name="직선 화살표 연결선 26">
            <a:extLst>
              <a:ext uri="{FF2B5EF4-FFF2-40B4-BE49-F238E27FC236}">
                <a16:creationId xmlns:a16="http://schemas.microsoft.com/office/drawing/2014/main" id="{D4D050C0-D866-463D-BD9D-93F775B97419}"/>
              </a:ext>
            </a:extLst>
          </p:cNvPr>
          <p:cNvCxnSpPr>
            <a:cxnSpLocks noChangeShapeType="1"/>
            <a:stCxn id="77" idx="3"/>
            <a:endCxn id="72" idx="1"/>
          </p:cNvCxnSpPr>
          <p:nvPr/>
        </p:nvCxnSpPr>
        <p:spPr bwMode="auto">
          <a:xfrm>
            <a:off x="7737942" y="4503985"/>
            <a:ext cx="17587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A6660776-E076-47DF-B693-AEF84E0F7E44}"/>
              </a:ext>
            </a:extLst>
          </p:cNvPr>
          <p:cNvSpPr/>
          <p:nvPr/>
        </p:nvSpPr>
        <p:spPr bwMode="auto">
          <a:xfrm>
            <a:off x="5992710" y="4159210"/>
            <a:ext cx="1745232" cy="6895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Need more output memory ?</a:t>
            </a:r>
            <a:endParaRPr lang="ko-KR" altLang="en-US" sz="1200" dirty="0"/>
          </a:p>
        </p:txBody>
      </p:sp>
      <p:sp>
        <p:nvSpPr>
          <p:cNvPr id="78" name="직사각형 32">
            <a:extLst>
              <a:ext uri="{FF2B5EF4-FFF2-40B4-BE49-F238E27FC236}">
                <a16:creationId xmlns:a16="http://schemas.microsoft.com/office/drawing/2014/main" id="{EA008F27-634A-4EF7-8FE2-328613C0BBAB}"/>
              </a:ext>
            </a:extLst>
          </p:cNvPr>
          <p:cNvSpPr/>
          <p:nvPr/>
        </p:nvSpPr>
        <p:spPr bwMode="auto">
          <a:xfrm>
            <a:off x="4710068" y="3450015"/>
            <a:ext cx="1102140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Print error</a:t>
            </a:r>
          </a:p>
        </p:txBody>
      </p:sp>
      <p:cxnSp>
        <p:nvCxnSpPr>
          <p:cNvPr id="79" name="직선 화살표 연결선 26">
            <a:extLst>
              <a:ext uri="{FF2B5EF4-FFF2-40B4-BE49-F238E27FC236}">
                <a16:creationId xmlns:a16="http://schemas.microsoft.com/office/drawing/2014/main" id="{6F07E5CA-49FD-4EBD-8A51-39339D3465A4}"/>
              </a:ext>
            </a:extLst>
          </p:cNvPr>
          <p:cNvCxnSpPr>
            <a:cxnSpLocks noChangeShapeType="1"/>
            <a:stCxn id="75" idx="1"/>
            <a:endCxn id="78" idx="3"/>
          </p:cNvCxnSpPr>
          <p:nvPr/>
        </p:nvCxnSpPr>
        <p:spPr bwMode="auto">
          <a:xfrm flipH="1" flipV="1">
            <a:off x="5812208" y="3624895"/>
            <a:ext cx="180502" cy="39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모서리가 둥근 직사각형 47">
            <a:extLst>
              <a:ext uri="{FF2B5EF4-FFF2-40B4-BE49-F238E27FC236}">
                <a16:creationId xmlns:a16="http://schemas.microsoft.com/office/drawing/2014/main" id="{4363014D-6E8F-43C8-A6D2-1C1B4925CD3F}"/>
              </a:ext>
            </a:extLst>
          </p:cNvPr>
          <p:cNvSpPr/>
          <p:nvPr/>
        </p:nvSpPr>
        <p:spPr bwMode="auto">
          <a:xfrm>
            <a:off x="4830727" y="2884948"/>
            <a:ext cx="860238" cy="399119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Return -1 </a:t>
            </a:r>
          </a:p>
          <a:p>
            <a:pPr algn="ctr">
              <a:defRPr/>
            </a:pPr>
            <a:r>
              <a:rPr lang="en-US" altLang="ko-KR" sz="1050" dirty="0"/>
              <a:t>end</a:t>
            </a:r>
            <a:endParaRPr lang="ko-KR" altLang="en-US" sz="1050" dirty="0"/>
          </a:p>
        </p:txBody>
      </p:sp>
      <p:cxnSp>
        <p:nvCxnSpPr>
          <p:cNvPr id="82" name="직선 화살표 연결선 26">
            <a:extLst>
              <a:ext uri="{FF2B5EF4-FFF2-40B4-BE49-F238E27FC236}">
                <a16:creationId xmlns:a16="http://schemas.microsoft.com/office/drawing/2014/main" id="{BA26FD59-B371-4EF3-AB95-A41E4D098018}"/>
              </a:ext>
            </a:extLst>
          </p:cNvPr>
          <p:cNvCxnSpPr>
            <a:cxnSpLocks noChangeShapeType="1"/>
            <a:stCxn id="78" idx="0"/>
            <a:endCxn id="80" idx="2"/>
          </p:cNvCxnSpPr>
          <p:nvPr/>
        </p:nvCxnSpPr>
        <p:spPr bwMode="auto">
          <a:xfrm flipH="1" flipV="1">
            <a:off x="5260846" y="3284067"/>
            <a:ext cx="292" cy="16594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" name="직선 화살표 연결선 26">
            <a:extLst>
              <a:ext uri="{FF2B5EF4-FFF2-40B4-BE49-F238E27FC236}">
                <a16:creationId xmlns:a16="http://schemas.microsoft.com/office/drawing/2014/main" id="{0E52129A-B293-47A1-BDEC-A46AE481B101}"/>
              </a:ext>
            </a:extLst>
          </p:cNvPr>
          <p:cNvCxnSpPr>
            <a:cxnSpLocks noChangeShapeType="1"/>
            <a:stCxn id="75" idx="2"/>
            <a:endCxn id="77" idx="0"/>
          </p:cNvCxnSpPr>
          <p:nvPr/>
        </p:nvCxnSpPr>
        <p:spPr bwMode="auto">
          <a:xfrm>
            <a:off x="6865326" y="3973617"/>
            <a:ext cx="0" cy="18559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76AF154A-8D2B-4859-950A-51DFDF8760B5}"/>
              </a:ext>
            </a:extLst>
          </p:cNvPr>
          <p:cNvSpPr/>
          <p:nvPr/>
        </p:nvSpPr>
        <p:spPr bwMode="auto">
          <a:xfrm>
            <a:off x="6021738" y="5549401"/>
            <a:ext cx="1656370" cy="31295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end ?</a:t>
            </a:r>
            <a:endParaRPr lang="ko-KR" altLang="en-US" sz="1200" dirty="0"/>
          </a:p>
        </p:txBody>
      </p:sp>
      <p:cxnSp>
        <p:nvCxnSpPr>
          <p:cNvPr id="86" name="꺾인 연결선 18">
            <a:extLst>
              <a:ext uri="{FF2B5EF4-FFF2-40B4-BE49-F238E27FC236}">
                <a16:creationId xmlns:a16="http://schemas.microsoft.com/office/drawing/2014/main" id="{FF147012-721F-4ECB-805E-35FDD728993D}"/>
              </a:ext>
            </a:extLst>
          </p:cNvPr>
          <p:cNvCxnSpPr>
            <a:cxnSpLocks noChangeShapeType="1"/>
            <a:stCxn id="72" idx="2"/>
            <a:endCxn id="66" idx="3"/>
          </p:cNvCxnSpPr>
          <p:nvPr/>
        </p:nvCxnSpPr>
        <p:spPr bwMode="auto">
          <a:xfrm rot="5400000">
            <a:off x="7831514" y="4570873"/>
            <a:ext cx="525385" cy="741366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" name="직선 화살표 연결선 26">
            <a:extLst>
              <a:ext uri="{FF2B5EF4-FFF2-40B4-BE49-F238E27FC236}">
                <a16:creationId xmlns:a16="http://schemas.microsoft.com/office/drawing/2014/main" id="{DB10D645-5842-45AD-9413-25E12C3F1359}"/>
              </a:ext>
            </a:extLst>
          </p:cNvPr>
          <p:cNvCxnSpPr>
            <a:cxnSpLocks noChangeShapeType="1"/>
            <a:stCxn id="84" idx="2"/>
            <a:endCxn id="74" idx="0"/>
          </p:cNvCxnSpPr>
          <p:nvPr/>
        </p:nvCxnSpPr>
        <p:spPr bwMode="auto">
          <a:xfrm>
            <a:off x="6849923" y="5862354"/>
            <a:ext cx="0" cy="14838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2655B2-E68D-40B1-9F8B-E8A01DA1B0FC}"/>
              </a:ext>
            </a:extLst>
          </p:cNvPr>
          <p:cNvSpPr txBox="1"/>
          <p:nvPr/>
        </p:nvSpPr>
        <p:spPr>
          <a:xfrm>
            <a:off x="5770367" y="3282852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DB56BA-8CE6-470D-A6FF-7C9EBD8DB955}"/>
              </a:ext>
            </a:extLst>
          </p:cNvPr>
          <p:cNvSpPr txBox="1"/>
          <p:nvPr/>
        </p:nvSpPr>
        <p:spPr>
          <a:xfrm>
            <a:off x="6422013" y="3892579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A5FD2B-D992-4BB8-B67A-3E340C07B5C2}"/>
              </a:ext>
            </a:extLst>
          </p:cNvPr>
          <p:cNvSpPr txBox="1"/>
          <p:nvPr/>
        </p:nvSpPr>
        <p:spPr>
          <a:xfrm>
            <a:off x="7497495" y="4159019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5856EB-0E21-4111-BAC1-8D7C7A807BA7}"/>
              </a:ext>
            </a:extLst>
          </p:cNvPr>
          <p:cNvSpPr txBox="1"/>
          <p:nvPr/>
        </p:nvSpPr>
        <p:spPr>
          <a:xfrm>
            <a:off x="6966378" y="470726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2436DB-DFB7-413C-A28B-E496F465E5C6}"/>
              </a:ext>
            </a:extLst>
          </p:cNvPr>
          <p:cNvSpPr txBox="1"/>
          <p:nvPr/>
        </p:nvSpPr>
        <p:spPr>
          <a:xfrm>
            <a:off x="7575321" y="538566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37EF2C-3D2C-41F7-AB34-8E322606B3DD}"/>
              </a:ext>
            </a:extLst>
          </p:cNvPr>
          <p:cNvSpPr txBox="1"/>
          <p:nvPr/>
        </p:nvSpPr>
        <p:spPr>
          <a:xfrm>
            <a:off x="7575321" y="538485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7D7F4D-BFE9-4A1D-BB4D-7A93548FBC69}"/>
              </a:ext>
            </a:extLst>
          </p:cNvPr>
          <p:cNvSpPr txBox="1"/>
          <p:nvPr/>
        </p:nvSpPr>
        <p:spPr>
          <a:xfrm>
            <a:off x="7019897" y="5735235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62418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500" kern="0" dirty="0">
                <a:latin typeface="나눔고딕"/>
                <a:ea typeface="나눔고딕"/>
                <a:cs typeface="나눔고딕"/>
              </a:rPr>
              <a:t>Step 2: </a:t>
            </a:r>
            <a:r>
              <a:rPr lang="ko-KR" altLang="en-US" sz="2500" kern="0" dirty="0">
                <a:latin typeface="나눔고딕"/>
                <a:ea typeface="나눔고딕"/>
                <a:cs typeface="나눔고딕"/>
              </a:rPr>
              <a:t>템플릿 해석 및 </a:t>
            </a:r>
            <a:r>
              <a:rPr lang="ko-KR" altLang="en-US" sz="2500" kern="0" dirty="0" err="1">
                <a:latin typeface="나눔고딕"/>
                <a:ea typeface="나눔고딕"/>
                <a:cs typeface="나눔고딕"/>
              </a:rPr>
              <a:t>오류검출</a:t>
            </a:r>
            <a:endParaRPr lang="en-US" altLang="ko-KR" sz="2000" b="0" kern="0" dirty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템플릿 언어를 </a:t>
            </a:r>
            <a:r>
              <a:rPr lang="ko-KR" altLang="en-US" sz="2000" b="0" kern="0" dirty="0" err="1">
                <a:latin typeface="나눔고딕"/>
                <a:ea typeface="나눔고딕"/>
                <a:cs typeface="나눔고딕"/>
              </a:rPr>
              <a:t>한글자씩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 해석한다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현재 </a:t>
            </a:r>
            <a:r>
              <a:rPr lang="ko-KR" altLang="en-US" sz="2000" b="0" kern="0" dirty="0" err="1" smtClean="0">
                <a:latin typeface="나눔고딕"/>
                <a:ea typeface="나눔고딕"/>
                <a:cs typeface="나눔고딕"/>
              </a:rPr>
              <a:t>상태별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b="0" kern="0" dirty="0" err="1" smtClean="0">
                <a:latin typeface="나눔고딕"/>
                <a:ea typeface="나눔고딕"/>
                <a:cs typeface="나눔고딕"/>
              </a:rPr>
              <a:t>등장가능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문자를 생각하여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해석한다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000" b="0" kern="0" dirty="0" err="1" smtClean="0">
                <a:latin typeface="나눔고딕"/>
                <a:ea typeface="나눔고딕"/>
                <a:cs typeface="나눔고딕"/>
              </a:rPr>
              <a:t>등장문자에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따라 상태가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err="1" smtClean="0">
                <a:latin typeface="나눔고딕"/>
                <a:ea typeface="나눔고딕"/>
                <a:cs typeface="나눔고딕"/>
              </a:rPr>
              <a:t>변이된다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b="0" kern="0" dirty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해석 중 문법 오류가 있다면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해당 </a:t>
            </a:r>
            <a:r>
              <a:rPr lang="ko-KR" altLang="en-US" sz="2000" b="0" kern="0" dirty="0" err="1" smtClean="0">
                <a:latin typeface="나눔고딕"/>
                <a:ea typeface="나눔고딕"/>
                <a:cs typeface="나눔고딕"/>
              </a:rPr>
              <a:t>위치내용과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b="0" kern="0" dirty="0" err="1" smtClean="0">
                <a:latin typeface="나눔고딕"/>
                <a:ea typeface="나눔고딕"/>
                <a:cs typeface="나눔고딕"/>
              </a:rPr>
              <a:t>오류내용을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출력하고 프로그램을 종료한다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단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이 경우에도 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사용했던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동적메모리는 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모두 </a:t>
            </a:r>
            <a:r>
              <a:rPr lang="ko-KR" altLang="en-US" sz="2000" b="0" kern="0" dirty="0" err="1" smtClean="0">
                <a:latin typeface="나눔고딕"/>
                <a:ea typeface="나눔고딕"/>
                <a:cs typeface="나눔고딕"/>
              </a:rPr>
              <a:t>해지되어야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오류의 종류 및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메시지는 이전 슬라이드 참고</a:t>
            </a:r>
            <a:endParaRPr lang="en-US" altLang="ko-KR" sz="2000" b="0" kern="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설계</a:t>
            </a:r>
            <a:r>
              <a:rPr lang="en-US" altLang="ko-KR" dirty="0"/>
              <a:t>(4) – Step 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EF850-3B5C-4945-B3AF-ED39A389AF25}"/>
              </a:ext>
            </a:extLst>
          </p:cNvPr>
          <p:cNvSpPr/>
          <p:nvPr/>
        </p:nvSpPr>
        <p:spPr bwMode="auto">
          <a:xfrm>
            <a:off x="5992710" y="1798555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Get </a:t>
            </a:r>
            <a:r>
              <a:rPr lang="en-US" altLang="ko-KR" sz="1200" dirty="0" err="1"/>
              <a:t>filepath</a:t>
            </a:r>
            <a:r>
              <a:rPr lang="en-US" altLang="ko-KR" sz="1200" dirty="0"/>
              <a:t> T, D</a:t>
            </a:r>
            <a:endParaRPr lang="ko-KR" altLang="en-US" sz="1200" dirty="0"/>
          </a:p>
        </p:txBody>
      </p:sp>
      <p:sp>
        <p:nvSpPr>
          <p:cNvPr id="36" name="모서리가 둥근 직사각형 44">
            <a:extLst>
              <a:ext uri="{FF2B5EF4-FFF2-40B4-BE49-F238E27FC236}">
                <a16:creationId xmlns:a16="http://schemas.microsoft.com/office/drawing/2014/main" id="{D425444F-457B-49FD-ACFB-574E595B82B0}"/>
              </a:ext>
            </a:extLst>
          </p:cNvPr>
          <p:cNvSpPr/>
          <p:nvPr/>
        </p:nvSpPr>
        <p:spPr bwMode="auto">
          <a:xfrm>
            <a:off x="6101497" y="1211219"/>
            <a:ext cx="1527663" cy="399120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37" name="모서리가 둥근 직사각형 47">
            <a:extLst>
              <a:ext uri="{FF2B5EF4-FFF2-40B4-BE49-F238E27FC236}">
                <a16:creationId xmlns:a16="http://schemas.microsoft.com/office/drawing/2014/main" id="{954F8B1D-B83E-4744-805F-751B08F90CA7}"/>
              </a:ext>
            </a:extLst>
          </p:cNvPr>
          <p:cNvSpPr/>
          <p:nvPr/>
        </p:nvSpPr>
        <p:spPr bwMode="auto">
          <a:xfrm>
            <a:off x="4913075" y="5989246"/>
            <a:ext cx="828092" cy="281532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38" name="직선 화살표 연결선 22">
            <a:extLst>
              <a:ext uri="{FF2B5EF4-FFF2-40B4-BE49-F238E27FC236}">
                <a16:creationId xmlns:a16="http://schemas.microsoft.com/office/drawing/2014/main" id="{A4C792AF-0A83-48DF-9176-1502E8163994}"/>
              </a:ext>
            </a:extLst>
          </p:cNvPr>
          <p:cNvCxnSpPr>
            <a:cxnSpLocks noChangeShapeType="1"/>
            <a:stCxn id="36" idx="2"/>
            <a:endCxn id="34" idx="0"/>
          </p:cNvCxnSpPr>
          <p:nvPr/>
        </p:nvCxnSpPr>
        <p:spPr bwMode="auto">
          <a:xfrm>
            <a:off x="6865329" y="1610339"/>
            <a:ext cx="0" cy="18821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직선 화살표 연결선 26">
            <a:extLst>
              <a:ext uri="{FF2B5EF4-FFF2-40B4-BE49-F238E27FC236}">
                <a16:creationId xmlns:a16="http://schemas.microsoft.com/office/drawing/2014/main" id="{D6356124-F434-433E-BAB9-2291588BB6F2}"/>
              </a:ext>
            </a:extLst>
          </p:cNvPr>
          <p:cNvCxnSpPr>
            <a:cxnSpLocks noChangeShapeType="1"/>
            <a:stCxn id="74" idx="1"/>
            <a:endCxn id="37" idx="3"/>
          </p:cNvCxnSpPr>
          <p:nvPr/>
        </p:nvCxnSpPr>
        <p:spPr bwMode="auto">
          <a:xfrm flipH="1">
            <a:off x="5741167" y="6130012"/>
            <a:ext cx="20865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직선 화살표 연결선 26">
            <a:extLst>
              <a:ext uri="{FF2B5EF4-FFF2-40B4-BE49-F238E27FC236}">
                <a16:creationId xmlns:a16="http://schemas.microsoft.com/office/drawing/2014/main" id="{043C3C95-62D4-4289-9C98-C98A954C4F68}"/>
              </a:ext>
            </a:extLst>
          </p:cNvPr>
          <p:cNvCxnSpPr>
            <a:cxnSpLocks noChangeShapeType="1"/>
            <a:stCxn id="34" idx="2"/>
            <a:endCxn id="62" idx="0"/>
          </p:cNvCxnSpPr>
          <p:nvPr/>
        </p:nvCxnSpPr>
        <p:spPr bwMode="auto">
          <a:xfrm>
            <a:off x="6865329" y="2148314"/>
            <a:ext cx="0" cy="11589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꺾인 연결선 18">
            <a:extLst>
              <a:ext uri="{FF2B5EF4-FFF2-40B4-BE49-F238E27FC236}">
                <a16:creationId xmlns:a16="http://schemas.microsoft.com/office/drawing/2014/main" id="{E3A0BC70-9FDF-4DEA-8B7B-9D4BF9C97C21}"/>
              </a:ext>
            </a:extLst>
          </p:cNvPr>
          <p:cNvCxnSpPr>
            <a:cxnSpLocks noChangeShapeType="1"/>
            <a:stCxn id="84" idx="3"/>
            <a:endCxn id="68" idx="3"/>
          </p:cNvCxnSpPr>
          <p:nvPr/>
        </p:nvCxnSpPr>
        <p:spPr bwMode="auto">
          <a:xfrm flipV="1">
            <a:off x="7678108" y="2935142"/>
            <a:ext cx="59840" cy="2770736"/>
          </a:xfrm>
          <a:prstGeom prst="bentConnector3">
            <a:avLst>
              <a:gd name="adj1" fmla="val 232844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8358A0-0738-4360-A216-545095BEBFB2}"/>
              </a:ext>
            </a:extLst>
          </p:cNvPr>
          <p:cNvSpPr txBox="1"/>
          <p:nvPr/>
        </p:nvSpPr>
        <p:spPr>
          <a:xfrm>
            <a:off x="7888608" y="2118048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C3D862-AAEA-455A-9EA6-56B64219F332}"/>
              </a:ext>
            </a:extLst>
          </p:cNvPr>
          <p:cNvSpPr txBox="1"/>
          <p:nvPr/>
        </p:nvSpPr>
        <p:spPr>
          <a:xfrm>
            <a:off x="7918444" y="3479794"/>
            <a:ext cx="507677" cy="230832"/>
          </a:xfrm>
          <a:prstGeom prst="rect">
            <a:avLst/>
          </a:prstGeom>
          <a:solidFill>
            <a:srgbClr val="FF66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72C2E-592C-4AF2-9721-0B0E1181A079}"/>
              </a:ext>
            </a:extLst>
          </p:cNvPr>
          <p:cNvSpPr txBox="1"/>
          <p:nvPr/>
        </p:nvSpPr>
        <p:spPr>
          <a:xfrm>
            <a:off x="7913202" y="4817357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1019C2-B378-40B3-9D57-7E15C0535C20}"/>
              </a:ext>
            </a:extLst>
          </p:cNvPr>
          <p:cNvSpPr txBox="1"/>
          <p:nvPr/>
        </p:nvSpPr>
        <p:spPr>
          <a:xfrm>
            <a:off x="7919996" y="5779905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CAC308-55F7-46D9-8B90-BDD96BD5370A}"/>
              </a:ext>
            </a:extLst>
          </p:cNvPr>
          <p:cNvSpPr/>
          <p:nvPr/>
        </p:nvSpPr>
        <p:spPr bwMode="auto">
          <a:xfrm>
            <a:off x="5992710" y="2264208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Malloc output, data &amp;</a:t>
            </a:r>
            <a:br>
              <a:rPr lang="en-US" altLang="ko-KR" sz="1200" dirty="0"/>
            </a:br>
            <a:r>
              <a:rPr lang="en-US" altLang="ko-KR" sz="1200" dirty="0"/>
              <a:t>Read data to memory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8A695B-F638-4826-8E11-487F94A5421C}"/>
              </a:ext>
            </a:extLst>
          </p:cNvPr>
          <p:cNvSpPr/>
          <p:nvPr/>
        </p:nvSpPr>
        <p:spPr bwMode="auto">
          <a:xfrm>
            <a:off x="5978284" y="5029369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Save result to output memory if</a:t>
            </a:r>
            <a:r>
              <a:rPr lang="ko-KR" altLang="en-US" sz="1200" dirty="0"/>
              <a:t> </a:t>
            </a:r>
            <a:r>
              <a:rPr lang="en-US" altLang="ko-KR" sz="1200" dirty="0"/>
              <a:t>exists.</a:t>
            </a:r>
            <a:endParaRPr lang="ko-KR" altLang="en-US" sz="1200" dirty="0"/>
          </a:p>
        </p:txBody>
      </p:sp>
      <p:cxnSp>
        <p:nvCxnSpPr>
          <p:cNvPr id="67" name="직선 화살표 연결선 26">
            <a:extLst>
              <a:ext uri="{FF2B5EF4-FFF2-40B4-BE49-F238E27FC236}">
                <a16:creationId xmlns:a16="http://schemas.microsoft.com/office/drawing/2014/main" id="{6400ADD4-014D-49DD-8BDB-B3CEF583050B}"/>
              </a:ext>
            </a:extLst>
          </p:cNvPr>
          <p:cNvCxnSpPr>
            <a:cxnSpLocks noChangeShapeType="1"/>
            <a:stCxn id="77" idx="2"/>
            <a:endCxn id="66" idx="0"/>
          </p:cNvCxnSpPr>
          <p:nvPr/>
        </p:nvCxnSpPr>
        <p:spPr bwMode="auto">
          <a:xfrm flipH="1">
            <a:off x="6850904" y="4848760"/>
            <a:ext cx="14422" cy="18060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8" name="직사각형 43">
            <a:extLst>
              <a:ext uri="{FF2B5EF4-FFF2-40B4-BE49-F238E27FC236}">
                <a16:creationId xmlns:a16="http://schemas.microsoft.com/office/drawing/2014/main" id="{20E691D9-8F9C-407F-B3C2-0106D8EF8640}"/>
              </a:ext>
            </a:extLst>
          </p:cNvPr>
          <p:cNvSpPr/>
          <p:nvPr/>
        </p:nvSpPr>
        <p:spPr bwMode="auto">
          <a:xfrm>
            <a:off x="5992710" y="2760262"/>
            <a:ext cx="1745238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template </a:t>
            </a:r>
          </a:p>
          <a:p>
            <a:pPr algn="ctr">
              <a:defRPr/>
            </a:pPr>
            <a:r>
              <a:rPr lang="en-US" altLang="ko-KR" sz="1200" dirty="0"/>
              <a:t>character by character</a:t>
            </a:r>
            <a:endParaRPr lang="ko-KR" altLang="en-US" sz="1200" baseline="-25000" dirty="0"/>
          </a:p>
        </p:txBody>
      </p:sp>
      <p:cxnSp>
        <p:nvCxnSpPr>
          <p:cNvPr id="69" name="직선 화살표 연결선 26">
            <a:extLst>
              <a:ext uri="{FF2B5EF4-FFF2-40B4-BE49-F238E27FC236}">
                <a16:creationId xmlns:a16="http://schemas.microsoft.com/office/drawing/2014/main" id="{B3425149-633E-4443-BD92-ECE935172085}"/>
              </a:ext>
            </a:extLst>
          </p:cNvPr>
          <p:cNvCxnSpPr>
            <a:cxnSpLocks noChangeShapeType="1"/>
            <a:stCxn id="62" idx="2"/>
            <a:endCxn id="68" idx="0"/>
          </p:cNvCxnSpPr>
          <p:nvPr/>
        </p:nvCxnSpPr>
        <p:spPr bwMode="auto">
          <a:xfrm>
            <a:off x="6865329" y="2613967"/>
            <a:ext cx="0" cy="14629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0" name="직선 화살표 연결선 26">
            <a:extLst>
              <a:ext uri="{FF2B5EF4-FFF2-40B4-BE49-F238E27FC236}">
                <a16:creationId xmlns:a16="http://schemas.microsoft.com/office/drawing/2014/main" id="{D44BA618-DBF2-4F71-9B3A-13849DD0DFDD}"/>
              </a:ext>
            </a:extLst>
          </p:cNvPr>
          <p:cNvCxnSpPr>
            <a:cxnSpLocks noChangeShapeType="1"/>
            <a:stCxn id="68" idx="2"/>
            <a:endCxn id="75" idx="0"/>
          </p:cNvCxnSpPr>
          <p:nvPr/>
        </p:nvCxnSpPr>
        <p:spPr bwMode="auto">
          <a:xfrm flipH="1">
            <a:off x="6865326" y="3110021"/>
            <a:ext cx="3" cy="17404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" name="직선 화살표 연결선 26">
            <a:extLst>
              <a:ext uri="{FF2B5EF4-FFF2-40B4-BE49-F238E27FC236}">
                <a16:creationId xmlns:a16="http://schemas.microsoft.com/office/drawing/2014/main" id="{6B359069-6FFB-4427-8832-251F7A32E9AF}"/>
              </a:ext>
            </a:extLst>
          </p:cNvPr>
          <p:cNvCxnSpPr>
            <a:cxnSpLocks noChangeShapeType="1"/>
            <a:stCxn id="66" idx="2"/>
            <a:endCxn id="84" idx="0"/>
          </p:cNvCxnSpPr>
          <p:nvPr/>
        </p:nvCxnSpPr>
        <p:spPr bwMode="auto">
          <a:xfrm flipH="1">
            <a:off x="6849923" y="5379128"/>
            <a:ext cx="981" cy="1702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직사각형 32">
            <a:extLst>
              <a:ext uri="{FF2B5EF4-FFF2-40B4-BE49-F238E27FC236}">
                <a16:creationId xmlns:a16="http://schemas.microsoft.com/office/drawing/2014/main" id="{4115FBF2-6C9B-4567-8C5C-BA2FE96239DF}"/>
              </a:ext>
            </a:extLst>
          </p:cNvPr>
          <p:cNvSpPr/>
          <p:nvPr/>
        </p:nvSpPr>
        <p:spPr bwMode="auto">
          <a:xfrm>
            <a:off x="7913819" y="4329105"/>
            <a:ext cx="1102140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/>
              <a:t>realloc</a:t>
            </a:r>
            <a:r>
              <a:rPr lang="en-US" altLang="ko-KR" sz="1200" dirty="0"/>
              <a:t>(output)</a:t>
            </a:r>
          </a:p>
        </p:txBody>
      </p:sp>
      <p:sp>
        <p:nvSpPr>
          <p:cNvPr id="74" name="직사각형 32">
            <a:extLst>
              <a:ext uri="{FF2B5EF4-FFF2-40B4-BE49-F238E27FC236}">
                <a16:creationId xmlns:a16="http://schemas.microsoft.com/office/drawing/2014/main" id="{2EB7807B-2863-4CF7-B2A2-BAAA1E7F23B6}"/>
              </a:ext>
            </a:extLst>
          </p:cNvPr>
          <p:cNvSpPr/>
          <p:nvPr/>
        </p:nvSpPr>
        <p:spPr bwMode="auto">
          <a:xfrm>
            <a:off x="5949823" y="6010737"/>
            <a:ext cx="1800200" cy="238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output to screen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801E085E-8AC4-451A-91D5-05FBBCB22968}"/>
              </a:ext>
            </a:extLst>
          </p:cNvPr>
          <p:cNvSpPr/>
          <p:nvPr/>
        </p:nvSpPr>
        <p:spPr bwMode="auto">
          <a:xfrm>
            <a:off x="5992710" y="3284067"/>
            <a:ext cx="1745232" cy="689550"/>
          </a:xfrm>
          <a:prstGeom prst="diamond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Syntax error ?</a:t>
            </a:r>
            <a:endParaRPr lang="ko-KR" altLang="en-US" sz="1200" dirty="0"/>
          </a:p>
        </p:txBody>
      </p:sp>
      <p:cxnSp>
        <p:nvCxnSpPr>
          <p:cNvPr id="76" name="직선 화살표 연결선 26">
            <a:extLst>
              <a:ext uri="{FF2B5EF4-FFF2-40B4-BE49-F238E27FC236}">
                <a16:creationId xmlns:a16="http://schemas.microsoft.com/office/drawing/2014/main" id="{D4D050C0-D866-463D-BD9D-93F775B97419}"/>
              </a:ext>
            </a:extLst>
          </p:cNvPr>
          <p:cNvCxnSpPr>
            <a:cxnSpLocks noChangeShapeType="1"/>
            <a:stCxn id="77" idx="3"/>
            <a:endCxn id="72" idx="1"/>
          </p:cNvCxnSpPr>
          <p:nvPr/>
        </p:nvCxnSpPr>
        <p:spPr bwMode="auto">
          <a:xfrm>
            <a:off x="7737942" y="4503985"/>
            <a:ext cx="17587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A6660776-E076-47DF-B693-AEF84E0F7E44}"/>
              </a:ext>
            </a:extLst>
          </p:cNvPr>
          <p:cNvSpPr/>
          <p:nvPr/>
        </p:nvSpPr>
        <p:spPr bwMode="auto">
          <a:xfrm>
            <a:off x="5992710" y="4159210"/>
            <a:ext cx="1745232" cy="6895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Need more output memory ?</a:t>
            </a:r>
            <a:endParaRPr lang="ko-KR" altLang="en-US" sz="1200" dirty="0"/>
          </a:p>
        </p:txBody>
      </p:sp>
      <p:sp>
        <p:nvSpPr>
          <p:cNvPr id="78" name="직사각형 32">
            <a:extLst>
              <a:ext uri="{FF2B5EF4-FFF2-40B4-BE49-F238E27FC236}">
                <a16:creationId xmlns:a16="http://schemas.microsoft.com/office/drawing/2014/main" id="{EA008F27-634A-4EF7-8FE2-328613C0BBAB}"/>
              </a:ext>
            </a:extLst>
          </p:cNvPr>
          <p:cNvSpPr/>
          <p:nvPr/>
        </p:nvSpPr>
        <p:spPr bwMode="auto">
          <a:xfrm>
            <a:off x="4710068" y="3450015"/>
            <a:ext cx="1102140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Print error</a:t>
            </a:r>
          </a:p>
        </p:txBody>
      </p:sp>
      <p:cxnSp>
        <p:nvCxnSpPr>
          <p:cNvPr id="79" name="직선 화살표 연결선 26">
            <a:extLst>
              <a:ext uri="{FF2B5EF4-FFF2-40B4-BE49-F238E27FC236}">
                <a16:creationId xmlns:a16="http://schemas.microsoft.com/office/drawing/2014/main" id="{6F07E5CA-49FD-4EBD-8A51-39339D3465A4}"/>
              </a:ext>
            </a:extLst>
          </p:cNvPr>
          <p:cNvCxnSpPr>
            <a:cxnSpLocks noChangeShapeType="1"/>
            <a:stCxn id="75" idx="1"/>
            <a:endCxn id="78" idx="3"/>
          </p:cNvCxnSpPr>
          <p:nvPr/>
        </p:nvCxnSpPr>
        <p:spPr bwMode="auto">
          <a:xfrm flipH="1" flipV="1">
            <a:off x="5812208" y="3624895"/>
            <a:ext cx="180502" cy="39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모서리가 둥근 직사각형 47">
            <a:extLst>
              <a:ext uri="{FF2B5EF4-FFF2-40B4-BE49-F238E27FC236}">
                <a16:creationId xmlns:a16="http://schemas.microsoft.com/office/drawing/2014/main" id="{4363014D-6E8F-43C8-A6D2-1C1B4925CD3F}"/>
              </a:ext>
            </a:extLst>
          </p:cNvPr>
          <p:cNvSpPr/>
          <p:nvPr/>
        </p:nvSpPr>
        <p:spPr bwMode="auto">
          <a:xfrm>
            <a:off x="4830727" y="2884948"/>
            <a:ext cx="860238" cy="399119"/>
          </a:xfrm>
          <a:prstGeom prst="roundRect">
            <a:avLst>
              <a:gd name="adj" fmla="val 49260"/>
            </a:avLst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Return -1 </a:t>
            </a:r>
          </a:p>
          <a:p>
            <a:pPr algn="ctr">
              <a:defRPr/>
            </a:pPr>
            <a:r>
              <a:rPr lang="en-US" altLang="ko-KR" sz="1050" dirty="0"/>
              <a:t>end</a:t>
            </a:r>
            <a:endParaRPr lang="ko-KR" altLang="en-US" sz="1050" dirty="0"/>
          </a:p>
        </p:txBody>
      </p:sp>
      <p:cxnSp>
        <p:nvCxnSpPr>
          <p:cNvPr id="82" name="직선 화살표 연결선 26">
            <a:extLst>
              <a:ext uri="{FF2B5EF4-FFF2-40B4-BE49-F238E27FC236}">
                <a16:creationId xmlns:a16="http://schemas.microsoft.com/office/drawing/2014/main" id="{BA26FD59-B371-4EF3-AB95-A41E4D098018}"/>
              </a:ext>
            </a:extLst>
          </p:cNvPr>
          <p:cNvCxnSpPr>
            <a:cxnSpLocks noChangeShapeType="1"/>
            <a:stCxn id="78" idx="0"/>
            <a:endCxn id="80" idx="2"/>
          </p:cNvCxnSpPr>
          <p:nvPr/>
        </p:nvCxnSpPr>
        <p:spPr bwMode="auto">
          <a:xfrm flipH="1" flipV="1">
            <a:off x="5260846" y="3284067"/>
            <a:ext cx="292" cy="16594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" name="직선 화살표 연결선 26">
            <a:extLst>
              <a:ext uri="{FF2B5EF4-FFF2-40B4-BE49-F238E27FC236}">
                <a16:creationId xmlns:a16="http://schemas.microsoft.com/office/drawing/2014/main" id="{0E52129A-B293-47A1-BDEC-A46AE481B101}"/>
              </a:ext>
            </a:extLst>
          </p:cNvPr>
          <p:cNvCxnSpPr>
            <a:cxnSpLocks noChangeShapeType="1"/>
            <a:stCxn id="75" idx="2"/>
            <a:endCxn id="77" idx="0"/>
          </p:cNvCxnSpPr>
          <p:nvPr/>
        </p:nvCxnSpPr>
        <p:spPr bwMode="auto">
          <a:xfrm>
            <a:off x="6865326" y="3973617"/>
            <a:ext cx="0" cy="18559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76AF154A-8D2B-4859-950A-51DFDF8760B5}"/>
              </a:ext>
            </a:extLst>
          </p:cNvPr>
          <p:cNvSpPr/>
          <p:nvPr/>
        </p:nvSpPr>
        <p:spPr bwMode="auto">
          <a:xfrm>
            <a:off x="6021738" y="5549401"/>
            <a:ext cx="1656370" cy="31295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end ?</a:t>
            </a:r>
            <a:endParaRPr lang="ko-KR" altLang="en-US" sz="1200" dirty="0"/>
          </a:p>
        </p:txBody>
      </p:sp>
      <p:cxnSp>
        <p:nvCxnSpPr>
          <p:cNvPr id="86" name="꺾인 연결선 18">
            <a:extLst>
              <a:ext uri="{FF2B5EF4-FFF2-40B4-BE49-F238E27FC236}">
                <a16:creationId xmlns:a16="http://schemas.microsoft.com/office/drawing/2014/main" id="{FF147012-721F-4ECB-805E-35FDD728993D}"/>
              </a:ext>
            </a:extLst>
          </p:cNvPr>
          <p:cNvCxnSpPr>
            <a:cxnSpLocks noChangeShapeType="1"/>
            <a:stCxn id="72" idx="2"/>
            <a:endCxn id="66" idx="3"/>
          </p:cNvCxnSpPr>
          <p:nvPr/>
        </p:nvCxnSpPr>
        <p:spPr bwMode="auto">
          <a:xfrm rot="5400000">
            <a:off x="7831514" y="4570873"/>
            <a:ext cx="525385" cy="741366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" name="직선 화살표 연결선 26">
            <a:extLst>
              <a:ext uri="{FF2B5EF4-FFF2-40B4-BE49-F238E27FC236}">
                <a16:creationId xmlns:a16="http://schemas.microsoft.com/office/drawing/2014/main" id="{DB10D645-5842-45AD-9413-25E12C3F1359}"/>
              </a:ext>
            </a:extLst>
          </p:cNvPr>
          <p:cNvCxnSpPr>
            <a:cxnSpLocks noChangeShapeType="1"/>
            <a:stCxn id="84" idx="2"/>
            <a:endCxn id="74" idx="0"/>
          </p:cNvCxnSpPr>
          <p:nvPr/>
        </p:nvCxnSpPr>
        <p:spPr bwMode="auto">
          <a:xfrm>
            <a:off x="6849923" y="5862354"/>
            <a:ext cx="0" cy="14838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2655B2-E68D-40B1-9F8B-E8A01DA1B0FC}"/>
              </a:ext>
            </a:extLst>
          </p:cNvPr>
          <p:cNvSpPr txBox="1"/>
          <p:nvPr/>
        </p:nvSpPr>
        <p:spPr>
          <a:xfrm>
            <a:off x="5770367" y="3282852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DB56BA-8CE6-470D-A6FF-7C9EBD8DB955}"/>
              </a:ext>
            </a:extLst>
          </p:cNvPr>
          <p:cNvSpPr txBox="1"/>
          <p:nvPr/>
        </p:nvSpPr>
        <p:spPr>
          <a:xfrm>
            <a:off x="6422013" y="3892579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A5FD2B-D992-4BB8-B67A-3E340C07B5C2}"/>
              </a:ext>
            </a:extLst>
          </p:cNvPr>
          <p:cNvSpPr txBox="1"/>
          <p:nvPr/>
        </p:nvSpPr>
        <p:spPr>
          <a:xfrm>
            <a:off x="7497495" y="4159019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5856EB-0E21-4111-BAC1-8D7C7A807BA7}"/>
              </a:ext>
            </a:extLst>
          </p:cNvPr>
          <p:cNvSpPr txBox="1"/>
          <p:nvPr/>
        </p:nvSpPr>
        <p:spPr>
          <a:xfrm>
            <a:off x="6966378" y="470726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2436DB-DFB7-413C-A28B-E496F465E5C6}"/>
              </a:ext>
            </a:extLst>
          </p:cNvPr>
          <p:cNvSpPr txBox="1"/>
          <p:nvPr/>
        </p:nvSpPr>
        <p:spPr>
          <a:xfrm>
            <a:off x="7575321" y="538566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37EF2C-3D2C-41F7-AB34-8E322606B3DD}"/>
              </a:ext>
            </a:extLst>
          </p:cNvPr>
          <p:cNvSpPr txBox="1"/>
          <p:nvPr/>
        </p:nvSpPr>
        <p:spPr>
          <a:xfrm>
            <a:off x="7575321" y="538485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7D7F4D-BFE9-4A1D-BB4D-7A93548FBC69}"/>
              </a:ext>
            </a:extLst>
          </p:cNvPr>
          <p:cNvSpPr txBox="1"/>
          <p:nvPr/>
        </p:nvSpPr>
        <p:spPr>
          <a:xfrm>
            <a:off x="7019897" y="5735235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595868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500" kern="0" dirty="0">
                <a:latin typeface="나눔고딕"/>
                <a:ea typeface="나눔고딕"/>
                <a:cs typeface="나눔고딕"/>
              </a:rPr>
              <a:t>Step 3: </a:t>
            </a:r>
            <a:r>
              <a:rPr lang="ko-KR" altLang="en-US" sz="2500" kern="0" dirty="0">
                <a:latin typeface="나눔고딕"/>
                <a:ea typeface="나눔고딕"/>
                <a:cs typeface="나눔고딕"/>
              </a:rPr>
              <a:t>결과문서 메모리저장</a:t>
            </a:r>
            <a:endParaRPr lang="en-US" altLang="ko-KR" sz="2000" b="0" kern="0" dirty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템플릿 언어에 데이터를 적용하여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err="1">
                <a:latin typeface="나눔고딕"/>
                <a:ea typeface="나눔고딕"/>
                <a:cs typeface="나눔고딕"/>
              </a:rPr>
              <a:t>렌더링된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 결과를 출력문서 메모리에 저장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도중에 결과문서 메모리가 부족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하다면 메모리 공간을 증가시켜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저장하도록 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해석이 </a:t>
            </a:r>
            <a:r>
              <a:rPr lang="ko-KR" altLang="en-US" sz="2000" b="0" kern="0" dirty="0" err="1">
                <a:latin typeface="나눔고딕"/>
                <a:ea typeface="나눔고딕"/>
                <a:cs typeface="나눔고딕"/>
              </a:rPr>
              <a:t>끝날때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 까지 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Step 2, Step 3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을 반복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설계</a:t>
            </a:r>
            <a:r>
              <a:rPr lang="en-US" altLang="ko-KR" dirty="0"/>
              <a:t>(5) – Step 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EF850-3B5C-4945-B3AF-ED39A389AF25}"/>
              </a:ext>
            </a:extLst>
          </p:cNvPr>
          <p:cNvSpPr/>
          <p:nvPr/>
        </p:nvSpPr>
        <p:spPr bwMode="auto">
          <a:xfrm>
            <a:off x="5992710" y="1798555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Get </a:t>
            </a:r>
            <a:r>
              <a:rPr lang="en-US" altLang="ko-KR" sz="1200" dirty="0" err="1"/>
              <a:t>filepath</a:t>
            </a:r>
            <a:r>
              <a:rPr lang="en-US" altLang="ko-KR" sz="1200" dirty="0"/>
              <a:t> T, D</a:t>
            </a:r>
            <a:endParaRPr lang="ko-KR" altLang="en-US" sz="1200" dirty="0"/>
          </a:p>
        </p:txBody>
      </p:sp>
      <p:sp>
        <p:nvSpPr>
          <p:cNvPr id="36" name="모서리가 둥근 직사각형 44">
            <a:extLst>
              <a:ext uri="{FF2B5EF4-FFF2-40B4-BE49-F238E27FC236}">
                <a16:creationId xmlns:a16="http://schemas.microsoft.com/office/drawing/2014/main" id="{D425444F-457B-49FD-ACFB-574E595B82B0}"/>
              </a:ext>
            </a:extLst>
          </p:cNvPr>
          <p:cNvSpPr/>
          <p:nvPr/>
        </p:nvSpPr>
        <p:spPr bwMode="auto">
          <a:xfrm>
            <a:off x="6101497" y="1211219"/>
            <a:ext cx="1527663" cy="399120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37" name="모서리가 둥근 직사각형 47">
            <a:extLst>
              <a:ext uri="{FF2B5EF4-FFF2-40B4-BE49-F238E27FC236}">
                <a16:creationId xmlns:a16="http://schemas.microsoft.com/office/drawing/2014/main" id="{954F8B1D-B83E-4744-805F-751B08F90CA7}"/>
              </a:ext>
            </a:extLst>
          </p:cNvPr>
          <p:cNvSpPr/>
          <p:nvPr/>
        </p:nvSpPr>
        <p:spPr bwMode="auto">
          <a:xfrm>
            <a:off x="4913075" y="5989246"/>
            <a:ext cx="828092" cy="281532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38" name="직선 화살표 연결선 22">
            <a:extLst>
              <a:ext uri="{FF2B5EF4-FFF2-40B4-BE49-F238E27FC236}">
                <a16:creationId xmlns:a16="http://schemas.microsoft.com/office/drawing/2014/main" id="{A4C792AF-0A83-48DF-9176-1502E8163994}"/>
              </a:ext>
            </a:extLst>
          </p:cNvPr>
          <p:cNvCxnSpPr>
            <a:cxnSpLocks noChangeShapeType="1"/>
            <a:stCxn id="36" idx="2"/>
            <a:endCxn id="34" idx="0"/>
          </p:cNvCxnSpPr>
          <p:nvPr/>
        </p:nvCxnSpPr>
        <p:spPr bwMode="auto">
          <a:xfrm>
            <a:off x="6865329" y="1610339"/>
            <a:ext cx="0" cy="18821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직선 화살표 연결선 26">
            <a:extLst>
              <a:ext uri="{FF2B5EF4-FFF2-40B4-BE49-F238E27FC236}">
                <a16:creationId xmlns:a16="http://schemas.microsoft.com/office/drawing/2014/main" id="{D6356124-F434-433E-BAB9-2291588BB6F2}"/>
              </a:ext>
            </a:extLst>
          </p:cNvPr>
          <p:cNvCxnSpPr>
            <a:cxnSpLocks noChangeShapeType="1"/>
            <a:stCxn id="74" idx="1"/>
            <a:endCxn id="37" idx="3"/>
          </p:cNvCxnSpPr>
          <p:nvPr/>
        </p:nvCxnSpPr>
        <p:spPr bwMode="auto">
          <a:xfrm flipH="1">
            <a:off x="5741167" y="6130012"/>
            <a:ext cx="20865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직선 화살표 연결선 26">
            <a:extLst>
              <a:ext uri="{FF2B5EF4-FFF2-40B4-BE49-F238E27FC236}">
                <a16:creationId xmlns:a16="http://schemas.microsoft.com/office/drawing/2014/main" id="{043C3C95-62D4-4289-9C98-C98A954C4F68}"/>
              </a:ext>
            </a:extLst>
          </p:cNvPr>
          <p:cNvCxnSpPr>
            <a:cxnSpLocks noChangeShapeType="1"/>
            <a:stCxn id="34" idx="2"/>
            <a:endCxn id="62" idx="0"/>
          </p:cNvCxnSpPr>
          <p:nvPr/>
        </p:nvCxnSpPr>
        <p:spPr bwMode="auto">
          <a:xfrm>
            <a:off x="6865329" y="2148314"/>
            <a:ext cx="0" cy="11589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꺾인 연결선 18">
            <a:extLst>
              <a:ext uri="{FF2B5EF4-FFF2-40B4-BE49-F238E27FC236}">
                <a16:creationId xmlns:a16="http://schemas.microsoft.com/office/drawing/2014/main" id="{E3A0BC70-9FDF-4DEA-8B7B-9D4BF9C97C21}"/>
              </a:ext>
            </a:extLst>
          </p:cNvPr>
          <p:cNvCxnSpPr>
            <a:cxnSpLocks noChangeShapeType="1"/>
            <a:stCxn id="84" idx="3"/>
            <a:endCxn id="68" idx="3"/>
          </p:cNvCxnSpPr>
          <p:nvPr/>
        </p:nvCxnSpPr>
        <p:spPr bwMode="auto">
          <a:xfrm flipV="1">
            <a:off x="7678108" y="2935142"/>
            <a:ext cx="59840" cy="2770736"/>
          </a:xfrm>
          <a:prstGeom prst="bentConnector3">
            <a:avLst>
              <a:gd name="adj1" fmla="val 232844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8358A0-0738-4360-A216-545095BEBFB2}"/>
              </a:ext>
            </a:extLst>
          </p:cNvPr>
          <p:cNvSpPr txBox="1"/>
          <p:nvPr/>
        </p:nvSpPr>
        <p:spPr>
          <a:xfrm>
            <a:off x="7888608" y="2118048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C3D862-AAEA-455A-9EA6-56B64219F332}"/>
              </a:ext>
            </a:extLst>
          </p:cNvPr>
          <p:cNvSpPr txBox="1"/>
          <p:nvPr/>
        </p:nvSpPr>
        <p:spPr>
          <a:xfrm>
            <a:off x="7918444" y="3479794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72C2E-592C-4AF2-9721-0B0E1181A079}"/>
              </a:ext>
            </a:extLst>
          </p:cNvPr>
          <p:cNvSpPr txBox="1"/>
          <p:nvPr/>
        </p:nvSpPr>
        <p:spPr>
          <a:xfrm>
            <a:off x="7913202" y="4817357"/>
            <a:ext cx="507677" cy="230832"/>
          </a:xfrm>
          <a:prstGeom prst="rect">
            <a:avLst/>
          </a:prstGeom>
          <a:solidFill>
            <a:srgbClr val="FF66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1019C2-B378-40B3-9D57-7E15C0535C20}"/>
              </a:ext>
            </a:extLst>
          </p:cNvPr>
          <p:cNvSpPr txBox="1"/>
          <p:nvPr/>
        </p:nvSpPr>
        <p:spPr>
          <a:xfrm>
            <a:off x="7919996" y="5779905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CAC308-55F7-46D9-8B90-BDD96BD5370A}"/>
              </a:ext>
            </a:extLst>
          </p:cNvPr>
          <p:cNvSpPr/>
          <p:nvPr/>
        </p:nvSpPr>
        <p:spPr bwMode="auto">
          <a:xfrm>
            <a:off x="5992710" y="2264208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Malloc output, data &amp;</a:t>
            </a:r>
            <a:br>
              <a:rPr lang="en-US" altLang="ko-KR" sz="1200" dirty="0"/>
            </a:br>
            <a:r>
              <a:rPr lang="en-US" altLang="ko-KR" sz="1200" dirty="0"/>
              <a:t>Read data to memory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8A695B-F638-4826-8E11-487F94A5421C}"/>
              </a:ext>
            </a:extLst>
          </p:cNvPr>
          <p:cNvSpPr/>
          <p:nvPr/>
        </p:nvSpPr>
        <p:spPr bwMode="auto">
          <a:xfrm>
            <a:off x="5978284" y="5029369"/>
            <a:ext cx="1745239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Save result to output memory if</a:t>
            </a:r>
            <a:r>
              <a:rPr lang="ko-KR" altLang="en-US" sz="1200" dirty="0"/>
              <a:t> </a:t>
            </a:r>
            <a:r>
              <a:rPr lang="en-US" altLang="ko-KR" sz="1200" dirty="0"/>
              <a:t>exists.</a:t>
            </a:r>
            <a:endParaRPr lang="ko-KR" altLang="en-US" sz="1200" dirty="0"/>
          </a:p>
        </p:txBody>
      </p:sp>
      <p:cxnSp>
        <p:nvCxnSpPr>
          <p:cNvPr id="67" name="직선 화살표 연결선 26">
            <a:extLst>
              <a:ext uri="{FF2B5EF4-FFF2-40B4-BE49-F238E27FC236}">
                <a16:creationId xmlns:a16="http://schemas.microsoft.com/office/drawing/2014/main" id="{6400ADD4-014D-49DD-8BDB-B3CEF583050B}"/>
              </a:ext>
            </a:extLst>
          </p:cNvPr>
          <p:cNvCxnSpPr>
            <a:cxnSpLocks noChangeShapeType="1"/>
            <a:stCxn id="77" idx="2"/>
            <a:endCxn id="66" idx="0"/>
          </p:cNvCxnSpPr>
          <p:nvPr/>
        </p:nvCxnSpPr>
        <p:spPr bwMode="auto">
          <a:xfrm flipH="1">
            <a:off x="6850904" y="4848760"/>
            <a:ext cx="14422" cy="18060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8" name="직사각형 43">
            <a:extLst>
              <a:ext uri="{FF2B5EF4-FFF2-40B4-BE49-F238E27FC236}">
                <a16:creationId xmlns:a16="http://schemas.microsoft.com/office/drawing/2014/main" id="{20E691D9-8F9C-407F-B3C2-0106D8EF8640}"/>
              </a:ext>
            </a:extLst>
          </p:cNvPr>
          <p:cNvSpPr/>
          <p:nvPr/>
        </p:nvSpPr>
        <p:spPr bwMode="auto">
          <a:xfrm>
            <a:off x="5992710" y="2760262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template </a:t>
            </a:r>
          </a:p>
          <a:p>
            <a:pPr algn="ctr">
              <a:defRPr/>
            </a:pPr>
            <a:r>
              <a:rPr lang="en-US" altLang="ko-KR" sz="1200" dirty="0"/>
              <a:t>character by character</a:t>
            </a:r>
            <a:endParaRPr lang="ko-KR" altLang="en-US" sz="1200" baseline="-25000" dirty="0"/>
          </a:p>
        </p:txBody>
      </p:sp>
      <p:cxnSp>
        <p:nvCxnSpPr>
          <p:cNvPr id="69" name="직선 화살표 연결선 26">
            <a:extLst>
              <a:ext uri="{FF2B5EF4-FFF2-40B4-BE49-F238E27FC236}">
                <a16:creationId xmlns:a16="http://schemas.microsoft.com/office/drawing/2014/main" id="{B3425149-633E-4443-BD92-ECE935172085}"/>
              </a:ext>
            </a:extLst>
          </p:cNvPr>
          <p:cNvCxnSpPr>
            <a:cxnSpLocks noChangeShapeType="1"/>
            <a:stCxn id="62" idx="2"/>
            <a:endCxn id="68" idx="0"/>
          </p:cNvCxnSpPr>
          <p:nvPr/>
        </p:nvCxnSpPr>
        <p:spPr bwMode="auto">
          <a:xfrm>
            <a:off x="6865329" y="2613967"/>
            <a:ext cx="0" cy="14629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0" name="직선 화살표 연결선 26">
            <a:extLst>
              <a:ext uri="{FF2B5EF4-FFF2-40B4-BE49-F238E27FC236}">
                <a16:creationId xmlns:a16="http://schemas.microsoft.com/office/drawing/2014/main" id="{D44BA618-DBF2-4F71-9B3A-13849DD0DFDD}"/>
              </a:ext>
            </a:extLst>
          </p:cNvPr>
          <p:cNvCxnSpPr>
            <a:cxnSpLocks noChangeShapeType="1"/>
            <a:stCxn id="68" idx="2"/>
            <a:endCxn id="75" idx="0"/>
          </p:cNvCxnSpPr>
          <p:nvPr/>
        </p:nvCxnSpPr>
        <p:spPr bwMode="auto">
          <a:xfrm flipH="1">
            <a:off x="6865326" y="3110021"/>
            <a:ext cx="3" cy="17404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" name="직선 화살표 연결선 26">
            <a:extLst>
              <a:ext uri="{FF2B5EF4-FFF2-40B4-BE49-F238E27FC236}">
                <a16:creationId xmlns:a16="http://schemas.microsoft.com/office/drawing/2014/main" id="{6B359069-6FFB-4427-8832-251F7A32E9AF}"/>
              </a:ext>
            </a:extLst>
          </p:cNvPr>
          <p:cNvCxnSpPr>
            <a:cxnSpLocks noChangeShapeType="1"/>
            <a:stCxn id="66" idx="2"/>
            <a:endCxn id="84" idx="0"/>
          </p:cNvCxnSpPr>
          <p:nvPr/>
        </p:nvCxnSpPr>
        <p:spPr bwMode="auto">
          <a:xfrm flipH="1">
            <a:off x="6849923" y="5379128"/>
            <a:ext cx="981" cy="1702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직사각형 32">
            <a:extLst>
              <a:ext uri="{FF2B5EF4-FFF2-40B4-BE49-F238E27FC236}">
                <a16:creationId xmlns:a16="http://schemas.microsoft.com/office/drawing/2014/main" id="{4115FBF2-6C9B-4567-8C5C-BA2FE96239DF}"/>
              </a:ext>
            </a:extLst>
          </p:cNvPr>
          <p:cNvSpPr/>
          <p:nvPr/>
        </p:nvSpPr>
        <p:spPr bwMode="auto">
          <a:xfrm>
            <a:off x="7913819" y="4329105"/>
            <a:ext cx="1102140" cy="349759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/>
              <a:t>realloc</a:t>
            </a:r>
            <a:r>
              <a:rPr lang="en-US" altLang="ko-KR" sz="1200" dirty="0"/>
              <a:t>(output)</a:t>
            </a:r>
          </a:p>
        </p:txBody>
      </p:sp>
      <p:sp>
        <p:nvSpPr>
          <p:cNvPr id="74" name="직사각형 32">
            <a:extLst>
              <a:ext uri="{FF2B5EF4-FFF2-40B4-BE49-F238E27FC236}">
                <a16:creationId xmlns:a16="http://schemas.microsoft.com/office/drawing/2014/main" id="{2EB7807B-2863-4CF7-B2A2-BAAA1E7F23B6}"/>
              </a:ext>
            </a:extLst>
          </p:cNvPr>
          <p:cNvSpPr/>
          <p:nvPr/>
        </p:nvSpPr>
        <p:spPr bwMode="auto">
          <a:xfrm>
            <a:off x="5949823" y="6010737"/>
            <a:ext cx="1800200" cy="238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output to screen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801E085E-8AC4-451A-91D5-05FBBCB22968}"/>
              </a:ext>
            </a:extLst>
          </p:cNvPr>
          <p:cNvSpPr/>
          <p:nvPr/>
        </p:nvSpPr>
        <p:spPr bwMode="auto">
          <a:xfrm>
            <a:off x="5992710" y="3284067"/>
            <a:ext cx="1745232" cy="6895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Syntax error ?</a:t>
            </a:r>
            <a:endParaRPr lang="ko-KR" altLang="en-US" sz="1200" dirty="0"/>
          </a:p>
        </p:txBody>
      </p:sp>
      <p:cxnSp>
        <p:nvCxnSpPr>
          <p:cNvPr id="76" name="직선 화살표 연결선 26">
            <a:extLst>
              <a:ext uri="{FF2B5EF4-FFF2-40B4-BE49-F238E27FC236}">
                <a16:creationId xmlns:a16="http://schemas.microsoft.com/office/drawing/2014/main" id="{D4D050C0-D866-463D-BD9D-93F775B97419}"/>
              </a:ext>
            </a:extLst>
          </p:cNvPr>
          <p:cNvCxnSpPr>
            <a:cxnSpLocks noChangeShapeType="1"/>
            <a:stCxn id="77" idx="3"/>
            <a:endCxn id="72" idx="1"/>
          </p:cNvCxnSpPr>
          <p:nvPr/>
        </p:nvCxnSpPr>
        <p:spPr bwMode="auto">
          <a:xfrm>
            <a:off x="7737942" y="4503985"/>
            <a:ext cx="17587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A6660776-E076-47DF-B693-AEF84E0F7E44}"/>
              </a:ext>
            </a:extLst>
          </p:cNvPr>
          <p:cNvSpPr/>
          <p:nvPr/>
        </p:nvSpPr>
        <p:spPr bwMode="auto">
          <a:xfrm>
            <a:off x="5992710" y="4159210"/>
            <a:ext cx="1745232" cy="689550"/>
          </a:xfrm>
          <a:prstGeom prst="diamond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Need more output memory ?</a:t>
            </a:r>
            <a:endParaRPr lang="ko-KR" altLang="en-US" sz="1200" dirty="0"/>
          </a:p>
        </p:txBody>
      </p:sp>
      <p:sp>
        <p:nvSpPr>
          <p:cNvPr id="78" name="직사각형 32">
            <a:extLst>
              <a:ext uri="{FF2B5EF4-FFF2-40B4-BE49-F238E27FC236}">
                <a16:creationId xmlns:a16="http://schemas.microsoft.com/office/drawing/2014/main" id="{EA008F27-634A-4EF7-8FE2-328613C0BBAB}"/>
              </a:ext>
            </a:extLst>
          </p:cNvPr>
          <p:cNvSpPr/>
          <p:nvPr/>
        </p:nvSpPr>
        <p:spPr bwMode="auto">
          <a:xfrm>
            <a:off x="4710068" y="3450015"/>
            <a:ext cx="1102140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Print error</a:t>
            </a:r>
          </a:p>
        </p:txBody>
      </p:sp>
      <p:cxnSp>
        <p:nvCxnSpPr>
          <p:cNvPr id="79" name="직선 화살표 연결선 26">
            <a:extLst>
              <a:ext uri="{FF2B5EF4-FFF2-40B4-BE49-F238E27FC236}">
                <a16:creationId xmlns:a16="http://schemas.microsoft.com/office/drawing/2014/main" id="{6F07E5CA-49FD-4EBD-8A51-39339D3465A4}"/>
              </a:ext>
            </a:extLst>
          </p:cNvPr>
          <p:cNvCxnSpPr>
            <a:cxnSpLocks noChangeShapeType="1"/>
            <a:stCxn id="75" idx="1"/>
            <a:endCxn id="78" idx="3"/>
          </p:cNvCxnSpPr>
          <p:nvPr/>
        </p:nvCxnSpPr>
        <p:spPr bwMode="auto">
          <a:xfrm flipH="1" flipV="1">
            <a:off x="5812208" y="3624895"/>
            <a:ext cx="180502" cy="39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모서리가 둥근 직사각형 47">
            <a:extLst>
              <a:ext uri="{FF2B5EF4-FFF2-40B4-BE49-F238E27FC236}">
                <a16:creationId xmlns:a16="http://schemas.microsoft.com/office/drawing/2014/main" id="{4363014D-6E8F-43C8-A6D2-1C1B4925CD3F}"/>
              </a:ext>
            </a:extLst>
          </p:cNvPr>
          <p:cNvSpPr/>
          <p:nvPr/>
        </p:nvSpPr>
        <p:spPr bwMode="auto">
          <a:xfrm>
            <a:off x="4830727" y="2884948"/>
            <a:ext cx="860238" cy="399119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Return -1 </a:t>
            </a:r>
          </a:p>
          <a:p>
            <a:pPr algn="ctr">
              <a:defRPr/>
            </a:pPr>
            <a:r>
              <a:rPr lang="en-US" altLang="ko-KR" sz="1050" dirty="0"/>
              <a:t>end</a:t>
            </a:r>
            <a:endParaRPr lang="ko-KR" altLang="en-US" sz="1050" dirty="0"/>
          </a:p>
        </p:txBody>
      </p:sp>
      <p:cxnSp>
        <p:nvCxnSpPr>
          <p:cNvPr id="82" name="직선 화살표 연결선 26">
            <a:extLst>
              <a:ext uri="{FF2B5EF4-FFF2-40B4-BE49-F238E27FC236}">
                <a16:creationId xmlns:a16="http://schemas.microsoft.com/office/drawing/2014/main" id="{BA26FD59-B371-4EF3-AB95-A41E4D098018}"/>
              </a:ext>
            </a:extLst>
          </p:cNvPr>
          <p:cNvCxnSpPr>
            <a:cxnSpLocks noChangeShapeType="1"/>
            <a:stCxn id="78" idx="0"/>
            <a:endCxn id="80" idx="2"/>
          </p:cNvCxnSpPr>
          <p:nvPr/>
        </p:nvCxnSpPr>
        <p:spPr bwMode="auto">
          <a:xfrm flipH="1" flipV="1">
            <a:off x="5260846" y="3284067"/>
            <a:ext cx="292" cy="16594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" name="직선 화살표 연결선 26">
            <a:extLst>
              <a:ext uri="{FF2B5EF4-FFF2-40B4-BE49-F238E27FC236}">
                <a16:creationId xmlns:a16="http://schemas.microsoft.com/office/drawing/2014/main" id="{0E52129A-B293-47A1-BDEC-A46AE481B101}"/>
              </a:ext>
            </a:extLst>
          </p:cNvPr>
          <p:cNvCxnSpPr>
            <a:cxnSpLocks noChangeShapeType="1"/>
            <a:stCxn id="75" idx="2"/>
            <a:endCxn id="77" idx="0"/>
          </p:cNvCxnSpPr>
          <p:nvPr/>
        </p:nvCxnSpPr>
        <p:spPr bwMode="auto">
          <a:xfrm>
            <a:off x="6865326" y="3973617"/>
            <a:ext cx="0" cy="18559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76AF154A-8D2B-4859-950A-51DFDF8760B5}"/>
              </a:ext>
            </a:extLst>
          </p:cNvPr>
          <p:cNvSpPr/>
          <p:nvPr/>
        </p:nvSpPr>
        <p:spPr bwMode="auto">
          <a:xfrm>
            <a:off x="6021738" y="5549401"/>
            <a:ext cx="1656370" cy="312953"/>
          </a:xfrm>
          <a:prstGeom prst="diamond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end ?</a:t>
            </a:r>
            <a:endParaRPr lang="ko-KR" altLang="en-US" sz="1200" dirty="0"/>
          </a:p>
        </p:txBody>
      </p:sp>
      <p:cxnSp>
        <p:nvCxnSpPr>
          <p:cNvPr id="86" name="꺾인 연결선 18">
            <a:extLst>
              <a:ext uri="{FF2B5EF4-FFF2-40B4-BE49-F238E27FC236}">
                <a16:creationId xmlns:a16="http://schemas.microsoft.com/office/drawing/2014/main" id="{FF147012-721F-4ECB-805E-35FDD728993D}"/>
              </a:ext>
            </a:extLst>
          </p:cNvPr>
          <p:cNvCxnSpPr>
            <a:cxnSpLocks noChangeShapeType="1"/>
            <a:stCxn id="72" idx="2"/>
            <a:endCxn id="66" idx="3"/>
          </p:cNvCxnSpPr>
          <p:nvPr/>
        </p:nvCxnSpPr>
        <p:spPr bwMode="auto">
          <a:xfrm rot="5400000">
            <a:off x="7831514" y="4570873"/>
            <a:ext cx="525385" cy="741366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" name="직선 화살표 연결선 26">
            <a:extLst>
              <a:ext uri="{FF2B5EF4-FFF2-40B4-BE49-F238E27FC236}">
                <a16:creationId xmlns:a16="http://schemas.microsoft.com/office/drawing/2014/main" id="{DB10D645-5842-45AD-9413-25E12C3F1359}"/>
              </a:ext>
            </a:extLst>
          </p:cNvPr>
          <p:cNvCxnSpPr>
            <a:cxnSpLocks noChangeShapeType="1"/>
            <a:stCxn id="84" idx="2"/>
            <a:endCxn id="74" idx="0"/>
          </p:cNvCxnSpPr>
          <p:nvPr/>
        </p:nvCxnSpPr>
        <p:spPr bwMode="auto">
          <a:xfrm>
            <a:off x="6849923" y="5862354"/>
            <a:ext cx="0" cy="14838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2655B2-E68D-40B1-9F8B-E8A01DA1B0FC}"/>
              </a:ext>
            </a:extLst>
          </p:cNvPr>
          <p:cNvSpPr txBox="1"/>
          <p:nvPr/>
        </p:nvSpPr>
        <p:spPr>
          <a:xfrm>
            <a:off x="5770367" y="3282852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DB56BA-8CE6-470D-A6FF-7C9EBD8DB955}"/>
              </a:ext>
            </a:extLst>
          </p:cNvPr>
          <p:cNvSpPr txBox="1"/>
          <p:nvPr/>
        </p:nvSpPr>
        <p:spPr>
          <a:xfrm>
            <a:off x="6422013" y="3892579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A5FD2B-D992-4BB8-B67A-3E340C07B5C2}"/>
              </a:ext>
            </a:extLst>
          </p:cNvPr>
          <p:cNvSpPr txBox="1"/>
          <p:nvPr/>
        </p:nvSpPr>
        <p:spPr>
          <a:xfrm>
            <a:off x="7497495" y="4159019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5856EB-0E21-4111-BAC1-8D7C7A807BA7}"/>
              </a:ext>
            </a:extLst>
          </p:cNvPr>
          <p:cNvSpPr txBox="1"/>
          <p:nvPr/>
        </p:nvSpPr>
        <p:spPr>
          <a:xfrm>
            <a:off x="6966378" y="470726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2436DB-DFB7-413C-A28B-E496F465E5C6}"/>
              </a:ext>
            </a:extLst>
          </p:cNvPr>
          <p:cNvSpPr txBox="1"/>
          <p:nvPr/>
        </p:nvSpPr>
        <p:spPr>
          <a:xfrm>
            <a:off x="7575321" y="538566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37EF2C-3D2C-41F7-AB34-8E322606B3DD}"/>
              </a:ext>
            </a:extLst>
          </p:cNvPr>
          <p:cNvSpPr txBox="1"/>
          <p:nvPr/>
        </p:nvSpPr>
        <p:spPr>
          <a:xfrm>
            <a:off x="7575321" y="538485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7D7F4D-BFE9-4A1D-BB4D-7A93548FBC69}"/>
              </a:ext>
            </a:extLst>
          </p:cNvPr>
          <p:cNvSpPr txBox="1"/>
          <p:nvPr/>
        </p:nvSpPr>
        <p:spPr>
          <a:xfrm>
            <a:off x="7019897" y="5735235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469135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332902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500" kern="0" dirty="0">
                <a:latin typeface="나눔고딕"/>
                <a:ea typeface="나눔고딕"/>
                <a:cs typeface="나눔고딕"/>
              </a:rPr>
              <a:t>Step 4: </a:t>
            </a:r>
            <a:r>
              <a:rPr lang="ko-KR" altLang="en-US" sz="2500" kern="0" dirty="0">
                <a:latin typeface="나눔고딕"/>
                <a:ea typeface="나눔고딕"/>
                <a:cs typeface="나눔고딕"/>
              </a:rPr>
              <a:t>결과문서 출력</a:t>
            </a:r>
            <a:endParaRPr lang="en-US" altLang="ko-KR" sz="2000" b="0" kern="0" dirty="0">
              <a:latin typeface="나눔고딕"/>
              <a:ea typeface="나눔고딕"/>
              <a:cs typeface="나눔고딕"/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문법에 문제 없이 </a:t>
            </a: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최종 렌더링이 완료</a:t>
            </a:r>
            <a: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 smtClean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 smtClean="0">
                <a:latin typeface="나눔고딕"/>
                <a:ea typeface="나눔고딕"/>
                <a:cs typeface="나눔고딕"/>
              </a:rPr>
              <a:t>되었다면 결과 </a:t>
            </a: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문서를 화면에 출력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2000" b="0" kern="0" dirty="0">
                <a:latin typeface="나눔고딕"/>
                <a:ea typeface="나눔고딕"/>
                <a:cs typeface="나눔고딕"/>
              </a:rPr>
            </a:b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하고 사용했던 모든 메모리를 해제한다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000" b="0" kern="0" dirty="0">
                <a:latin typeface="나눔고딕"/>
                <a:ea typeface="나눔고딕"/>
                <a:cs typeface="나눔고딕"/>
              </a:rPr>
              <a:t>프로그램을 종료한다</a:t>
            </a:r>
            <a:r>
              <a:rPr lang="en-US" altLang="ko-KR" sz="2000" b="0" kern="0" dirty="0">
                <a:latin typeface="나눔고딕"/>
                <a:ea typeface="나눔고딕"/>
                <a:cs typeface="나눔고딕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설계</a:t>
            </a:r>
            <a:r>
              <a:rPr lang="en-US" altLang="ko-KR" dirty="0"/>
              <a:t>(6) – Step 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EF850-3B5C-4945-B3AF-ED39A389AF25}"/>
              </a:ext>
            </a:extLst>
          </p:cNvPr>
          <p:cNvSpPr/>
          <p:nvPr/>
        </p:nvSpPr>
        <p:spPr bwMode="auto">
          <a:xfrm>
            <a:off x="5992710" y="1798555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Get </a:t>
            </a:r>
            <a:r>
              <a:rPr lang="en-US" altLang="ko-KR" sz="1200" dirty="0" err="1"/>
              <a:t>filepath</a:t>
            </a:r>
            <a:r>
              <a:rPr lang="en-US" altLang="ko-KR" sz="1200" dirty="0"/>
              <a:t> T, D</a:t>
            </a:r>
            <a:endParaRPr lang="ko-KR" altLang="en-US" sz="1200" dirty="0"/>
          </a:p>
        </p:txBody>
      </p:sp>
      <p:sp>
        <p:nvSpPr>
          <p:cNvPr id="36" name="모서리가 둥근 직사각형 44">
            <a:extLst>
              <a:ext uri="{FF2B5EF4-FFF2-40B4-BE49-F238E27FC236}">
                <a16:creationId xmlns:a16="http://schemas.microsoft.com/office/drawing/2014/main" id="{D425444F-457B-49FD-ACFB-574E595B82B0}"/>
              </a:ext>
            </a:extLst>
          </p:cNvPr>
          <p:cNvSpPr/>
          <p:nvPr/>
        </p:nvSpPr>
        <p:spPr bwMode="auto">
          <a:xfrm>
            <a:off x="6101497" y="1211219"/>
            <a:ext cx="1527663" cy="399120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main start</a:t>
            </a:r>
            <a:endParaRPr lang="ko-KR" altLang="en-US" sz="1200" dirty="0"/>
          </a:p>
        </p:txBody>
      </p:sp>
      <p:sp>
        <p:nvSpPr>
          <p:cNvPr id="37" name="모서리가 둥근 직사각형 47">
            <a:extLst>
              <a:ext uri="{FF2B5EF4-FFF2-40B4-BE49-F238E27FC236}">
                <a16:creationId xmlns:a16="http://schemas.microsoft.com/office/drawing/2014/main" id="{954F8B1D-B83E-4744-805F-751B08F90CA7}"/>
              </a:ext>
            </a:extLst>
          </p:cNvPr>
          <p:cNvSpPr/>
          <p:nvPr/>
        </p:nvSpPr>
        <p:spPr bwMode="auto">
          <a:xfrm>
            <a:off x="4913075" y="5989246"/>
            <a:ext cx="828092" cy="281532"/>
          </a:xfrm>
          <a:prstGeom prst="roundRect">
            <a:avLst>
              <a:gd name="adj" fmla="val 49260"/>
            </a:avLst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main end</a:t>
            </a:r>
            <a:endParaRPr lang="ko-KR" altLang="en-US" sz="1050" dirty="0"/>
          </a:p>
        </p:txBody>
      </p:sp>
      <p:cxnSp>
        <p:nvCxnSpPr>
          <p:cNvPr id="38" name="직선 화살표 연결선 22">
            <a:extLst>
              <a:ext uri="{FF2B5EF4-FFF2-40B4-BE49-F238E27FC236}">
                <a16:creationId xmlns:a16="http://schemas.microsoft.com/office/drawing/2014/main" id="{A4C792AF-0A83-48DF-9176-1502E8163994}"/>
              </a:ext>
            </a:extLst>
          </p:cNvPr>
          <p:cNvCxnSpPr>
            <a:cxnSpLocks noChangeShapeType="1"/>
            <a:stCxn id="36" idx="2"/>
            <a:endCxn id="34" idx="0"/>
          </p:cNvCxnSpPr>
          <p:nvPr/>
        </p:nvCxnSpPr>
        <p:spPr bwMode="auto">
          <a:xfrm>
            <a:off x="6865329" y="1610339"/>
            <a:ext cx="0" cy="18821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직선 화살표 연결선 26">
            <a:extLst>
              <a:ext uri="{FF2B5EF4-FFF2-40B4-BE49-F238E27FC236}">
                <a16:creationId xmlns:a16="http://schemas.microsoft.com/office/drawing/2014/main" id="{D6356124-F434-433E-BAB9-2291588BB6F2}"/>
              </a:ext>
            </a:extLst>
          </p:cNvPr>
          <p:cNvCxnSpPr>
            <a:cxnSpLocks noChangeShapeType="1"/>
            <a:stCxn id="74" idx="1"/>
            <a:endCxn id="37" idx="3"/>
          </p:cNvCxnSpPr>
          <p:nvPr/>
        </p:nvCxnSpPr>
        <p:spPr bwMode="auto">
          <a:xfrm flipH="1">
            <a:off x="5741167" y="6130012"/>
            <a:ext cx="20865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직선 화살표 연결선 26">
            <a:extLst>
              <a:ext uri="{FF2B5EF4-FFF2-40B4-BE49-F238E27FC236}">
                <a16:creationId xmlns:a16="http://schemas.microsoft.com/office/drawing/2014/main" id="{043C3C95-62D4-4289-9C98-C98A954C4F68}"/>
              </a:ext>
            </a:extLst>
          </p:cNvPr>
          <p:cNvCxnSpPr>
            <a:cxnSpLocks noChangeShapeType="1"/>
            <a:stCxn id="34" idx="2"/>
            <a:endCxn id="62" idx="0"/>
          </p:cNvCxnSpPr>
          <p:nvPr/>
        </p:nvCxnSpPr>
        <p:spPr bwMode="auto">
          <a:xfrm>
            <a:off x="6865329" y="2148314"/>
            <a:ext cx="0" cy="11589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꺾인 연결선 18">
            <a:extLst>
              <a:ext uri="{FF2B5EF4-FFF2-40B4-BE49-F238E27FC236}">
                <a16:creationId xmlns:a16="http://schemas.microsoft.com/office/drawing/2014/main" id="{E3A0BC70-9FDF-4DEA-8B7B-9D4BF9C97C21}"/>
              </a:ext>
            </a:extLst>
          </p:cNvPr>
          <p:cNvCxnSpPr>
            <a:cxnSpLocks noChangeShapeType="1"/>
            <a:stCxn id="84" idx="3"/>
            <a:endCxn id="68" idx="3"/>
          </p:cNvCxnSpPr>
          <p:nvPr/>
        </p:nvCxnSpPr>
        <p:spPr bwMode="auto">
          <a:xfrm flipV="1">
            <a:off x="7678108" y="2935142"/>
            <a:ext cx="59840" cy="2770736"/>
          </a:xfrm>
          <a:prstGeom prst="bentConnector3">
            <a:avLst>
              <a:gd name="adj1" fmla="val 232844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8358A0-0738-4360-A216-545095BEBFB2}"/>
              </a:ext>
            </a:extLst>
          </p:cNvPr>
          <p:cNvSpPr txBox="1"/>
          <p:nvPr/>
        </p:nvSpPr>
        <p:spPr>
          <a:xfrm>
            <a:off x="7888608" y="2118048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1</a:t>
            </a:r>
            <a:endParaRPr lang="ko-KR" altLang="en-US" sz="9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C3D862-AAEA-455A-9EA6-56B64219F332}"/>
              </a:ext>
            </a:extLst>
          </p:cNvPr>
          <p:cNvSpPr txBox="1"/>
          <p:nvPr/>
        </p:nvSpPr>
        <p:spPr>
          <a:xfrm>
            <a:off x="7918444" y="3479794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2</a:t>
            </a:r>
            <a:endParaRPr lang="ko-KR" altLang="en-US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72C2E-592C-4AF2-9721-0B0E1181A079}"/>
              </a:ext>
            </a:extLst>
          </p:cNvPr>
          <p:cNvSpPr txBox="1"/>
          <p:nvPr/>
        </p:nvSpPr>
        <p:spPr>
          <a:xfrm>
            <a:off x="7913202" y="4817357"/>
            <a:ext cx="50767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3</a:t>
            </a:r>
            <a:endParaRPr lang="ko-KR" altLang="en-US" sz="9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1019C2-B378-40B3-9D57-7E15C0535C20}"/>
              </a:ext>
            </a:extLst>
          </p:cNvPr>
          <p:cNvSpPr txBox="1"/>
          <p:nvPr/>
        </p:nvSpPr>
        <p:spPr>
          <a:xfrm>
            <a:off x="7919996" y="5779905"/>
            <a:ext cx="507677" cy="230832"/>
          </a:xfrm>
          <a:prstGeom prst="rect">
            <a:avLst/>
          </a:prstGeom>
          <a:solidFill>
            <a:srgbClr val="FF66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900" b="1" dirty="0"/>
              <a:t>Step 4</a:t>
            </a:r>
            <a:endParaRPr lang="ko-KR" altLang="en-US" sz="9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CAC308-55F7-46D9-8B90-BDD96BD5370A}"/>
              </a:ext>
            </a:extLst>
          </p:cNvPr>
          <p:cNvSpPr/>
          <p:nvPr/>
        </p:nvSpPr>
        <p:spPr bwMode="auto">
          <a:xfrm>
            <a:off x="5992710" y="2264208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Malloc output, data &amp;</a:t>
            </a:r>
            <a:br>
              <a:rPr lang="en-US" altLang="ko-KR" sz="1200" dirty="0"/>
            </a:br>
            <a:r>
              <a:rPr lang="en-US" altLang="ko-KR" sz="1200" dirty="0"/>
              <a:t>Read data to memory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8A695B-F638-4826-8E11-487F94A5421C}"/>
              </a:ext>
            </a:extLst>
          </p:cNvPr>
          <p:cNvSpPr/>
          <p:nvPr/>
        </p:nvSpPr>
        <p:spPr bwMode="auto">
          <a:xfrm>
            <a:off x="5978284" y="5029369"/>
            <a:ext cx="1745239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Save result to output memory if</a:t>
            </a:r>
            <a:r>
              <a:rPr lang="ko-KR" altLang="en-US" sz="1200" dirty="0"/>
              <a:t> </a:t>
            </a:r>
            <a:r>
              <a:rPr lang="en-US" altLang="ko-KR" sz="1200" dirty="0"/>
              <a:t>exists.</a:t>
            </a:r>
            <a:endParaRPr lang="ko-KR" altLang="en-US" sz="1200" dirty="0"/>
          </a:p>
        </p:txBody>
      </p:sp>
      <p:cxnSp>
        <p:nvCxnSpPr>
          <p:cNvPr id="67" name="직선 화살표 연결선 26">
            <a:extLst>
              <a:ext uri="{FF2B5EF4-FFF2-40B4-BE49-F238E27FC236}">
                <a16:creationId xmlns:a16="http://schemas.microsoft.com/office/drawing/2014/main" id="{6400ADD4-014D-49DD-8BDB-B3CEF583050B}"/>
              </a:ext>
            </a:extLst>
          </p:cNvPr>
          <p:cNvCxnSpPr>
            <a:cxnSpLocks noChangeShapeType="1"/>
            <a:stCxn id="77" idx="2"/>
            <a:endCxn id="66" idx="0"/>
          </p:cNvCxnSpPr>
          <p:nvPr/>
        </p:nvCxnSpPr>
        <p:spPr bwMode="auto">
          <a:xfrm flipH="1">
            <a:off x="6850904" y="4848760"/>
            <a:ext cx="14422" cy="18060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8" name="직사각형 43">
            <a:extLst>
              <a:ext uri="{FF2B5EF4-FFF2-40B4-BE49-F238E27FC236}">
                <a16:creationId xmlns:a16="http://schemas.microsoft.com/office/drawing/2014/main" id="{20E691D9-8F9C-407F-B3C2-0106D8EF8640}"/>
              </a:ext>
            </a:extLst>
          </p:cNvPr>
          <p:cNvSpPr/>
          <p:nvPr/>
        </p:nvSpPr>
        <p:spPr bwMode="auto">
          <a:xfrm>
            <a:off x="5992710" y="2760262"/>
            <a:ext cx="1745238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template </a:t>
            </a:r>
          </a:p>
          <a:p>
            <a:pPr algn="ctr">
              <a:defRPr/>
            </a:pPr>
            <a:r>
              <a:rPr lang="en-US" altLang="ko-KR" sz="1200" dirty="0"/>
              <a:t>character by character</a:t>
            </a:r>
            <a:endParaRPr lang="ko-KR" altLang="en-US" sz="1200" baseline="-25000" dirty="0"/>
          </a:p>
        </p:txBody>
      </p:sp>
      <p:cxnSp>
        <p:nvCxnSpPr>
          <p:cNvPr id="69" name="직선 화살표 연결선 26">
            <a:extLst>
              <a:ext uri="{FF2B5EF4-FFF2-40B4-BE49-F238E27FC236}">
                <a16:creationId xmlns:a16="http://schemas.microsoft.com/office/drawing/2014/main" id="{B3425149-633E-4443-BD92-ECE935172085}"/>
              </a:ext>
            </a:extLst>
          </p:cNvPr>
          <p:cNvCxnSpPr>
            <a:cxnSpLocks noChangeShapeType="1"/>
            <a:stCxn id="62" idx="2"/>
            <a:endCxn id="68" idx="0"/>
          </p:cNvCxnSpPr>
          <p:nvPr/>
        </p:nvCxnSpPr>
        <p:spPr bwMode="auto">
          <a:xfrm>
            <a:off x="6865329" y="2613967"/>
            <a:ext cx="0" cy="14629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0" name="직선 화살표 연결선 26">
            <a:extLst>
              <a:ext uri="{FF2B5EF4-FFF2-40B4-BE49-F238E27FC236}">
                <a16:creationId xmlns:a16="http://schemas.microsoft.com/office/drawing/2014/main" id="{D44BA618-DBF2-4F71-9B3A-13849DD0DFDD}"/>
              </a:ext>
            </a:extLst>
          </p:cNvPr>
          <p:cNvCxnSpPr>
            <a:cxnSpLocks noChangeShapeType="1"/>
            <a:stCxn id="68" idx="2"/>
            <a:endCxn id="75" idx="0"/>
          </p:cNvCxnSpPr>
          <p:nvPr/>
        </p:nvCxnSpPr>
        <p:spPr bwMode="auto">
          <a:xfrm flipH="1">
            <a:off x="6865326" y="3110021"/>
            <a:ext cx="3" cy="17404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" name="직선 화살표 연결선 26">
            <a:extLst>
              <a:ext uri="{FF2B5EF4-FFF2-40B4-BE49-F238E27FC236}">
                <a16:creationId xmlns:a16="http://schemas.microsoft.com/office/drawing/2014/main" id="{6B359069-6FFB-4427-8832-251F7A32E9AF}"/>
              </a:ext>
            </a:extLst>
          </p:cNvPr>
          <p:cNvCxnSpPr>
            <a:cxnSpLocks noChangeShapeType="1"/>
            <a:stCxn id="66" idx="2"/>
            <a:endCxn id="84" idx="0"/>
          </p:cNvCxnSpPr>
          <p:nvPr/>
        </p:nvCxnSpPr>
        <p:spPr bwMode="auto">
          <a:xfrm flipH="1">
            <a:off x="6849923" y="5379128"/>
            <a:ext cx="981" cy="1702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직사각형 32">
            <a:extLst>
              <a:ext uri="{FF2B5EF4-FFF2-40B4-BE49-F238E27FC236}">
                <a16:creationId xmlns:a16="http://schemas.microsoft.com/office/drawing/2014/main" id="{4115FBF2-6C9B-4567-8C5C-BA2FE96239DF}"/>
              </a:ext>
            </a:extLst>
          </p:cNvPr>
          <p:cNvSpPr/>
          <p:nvPr/>
        </p:nvSpPr>
        <p:spPr bwMode="auto">
          <a:xfrm>
            <a:off x="7913819" y="4329105"/>
            <a:ext cx="1102140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 err="1"/>
              <a:t>realloc</a:t>
            </a:r>
            <a:r>
              <a:rPr lang="en-US" altLang="ko-KR" sz="1200" dirty="0"/>
              <a:t>(output)</a:t>
            </a:r>
          </a:p>
        </p:txBody>
      </p:sp>
      <p:sp>
        <p:nvSpPr>
          <p:cNvPr id="74" name="직사각형 32">
            <a:extLst>
              <a:ext uri="{FF2B5EF4-FFF2-40B4-BE49-F238E27FC236}">
                <a16:creationId xmlns:a16="http://schemas.microsoft.com/office/drawing/2014/main" id="{2EB7807B-2863-4CF7-B2A2-BAAA1E7F23B6}"/>
              </a:ext>
            </a:extLst>
          </p:cNvPr>
          <p:cNvSpPr/>
          <p:nvPr/>
        </p:nvSpPr>
        <p:spPr bwMode="auto">
          <a:xfrm>
            <a:off x="5949823" y="6010737"/>
            <a:ext cx="1800200" cy="238550"/>
          </a:xfrm>
          <a:prstGeom prst="rect">
            <a:avLst/>
          </a:prstGeom>
          <a:solidFill>
            <a:srgbClr val="FF66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Print output to screen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801E085E-8AC4-451A-91D5-05FBBCB22968}"/>
              </a:ext>
            </a:extLst>
          </p:cNvPr>
          <p:cNvSpPr/>
          <p:nvPr/>
        </p:nvSpPr>
        <p:spPr bwMode="auto">
          <a:xfrm>
            <a:off x="5992710" y="3284067"/>
            <a:ext cx="1745232" cy="6895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Syntax error ?</a:t>
            </a:r>
            <a:endParaRPr lang="ko-KR" altLang="en-US" sz="1200" dirty="0"/>
          </a:p>
        </p:txBody>
      </p:sp>
      <p:cxnSp>
        <p:nvCxnSpPr>
          <p:cNvPr id="76" name="직선 화살표 연결선 26">
            <a:extLst>
              <a:ext uri="{FF2B5EF4-FFF2-40B4-BE49-F238E27FC236}">
                <a16:creationId xmlns:a16="http://schemas.microsoft.com/office/drawing/2014/main" id="{D4D050C0-D866-463D-BD9D-93F775B97419}"/>
              </a:ext>
            </a:extLst>
          </p:cNvPr>
          <p:cNvCxnSpPr>
            <a:cxnSpLocks noChangeShapeType="1"/>
            <a:stCxn id="77" idx="3"/>
            <a:endCxn id="72" idx="1"/>
          </p:cNvCxnSpPr>
          <p:nvPr/>
        </p:nvCxnSpPr>
        <p:spPr bwMode="auto">
          <a:xfrm>
            <a:off x="7737942" y="4503985"/>
            <a:ext cx="17587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A6660776-E076-47DF-B693-AEF84E0F7E44}"/>
              </a:ext>
            </a:extLst>
          </p:cNvPr>
          <p:cNvSpPr/>
          <p:nvPr/>
        </p:nvSpPr>
        <p:spPr bwMode="auto">
          <a:xfrm>
            <a:off x="5992710" y="4159210"/>
            <a:ext cx="1745232" cy="68955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Need more output memory ?</a:t>
            </a:r>
            <a:endParaRPr lang="ko-KR" altLang="en-US" sz="1200" dirty="0"/>
          </a:p>
        </p:txBody>
      </p:sp>
      <p:sp>
        <p:nvSpPr>
          <p:cNvPr id="78" name="직사각형 32">
            <a:extLst>
              <a:ext uri="{FF2B5EF4-FFF2-40B4-BE49-F238E27FC236}">
                <a16:creationId xmlns:a16="http://schemas.microsoft.com/office/drawing/2014/main" id="{EA008F27-634A-4EF7-8FE2-328613C0BBAB}"/>
              </a:ext>
            </a:extLst>
          </p:cNvPr>
          <p:cNvSpPr/>
          <p:nvPr/>
        </p:nvSpPr>
        <p:spPr bwMode="auto">
          <a:xfrm>
            <a:off x="4710068" y="3450015"/>
            <a:ext cx="1102140" cy="349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Print error</a:t>
            </a:r>
          </a:p>
        </p:txBody>
      </p:sp>
      <p:cxnSp>
        <p:nvCxnSpPr>
          <p:cNvPr id="79" name="직선 화살표 연결선 26">
            <a:extLst>
              <a:ext uri="{FF2B5EF4-FFF2-40B4-BE49-F238E27FC236}">
                <a16:creationId xmlns:a16="http://schemas.microsoft.com/office/drawing/2014/main" id="{6F07E5CA-49FD-4EBD-8A51-39339D3465A4}"/>
              </a:ext>
            </a:extLst>
          </p:cNvPr>
          <p:cNvCxnSpPr>
            <a:cxnSpLocks noChangeShapeType="1"/>
            <a:stCxn id="75" idx="1"/>
            <a:endCxn id="78" idx="3"/>
          </p:cNvCxnSpPr>
          <p:nvPr/>
        </p:nvCxnSpPr>
        <p:spPr bwMode="auto">
          <a:xfrm flipH="1" flipV="1">
            <a:off x="5812208" y="3624895"/>
            <a:ext cx="180502" cy="394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모서리가 둥근 직사각형 47">
            <a:extLst>
              <a:ext uri="{FF2B5EF4-FFF2-40B4-BE49-F238E27FC236}">
                <a16:creationId xmlns:a16="http://schemas.microsoft.com/office/drawing/2014/main" id="{4363014D-6E8F-43C8-A6D2-1C1B4925CD3F}"/>
              </a:ext>
            </a:extLst>
          </p:cNvPr>
          <p:cNvSpPr/>
          <p:nvPr/>
        </p:nvSpPr>
        <p:spPr bwMode="auto">
          <a:xfrm>
            <a:off x="4830727" y="2884948"/>
            <a:ext cx="860238" cy="399119"/>
          </a:xfrm>
          <a:prstGeom prst="roundRect">
            <a:avLst>
              <a:gd name="adj" fmla="val 49260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Return -1 </a:t>
            </a:r>
          </a:p>
          <a:p>
            <a:pPr algn="ctr">
              <a:defRPr/>
            </a:pPr>
            <a:r>
              <a:rPr lang="en-US" altLang="ko-KR" sz="1050" dirty="0"/>
              <a:t>end</a:t>
            </a:r>
            <a:endParaRPr lang="ko-KR" altLang="en-US" sz="1050" dirty="0"/>
          </a:p>
        </p:txBody>
      </p:sp>
      <p:cxnSp>
        <p:nvCxnSpPr>
          <p:cNvPr id="82" name="직선 화살표 연결선 26">
            <a:extLst>
              <a:ext uri="{FF2B5EF4-FFF2-40B4-BE49-F238E27FC236}">
                <a16:creationId xmlns:a16="http://schemas.microsoft.com/office/drawing/2014/main" id="{BA26FD59-B371-4EF3-AB95-A41E4D098018}"/>
              </a:ext>
            </a:extLst>
          </p:cNvPr>
          <p:cNvCxnSpPr>
            <a:cxnSpLocks noChangeShapeType="1"/>
            <a:stCxn id="78" idx="0"/>
            <a:endCxn id="80" idx="2"/>
          </p:cNvCxnSpPr>
          <p:nvPr/>
        </p:nvCxnSpPr>
        <p:spPr bwMode="auto">
          <a:xfrm flipH="1" flipV="1">
            <a:off x="5260846" y="3284067"/>
            <a:ext cx="292" cy="16594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3" name="직선 화살표 연결선 26">
            <a:extLst>
              <a:ext uri="{FF2B5EF4-FFF2-40B4-BE49-F238E27FC236}">
                <a16:creationId xmlns:a16="http://schemas.microsoft.com/office/drawing/2014/main" id="{0E52129A-B293-47A1-BDEC-A46AE481B101}"/>
              </a:ext>
            </a:extLst>
          </p:cNvPr>
          <p:cNvCxnSpPr>
            <a:cxnSpLocks noChangeShapeType="1"/>
            <a:stCxn id="75" idx="2"/>
            <a:endCxn id="77" idx="0"/>
          </p:cNvCxnSpPr>
          <p:nvPr/>
        </p:nvCxnSpPr>
        <p:spPr bwMode="auto">
          <a:xfrm>
            <a:off x="6865326" y="3973617"/>
            <a:ext cx="0" cy="18559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76AF154A-8D2B-4859-950A-51DFDF8760B5}"/>
              </a:ext>
            </a:extLst>
          </p:cNvPr>
          <p:cNvSpPr/>
          <p:nvPr/>
        </p:nvSpPr>
        <p:spPr bwMode="auto">
          <a:xfrm>
            <a:off x="6021738" y="5549401"/>
            <a:ext cx="1656370" cy="31295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72000" tIns="36000" rIns="72000" bIns="36000" anchor="ctr"/>
          <a:lstStyle/>
          <a:p>
            <a:pPr algn="ctr">
              <a:defRPr/>
            </a:pPr>
            <a:r>
              <a:rPr lang="en-US" altLang="ko-KR" sz="1200" dirty="0"/>
              <a:t>Parse end ?</a:t>
            </a:r>
            <a:endParaRPr lang="ko-KR" altLang="en-US" sz="1200" dirty="0"/>
          </a:p>
        </p:txBody>
      </p:sp>
      <p:cxnSp>
        <p:nvCxnSpPr>
          <p:cNvPr id="86" name="꺾인 연결선 18">
            <a:extLst>
              <a:ext uri="{FF2B5EF4-FFF2-40B4-BE49-F238E27FC236}">
                <a16:creationId xmlns:a16="http://schemas.microsoft.com/office/drawing/2014/main" id="{FF147012-721F-4ECB-805E-35FDD728993D}"/>
              </a:ext>
            </a:extLst>
          </p:cNvPr>
          <p:cNvCxnSpPr>
            <a:cxnSpLocks noChangeShapeType="1"/>
            <a:stCxn id="72" idx="2"/>
            <a:endCxn id="66" idx="3"/>
          </p:cNvCxnSpPr>
          <p:nvPr/>
        </p:nvCxnSpPr>
        <p:spPr bwMode="auto">
          <a:xfrm rot="5400000">
            <a:off x="7831514" y="4570873"/>
            <a:ext cx="525385" cy="741366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7" name="직선 화살표 연결선 26">
            <a:extLst>
              <a:ext uri="{FF2B5EF4-FFF2-40B4-BE49-F238E27FC236}">
                <a16:creationId xmlns:a16="http://schemas.microsoft.com/office/drawing/2014/main" id="{DB10D645-5842-45AD-9413-25E12C3F1359}"/>
              </a:ext>
            </a:extLst>
          </p:cNvPr>
          <p:cNvCxnSpPr>
            <a:cxnSpLocks noChangeShapeType="1"/>
            <a:stCxn id="84" idx="2"/>
            <a:endCxn id="74" idx="0"/>
          </p:cNvCxnSpPr>
          <p:nvPr/>
        </p:nvCxnSpPr>
        <p:spPr bwMode="auto">
          <a:xfrm>
            <a:off x="6849923" y="5862354"/>
            <a:ext cx="0" cy="14838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2655B2-E68D-40B1-9F8B-E8A01DA1B0FC}"/>
              </a:ext>
            </a:extLst>
          </p:cNvPr>
          <p:cNvSpPr txBox="1"/>
          <p:nvPr/>
        </p:nvSpPr>
        <p:spPr>
          <a:xfrm>
            <a:off x="5770367" y="3282852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DB56BA-8CE6-470D-A6FF-7C9EBD8DB955}"/>
              </a:ext>
            </a:extLst>
          </p:cNvPr>
          <p:cNvSpPr txBox="1"/>
          <p:nvPr/>
        </p:nvSpPr>
        <p:spPr>
          <a:xfrm>
            <a:off x="6422013" y="3892579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A5FD2B-D992-4BB8-B67A-3E340C07B5C2}"/>
              </a:ext>
            </a:extLst>
          </p:cNvPr>
          <p:cNvSpPr txBox="1"/>
          <p:nvPr/>
        </p:nvSpPr>
        <p:spPr>
          <a:xfrm>
            <a:off x="7497495" y="4159019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5856EB-0E21-4111-BAC1-8D7C7A807BA7}"/>
              </a:ext>
            </a:extLst>
          </p:cNvPr>
          <p:cNvSpPr txBox="1"/>
          <p:nvPr/>
        </p:nvSpPr>
        <p:spPr>
          <a:xfrm>
            <a:off x="6966378" y="470726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2436DB-DFB7-413C-A28B-E496F465E5C6}"/>
              </a:ext>
            </a:extLst>
          </p:cNvPr>
          <p:cNvSpPr txBox="1"/>
          <p:nvPr/>
        </p:nvSpPr>
        <p:spPr>
          <a:xfrm>
            <a:off x="7575321" y="538566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37EF2C-3D2C-41F7-AB34-8E322606B3DD}"/>
              </a:ext>
            </a:extLst>
          </p:cNvPr>
          <p:cNvSpPr txBox="1"/>
          <p:nvPr/>
        </p:nvSpPr>
        <p:spPr>
          <a:xfrm>
            <a:off x="7575321" y="538485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7D7F4D-BFE9-4A1D-BB4D-7A93548FBC69}"/>
              </a:ext>
            </a:extLst>
          </p:cNvPr>
          <p:cNvSpPr txBox="1"/>
          <p:nvPr/>
        </p:nvSpPr>
        <p:spPr>
          <a:xfrm>
            <a:off x="7019897" y="5735235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903755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ED80-A1C0-4043-9D76-B9ECC9921010}"/>
              </a:ext>
            </a:extLst>
          </p:cNvPr>
          <p:cNvSpPr txBox="1"/>
          <p:nvPr/>
        </p:nvSpPr>
        <p:spPr>
          <a:xfrm>
            <a:off x="2123893" y="129728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tpl.txt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34C78-265B-4EF0-8E08-92E49D79C65A}"/>
              </a:ext>
            </a:extLst>
          </p:cNvPr>
          <p:cNvSpPr txBox="1"/>
          <p:nvPr/>
        </p:nvSpPr>
        <p:spPr>
          <a:xfrm>
            <a:off x="6660232" y="1352276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data.txt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F8A7F-6BEC-4C52-9123-D8128DEE011D}"/>
              </a:ext>
            </a:extLst>
          </p:cNvPr>
          <p:cNvSpPr txBox="1"/>
          <p:nvPr/>
        </p:nvSpPr>
        <p:spPr>
          <a:xfrm>
            <a:off x="4245323" y="3819943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94DBFC5-7EA3-49E9-B810-79DCB77D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56" y="1943100"/>
            <a:ext cx="4343400" cy="1485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350B65-440B-4B05-803A-25125035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570" y="1847264"/>
            <a:ext cx="2598217" cy="18869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A343EF-9308-489E-8DD8-1FE43998C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955" y="4549440"/>
            <a:ext cx="4451303" cy="1645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DB3ABC-81CB-4181-8083-3DCC80CA6435}"/>
              </a:ext>
            </a:extLst>
          </p:cNvPr>
          <p:cNvSpPr txBox="1"/>
          <p:nvPr/>
        </p:nvSpPr>
        <p:spPr>
          <a:xfrm>
            <a:off x="2473117" y="4158497"/>
            <a:ext cx="2175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./cproj1 tpl.txt data.txt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571718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ED80-A1C0-4043-9D76-B9ECC9921010}"/>
              </a:ext>
            </a:extLst>
          </p:cNvPr>
          <p:cNvSpPr txBox="1"/>
          <p:nvPr/>
        </p:nvSpPr>
        <p:spPr>
          <a:xfrm>
            <a:off x="4210559" y="135078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tpl.txt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F8A7F-6BEC-4C52-9123-D8128DEE011D}"/>
              </a:ext>
            </a:extLst>
          </p:cNvPr>
          <p:cNvSpPr txBox="1"/>
          <p:nvPr/>
        </p:nvSpPr>
        <p:spPr>
          <a:xfrm>
            <a:off x="4225640" y="4102839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558087-9E6E-4ACD-8D6B-7676BA0F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46" y="4549709"/>
            <a:ext cx="5773994" cy="68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CF8F10-DE9E-4A98-9EE3-98AA59D2B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86" y="1858617"/>
            <a:ext cx="6103714" cy="20830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56FFE9-D4F6-4AC9-8EFF-4DBF82E68047}"/>
              </a:ext>
            </a:extLst>
          </p:cNvPr>
          <p:cNvSpPr/>
          <p:nvPr/>
        </p:nvSpPr>
        <p:spPr bwMode="auto">
          <a:xfrm>
            <a:off x="2051720" y="1858617"/>
            <a:ext cx="936104" cy="2742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75245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</a:t>
            </a:r>
            <a:r>
              <a:rPr lang="en-US" altLang="ko-KR" dirty="0"/>
              <a:t> – </a:t>
            </a:r>
            <a:r>
              <a:rPr lang="ko-KR" altLang="en-US" dirty="0"/>
              <a:t>설계 목표 및 제한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고딕"/>
                <a:ea typeface="나눔고딕"/>
                <a:cs typeface="나눔고딕"/>
              </a:rPr>
              <a:t>설계 목표</a:t>
            </a: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2800" dirty="0"/>
              <a:t>가변적인 문서를 렌더링하기 위해 변하지 않는 부분과 변할 수 있는 부분을 구조적으로 정의하여 렌더링할 수 있도록 하는 전용 언어를 템플릿 언어라고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수업시간에 배운 내용을 활용하여 간단한 템플릿 언어를 구현하여 다양한 데이터들을 여러 문서 형태로 렌더링 할 수 있는 템플릿 언어 해석기 프로그램을 제작한다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고딕"/>
                <a:ea typeface="나눔고딕"/>
                <a:cs typeface="나눔고딕"/>
              </a:rPr>
              <a:t>제한 조건</a:t>
            </a: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구현 환경 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: Linux (</a:t>
            </a:r>
            <a:r>
              <a:rPr lang="en-US" altLang="ko-KR" sz="2500" dirty="0" err="1">
                <a:latin typeface="나눔고딕"/>
                <a:ea typeface="나눔고딕"/>
                <a:cs typeface="나눔고딕"/>
              </a:rPr>
              <a:t>cspro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서버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) 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기준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정적 배열의 사용 금지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동적 배열 </a:t>
            </a:r>
            <a:r>
              <a:rPr lang="ko-KR" altLang="en-US" sz="2500" dirty="0" err="1">
                <a:latin typeface="나눔고딕"/>
                <a:ea typeface="나눔고딕"/>
                <a:cs typeface="나눔고딕"/>
              </a:rPr>
              <a:t>접근시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[]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 사용 금지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 포인터 사용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학습한 범위를 벗어나는 문법 또는 기능 금지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구조체</a:t>
            </a:r>
            <a:r>
              <a:rPr lang="en-US" altLang="ko-KR" dirty="0">
                <a:solidFill>
                  <a:srgbClr val="FF0000"/>
                </a:solidFill>
              </a:rPr>
              <a:t>, map, </a:t>
            </a:r>
            <a:r>
              <a:rPr lang="ko-KR" altLang="en-US" dirty="0">
                <a:solidFill>
                  <a:srgbClr val="FF0000"/>
                </a:solidFill>
              </a:rPr>
              <a:t>기타 외부 라이브러리 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ko-KR" sz="25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24807274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ED80-A1C0-4043-9D76-B9ECC9921010}"/>
              </a:ext>
            </a:extLst>
          </p:cNvPr>
          <p:cNvSpPr txBox="1"/>
          <p:nvPr/>
        </p:nvSpPr>
        <p:spPr>
          <a:xfrm>
            <a:off x="4210559" y="135078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tpl.txt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F8A7F-6BEC-4C52-9123-D8128DEE011D}"/>
              </a:ext>
            </a:extLst>
          </p:cNvPr>
          <p:cNvSpPr txBox="1"/>
          <p:nvPr/>
        </p:nvSpPr>
        <p:spPr>
          <a:xfrm>
            <a:off x="4225640" y="4102839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31B1E3-7315-426C-9E73-7A55043E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9" y="4649178"/>
            <a:ext cx="5867391" cy="685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7DF7E4-9F70-4F64-ADE0-2A8F9334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29" y="2087702"/>
            <a:ext cx="5649143" cy="9844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56FFE9-D4F6-4AC9-8EFF-4DBF82E68047}"/>
              </a:ext>
            </a:extLst>
          </p:cNvPr>
          <p:cNvSpPr/>
          <p:nvPr/>
        </p:nvSpPr>
        <p:spPr bwMode="auto">
          <a:xfrm>
            <a:off x="2339752" y="2087702"/>
            <a:ext cx="1440160" cy="3331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437008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B4F740-EC77-477B-B984-A5BFF7AF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71" y="2309317"/>
            <a:ext cx="5886757" cy="96169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ED80-A1C0-4043-9D76-B9ECC9921010}"/>
              </a:ext>
            </a:extLst>
          </p:cNvPr>
          <p:cNvSpPr txBox="1"/>
          <p:nvPr/>
        </p:nvSpPr>
        <p:spPr>
          <a:xfrm>
            <a:off x="4210559" y="135078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tpl.txt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F8A7F-6BEC-4C52-9123-D8128DEE011D}"/>
              </a:ext>
            </a:extLst>
          </p:cNvPr>
          <p:cNvSpPr txBox="1"/>
          <p:nvPr/>
        </p:nvSpPr>
        <p:spPr>
          <a:xfrm>
            <a:off x="4225640" y="4102839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56FFE9-D4F6-4AC9-8EFF-4DBF82E68047}"/>
              </a:ext>
            </a:extLst>
          </p:cNvPr>
          <p:cNvSpPr/>
          <p:nvPr/>
        </p:nvSpPr>
        <p:spPr bwMode="auto">
          <a:xfrm>
            <a:off x="1953459" y="2707522"/>
            <a:ext cx="1250389" cy="4717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6FC0BD-5A0C-4873-8021-E5B65228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40" y="4662382"/>
            <a:ext cx="6912764" cy="4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45670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ED80-A1C0-4043-9D76-B9ECC9921010}"/>
              </a:ext>
            </a:extLst>
          </p:cNvPr>
          <p:cNvSpPr txBox="1"/>
          <p:nvPr/>
        </p:nvSpPr>
        <p:spPr>
          <a:xfrm>
            <a:off x="4210559" y="135078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tpl.txt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F8A7F-6BEC-4C52-9123-D8128DEE011D}"/>
              </a:ext>
            </a:extLst>
          </p:cNvPr>
          <p:cNvSpPr txBox="1"/>
          <p:nvPr/>
        </p:nvSpPr>
        <p:spPr>
          <a:xfrm>
            <a:off x="4225640" y="4102839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78F4B-E387-4454-ABFC-43BBBC8F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94" y="2300056"/>
            <a:ext cx="7546979" cy="814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56FFE9-D4F6-4AC9-8EFF-4DBF82E68047}"/>
              </a:ext>
            </a:extLst>
          </p:cNvPr>
          <p:cNvSpPr/>
          <p:nvPr/>
        </p:nvSpPr>
        <p:spPr bwMode="auto">
          <a:xfrm>
            <a:off x="1763688" y="2300056"/>
            <a:ext cx="2016224" cy="6808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1683F2-CB90-47A1-89CB-F8FA92D5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58" y="4612638"/>
            <a:ext cx="5989176" cy="10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03391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 및 제출 마감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052736"/>
            <a:ext cx="892899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/>
              <a:t>설계 보고서</a:t>
            </a:r>
            <a:r>
              <a:rPr lang="en-US" altLang="ko-KR" sz="1700" kern="0" dirty="0"/>
              <a:t>(30</a:t>
            </a:r>
            <a:r>
              <a:rPr lang="ko-KR" altLang="en-US" sz="1700" kern="0" dirty="0"/>
              <a:t>점</a:t>
            </a:r>
            <a:r>
              <a:rPr lang="en-US" altLang="ko-KR" sz="1700" kern="0" dirty="0"/>
              <a:t>), </a:t>
            </a:r>
            <a:r>
              <a:rPr lang="ko-KR" altLang="en-US" sz="1700" kern="0" dirty="0"/>
              <a:t>소스 코드</a:t>
            </a:r>
            <a:r>
              <a:rPr lang="en-US" altLang="ko-KR" sz="1700" kern="0" dirty="0"/>
              <a:t>(70</a:t>
            </a:r>
            <a:r>
              <a:rPr lang="ko-KR" altLang="en-US" sz="1700" kern="0" dirty="0"/>
              <a:t>점</a:t>
            </a:r>
            <a:r>
              <a:rPr lang="en-US" altLang="ko-KR" sz="1700" kern="0" dirty="0"/>
              <a:t>) </a:t>
            </a:r>
            <a:r>
              <a:rPr lang="en-US" altLang="ko-KR" sz="1700" kern="0" dirty="0">
                <a:solidFill>
                  <a:srgbClr val="FF0000"/>
                </a:solidFill>
              </a:rPr>
              <a:t>Late</a:t>
            </a:r>
            <a:r>
              <a:rPr lang="ko-KR" altLang="en-US" sz="1700" kern="0" dirty="0">
                <a:solidFill>
                  <a:srgbClr val="FF0000"/>
                </a:solidFill>
              </a:rPr>
              <a:t>시 최종점수에서 </a:t>
            </a:r>
            <a:r>
              <a:rPr lang="en-US" altLang="ko-KR" sz="1700" kern="0" dirty="0">
                <a:solidFill>
                  <a:srgbClr val="FF0000"/>
                </a:solidFill>
              </a:rPr>
              <a:t>1</a:t>
            </a:r>
            <a:r>
              <a:rPr lang="ko-KR" altLang="en-US" sz="1700" kern="0" dirty="0">
                <a:solidFill>
                  <a:srgbClr val="FF0000"/>
                </a:solidFill>
              </a:rPr>
              <a:t>일당 </a:t>
            </a:r>
            <a:r>
              <a:rPr lang="en-US" altLang="ko-KR" sz="1700" kern="0" dirty="0">
                <a:solidFill>
                  <a:srgbClr val="FF0000"/>
                </a:solidFill>
              </a:rPr>
              <a:t>-6</a:t>
            </a:r>
            <a:r>
              <a:rPr lang="ko-KR" altLang="en-US" sz="1700" kern="0" dirty="0">
                <a:solidFill>
                  <a:srgbClr val="FF0000"/>
                </a:solidFill>
              </a:rPr>
              <a:t>점</a:t>
            </a:r>
            <a:r>
              <a:rPr lang="en-US" altLang="ko-KR" sz="1700" kern="0" dirty="0">
                <a:solidFill>
                  <a:srgbClr val="FF0000"/>
                </a:solidFill>
              </a:rPr>
              <a:t>(</a:t>
            </a:r>
            <a:r>
              <a:rPr lang="ko-KR" altLang="en-US" sz="1700" kern="0" dirty="0">
                <a:solidFill>
                  <a:srgbClr val="FF0000"/>
                </a:solidFill>
              </a:rPr>
              <a:t>최대 </a:t>
            </a:r>
            <a:r>
              <a:rPr lang="en-US" altLang="ko-KR" sz="1700" kern="0" dirty="0">
                <a:solidFill>
                  <a:srgbClr val="FF0000"/>
                </a:solidFill>
              </a:rPr>
              <a:t>-30</a:t>
            </a:r>
            <a:r>
              <a:rPr lang="ko-KR" altLang="en-US" sz="1700" kern="0" dirty="0">
                <a:solidFill>
                  <a:srgbClr val="FF0000"/>
                </a:solidFill>
              </a:rPr>
              <a:t>점</a:t>
            </a:r>
            <a:r>
              <a:rPr lang="en-US" altLang="ko-KR" sz="1700" kern="0" dirty="0">
                <a:solidFill>
                  <a:srgbClr val="FF0000"/>
                </a:solidFill>
              </a:rPr>
              <a:t>)</a:t>
            </a:r>
          </a:p>
          <a:p>
            <a:pPr marL="552450" lvl="2" eaLnBrk="1" latinLnBrk="0" hangingPunct="1">
              <a:lnSpc>
                <a:spcPct val="120000"/>
              </a:lnSpc>
              <a:spcBef>
                <a:spcPct val="0"/>
              </a:spcBef>
              <a:buClr>
                <a:srgbClr val="FC0128"/>
              </a:buClr>
              <a:buFont typeface="Wingdings" charset="2"/>
              <a:buChar char="ü"/>
            </a:pP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소스 코드 점수 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 요구하는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각 기본구현 </a:t>
            </a:r>
            <a:r>
              <a:rPr lang="ko-KR" altLang="en-US" sz="1500" dirty="0" err="1">
                <a:latin typeface="나눔고딕"/>
                <a:ea typeface="나눔고딕"/>
                <a:cs typeface="나눔고딕"/>
              </a:rPr>
              <a:t>문법별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오류별로 준비된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다양한 테스트 케이스의 결과값 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500" dirty="0" err="1">
                <a:latin typeface="나눔고딕"/>
                <a:ea typeface="나눔고딕"/>
                <a:cs typeface="나눔고딕"/>
              </a:rPr>
              <a:t>렌더링된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 문서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의 정답 여부를 기준으로 전체 케이스 중 정답인 케이스 개수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비정상 케이스에 대한 오류 출력 여부 포함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가 많은 학생부터 차례로 소스 코드의 점수를 부여한다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 기본구현케이스중 가장 많은 케이스를 맞춘 학생이 소스코드 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50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점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이후 순위별로 차등 배점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단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별도의 감점 사유가 있을 시 부여된 점수에서 감점</a:t>
            </a:r>
            <a:endParaRPr lang="en-US" altLang="ko-KR" sz="1700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/>
              <a:t>설계 보고서</a:t>
            </a: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ko-KR" altLang="en-US" sz="1500" kern="0" dirty="0"/>
              <a:t>첨부된 설계 보고서 양식에 맞추어 작성한다</a:t>
            </a:r>
            <a:r>
              <a:rPr lang="en-US" altLang="ko-KR" sz="1500" kern="0" dirty="0"/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ko-KR" altLang="en-US" sz="1500" kern="0" dirty="0"/>
              <a:t>렌더링한 방법</a:t>
            </a:r>
            <a:r>
              <a:rPr lang="en-US" altLang="ko-KR" sz="1500" kern="0" dirty="0"/>
              <a:t>, </a:t>
            </a:r>
            <a:r>
              <a:rPr lang="ko-KR" altLang="en-US" sz="1500" kern="0" dirty="0"/>
              <a:t>오류 검출방법을 요구한 문법 각각에 대해 자세히 기술할 것 </a:t>
            </a:r>
            <a:r>
              <a:rPr lang="en-US" altLang="ko-KR" sz="1500" kern="0" dirty="0">
                <a:solidFill>
                  <a:srgbClr val="FF0000"/>
                </a:solidFill>
              </a:rPr>
              <a:t>(</a:t>
            </a:r>
            <a:r>
              <a:rPr lang="ko-KR" altLang="en-US" sz="1500" kern="0" dirty="0">
                <a:solidFill>
                  <a:srgbClr val="FF0000"/>
                </a:solidFill>
              </a:rPr>
              <a:t>가장 중요</a:t>
            </a:r>
            <a:r>
              <a:rPr lang="en-US" altLang="ko-KR" sz="1500" kern="0" dirty="0">
                <a:solidFill>
                  <a:srgbClr val="FF0000"/>
                </a:solidFill>
              </a:rPr>
              <a:t>)</a:t>
            </a:r>
            <a:endParaRPr lang="en-US" altLang="ko-KR" sz="1500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/>
              <a:t>프로그램 작성</a:t>
            </a:r>
            <a:endParaRPr lang="en-US" altLang="ko-KR" sz="15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/>
              <a:t>추가구현 전용케이스 정답 시 기본기능 최종점수에서 </a:t>
            </a:r>
            <a:r>
              <a:rPr lang="en-US" altLang="ko-KR" sz="1500" kern="0" dirty="0">
                <a:solidFill>
                  <a:srgbClr val="FF0000"/>
                </a:solidFill>
              </a:rPr>
              <a:t>+20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err="1"/>
              <a:t>수업때</a:t>
            </a:r>
            <a:r>
              <a:rPr lang="ko-KR" altLang="en-US" sz="1500" kern="0" dirty="0"/>
              <a:t> 배우지 않은 범위의 문법</a:t>
            </a:r>
            <a:r>
              <a:rPr lang="en-US" altLang="ko-KR" sz="1500" kern="0" dirty="0"/>
              <a:t> </a:t>
            </a:r>
            <a:r>
              <a:rPr lang="ko-KR" altLang="en-US" sz="1500" kern="0" dirty="0"/>
              <a:t>또는 </a:t>
            </a:r>
            <a:r>
              <a:rPr lang="ko-KR" altLang="en-US" sz="1500" kern="0" dirty="0">
                <a:solidFill>
                  <a:srgbClr val="FF0000"/>
                </a:solidFill>
              </a:rPr>
              <a:t>외부</a:t>
            </a:r>
            <a:r>
              <a:rPr lang="ko-KR" altLang="en-US" sz="1500" kern="0" dirty="0"/>
              <a:t> 라이브러리 사용 불가</a:t>
            </a:r>
            <a:r>
              <a:rPr lang="en-US" altLang="ko-KR" sz="1500" kern="0" dirty="0"/>
              <a:t>(C++,</a:t>
            </a:r>
            <a:r>
              <a:rPr lang="ko-KR" altLang="en-US" sz="1500" kern="0" dirty="0"/>
              <a:t>구조체</a:t>
            </a:r>
            <a:r>
              <a:rPr lang="en-US" altLang="ko-KR" sz="1500" kern="0" dirty="0"/>
              <a:t>, Map</a:t>
            </a:r>
            <a:r>
              <a:rPr lang="ko-KR" altLang="en-US" sz="1500" kern="0" dirty="0"/>
              <a:t> 등</a:t>
            </a:r>
            <a:r>
              <a:rPr lang="en-US" altLang="ko-KR" sz="1500" kern="0" dirty="0"/>
              <a:t>). </a:t>
            </a:r>
            <a:r>
              <a:rPr lang="ko-KR" altLang="en-US" sz="1500" kern="0" dirty="0"/>
              <a:t>사용시 </a:t>
            </a:r>
            <a:r>
              <a:rPr lang="en-US" altLang="ko-KR" sz="1500" kern="0" dirty="0">
                <a:solidFill>
                  <a:srgbClr val="FF0000"/>
                </a:solidFill>
              </a:rPr>
              <a:t>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500" kern="0" dirty="0" err="1">
                <a:solidFill>
                  <a:srgbClr val="FF0000"/>
                </a:solidFill>
              </a:rPr>
              <a:t>Cspro</a:t>
            </a:r>
            <a:r>
              <a:rPr lang="en-US" altLang="ko-KR" sz="1500" kern="0" dirty="0">
                <a:solidFill>
                  <a:srgbClr val="FF0000"/>
                </a:solidFill>
              </a:rPr>
              <a:t> </a:t>
            </a:r>
            <a:r>
              <a:rPr lang="ko-KR" altLang="en-US" sz="1500" kern="0" dirty="0">
                <a:solidFill>
                  <a:srgbClr val="FF0000"/>
                </a:solidFill>
              </a:rPr>
              <a:t>기준으로</a:t>
            </a:r>
            <a:r>
              <a:rPr lang="ko-KR" altLang="en-US" sz="1500" kern="0" dirty="0"/>
              <a:t> 프로그램 구동 불가시 </a:t>
            </a:r>
            <a:r>
              <a:rPr lang="en-US" altLang="ko-KR" sz="1500" kern="0" dirty="0"/>
              <a:t>(Compile error, </a:t>
            </a:r>
            <a:r>
              <a:rPr lang="ko-KR" altLang="en-US" sz="1500" kern="0" dirty="0"/>
              <a:t>무조건 </a:t>
            </a:r>
            <a:r>
              <a:rPr lang="en-US" altLang="ko-KR" sz="1500" kern="0" dirty="0"/>
              <a:t>Segmentation Fault </a:t>
            </a:r>
            <a:r>
              <a:rPr lang="ko-KR" altLang="en-US" sz="1500" kern="0" dirty="0"/>
              <a:t>등</a:t>
            </a:r>
            <a:r>
              <a:rPr lang="en-US" altLang="ko-KR" sz="1500" kern="0" dirty="0"/>
              <a:t>)</a:t>
            </a:r>
            <a:r>
              <a:rPr lang="ko-KR" altLang="en-US" sz="1500" kern="0" dirty="0"/>
              <a:t> </a:t>
            </a:r>
            <a:r>
              <a:rPr lang="en-US" altLang="ko-KR" sz="1500" kern="0" dirty="0">
                <a:solidFill>
                  <a:srgbClr val="FF0000"/>
                </a:solidFill>
              </a:rPr>
              <a:t>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500" u="sng" kern="0" dirty="0">
                <a:solidFill>
                  <a:srgbClr val="FF0000"/>
                </a:solidFill>
              </a:rPr>
              <a:t>Segmentation Fault</a:t>
            </a:r>
            <a:r>
              <a:rPr lang="ko-KR" altLang="en-US" sz="1500" u="sng" kern="0" dirty="0">
                <a:solidFill>
                  <a:srgbClr val="FF0000"/>
                </a:solidFill>
              </a:rPr>
              <a:t>가 발생하는 케이스는 </a:t>
            </a:r>
            <a:r>
              <a:rPr lang="ko-KR" altLang="en-US" sz="1500" u="sng" kern="0" dirty="0" err="1">
                <a:solidFill>
                  <a:srgbClr val="FF0000"/>
                </a:solidFill>
              </a:rPr>
              <a:t>정답출력을</a:t>
            </a:r>
            <a:r>
              <a:rPr lang="ko-KR" altLang="en-US" sz="1500" u="sng" kern="0" dirty="0">
                <a:solidFill>
                  <a:srgbClr val="FF0000"/>
                </a:solidFill>
              </a:rPr>
              <a:t> 하고 뜨더라도 오답 처리</a:t>
            </a:r>
            <a:endParaRPr lang="en-US" altLang="ko-KR" sz="1500" u="sng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/>
              <a:t>모든 계산은 포인터 연산으로만 해결한다</a:t>
            </a:r>
            <a:r>
              <a:rPr lang="en-US" altLang="ko-KR" sz="1500" kern="0" dirty="0"/>
              <a:t>. </a:t>
            </a:r>
            <a:r>
              <a:rPr lang="ko-KR" altLang="en-US" sz="1500" kern="0" dirty="0"/>
              <a:t>즉</a:t>
            </a:r>
            <a:r>
              <a:rPr lang="en-US" altLang="ko-KR" sz="1500" kern="0" dirty="0"/>
              <a:t>, A[</a:t>
            </a:r>
            <a:r>
              <a:rPr lang="en-US" altLang="ko-KR" sz="1500" kern="0" dirty="0" err="1"/>
              <a:t>i</a:t>
            </a:r>
            <a:r>
              <a:rPr lang="en-US" altLang="ko-KR" sz="1500" kern="0" dirty="0"/>
              <a:t>][j]</a:t>
            </a:r>
            <a:r>
              <a:rPr lang="ko-KR" altLang="en-US" sz="1500" kern="0" dirty="0"/>
              <a:t>와 같은 표현 한번이라도 사용시 감점</a:t>
            </a:r>
            <a:r>
              <a:rPr lang="en-US" altLang="ko-KR" sz="1500" kern="0" dirty="0"/>
              <a:t>.</a:t>
            </a:r>
            <a:r>
              <a:rPr lang="ko-KR" altLang="en-US" sz="1500" kern="0" dirty="0"/>
              <a:t> </a:t>
            </a:r>
            <a:r>
              <a:rPr lang="en-US" altLang="ko-KR" sz="1500" kern="0" dirty="0">
                <a:solidFill>
                  <a:srgbClr val="FF0000"/>
                </a:solidFill>
              </a:rPr>
              <a:t>-10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/>
              <a:t>자신의 코드를 </a:t>
            </a:r>
            <a:r>
              <a:rPr lang="ko-KR" altLang="en-US" sz="1500" u="sng" kern="0" dirty="0"/>
              <a:t>다른 사람이 알기 쉽게 단계별 주석을 자세히</a:t>
            </a:r>
            <a:r>
              <a:rPr lang="ko-KR" altLang="en-US" sz="1500" kern="0" dirty="0"/>
              <a:t> 적는다</a:t>
            </a:r>
            <a:r>
              <a:rPr lang="en-US" altLang="ko-KR" sz="1500" kern="0" dirty="0"/>
              <a:t>.</a:t>
            </a:r>
            <a:r>
              <a:rPr lang="ko-KR" altLang="en-US" sz="1500" kern="0" dirty="0"/>
              <a:t> 없을시 </a:t>
            </a:r>
            <a:r>
              <a:rPr lang="en-US" altLang="ko-KR" sz="1500" kern="0" dirty="0">
                <a:solidFill>
                  <a:srgbClr val="FF0000"/>
                </a:solidFill>
              </a:rPr>
              <a:t>-5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500" kern="0" dirty="0"/>
              <a:t>COPY </a:t>
            </a:r>
            <a:r>
              <a:rPr lang="ko-KR" altLang="en-US" sz="1500" kern="0" dirty="0"/>
              <a:t>발견 시</a:t>
            </a:r>
            <a:r>
              <a:rPr lang="en-US" altLang="ko-KR" sz="1500" kern="0" dirty="0"/>
              <a:t>, </a:t>
            </a:r>
            <a:r>
              <a:rPr lang="ko-KR" altLang="en-US" sz="1500" kern="0" dirty="0"/>
              <a:t>이유를 불문하고 두 사람 모두 </a:t>
            </a:r>
            <a:r>
              <a:rPr lang="en-US" altLang="ko-KR" sz="1500" kern="0" dirty="0">
                <a:solidFill>
                  <a:srgbClr val="FF0000"/>
                </a:solidFill>
              </a:rPr>
              <a:t>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/>
              <a:t>정적 배열 선언 불가능</a:t>
            </a:r>
            <a:r>
              <a:rPr lang="en-US" altLang="ko-KR" sz="1500" kern="0" dirty="0"/>
              <a:t>.</a:t>
            </a:r>
            <a:r>
              <a:rPr lang="ko-KR" altLang="en-US" sz="1500" kern="0" dirty="0"/>
              <a:t> 한번이라도 사용시 </a:t>
            </a:r>
            <a:r>
              <a:rPr lang="en-US" altLang="ko-KR" sz="1500" kern="0" dirty="0">
                <a:solidFill>
                  <a:srgbClr val="FF0000"/>
                </a:solidFill>
              </a:rPr>
              <a:t>-10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700" kern="0" dirty="0"/>
          </a:p>
        </p:txBody>
      </p:sp>
    </p:spTree>
    <p:extLst>
      <p:ext uri="{BB962C8B-B14F-4D97-AF65-F5344CB8AC3E}">
        <p14:creationId xmlns:p14="http://schemas.microsoft.com/office/powerpoint/2010/main" val="1962097451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 및 제출 마감</a:t>
            </a:r>
            <a:r>
              <a:rPr lang="en-US" altLang="ko-KR" dirty="0"/>
              <a:t>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412776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/>
              <a:t>제출 방법</a:t>
            </a:r>
            <a:endParaRPr lang="en-US" altLang="ko-KR" kern="0" dirty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ko-KR" sz="1800" kern="0" dirty="0"/>
              <a:t>proj1_</a:t>
            </a:r>
            <a:r>
              <a:rPr lang="ko-KR" altLang="en-US" sz="1800" kern="0" dirty="0"/>
              <a:t>학번 이름의 폴더를 만들고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이 폴더에 소스파일</a:t>
            </a:r>
            <a:r>
              <a:rPr lang="en-US" altLang="ko-KR" sz="1800" kern="0" dirty="0"/>
              <a:t>, </a:t>
            </a:r>
            <a:r>
              <a:rPr lang="en-US" altLang="ko-KR" sz="1800" kern="0" dirty="0" err="1" smtClean="0"/>
              <a:t>Makefile</a:t>
            </a:r>
            <a:r>
              <a:rPr lang="en-US" altLang="ko-KR" sz="1800" kern="0" dirty="0" smtClean="0"/>
              <a:t> (</a:t>
            </a:r>
            <a:r>
              <a:rPr lang="ko-KR" altLang="en-US" sz="1800" kern="0" dirty="0" smtClean="0"/>
              <a:t>학번에 알맞게 수정</a:t>
            </a:r>
            <a:r>
              <a:rPr lang="en-US" altLang="ko-KR" sz="1800" kern="0" dirty="0" smtClean="0"/>
              <a:t>), </a:t>
            </a:r>
            <a:r>
              <a:rPr lang="ko-KR" altLang="en-US" sz="1800" kern="0" dirty="0"/>
              <a:t>설계보고서를 넣어서 </a:t>
            </a:r>
            <a:r>
              <a:rPr lang="ko-KR" altLang="en-US" sz="1800" kern="0" dirty="0">
                <a:solidFill>
                  <a:srgbClr val="FF0000"/>
                </a:solidFill>
              </a:rPr>
              <a:t>폴더를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tar</a:t>
            </a:r>
            <a:r>
              <a:rPr lang="ko-KR" altLang="en-US" sz="1800" kern="0" dirty="0"/>
              <a:t>로 압축하여 제출</a:t>
            </a:r>
            <a:r>
              <a:rPr lang="en-US" altLang="ko-KR" sz="1800" kern="0" dirty="0"/>
              <a:t>. (Appendix A </a:t>
            </a:r>
            <a:r>
              <a:rPr lang="ko-KR" altLang="en-US" sz="1800" kern="0" dirty="0"/>
              <a:t>참고</a:t>
            </a:r>
            <a:r>
              <a:rPr lang="en-US" altLang="ko-KR" sz="1800" kern="0" dirty="0"/>
              <a:t>) </a:t>
            </a:r>
            <a:r>
              <a:rPr lang="en-US" altLang="ko-KR" sz="1800" u="sng" kern="0" dirty="0" err="1"/>
              <a:t>a.out</a:t>
            </a:r>
            <a:r>
              <a:rPr lang="ko-KR" altLang="en-US" sz="1800" u="sng" kern="0" dirty="0"/>
              <a:t>등 실행 파일은 모두 제거한 뒤 압축</a:t>
            </a:r>
            <a:r>
              <a:rPr lang="ko-KR" altLang="en-US" sz="1800" kern="0" dirty="0"/>
              <a:t>하여 보낼 것</a:t>
            </a:r>
            <a:r>
              <a:rPr lang="en-US" altLang="ko-KR" sz="1800" kern="0" dirty="0"/>
              <a:t>. </a:t>
            </a:r>
            <a:r>
              <a:rPr lang="ko-KR" altLang="en-US" sz="1800" kern="0" dirty="0"/>
              <a:t>실행 파일이 포함되면 </a:t>
            </a:r>
            <a:r>
              <a:rPr lang="en-US" altLang="ko-KR" sz="1800" kern="0" dirty="0" err="1"/>
              <a:t>gmail</a:t>
            </a:r>
            <a:r>
              <a:rPr lang="ko-KR" altLang="en-US" sz="1800" kern="0" dirty="0"/>
              <a:t>로 부터 반송될 수 있음</a:t>
            </a:r>
            <a:r>
              <a:rPr lang="en-US" altLang="ko-KR" sz="1800" kern="0" dirty="0"/>
              <a:t>.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/>
              <a:t>제출 형식</a:t>
            </a:r>
            <a:endParaRPr lang="en-US" altLang="ko-KR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kern="0" dirty="0"/>
              <a:t>main()</a:t>
            </a:r>
            <a:r>
              <a:rPr lang="ko-KR" altLang="en-US" sz="1600" kern="0" dirty="0"/>
              <a:t>함수가 있는 파일</a:t>
            </a:r>
            <a:r>
              <a:rPr lang="en-US" altLang="ko-KR" sz="1600" kern="0" dirty="0"/>
              <a:t> : </a:t>
            </a:r>
            <a:r>
              <a:rPr lang="ko-KR" altLang="en-US" sz="1600" kern="0" dirty="0"/>
              <a:t>학번</a:t>
            </a:r>
            <a:r>
              <a:rPr lang="en-US" altLang="ko-KR" sz="1600" kern="0" dirty="0"/>
              <a:t>.c ( 20180000.c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dirty="0"/>
              <a:t>압축파일 </a:t>
            </a:r>
            <a:r>
              <a:rPr lang="en-US" altLang="ko-KR" sz="1800" kern="0" dirty="0"/>
              <a:t>: </a:t>
            </a:r>
            <a:r>
              <a:rPr lang="ko-KR" altLang="en-US" sz="1800" kern="0" dirty="0"/>
              <a:t>메일 제목 </a:t>
            </a:r>
            <a:r>
              <a:rPr lang="en-US" altLang="ko-KR" sz="1800" kern="0" dirty="0"/>
              <a:t>: [proj1]</a:t>
            </a:r>
            <a:r>
              <a:rPr lang="ko-KR" altLang="en-US" sz="1800" kern="0" dirty="0"/>
              <a:t>학번 </a:t>
            </a:r>
            <a:r>
              <a:rPr lang="en-US" altLang="ko-KR" sz="1800" kern="0" dirty="0"/>
              <a:t>( [proj1]20180000 )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dirty="0" err="1"/>
              <a:t>제풀파일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</a:t>
            </a:r>
            <a:r>
              <a:rPr lang="ko-KR" altLang="en-US" sz="1800" kern="0" dirty="0"/>
              <a:t>소스 압축파일</a:t>
            </a:r>
            <a:r>
              <a:rPr lang="en-US" altLang="ko-KR" sz="1800" kern="0" dirty="0"/>
              <a:t>(proj1_</a:t>
            </a:r>
            <a:r>
              <a:rPr lang="ko-KR" altLang="en-US" sz="1800" kern="0" dirty="0"/>
              <a:t>학번</a:t>
            </a:r>
            <a:r>
              <a:rPr lang="en-US" altLang="ko-KR" sz="1800" kern="0" dirty="0"/>
              <a:t>.tar.gz)</a:t>
            </a:r>
            <a:r>
              <a:rPr lang="ko-KR" altLang="en-US" sz="1800" kern="0" dirty="0"/>
              <a:t> 및 설계 보고서</a:t>
            </a:r>
            <a:endParaRPr lang="en-US" altLang="ko-KR" sz="1800" kern="0" dirty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u="sng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/>
              <a:t>제출일</a:t>
            </a:r>
            <a:r>
              <a:rPr lang="ko-KR" altLang="en-US" sz="1600" kern="0" dirty="0"/>
              <a:t> </a:t>
            </a:r>
            <a:r>
              <a:rPr lang="en-US" altLang="ko-KR" sz="1600" kern="0" dirty="0"/>
              <a:t>: </a:t>
            </a:r>
            <a:r>
              <a:rPr lang="en-US" altLang="ko-KR" sz="1800" kern="0" dirty="0"/>
              <a:t>2018/11/11(</a:t>
            </a:r>
            <a:r>
              <a:rPr lang="ko-KR" altLang="en-US" sz="1800" kern="0" dirty="0"/>
              <a:t>일요일</a:t>
            </a:r>
            <a:r>
              <a:rPr lang="en-US" altLang="ko-KR" sz="1800" kern="0" dirty="0"/>
              <a:t>) 23:59:59 </a:t>
            </a:r>
            <a:r>
              <a:rPr lang="ko-KR" altLang="en-US" sz="1800" kern="0" dirty="0"/>
              <a:t>까지</a:t>
            </a:r>
            <a:endParaRPr lang="en-US" altLang="ko-KR" sz="1800" kern="0" dirty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800" kern="0" dirty="0"/>
              <a:t>                        Late – 2018/11/16(</a:t>
            </a:r>
            <a:r>
              <a:rPr lang="ko-KR" altLang="en-US" sz="1800" kern="0" dirty="0"/>
              <a:t>금</a:t>
            </a:r>
            <a:r>
              <a:rPr lang="en-US" altLang="ko-KR" sz="1800" kern="0" dirty="0"/>
              <a:t>) 23:59:59</a:t>
            </a:r>
            <a:r>
              <a:rPr lang="ko-KR" altLang="en-US" sz="1800" kern="0" dirty="0"/>
              <a:t>까지 </a:t>
            </a:r>
            <a:r>
              <a:rPr lang="en-US" altLang="ko-KR" sz="1800" kern="0" dirty="0" smtClean="0"/>
              <a:t>(-30</a:t>
            </a:r>
            <a:r>
              <a:rPr lang="ko-KR" altLang="en-US" sz="1800" kern="0" dirty="0"/>
              <a:t>점</a:t>
            </a:r>
            <a:r>
              <a:rPr lang="en-US" altLang="ko-KR" sz="1800" kern="0" dirty="0"/>
              <a:t>)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/>
              <a:t>제출메일</a:t>
            </a:r>
            <a:r>
              <a:rPr lang="ko-KR" altLang="en-US" sz="1600" kern="0" dirty="0"/>
              <a:t> </a:t>
            </a:r>
            <a:r>
              <a:rPr lang="en-US" altLang="ko-KR" sz="1600" kern="0" dirty="0"/>
              <a:t>: </a:t>
            </a:r>
            <a:r>
              <a:rPr lang="en-US" altLang="ko-KR" sz="1800" kern="0" dirty="0">
                <a:hlinkClick r:id="rId2"/>
              </a:rPr>
              <a:t>sgclang182@gmail.com</a:t>
            </a:r>
            <a:r>
              <a:rPr lang="en-US" altLang="ko-KR" sz="1800" kern="0" dirty="0"/>
              <a:t> 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/>
          </a:p>
        </p:txBody>
      </p:sp>
    </p:spTree>
    <p:extLst>
      <p:ext uri="{BB962C8B-B14F-4D97-AF65-F5344CB8AC3E}">
        <p14:creationId xmlns:p14="http://schemas.microsoft.com/office/powerpoint/2010/main" val="3769734036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tar.gz </a:t>
            </a:r>
            <a:r>
              <a:rPr lang="ko-KR" altLang="en-US" sz="1600" dirty="0"/>
              <a:t>파일 압축 풀기</a:t>
            </a: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tar.gz </a:t>
            </a:r>
            <a:r>
              <a:rPr lang="ko-KR" altLang="en-US" sz="1600" dirty="0"/>
              <a:t>압축 하기</a:t>
            </a:r>
            <a:r>
              <a:rPr lang="en-US" altLang="ko-KR" sz="1600" dirty="0"/>
              <a:t>(</a:t>
            </a:r>
            <a:r>
              <a:rPr lang="ko-KR" altLang="en-US" sz="1600" dirty="0"/>
              <a:t>폴더</a:t>
            </a:r>
            <a:r>
              <a:rPr lang="en-US" altLang="ko-KR" sz="1600" dirty="0"/>
              <a:t>)</a:t>
            </a: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Appendix A – tar.gz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34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635896" y="3861048"/>
            <a:ext cx="290624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소스 파일이 포함된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directory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8825"/>
          <a:stretch>
            <a:fillRect/>
          </a:stretch>
        </p:blipFill>
        <p:spPr bwMode="auto">
          <a:xfrm>
            <a:off x="539552" y="1916832"/>
            <a:ext cx="513397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401" y="4437112"/>
            <a:ext cx="6392863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꺾인 연결선 3"/>
          <p:cNvCxnSpPr>
            <a:stCxn id="2" idx="1"/>
          </p:cNvCxnSpPr>
          <p:nvPr/>
        </p:nvCxnSpPr>
        <p:spPr bwMode="auto">
          <a:xfrm rot="10800000" flipV="1">
            <a:off x="1779928" y="4030325"/>
            <a:ext cx="1855968" cy="60132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83968" y="5733256"/>
            <a:ext cx="1273393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압축 파일명</a:t>
            </a:r>
          </a:p>
        </p:txBody>
      </p:sp>
      <p:cxnSp>
        <p:nvCxnSpPr>
          <p:cNvPr id="16" name="꺾인 연결선 15"/>
          <p:cNvCxnSpPr>
            <a:stCxn id="15" idx="0"/>
          </p:cNvCxnSpPr>
          <p:nvPr/>
        </p:nvCxnSpPr>
        <p:spPr bwMode="auto">
          <a:xfrm rot="16200000" flipV="1">
            <a:off x="4249220" y="5061811"/>
            <a:ext cx="838835" cy="5040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4191913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Appendix B -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40768"/>
            <a:ext cx="8305800" cy="5016624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j-ea"/>
                <a:ea typeface="+mj-ea"/>
              </a:rPr>
              <a:t>제출할 때에는 반드시 </a:t>
            </a:r>
            <a:r>
              <a:rPr lang="en-US" altLang="ko-KR" sz="2000" dirty="0">
                <a:latin typeface="+mj-ea"/>
                <a:ea typeface="+mj-ea"/>
              </a:rPr>
              <a:t>make clean </a:t>
            </a:r>
            <a:r>
              <a:rPr lang="ko-KR" altLang="en-US" sz="2000" dirty="0">
                <a:latin typeface="+mj-ea"/>
                <a:ea typeface="+mj-ea"/>
              </a:rPr>
              <a:t>상태로 제출한다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35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1288"/>
          <a:stretch>
            <a:fillRect/>
          </a:stretch>
        </p:blipFill>
        <p:spPr bwMode="auto">
          <a:xfrm>
            <a:off x="467544" y="1556792"/>
            <a:ext cx="700770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직선 화살표 연결선 2"/>
          <p:cNvCxnSpPr>
            <a:stCxn id="6" idx="1"/>
          </p:cNvCxnSpPr>
          <p:nvPr/>
        </p:nvCxnSpPr>
        <p:spPr bwMode="auto">
          <a:xfrm flipH="1" flipV="1">
            <a:off x="5627410" y="2332330"/>
            <a:ext cx="646862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274272" y="1916832"/>
            <a:ext cx="290624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make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입력하면 자동으로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Makefile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내용을 바탕으로 컴파일 한다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5006" y="4182179"/>
            <a:ext cx="2665506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Makefile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내의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[clean : ]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규칙을 실행한다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자세한 것은 첨부된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Makefile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참조</a:t>
            </a:r>
          </a:p>
        </p:txBody>
      </p:sp>
      <p:cxnSp>
        <p:nvCxnSpPr>
          <p:cNvPr id="13" name="Shape 12"/>
          <p:cNvCxnSpPr>
            <a:stCxn id="10" idx="1"/>
          </p:cNvCxnSpPr>
          <p:nvPr/>
        </p:nvCxnSpPr>
        <p:spPr bwMode="auto">
          <a:xfrm rot="10800000">
            <a:off x="6156176" y="3645024"/>
            <a:ext cx="358830" cy="95265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4110044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(1)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템플릿 </a:t>
            </a:r>
            <a:r>
              <a:rPr lang="ko-KR" altLang="en-US" sz="2500" b="0" dirty="0" err="1">
                <a:latin typeface="나눔고딕"/>
                <a:ea typeface="나눔고딕"/>
                <a:cs typeface="나눔고딕"/>
              </a:rPr>
              <a:t>언어란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 정해진 틀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템플릿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) 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문서에 논리적인 다양한 문법을 통해 데이터와 결합되면 문법에 따라 동적으로 결과 문서가 렌더링 되도록 하는 언어이다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 예를 들면 다음과 같은 문서는 템플릿 언어의 일종이라 할 수 있다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24146"/>
              </p:ext>
            </p:extLst>
          </p:nvPr>
        </p:nvGraphicFramePr>
        <p:xfrm>
          <a:off x="534988" y="3492644"/>
          <a:ext cx="2524843" cy="2160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2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{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구매하신 물품은 다음과 같습니다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상품목록반복 시작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상품번호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}: {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상품가격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 {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배송지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 {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배송주소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상품목록반복 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8053E3E4-563C-4F85-A920-97A44A7D5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24465"/>
              </p:ext>
            </p:extLst>
          </p:nvPr>
        </p:nvGraphicFramePr>
        <p:xfrm>
          <a:off x="6084171" y="3501027"/>
          <a:ext cx="2304253" cy="222283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2837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구매하신 물품은 다음과 같습니다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바나나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상품가격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 1000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배송지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서울시 마포구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 1500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배송지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서울시 강남구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E2D0E7-7267-405D-ACED-79E55F39CF80}"/>
              </a:ext>
            </a:extLst>
          </p:cNvPr>
          <p:cNvSpPr txBox="1"/>
          <p:nvPr/>
        </p:nvSpPr>
        <p:spPr>
          <a:xfrm>
            <a:off x="3045710" y="4443168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0B781CB4-AE97-4FEE-A978-012EE70A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89153"/>
              </p:ext>
            </p:extLst>
          </p:nvPr>
        </p:nvGraphicFramePr>
        <p:xfrm>
          <a:off x="3347864" y="3492645"/>
          <a:ext cx="2448272" cy="2160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상품목록개수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=2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바나나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=1000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주소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서울시 마포구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=1500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주소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서울시 강남구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0489E9-CB39-4620-9A50-531FAFFAC697}"/>
              </a:ext>
            </a:extLst>
          </p:cNvPr>
          <p:cNvSpPr txBox="1"/>
          <p:nvPr/>
        </p:nvSpPr>
        <p:spPr>
          <a:xfrm>
            <a:off x="5763663" y="4403487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1C7AA-EC5A-4ECF-8D70-F45F36567E0C}"/>
              </a:ext>
            </a:extLst>
          </p:cNvPr>
          <p:cNvSpPr txBox="1"/>
          <p:nvPr/>
        </p:nvSpPr>
        <p:spPr>
          <a:xfrm>
            <a:off x="1402108" y="575209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039F9-B5E9-4389-A18E-80DEA09A5020}"/>
              </a:ext>
            </a:extLst>
          </p:cNvPr>
          <p:cNvSpPr txBox="1"/>
          <p:nvPr/>
        </p:nvSpPr>
        <p:spPr>
          <a:xfrm>
            <a:off x="4169639" y="575209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4BE06-24B0-413B-BA4D-3696C12F5419}"/>
              </a:ext>
            </a:extLst>
          </p:cNvPr>
          <p:cNvSpPr txBox="1"/>
          <p:nvPr/>
        </p:nvSpPr>
        <p:spPr>
          <a:xfrm>
            <a:off x="6241521" y="5737175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렌더링된</a:t>
            </a:r>
            <a:r>
              <a:rPr lang="ko-KR" altLang="en-US" dirty="0"/>
              <a:t> 결과문서</a:t>
            </a:r>
          </a:p>
        </p:txBody>
      </p:sp>
    </p:spTree>
    <p:extLst>
      <p:ext uri="{BB962C8B-B14F-4D97-AF65-F5344CB8AC3E}">
        <p14:creationId xmlns:p14="http://schemas.microsoft.com/office/powerpoint/2010/main" val="157960328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(2) - </a:t>
            </a:r>
            <a:r>
              <a:rPr lang="ko-KR" altLang="en-US" dirty="0">
                <a:latin typeface="+mj-ea"/>
              </a:rPr>
              <a:t>구현내용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기본구현 내용은 다음과 같다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457200" indent="-457200" algn="just">
              <a:buSzPct val="100000"/>
              <a:buAutoNum type="arabicPeriod"/>
            </a:pP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데이터 치환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({ })</a:t>
            </a:r>
          </a:p>
          <a:p>
            <a:pPr marL="457200" indent="-457200" algn="just">
              <a:buSzPct val="100000"/>
              <a:buAutoNum type="arabicPeriod"/>
            </a:pP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조건문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(if, else)</a:t>
            </a:r>
          </a:p>
          <a:p>
            <a:pPr marL="457200" indent="-457200" algn="just">
              <a:buSzPct val="100000"/>
              <a:buFont typeface="Arial" pitchFamily="34" charset="0"/>
              <a:buAutoNum type="arabicPeriod"/>
            </a:pP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반복문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+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인덱싱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(for, {@</a:t>
            </a:r>
            <a:r>
              <a:rPr lang="en-US" altLang="ko-KR" sz="2400" b="0" dirty="0" err="1">
                <a:latin typeface="나눔고딕"/>
                <a:ea typeface="나눔고딕"/>
                <a:cs typeface="나눔고딕"/>
              </a:rPr>
              <a:t>idx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} )</a:t>
            </a:r>
          </a:p>
          <a:p>
            <a:pPr marL="457200" indent="-457200" algn="just">
              <a:buSzPct val="100000"/>
              <a:buAutoNum type="arabicPeriod"/>
            </a:pP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문법에 맞지 않는 예상밖의 결과가 나오면 위치와 오류내용을 출력해야 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457200" indent="-457200" algn="just">
              <a:buSzPct val="100000"/>
              <a:buAutoNum type="arabicPeriod"/>
            </a:pP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기본구현은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조건문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반복문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중첩을 지원하지 않아도 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Ex) if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 안의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if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, if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 안의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for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, for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 안의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for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등 지원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X</a:t>
            </a: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추가구현 내용은 다음과 같다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457200" indent="-457200" algn="just">
              <a:buSzPct val="99000"/>
              <a:buAutoNum type="arabicPeriod"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If,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for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문법을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몇번이고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중첩해도 정상해석 가능하도록 지원한다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즉 기본구현의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5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번 조건 삭제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457200" indent="-457200" algn="just">
              <a:buAutoNum type="arabicPeriod"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585108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(3) – </a:t>
            </a:r>
            <a:r>
              <a:rPr lang="ko-KR" altLang="en-US" dirty="0">
                <a:latin typeface="+mj-ea"/>
              </a:rPr>
              <a:t>기본구현 데이터 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0.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자료형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-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숫자상수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0, 1, 124, 389 … =&gt;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정수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음수포함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만 가능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소수 불가능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-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문자열상수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“Hi”, “Mike” … =&gt; “”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로 감싸져 있는 경우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‘ ’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는 불가능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데이터 파일에서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값에 대한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Value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는 숫자와 문자열을 자동으로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감지해야하므로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문자열도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“”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로 감싸지 않음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템플릿의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값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=&gt;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무조건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알파벳으로 시작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숫자 및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_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포함가능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공백 및 특수문자 불가능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조건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Key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값은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data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에 매칭되는 값으로 치환되어 계산된다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Subkey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값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items[0].name, goods[1].type, .. =&gt;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후술될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반복문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참고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F77BDA6E-0C85-4402-9FD7-27FD4404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9268"/>
              </p:ext>
            </p:extLst>
          </p:nvPr>
        </p:nvGraphicFramePr>
        <p:xfrm>
          <a:off x="608444" y="4016736"/>
          <a:ext cx="2524843" cy="243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2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{name}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{if role ==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“STUDENT”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학생이시군요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{/if}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{if age &lt;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청소년은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제외대상입니다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{/if}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{if age &gt;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age_limit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age_limit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}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살 이하만 가능합니다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{/if}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9CC53CCA-6F2F-46E4-AB70-FA30CE45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94198"/>
              </p:ext>
            </p:extLst>
          </p:nvPr>
        </p:nvGraphicFramePr>
        <p:xfrm>
          <a:off x="6082900" y="3995497"/>
          <a:ext cx="2304253" cy="215185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1857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학생이시군요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살 이하만 가능합니다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508F6C-134A-48A9-BAB2-50AE87D0B1DC}"/>
              </a:ext>
            </a:extLst>
          </p:cNvPr>
          <p:cNvSpPr txBox="1"/>
          <p:nvPr/>
        </p:nvSpPr>
        <p:spPr>
          <a:xfrm>
            <a:off x="3138049" y="4796456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E12B0A0F-E6A6-4789-8E64-5BA863A9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00563"/>
              </p:ext>
            </p:extLst>
          </p:nvPr>
        </p:nvGraphicFramePr>
        <p:xfrm>
          <a:off x="3432816" y="4386613"/>
          <a:ext cx="2304253" cy="1158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843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name=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endParaRPr lang="en-US" altLang="ko-KR" sz="1400" b="0" dirty="0">
                        <a:solidFill>
                          <a:srgbClr val="FF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role=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STUDENT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age=27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age_limit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=25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1AB8E7-71A2-44A8-AFBB-A97BFAFEB843}"/>
              </a:ext>
            </a:extLst>
          </p:cNvPr>
          <p:cNvSpPr txBox="1"/>
          <p:nvPr/>
        </p:nvSpPr>
        <p:spPr>
          <a:xfrm>
            <a:off x="5701393" y="4680593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1AE3B-FCC2-403F-AE84-D85893177FD8}"/>
              </a:ext>
            </a:extLst>
          </p:cNvPr>
          <p:cNvSpPr txBox="1"/>
          <p:nvPr/>
        </p:nvSpPr>
        <p:spPr>
          <a:xfrm>
            <a:off x="1408318" y="611658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D62E9-CFC4-42EE-9C0B-6652C9156026}"/>
              </a:ext>
            </a:extLst>
          </p:cNvPr>
          <p:cNvSpPr txBox="1"/>
          <p:nvPr/>
        </p:nvSpPr>
        <p:spPr>
          <a:xfrm>
            <a:off x="4175849" y="611658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447E3-7B01-4B17-97E8-5BD6A129BF7F}"/>
              </a:ext>
            </a:extLst>
          </p:cNvPr>
          <p:cNvSpPr txBox="1"/>
          <p:nvPr/>
        </p:nvSpPr>
        <p:spPr>
          <a:xfrm>
            <a:off x="6247731" y="6101659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렌더링된</a:t>
            </a:r>
            <a:r>
              <a:rPr lang="ko-KR" altLang="en-US" dirty="0"/>
              <a:t> 결과문서</a:t>
            </a:r>
          </a:p>
        </p:txBody>
      </p:sp>
    </p:spTree>
    <p:extLst>
      <p:ext uri="{BB962C8B-B14F-4D97-AF65-F5344CB8AC3E}">
        <p14:creationId xmlns:p14="http://schemas.microsoft.com/office/powerpoint/2010/main" val="320426999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(3) – </a:t>
            </a:r>
            <a:r>
              <a:rPr lang="ko-KR" altLang="en-US" dirty="0">
                <a:latin typeface="+mj-ea"/>
              </a:rPr>
              <a:t>기본구현 데이터 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0.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데이터 파일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Key=value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이 한 쌍을 이루며 한 줄에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한쌍만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가능하다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템플릿에서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값을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찾게되면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데이터의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값에 해당하는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Value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값을 참조하여 비교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&amp;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치환 등을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하게된다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Key, =, Value 3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가지 사이에는 공백이 없다고 가정한다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단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Value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는 공백을 포함할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E12B0A0F-E6A6-4789-8E64-5BA863A9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88067"/>
              </p:ext>
            </p:extLst>
          </p:nvPr>
        </p:nvGraphicFramePr>
        <p:xfrm>
          <a:off x="971600" y="3865305"/>
          <a:ext cx="2304253" cy="1158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843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서강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role=STUDENT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age=27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age_limit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=25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5D62E9-CFC4-42EE-9C0B-6652C9156026}"/>
              </a:ext>
            </a:extLst>
          </p:cNvPr>
          <p:cNvSpPr txBox="1"/>
          <p:nvPr/>
        </p:nvSpPr>
        <p:spPr>
          <a:xfrm>
            <a:off x="1615757" y="5140293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(O)</a:t>
            </a:r>
            <a:endParaRPr lang="ko-KR" altLang="en-US" dirty="0"/>
          </a:p>
        </p:txBody>
      </p:sp>
      <p:graphicFrame>
        <p:nvGraphicFramePr>
          <p:cNvPr id="14" name="Table 1">
            <a:extLst>
              <a:ext uri="{FF2B5EF4-FFF2-40B4-BE49-F238E27FC236}">
                <a16:creationId xmlns:a16="http://schemas.microsoft.com/office/drawing/2014/main" id="{E12B0A0F-E6A6-4789-8E64-5BA863A9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0723"/>
              </p:ext>
            </p:extLst>
          </p:nvPr>
        </p:nvGraphicFramePr>
        <p:xfrm>
          <a:off x="4832167" y="3865304"/>
          <a:ext cx="2620153" cy="109242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20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2425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  =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role =STUDENT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 = 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55D62E9-CFC4-42EE-9C0B-6652C9156026}"/>
              </a:ext>
            </a:extLst>
          </p:cNvPr>
          <p:cNvSpPr txBox="1"/>
          <p:nvPr/>
        </p:nvSpPr>
        <p:spPr>
          <a:xfrm>
            <a:off x="4139952" y="5140293"/>
            <a:ext cx="391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데이터 </a:t>
            </a:r>
            <a:r>
              <a:rPr lang="en-US" altLang="ko-KR" dirty="0">
                <a:solidFill>
                  <a:srgbClr val="FF0000"/>
                </a:solidFill>
              </a:rPr>
              <a:t>(X) 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Key, =, Value</a:t>
            </a:r>
            <a:r>
              <a:rPr lang="ko-KR" altLang="en-US" dirty="0">
                <a:solidFill>
                  <a:srgbClr val="FF0000"/>
                </a:solidFill>
              </a:rPr>
              <a:t>사이는 공백을 포함하면 안됨</a:t>
            </a:r>
          </a:p>
        </p:txBody>
      </p:sp>
    </p:spTree>
    <p:extLst>
      <p:ext uri="{BB962C8B-B14F-4D97-AF65-F5344CB8AC3E}">
        <p14:creationId xmlns:p14="http://schemas.microsoft.com/office/powerpoint/2010/main" val="311430815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(4) – </a:t>
            </a:r>
            <a:r>
              <a:rPr lang="ko-KR" altLang="en-US" dirty="0">
                <a:latin typeface="+mj-ea"/>
              </a:rPr>
              <a:t>기본구현 데이터 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데이터 치환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템플릿 내용 중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{key}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를 만나면 데이터에서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key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부분과 매칭되는 값을 조회하여 해당 값으로 치환된다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F77BDA6E-0C85-4402-9FD7-27FD4404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63463"/>
              </p:ext>
            </p:extLst>
          </p:nvPr>
        </p:nvGraphicFramePr>
        <p:xfrm>
          <a:off x="542047" y="2924943"/>
          <a:ext cx="2524843" cy="2160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2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{name}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올해로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{age}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살이시군요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9CC53CCA-6F2F-46E4-AB70-FA30CE45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16071"/>
              </p:ext>
            </p:extLst>
          </p:nvPr>
        </p:nvGraphicFramePr>
        <p:xfrm>
          <a:off x="6091230" y="2933326"/>
          <a:ext cx="2304253" cy="215185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1857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올해로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27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살이시군요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508F6C-134A-48A9-BAB2-50AE87D0B1DC}"/>
              </a:ext>
            </a:extLst>
          </p:cNvPr>
          <p:cNvSpPr txBox="1"/>
          <p:nvPr/>
        </p:nvSpPr>
        <p:spPr>
          <a:xfrm>
            <a:off x="3138899" y="3987139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E12B0A0F-E6A6-4789-8E64-5BA863A9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60465"/>
              </p:ext>
            </p:extLst>
          </p:nvPr>
        </p:nvGraphicFramePr>
        <p:xfrm>
          <a:off x="3419873" y="2924944"/>
          <a:ext cx="2304253" cy="2160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name=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age=27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1AB8E7-71A2-44A8-AFBB-A97BFAFEB843}"/>
              </a:ext>
            </a:extLst>
          </p:cNvPr>
          <p:cNvSpPr txBox="1"/>
          <p:nvPr/>
        </p:nvSpPr>
        <p:spPr>
          <a:xfrm>
            <a:off x="5702243" y="3871276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1AE3B-FCC2-403F-AE84-D85893177FD8}"/>
              </a:ext>
            </a:extLst>
          </p:cNvPr>
          <p:cNvSpPr txBox="1"/>
          <p:nvPr/>
        </p:nvSpPr>
        <p:spPr>
          <a:xfrm>
            <a:off x="1409168" y="5307265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D62E9-CFC4-42EE-9C0B-6652C9156026}"/>
              </a:ext>
            </a:extLst>
          </p:cNvPr>
          <p:cNvSpPr txBox="1"/>
          <p:nvPr/>
        </p:nvSpPr>
        <p:spPr>
          <a:xfrm>
            <a:off x="4176699" y="5307265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447E3-7B01-4B17-97E8-5BD6A129BF7F}"/>
              </a:ext>
            </a:extLst>
          </p:cNvPr>
          <p:cNvSpPr txBox="1"/>
          <p:nvPr/>
        </p:nvSpPr>
        <p:spPr>
          <a:xfrm>
            <a:off x="6248581" y="529234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렌더링된</a:t>
            </a:r>
            <a:r>
              <a:rPr lang="ko-KR" altLang="en-US" dirty="0"/>
              <a:t> 결과문서</a:t>
            </a:r>
          </a:p>
        </p:txBody>
      </p:sp>
    </p:spTree>
    <p:extLst>
      <p:ext uri="{BB962C8B-B14F-4D97-AF65-F5344CB8AC3E}">
        <p14:creationId xmlns:p14="http://schemas.microsoft.com/office/powerpoint/2010/main" val="201674023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(5) – </a:t>
            </a:r>
            <a:r>
              <a:rPr lang="ko-KR" altLang="en-US" dirty="0">
                <a:latin typeface="+mj-ea"/>
              </a:rPr>
              <a:t>기본구현 </a:t>
            </a:r>
            <a:r>
              <a:rPr lang="ko-KR" altLang="en-US" dirty="0" err="1">
                <a:latin typeface="+mj-ea"/>
              </a:rPr>
              <a:t>조건문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2400" b="0" dirty="0" err="1">
                <a:latin typeface="나눔고딕"/>
                <a:ea typeface="나눔고딕"/>
                <a:cs typeface="나눔고딕"/>
              </a:rPr>
              <a:t>조건문</a:t>
            </a: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템플릿 내용 중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{if expression}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를 만나면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expression 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조건의 참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/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거짓 여부에 따라서 해당 영역 내의 내용을 렌더링할지가 결정된다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if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문의 영역을 지정하기 위해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if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문에 영향을 받는 영역 마지막은 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/if</a:t>
            </a:r>
            <a:r>
              <a:rPr lang="ko-KR" altLang="en-US" sz="2400" b="0" dirty="0">
                <a:latin typeface="나눔고딕"/>
                <a:ea typeface="나눔고딕"/>
                <a:cs typeface="나눔고딕"/>
              </a:rPr>
              <a:t>를 통해 마무리된다</a:t>
            </a:r>
            <a:r>
              <a:rPr lang="en-US" altLang="ko-KR" sz="24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F77BDA6E-0C85-4402-9FD7-27FD4404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65521"/>
              </p:ext>
            </p:extLst>
          </p:nvPr>
        </p:nvGraphicFramePr>
        <p:xfrm>
          <a:off x="511194" y="3501007"/>
          <a:ext cx="2524843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2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{name}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{score}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{if score&gt;90}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훌륭해요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{/if}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{if score&lt;70}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분발하세요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{/if}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9CC53CCA-6F2F-46E4-AB70-FA30CE45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47861"/>
              </p:ext>
            </p:extLst>
          </p:nvPr>
        </p:nvGraphicFramePr>
        <p:xfrm>
          <a:off x="6064975" y="3323649"/>
          <a:ext cx="2304253" cy="85571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714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98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훌륭해요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508F6C-134A-48A9-BAB2-50AE87D0B1DC}"/>
              </a:ext>
            </a:extLst>
          </p:cNvPr>
          <p:cNvSpPr txBox="1"/>
          <p:nvPr/>
        </p:nvSpPr>
        <p:spPr>
          <a:xfrm>
            <a:off x="3046235" y="444065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E12B0A0F-E6A6-4789-8E64-5BA863A9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00590"/>
              </p:ext>
            </p:extLst>
          </p:nvPr>
        </p:nvGraphicFramePr>
        <p:xfrm>
          <a:off x="3389020" y="3501008"/>
          <a:ext cx="2304253" cy="64200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00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name=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score=98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1AB8E7-71A2-44A8-AFBB-A97BFAFEB843}"/>
              </a:ext>
            </a:extLst>
          </p:cNvPr>
          <p:cNvSpPr txBox="1"/>
          <p:nvPr/>
        </p:nvSpPr>
        <p:spPr>
          <a:xfrm>
            <a:off x="5702633" y="3652732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1AE3B-FCC2-403F-AE84-D85893177FD8}"/>
              </a:ext>
            </a:extLst>
          </p:cNvPr>
          <p:cNvSpPr txBox="1"/>
          <p:nvPr/>
        </p:nvSpPr>
        <p:spPr>
          <a:xfrm>
            <a:off x="1378314" y="599430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D62E9-CFC4-42EE-9C0B-6652C9156026}"/>
              </a:ext>
            </a:extLst>
          </p:cNvPr>
          <p:cNvSpPr txBox="1"/>
          <p:nvPr/>
        </p:nvSpPr>
        <p:spPr>
          <a:xfrm>
            <a:off x="4153680" y="601997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447E3-7B01-4B17-97E8-5BD6A129BF7F}"/>
              </a:ext>
            </a:extLst>
          </p:cNvPr>
          <p:cNvSpPr txBox="1"/>
          <p:nvPr/>
        </p:nvSpPr>
        <p:spPr>
          <a:xfrm>
            <a:off x="6228184" y="599430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렌더링된</a:t>
            </a:r>
            <a:r>
              <a:rPr lang="ko-KR" altLang="en-US" dirty="0"/>
              <a:t> 결과문서</a:t>
            </a:r>
          </a:p>
        </p:txBody>
      </p:sp>
      <p:graphicFrame>
        <p:nvGraphicFramePr>
          <p:cNvPr id="14" name="Table 1">
            <a:extLst>
              <a:ext uri="{FF2B5EF4-FFF2-40B4-BE49-F238E27FC236}">
                <a16:creationId xmlns:a16="http://schemas.microsoft.com/office/drawing/2014/main" id="{47C05C9F-D62A-4382-9393-99C492F56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24389"/>
              </p:ext>
            </p:extLst>
          </p:nvPr>
        </p:nvGraphicFramePr>
        <p:xfrm>
          <a:off x="6081515" y="5138588"/>
          <a:ext cx="2304253" cy="85571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714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60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분발하세요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">
            <a:extLst>
              <a:ext uri="{FF2B5EF4-FFF2-40B4-BE49-F238E27FC236}">
                <a16:creationId xmlns:a16="http://schemas.microsoft.com/office/drawing/2014/main" id="{716CAD53-8410-4A6F-847C-74D4FDCE0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00206"/>
              </p:ext>
            </p:extLst>
          </p:nvPr>
        </p:nvGraphicFramePr>
        <p:xfrm>
          <a:off x="3388081" y="5138588"/>
          <a:ext cx="2304253" cy="64200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00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name=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score=60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E2CFEB-7CC1-472F-9500-823CCAF8B23D}"/>
              </a:ext>
            </a:extLst>
          </p:cNvPr>
          <p:cNvSpPr txBox="1"/>
          <p:nvPr/>
        </p:nvSpPr>
        <p:spPr>
          <a:xfrm>
            <a:off x="5692334" y="5337997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graphicFrame>
        <p:nvGraphicFramePr>
          <p:cNvPr id="17" name="Table 1">
            <a:extLst>
              <a:ext uri="{FF2B5EF4-FFF2-40B4-BE49-F238E27FC236}">
                <a16:creationId xmlns:a16="http://schemas.microsoft.com/office/drawing/2014/main" id="{01C43250-3F25-451E-B52E-589E22038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93813"/>
              </p:ext>
            </p:extLst>
          </p:nvPr>
        </p:nvGraphicFramePr>
        <p:xfrm>
          <a:off x="3388081" y="4288926"/>
          <a:ext cx="2304253" cy="64200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00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name=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score=80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">
            <a:extLst>
              <a:ext uri="{FF2B5EF4-FFF2-40B4-BE49-F238E27FC236}">
                <a16:creationId xmlns:a16="http://schemas.microsoft.com/office/drawing/2014/main" id="{6C6F411F-E693-4CE3-93EA-0B835E208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15318"/>
              </p:ext>
            </p:extLst>
          </p:nvPr>
        </p:nvGraphicFramePr>
        <p:xfrm>
          <a:off x="6064974" y="4361926"/>
          <a:ext cx="2304253" cy="55105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0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1053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백서강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!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8313F89-C747-470A-841C-8FBF99605870}"/>
              </a:ext>
            </a:extLst>
          </p:cNvPr>
          <p:cNvSpPr txBox="1"/>
          <p:nvPr/>
        </p:nvSpPr>
        <p:spPr>
          <a:xfrm>
            <a:off x="5719597" y="4488335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74C2D-8141-454B-B07E-BF1B41C9455B}"/>
              </a:ext>
            </a:extLst>
          </p:cNvPr>
          <p:cNvSpPr txBox="1"/>
          <p:nvPr/>
        </p:nvSpPr>
        <p:spPr>
          <a:xfrm>
            <a:off x="3046235" y="3689814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29A810-FE77-46E6-9D47-C676EBE34610}"/>
              </a:ext>
            </a:extLst>
          </p:cNvPr>
          <p:cNvSpPr txBox="1"/>
          <p:nvPr/>
        </p:nvSpPr>
        <p:spPr>
          <a:xfrm>
            <a:off x="3046235" y="5274347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3501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26191</TotalTime>
  <Pages>3</Pages>
  <Words>3129</Words>
  <Application>Microsoft Office PowerPoint</Application>
  <PresentationFormat>화면 슬라이드 쇼(4:3)</PresentationFormat>
  <Paragraphs>687</Paragraphs>
  <Slides>36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Monotype Sorts</vt:lpstr>
      <vt:lpstr>굴림</vt:lpstr>
      <vt:lpstr>나눔고딕</vt:lpstr>
      <vt:lpstr>돋움</vt:lpstr>
      <vt:lpstr>맑은 고딕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Outline</vt:lpstr>
      <vt:lpstr>문제 정의 – 설계 목표 및 제한 조건</vt:lpstr>
      <vt:lpstr>문제 소개 (1)</vt:lpstr>
      <vt:lpstr>문제 소개 (2) - 구현내용</vt:lpstr>
      <vt:lpstr>문제 소개 (3) – 기본구현 데이터 치환</vt:lpstr>
      <vt:lpstr>문제 소개 (3) – 기본구현 데이터 치환</vt:lpstr>
      <vt:lpstr>문제 소개 (4) – 기본구현 데이터 치환</vt:lpstr>
      <vt:lpstr>문제 소개 (5) – 기본구현 조건문</vt:lpstr>
      <vt:lpstr>문제 소개 (6) – 기본구현 조건문</vt:lpstr>
      <vt:lpstr>문제 소개 (7) – 기본구현 조건문</vt:lpstr>
      <vt:lpstr>문제 소개 (8) – 기본구현 반복문</vt:lpstr>
      <vt:lpstr>문제 소개 (9) – 기본구현 반복문</vt:lpstr>
      <vt:lpstr>문제 소개 (10) – 오류검출</vt:lpstr>
      <vt:lpstr>문제 소개 (11) – 오류검출</vt:lpstr>
      <vt:lpstr>문제 소개 (12) – 추가구현 중첩구문</vt:lpstr>
      <vt:lpstr>문제 소개 (13) – 추가구현 중첩구문</vt:lpstr>
      <vt:lpstr>문제 소개 (15) – 구현 참고사항</vt:lpstr>
      <vt:lpstr>문제 소개 (16) – 구현 참고사항</vt:lpstr>
      <vt:lpstr>문제 설계(1) – 기본 구현 및 추가 구현</vt:lpstr>
      <vt:lpstr>문제 설계(2) – 입출력</vt:lpstr>
      <vt:lpstr>문제 설계(2) – 입출력</vt:lpstr>
      <vt:lpstr>문제 설계(2) – 프로그램 흐름도</vt:lpstr>
      <vt:lpstr>문제 설계(3) – Step 1</vt:lpstr>
      <vt:lpstr>문제 설계(4) – Step 2</vt:lpstr>
      <vt:lpstr>문제 설계(5) – Step 3</vt:lpstr>
      <vt:lpstr>문제 설계(6) – Step 4</vt:lpstr>
      <vt:lpstr>실행 화면(1)</vt:lpstr>
      <vt:lpstr>실행 화면(2)</vt:lpstr>
      <vt:lpstr>실행 화면(3)</vt:lpstr>
      <vt:lpstr>실행 화면(4)</vt:lpstr>
      <vt:lpstr>실행 화면(5)</vt:lpstr>
      <vt:lpstr>평가 기준 및 제출 마감(1)</vt:lpstr>
      <vt:lpstr>평가 기준 및 제출 마감(2)</vt:lpstr>
      <vt:lpstr>Appendix A – tar.gz</vt:lpstr>
      <vt:lpstr>Appendix B - Makefile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백 동환</cp:lastModifiedBy>
  <cp:revision>2636</cp:revision>
  <cp:lastPrinted>2013-10-10T10:30:18Z</cp:lastPrinted>
  <dcterms:created xsi:type="dcterms:W3CDTF">1996-06-27T04:55:18Z</dcterms:created>
  <dcterms:modified xsi:type="dcterms:W3CDTF">2018-10-21T10:00:25Z</dcterms:modified>
</cp:coreProperties>
</file>