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31"/>
  </p:notesMasterIdLst>
  <p:handoutMasterIdLst>
    <p:handoutMasterId r:id="rId32"/>
  </p:handoutMasterIdLst>
  <p:sldIdLst>
    <p:sldId id="439" r:id="rId2"/>
    <p:sldId id="502" r:id="rId3"/>
    <p:sldId id="527" r:id="rId4"/>
    <p:sldId id="550" r:id="rId5"/>
    <p:sldId id="528" r:id="rId6"/>
    <p:sldId id="558" r:id="rId7"/>
    <p:sldId id="546" r:id="rId8"/>
    <p:sldId id="549" r:id="rId9"/>
    <p:sldId id="548" r:id="rId10"/>
    <p:sldId id="571" r:id="rId11"/>
    <p:sldId id="553" r:id="rId12"/>
    <p:sldId id="554" r:id="rId13"/>
    <p:sldId id="561" r:id="rId14"/>
    <p:sldId id="555" r:id="rId15"/>
    <p:sldId id="556" r:id="rId16"/>
    <p:sldId id="557" r:id="rId17"/>
    <p:sldId id="559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532" r:id="rId26"/>
    <p:sldId id="570" r:id="rId27"/>
    <p:sldId id="521" r:id="rId28"/>
    <p:sldId id="516" r:id="rId29"/>
    <p:sldId id="518" r:id="rId30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CC00"/>
    <a:srgbClr val="00FF00"/>
    <a:srgbClr val="FFFFCC"/>
    <a:srgbClr val="CCECFF"/>
    <a:srgbClr val="FF9966"/>
    <a:srgbClr val="00CC66"/>
    <a:srgbClr val="E6EB29"/>
    <a:srgbClr val="66FF66"/>
    <a:srgbClr val="D02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5" autoAdjust="0"/>
    <p:restoredTop sz="92289" autoAdjust="0"/>
  </p:normalViewPr>
  <p:slideViewPr>
    <p:cSldViewPr>
      <p:cViewPr varScale="1">
        <p:scale>
          <a:sx n="77" d="100"/>
          <a:sy n="77" d="100"/>
        </p:scale>
        <p:origin x="1488" y="54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3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06" y="-90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40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t" anchorCtr="0" compatLnSpc="1">
            <a:prstTxWarp prst="textNoShape">
              <a:avLst/>
            </a:prstTxWarp>
          </a:bodyPr>
          <a:lstStyle>
            <a:lvl1pPr algn="l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40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t" anchorCtr="0" compatLnSpc="1">
            <a:prstTxWarp prst="textNoShape">
              <a:avLst/>
            </a:prstTxWarp>
          </a:bodyPr>
          <a:lstStyle>
            <a:lvl1pPr algn="r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l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r" defTabSz="77192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0099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40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t" anchorCtr="0" compatLnSpc="1">
            <a:prstTxWarp prst="textNoShape">
              <a:avLst/>
            </a:prstTxWarp>
          </a:bodyPr>
          <a:lstStyle>
            <a:lvl1pPr algn="l" defTabSz="77192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l" defTabSz="77192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2372"/>
            <a:ext cx="2944342" cy="46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9" tIns="0" rIns="18719" bIns="0" numCol="1" anchor="b" anchorCtr="0" compatLnSpc="1">
            <a:prstTxWarp prst="textNoShape">
              <a:avLst/>
            </a:prstTxWarp>
          </a:bodyPr>
          <a:lstStyle>
            <a:lvl1pPr algn="r" defTabSz="77192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7727"/>
            <a:ext cx="4979692" cy="448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0" tIns="45235" rIns="92030" bIns="45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1088" y="860425"/>
            <a:ext cx="4637087" cy="347821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8150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034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9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481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9826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1731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797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8532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7062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3148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778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2165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0563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8567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077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91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73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164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276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721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176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1"/>
          <p:cNvSpPr txBox="1">
            <a:spLocks noChangeArrowheads="1"/>
          </p:cNvSpPr>
          <p:nvPr userDrawn="1"/>
        </p:nvSpPr>
        <p:spPr bwMode="auto">
          <a:xfrm>
            <a:off x="5786446" y="142852"/>
            <a:ext cx="2324675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400" b="0" i="1" dirty="0">
                <a:ea typeface="굴림" pitchFamily="50" charset="-127"/>
              </a:rPr>
              <a:t>C</a:t>
            </a:r>
            <a:r>
              <a:rPr kumimoji="0" lang="ko-KR" altLang="en-US" sz="1400" b="0" i="1" dirty="0">
                <a:ea typeface="굴림" pitchFamily="50" charset="-127"/>
              </a:rPr>
              <a:t>프로그래밍     </a:t>
            </a:r>
            <a:r>
              <a:rPr kumimoji="0" lang="en-US" altLang="ko-KR" sz="1400" b="0" i="1" dirty="0">
                <a:ea typeface="굴림" pitchFamily="50" charset="-127"/>
              </a:rPr>
              <a:t>2018. 2</a:t>
            </a:r>
            <a:r>
              <a:rPr kumimoji="0" lang="ko-KR" altLang="en-US" sz="1400" b="0" i="1" dirty="0">
                <a:ea typeface="굴림" pitchFamily="50" charset="-127"/>
              </a:rPr>
              <a:t>학기</a:t>
            </a:r>
            <a:endParaRPr kumimoji="0" lang="en-US" altLang="ko-KR" sz="1400" b="0" i="1" dirty="0"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나눔고딕"/>
          <a:ea typeface="나눔고딕"/>
          <a:cs typeface="나눔고딕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/>
        <a:buChar char="n"/>
        <a:defRPr kumimoji="1" sz="2400" b="1">
          <a:solidFill>
            <a:schemeClr val="tx1"/>
          </a:solidFill>
          <a:latin typeface="나눔고딕"/>
          <a:ea typeface="나눔고딕"/>
          <a:cs typeface="나눔고딕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나눔고딕"/>
          <a:ea typeface="나눔고딕"/>
          <a:cs typeface="나눔고딕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나눔고딕"/>
          <a:ea typeface="나눔고딕"/>
          <a:cs typeface="나눔고딕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sgclang182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812564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4000" dirty="0"/>
              <a:t>C</a:t>
            </a:r>
            <a:r>
              <a:rPr lang="ko-KR" altLang="en-US" sz="4000" dirty="0"/>
              <a:t>프로그래밍   </a:t>
            </a:r>
            <a:r>
              <a:rPr lang="en-US" altLang="ko-KR" sz="4000" dirty="0"/>
              <a:t>(CSE2035)</a:t>
            </a:r>
            <a:br>
              <a:rPr lang="en-US" altLang="ko-KR" sz="4000" dirty="0"/>
            </a:br>
            <a:r>
              <a:rPr lang="en-US" altLang="ko-KR" sz="4000" dirty="0"/>
              <a:t>Project 2 :</a:t>
            </a:r>
            <a:r>
              <a:rPr lang="ko-KR" altLang="en-US" sz="4000" dirty="0"/>
              <a:t> 온라인</a:t>
            </a:r>
            <a:r>
              <a:rPr lang="en-US" altLang="ko-KR" sz="4000" dirty="0"/>
              <a:t> </a:t>
            </a:r>
            <a:r>
              <a:rPr lang="ko-KR" altLang="en-US" sz="4000" dirty="0"/>
              <a:t>쇼핑몰 프로그램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8E063567-F235-4C18-84EE-3CCD53BB08D8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785802" y="3933056"/>
            <a:ext cx="7772400" cy="22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 sz="2400" kern="0" dirty="0" err="1">
                <a:solidFill>
                  <a:schemeClr val="tx1"/>
                </a:solidFill>
                <a:latin typeface="+mn-lt"/>
              </a:rPr>
              <a:t>Sungwook</a:t>
            </a:r>
            <a:r>
              <a:rPr lang="en-US" altLang="ko-KR" sz="2400" kern="0" dirty="0">
                <a:solidFill>
                  <a:schemeClr val="tx1"/>
                </a:solidFill>
                <a:latin typeface="+mn-lt"/>
              </a:rPr>
              <a:t> Kim</a:t>
            </a:r>
          </a:p>
          <a:p>
            <a:pPr algn="ctr"/>
            <a:r>
              <a:rPr lang="en-US" altLang="ko-KR" sz="2400" kern="0" dirty="0" err="1">
                <a:solidFill>
                  <a:schemeClr val="tx1"/>
                </a:solidFill>
                <a:latin typeface="+mn-lt"/>
              </a:rPr>
              <a:t>Sogang</a:t>
            </a:r>
            <a:r>
              <a:rPr lang="en-US" altLang="ko-KR" sz="2400" kern="0" dirty="0">
                <a:solidFill>
                  <a:schemeClr val="tx1"/>
                </a:solidFill>
                <a:latin typeface="+mn-lt"/>
              </a:rPr>
              <a:t> University</a:t>
            </a:r>
          </a:p>
          <a:p>
            <a:pPr algn="ctr"/>
            <a:r>
              <a:rPr lang="en-US" altLang="ko-KR" sz="2400" kern="0" dirty="0">
                <a:solidFill>
                  <a:schemeClr val="tx1"/>
                </a:solidFill>
                <a:latin typeface="+mn-lt"/>
              </a:rPr>
              <a:t>Seoul, Korea</a:t>
            </a:r>
          </a:p>
          <a:p>
            <a:pPr algn="ctr"/>
            <a:r>
              <a:rPr lang="en-US" altLang="ko-KR" sz="2400" kern="0" dirty="0">
                <a:solidFill>
                  <a:schemeClr val="tx1"/>
                </a:solidFill>
                <a:latin typeface="+mn-lt"/>
              </a:rPr>
              <a:t>Tel: +82-2-705-8932</a:t>
            </a:r>
          </a:p>
          <a:p>
            <a:pPr algn="ctr"/>
            <a:r>
              <a:rPr lang="en-US" altLang="ko-KR" sz="2400" kern="0" dirty="0">
                <a:solidFill>
                  <a:schemeClr val="tx1"/>
                </a:solidFill>
                <a:latin typeface="+mn-lt"/>
              </a:rPr>
              <a:t>Email: swkim01@sogang.ac.kr</a:t>
            </a:r>
            <a:br>
              <a:rPr lang="en-US" altLang="ko-KR" sz="2400" kern="0" dirty="0">
                <a:solidFill>
                  <a:schemeClr val="tx1"/>
                </a:solidFill>
                <a:latin typeface="+mn-lt"/>
              </a:rPr>
            </a:br>
            <a:endParaRPr lang="ko-KR" altLang="en-US" sz="2400" kern="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</a:t>
            </a:r>
            <a:r>
              <a:rPr lang="en-US" altLang="ko-KR" dirty="0">
                <a:latin typeface="+mj-ea"/>
              </a:rPr>
              <a:t> – </a:t>
            </a:r>
            <a:r>
              <a:rPr lang="ko-KR" altLang="en-US" dirty="0">
                <a:latin typeface="+mj-ea"/>
              </a:rPr>
              <a:t>공통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 smtClean="0">
                <a:latin typeface="+mj-ea"/>
              </a:rPr>
              <a:t>로그아웃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구매나 또는 </a:t>
            </a:r>
            <a:r>
              <a:rPr lang="ko-KR" altLang="en-US" sz="1800" b="0" dirty="0" err="1" smtClean="0">
                <a:latin typeface="나눔고딕"/>
                <a:ea typeface="나눔고딕"/>
                <a:cs typeface="나눔고딕"/>
              </a:rPr>
              <a:t>판매자로</a:t>
            </a: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 로그인한 뒤 로그아웃을 하여 다른 아이디로 다시 로그인할 수 있도록 한다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/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1800" b="0" dirty="0" smtClean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1800" b="0" dirty="0" smtClean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1800" b="0" dirty="0" smtClean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1800" b="0" dirty="0" smtClean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로그아웃 메뉴 </a:t>
            </a:r>
            <a:r>
              <a:rPr lang="ko-KR" altLang="en-US" sz="1800" b="0" dirty="0" err="1" smtClean="0">
                <a:latin typeface="나눔고딕"/>
                <a:ea typeface="나눔고딕"/>
                <a:cs typeface="나눔고딕"/>
              </a:rPr>
              <a:t>입력시</a:t>
            </a: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 최초 메뉴로 이동</a:t>
            </a:r>
            <a:endParaRPr lang="en-US" altLang="ko-KR" sz="1800" b="0" dirty="0" smtClean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1800" b="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FDE51-535E-44ED-A39D-574D32B3D0A8}"/>
              </a:ext>
            </a:extLst>
          </p:cNvPr>
          <p:cNvSpPr txBox="1"/>
          <p:nvPr/>
        </p:nvSpPr>
        <p:spPr>
          <a:xfrm>
            <a:off x="2071816" y="2330341"/>
            <a:ext cx="2747868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--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판매자 메뉴 </a:t>
            </a: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–-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1.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판매중인 상품 보기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2. </a:t>
            </a:r>
            <a:r>
              <a:rPr lang="ko-KR" altLang="en-US" sz="1400" b="0" dirty="0" err="1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상품평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 보기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3.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판매할 상품을 등록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4.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판매중인 상품 품절상태 변경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5.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판매중인 상품 삭제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6. </a:t>
            </a:r>
            <a:r>
              <a:rPr lang="ko-KR" altLang="en-US" sz="1400" b="0" dirty="0" err="1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매출순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 상품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보기</a:t>
            </a:r>
            <a:endParaRPr lang="en-US" altLang="ko-KR" sz="1400" b="0" dirty="0" smtClean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7.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로그아웃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8.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프로그램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종료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BFEB8-495B-4353-9B53-26B151D5C0D3}"/>
              </a:ext>
            </a:extLst>
          </p:cNvPr>
          <p:cNvSpPr txBox="1"/>
          <p:nvPr/>
        </p:nvSpPr>
        <p:spPr>
          <a:xfrm>
            <a:off x="5068850" y="2348880"/>
            <a:ext cx="2627642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--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구매자 메뉴 </a:t>
            </a: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--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1.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상품 목록 보기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2.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구매한 상품 목록 보기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3.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내가 남긴 </a:t>
            </a:r>
            <a:r>
              <a:rPr lang="ko-KR" altLang="en-US" sz="1400" b="0" dirty="0" err="1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상품평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 목록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보기</a:t>
            </a:r>
            <a:endParaRPr lang="en-US" altLang="ko-KR" sz="1400" b="0" dirty="0" smtClean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4.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로그아웃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5.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프로그램</a:t>
            </a:r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종료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FDE51-535E-44ED-A39D-574D32B3D0A8}"/>
              </a:ext>
            </a:extLst>
          </p:cNvPr>
          <p:cNvSpPr txBox="1"/>
          <p:nvPr/>
        </p:nvSpPr>
        <p:spPr>
          <a:xfrm>
            <a:off x="2843808" y="5184603"/>
            <a:ext cx="2997034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1400" b="0" dirty="0" smtClean="0">
                <a:solidFill>
                  <a:schemeClr val="bg1"/>
                </a:solidFill>
                <a:latin typeface="+mj-ea"/>
              </a:rPr>
              <a:t>로그아웃 되었습니다</a:t>
            </a:r>
            <a:r>
              <a:rPr lang="en-US" altLang="ko-KR" sz="1400" b="0" dirty="0" smtClean="0">
                <a:solidFill>
                  <a:schemeClr val="bg1"/>
                </a:solidFill>
                <a:latin typeface="+mj-ea"/>
              </a:rPr>
              <a:t>.</a:t>
            </a:r>
          </a:p>
          <a:p>
            <a:pPr marL="0" indent="0">
              <a:buNone/>
            </a:pPr>
            <a:endParaRPr lang="en-US" altLang="ko-KR" sz="1400" b="0" dirty="0" smtClean="0">
              <a:solidFill>
                <a:schemeClr val="bg1"/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1400" b="0" dirty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</a:rPr>
              <a:t>로그인</a:t>
            </a:r>
            <a:endParaRPr lang="en-US" altLang="ko-KR" sz="1400" b="0" dirty="0">
              <a:solidFill>
                <a:schemeClr val="bg1"/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bg1"/>
                </a:solidFill>
                <a:latin typeface="+mj-ea"/>
              </a:rPr>
              <a:t>2.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</a:rPr>
              <a:t>회원가입</a:t>
            </a:r>
            <a:endParaRPr lang="en-US" altLang="ko-KR" sz="1400" b="0" dirty="0">
              <a:solidFill>
                <a:schemeClr val="bg1"/>
              </a:solidFill>
              <a:latin typeface="+mj-ea"/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bg1"/>
                </a:solidFill>
                <a:latin typeface="+mj-ea"/>
              </a:rPr>
              <a:t>3.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</a:rPr>
              <a:t>프로그램 종료</a:t>
            </a:r>
            <a:endParaRPr lang="en-US" altLang="ko-KR" sz="1400" b="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711493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판매자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메뉴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판매 상품정보는 다음과 같다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14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상품 </a:t>
            </a:r>
            <a:r>
              <a:rPr lang="ko-KR" altLang="en-US" sz="1800" dirty="0" err="1">
                <a:latin typeface="나눔고딕"/>
                <a:ea typeface="나눔고딕"/>
                <a:cs typeface="나눔고딕"/>
              </a:rPr>
              <a:t>고유코드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dirty="0" smtClean="0">
                <a:latin typeface="나눔고딕"/>
                <a:ea typeface="나눔고딕"/>
                <a:cs typeface="나눔고딕"/>
              </a:rPr>
              <a:t>문자열</a:t>
            </a:r>
            <a:r>
              <a:rPr lang="en-US" altLang="ko-KR" sz="1800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800" dirty="0" err="1" smtClean="0">
                <a:latin typeface="나눔고딕"/>
                <a:ea typeface="나눔고딕"/>
                <a:cs typeface="나눔고딕"/>
              </a:rPr>
              <a:t>공백포함</a:t>
            </a:r>
            <a:r>
              <a:rPr lang="ko-KR" altLang="en-US" sz="1800" dirty="0" smtClean="0">
                <a:latin typeface="나눔고딕"/>
                <a:ea typeface="나눔고딕"/>
                <a:cs typeface="나눔고딕"/>
              </a:rPr>
              <a:t> 불가능</a:t>
            </a:r>
            <a:r>
              <a:rPr lang="en-US" altLang="ko-KR" sz="1800" dirty="0" smtClean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상품 판매자 아이디 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dirty="0" smtClean="0">
                <a:latin typeface="나눔고딕"/>
                <a:ea typeface="나눔고딕"/>
                <a:cs typeface="나눔고딕"/>
              </a:rPr>
              <a:t>문자열</a:t>
            </a:r>
            <a:r>
              <a:rPr lang="en-US" altLang="ko-KR" sz="1800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800" dirty="0" err="1" smtClean="0">
                <a:latin typeface="나눔고딕"/>
                <a:ea typeface="나눔고딕"/>
                <a:cs typeface="나눔고딕"/>
              </a:rPr>
              <a:t>공백포함</a:t>
            </a:r>
            <a:r>
              <a:rPr lang="ko-KR" altLang="en-US" sz="1800" dirty="0" smtClean="0">
                <a:latin typeface="나눔고딕"/>
                <a:ea typeface="나눔고딕"/>
                <a:cs typeface="나눔고딕"/>
              </a:rPr>
              <a:t> 불가능</a:t>
            </a:r>
            <a:r>
              <a:rPr lang="en-US" altLang="ko-KR" sz="1800" dirty="0" smtClean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상품 이름 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dirty="0" smtClean="0">
                <a:latin typeface="나눔고딕"/>
                <a:ea typeface="나눔고딕"/>
                <a:cs typeface="나눔고딕"/>
              </a:rPr>
              <a:t>문자열</a:t>
            </a:r>
            <a:r>
              <a:rPr lang="en-US" altLang="ko-KR" sz="1800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800" dirty="0" err="1" smtClean="0">
                <a:latin typeface="나눔고딕"/>
                <a:ea typeface="나눔고딕"/>
                <a:cs typeface="나눔고딕"/>
              </a:rPr>
              <a:t>공백포함</a:t>
            </a:r>
            <a:r>
              <a:rPr lang="ko-KR" altLang="en-US" sz="1800" dirty="0" smtClean="0">
                <a:latin typeface="나눔고딕"/>
                <a:ea typeface="나눔고딕"/>
                <a:cs typeface="나눔고딕"/>
              </a:rPr>
              <a:t> 가능</a:t>
            </a:r>
            <a:r>
              <a:rPr lang="en-US" altLang="ko-KR" sz="1800" dirty="0" smtClean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 가격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정수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457200" lvl="1" indent="0" algn="just">
              <a:buNone/>
            </a:pP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상품 상세 설명 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dirty="0" smtClean="0">
                <a:latin typeface="나눔고딕"/>
                <a:ea typeface="나눔고딕"/>
                <a:cs typeface="나눔고딕"/>
              </a:rPr>
              <a:t>문자열</a:t>
            </a:r>
            <a:r>
              <a:rPr lang="en-US" altLang="ko-KR" sz="1800" dirty="0" smtClean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800" dirty="0" err="1" smtClean="0">
                <a:latin typeface="나눔고딕"/>
                <a:ea typeface="나눔고딕"/>
                <a:cs typeface="나눔고딕"/>
              </a:rPr>
              <a:t>공백포함</a:t>
            </a:r>
            <a:r>
              <a:rPr lang="ko-KR" altLang="en-US" sz="1800" dirty="0" smtClean="0">
                <a:latin typeface="나눔고딕"/>
                <a:ea typeface="나눔고딕"/>
                <a:cs typeface="나눔고딕"/>
              </a:rPr>
              <a:t> 가능</a:t>
            </a:r>
            <a:r>
              <a:rPr lang="en-US" altLang="ko-KR" sz="1800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en-US" altLang="ko-KR" sz="1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800" dirty="0" err="1" smtClean="0">
                <a:latin typeface="나눔고딕"/>
                <a:ea typeface="나눔고딕"/>
                <a:cs typeface="나눔고딕"/>
              </a:rPr>
              <a:t>줄바꿈</a:t>
            </a:r>
            <a:r>
              <a:rPr lang="ko-KR" altLang="en-US" sz="1800" dirty="0" smtClean="0">
                <a:latin typeface="나눔고딕"/>
                <a:ea typeface="나눔고딕"/>
                <a:cs typeface="나눔고딕"/>
              </a:rPr>
              <a:t> 불가능</a:t>
            </a:r>
            <a:r>
              <a:rPr lang="en-US" altLang="ko-KR" sz="1800" dirty="0" smtClean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판매자 회원은 다음을 할 수 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1.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판매중인 상품 보기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180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 보기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3.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판매할 상품을 등록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4.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판매중인 상품 품절상태 변경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5.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판매중인 상품 삭제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6. </a:t>
            </a:r>
            <a:r>
              <a:rPr lang="ko-KR" altLang="en-US" sz="1800" dirty="0" err="1">
                <a:latin typeface="나눔고딕"/>
                <a:ea typeface="나눔고딕"/>
                <a:cs typeface="나눔고딕"/>
              </a:rPr>
              <a:t>매출순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 상품 보기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037278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</a:t>
            </a:r>
            <a:r>
              <a:rPr lang="en-US" altLang="ko-KR" dirty="0">
                <a:latin typeface="+mj-ea"/>
              </a:rPr>
              <a:t> – </a:t>
            </a:r>
            <a:r>
              <a:rPr lang="ko-KR" altLang="en-US" dirty="0">
                <a:latin typeface="+mj-ea"/>
              </a:rPr>
              <a:t>판매자</a:t>
            </a:r>
            <a:r>
              <a:rPr lang="en-US" altLang="ko-KR" dirty="0">
                <a:latin typeface="+mj-ea"/>
              </a:rPr>
              <a:t> - </a:t>
            </a:r>
            <a:r>
              <a:rPr lang="ko-KR" altLang="en-US" dirty="0">
                <a:latin typeface="+mj-ea"/>
              </a:rPr>
              <a:t>판매중인 </a:t>
            </a:r>
            <a:r>
              <a:rPr lang="ko-KR" altLang="en-US" dirty="0" err="1">
                <a:latin typeface="+mj-ea"/>
              </a:rPr>
              <a:t>상품보기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판매중인 물건은 다음과 같습니다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S1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FR1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상품이름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바나나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상품가격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1000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원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상품상세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맛있는 바나나입니다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/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S1FR2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상품이름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사과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상품가격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2000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원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상품상세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맛있는 사과입니다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메인메뉴로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18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554991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</a:t>
            </a:r>
            <a:r>
              <a:rPr lang="en-US" altLang="ko-KR" dirty="0">
                <a:latin typeface="+mj-ea"/>
              </a:rPr>
              <a:t> – </a:t>
            </a:r>
            <a:r>
              <a:rPr lang="ko-KR" altLang="en-US" dirty="0">
                <a:latin typeface="+mj-ea"/>
              </a:rPr>
              <a:t>판매자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– </a:t>
            </a:r>
            <a:r>
              <a:rPr lang="ko-KR" altLang="en-US" dirty="0" err="1" smtClean="0">
                <a:latin typeface="+mj-ea"/>
              </a:rPr>
              <a:t>상품평</a:t>
            </a:r>
            <a:r>
              <a:rPr lang="ko-KR" altLang="en-US" dirty="0" smtClean="0">
                <a:latin typeface="+mj-ea"/>
              </a:rPr>
              <a:t> 보기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자신이 판매하는 상품에 구매자가 남긴 상품평을 조회할 수 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/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정보는 다음과 같다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작성자아이디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문자열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상품평내용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문자열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457200" lvl="1" indent="0" algn="just">
              <a:buNone/>
            </a:pPr>
            <a:endParaRPr lang="en-US" altLang="ko-KR" sz="14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상품코드를 입력하세요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빠져나가려면 바로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엔터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 : 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S1F1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상품을 찾지못하였습니다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상품코드를 입력하세요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빠져나가려면 바로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엔터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 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S1FR1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목록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아이디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buyer1</a:t>
            </a: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너무 맛있습니다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아이디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 err="1" smtClean="0">
                <a:latin typeface="나눔고딕"/>
                <a:ea typeface="나눔고딕"/>
                <a:cs typeface="나눔고딕"/>
              </a:rPr>
              <a:t>bananakiller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최고의 바나나였어요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/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상품코드를 입력하세요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빠져나가려면 바로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엔터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 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 err="1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엔터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메인메뉴로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18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852827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판매자</a:t>
            </a:r>
            <a:r>
              <a:rPr lang="en-US" altLang="ko-KR" dirty="0">
                <a:latin typeface="+mj-ea"/>
              </a:rPr>
              <a:t> – </a:t>
            </a:r>
            <a:r>
              <a:rPr lang="ko-KR" altLang="en-US" dirty="0">
                <a:latin typeface="+mj-ea"/>
              </a:rPr>
              <a:t>판매할 상품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상품코드는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모든 판매자를 통틀어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중복이 될 수 없다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중복되지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않는경우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판매할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물건정보를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S1FR1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상품이름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바나나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상품가격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1000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상품상세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맛있는 바나나입니다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등록되었습니다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(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메인메뉴로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중복되는경우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판매할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물건정보를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S1FR1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상품코드가 이미 있습니다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다른 코드를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S1FR2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상품이름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사과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상품가격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2000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상품상세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맛있는 사과입니다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등록되었습니다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(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메인메뉴로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988455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+mj-ea"/>
              </a:rPr>
              <a:t>문제 소개 </a:t>
            </a:r>
            <a:r>
              <a:rPr lang="en-US" altLang="ko-KR" sz="2800" dirty="0">
                <a:latin typeface="+mj-ea"/>
              </a:rPr>
              <a:t>– </a:t>
            </a:r>
            <a:r>
              <a:rPr lang="ko-KR" altLang="en-US" sz="2800" dirty="0">
                <a:latin typeface="+mj-ea"/>
              </a:rPr>
              <a:t>판매자</a:t>
            </a:r>
            <a:r>
              <a:rPr lang="en-US" altLang="ko-KR" sz="2800" dirty="0">
                <a:latin typeface="+mj-ea"/>
              </a:rPr>
              <a:t> – </a:t>
            </a:r>
            <a:r>
              <a:rPr lang="ko-KR" altLang="en-US" sz="2800" dirty="0">
                <a:latin typeface="+mj-ea"/>
              </a:rPr>
              <a:t>판매상품 품절 </a:t>
            </a:r>
            <a:r>
              <a:rPr lang="ko-KR" altLang="en-US" sz="2800" dirty="0" err="1">
                <a:latin typeface="+mj-ea"/>
              </a:rPr>
              <a:t>상태변경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950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품절상태로 변경된 상품은 구매자의 상품목록에 표시되지 않는다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200" dirty="0">
                <a:latin typeface="나눔고딕"/>
                <a:ea typeface="나눔고딕"/>
                <a:cs typeface="나눔고딕"/>
              </a:rPr>
              <a:t>단 판매자의 판매상품목록 및 </a:t>
            </a:r>
            <a:r>
              <a:rPr lang="ko-KR" altLang="en-US" sz="1200" dirty="0" err="1">
                <a:latin typeface="나눔고딕"/>
                <a:ea typeface="나눔고딕"/>
                <a:cs typeface="나눔고딕"/>
              </a:rPr>
              <a:t>매출순</a:t>
            </a:r>
            <a:r>
              <a:rPr lang="ko-KR" altLang="en-US" sz="1200" dirty="0">
                <a:latin typeface="나눔고딕"/>
                <a:ea typeface="나눔고딕"/>
                <a:cs typeface="나눔고딕"/>
              </a:rPr>
              <a:t> 상품목록</a:t>
            </a:r>
            <a:r>
              <a:rPr lang="en-US" altLang="ko-KR" sz="12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200" dirty="0">
                <a:latin typeface="나눔고딕"/>
                <a:ea typeface="나눔고딕"/>
                <a:cs typeface="나눔고딕"/>
              </a:rPr>
              <a:t>그리고 구매자의 </a:t>
            </a:r>
            <a:r>
              <a:rPr lang="ko-KR" altLang="en-US" sz="1200" dirty="0" err="1">
                <a:latin typeface="나눔고딕"/>
                <a:ea typeface="나눔고딕"/>
                <a:cs typeface="나눔고딕"/>
              </a:rPr>
              <a:t>내가남긴</a:t>
            </a:r>
            <a:r>
              <a:rPr lang="ko-KR" altLang="en-US" sz="12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20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200" dirty="0">
                <a:latin typeface="나눔고딕"/>
                <a:ea typeface="나눔고딕"/>
                <a:cs typeface="나눔고딕"/>
              </a:rPr>
              <a:t> 목록에는 표시되어야 한다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algn="just"/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상품이 판매중인 상태면 품절 상태로 </a:t>
            </a:r>
            <a:r>
              <a:rPr lang="ko-KR" altLang="en-US" sz="1200" b="0" dirty="0" err="1">
                <a:latin typeface="나눔고딕"/>
                <a:ea typeface="나눔고딕"/>
                <a:cs typeface="나눔고딕"/>
              </a:rPr>
              <a:t>변경가능하고</a:t>
            </a: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 품절상태이면 </a:t>
            </a:r>
            <a:r>
              <a:rPr lang="ko-KR" altLang="en-US" sz="1200" b="0" dirty="0" err="1">
                <a:latin typeface="나눔고딕"/>
                <a:ea typeface="나눔고딕"/>
                <a:cs typeface="나눔고딕"/>
              </a:rPr>
              <a:t>판매중</a:t>
            </a: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 상태로 변경 가능하다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품절상태를 변경할 상품코드를 입력하세요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2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S1FR1</a:t>
            </a:r>
            <a:endParaRPr lang="en-US" altLang="ko-KR" sz="12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200" b="0" dirty="0" err="1">
                <a:latin typeface="나눔고딕"/>
                <a:ea typeface="나눔고딕"/>
                <a:cs typeface="나눔고딕"/>
              </a:rPr>
              <a:t>상품이름</a:t>
            </a: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바나나</a:t>
            </a:r>
            <a:endParaRPr lang="en-US" altLang="ko-KR" sz="12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현재 </a:t>
            </a:r>
            <a:r>
              <a:rPr lang="ko-KR" altLang="en-US" sz="1200" b="0" dirty="0" err="1">
                <a:latin typeface="나눔고딕"/>
                <a:ea typeface="나눔고딕"/>
                <a:cs typeface="나눔고딕"/>
              </a:rPr>
              <a:t>판매상태</a:t>
            </a: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200" b="0" dirty="0" err="1">
                <a:latin typeface="나눔고딕"/>
                <a:ea typeface="나눔고딕"/>
                <a:cs typeface="나눔고딕"/>
              </a:rPr>
              <a:t>판매중</a:t>
            </a:r>
            <a:endParaRPr lang="en-US" altLang="ko-KR" sz="12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200" b="0" dirty="0" err="1">
                <a:latin typeface="나눔고딕"/>
                <a:ea typeface="나눔고딕"/>
                <a:cs typeface="나눔고딕"/>
              </a:rPr>
              <a:t>품절상태로</a:t>
            </a: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 변경시키겠습니까 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? (Y/N) : </a:t>
            </a:r>
            <a:r>
              <a:rPr lang="en-US" altLang="ko-KR" sz="12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Y</a:t>
            </a:r>
          </a:p>
          <a:p>
            <a:pPr marL="0" indent="0" algn="just">
              <a:buNone/>
            </a:pP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변경되었습니다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. (</a:t>
            </a:r>
            <a:r>
              <a:rPr lang="ko-KR" altLang="en-US" sz="1200" b="0" dirty="0" err="1">
                <a:latin typeface="나눔고딕"/>
                <a:ea typeface="나눔고딕"/>
                <a:cs typeface="나눔고딕"/>
              </a:rPr>
              <a:t>메인메뉴로</a:t>
            </a: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 이동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200" b="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품절상태인 경우</a:t>
            </a:r>
            <a:endParaRPr lang="en-US" altLang="ko-KR" sz="12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200" b="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S1FR2</a:t>
            </a:r>
            <a:endParaRPr lang="en-US" altLang="ko-KR" sz="12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상품이름 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사과</a:t>
            </a:r>
            <a:endParaRPr lang="en-US" altLang="ko-KR" sz="12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현재 판매상태 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품절</a:t>
            </a:r>
            <a:endParaRPr lang="en-US" altLang="ko-KR" sz="12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판매상태로 변경시키겠습니까 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? (Y/N) : </a:t>
            </a:r>
            <a:r>
              <a:rPr lang="en-US" altLang="ko-KR" sz="12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Y</a:t>
            </a:r>
          </a:p>
          <a:p>
            <a:pPr marL="0" indent="0" algn="just">
              <a:buNone/>
            </a:pP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변경되었습니다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. (</a:t>
            </a:r>
            <a:r>
              <a:rPr lang="ko-KR" altLang="en-US" sz="1200" b="0" dirty="0" err="1">
                <a:latin typeface="나눔고딕"/>
                <a:ea typeface="나눔고딕"/>
                <a:cs typeface="나눔고딕"/>
              </a:rPr>
              <a:t>메인메뉴로</a:t>
            </a: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 이동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200" b="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1200" b="0" dirty="0" err="1">
                <a:latin typeface="나눔고딕"/>
                <a:ea typeface="나눔고딕"/>
                <a:cs typeface="나눔고딕"/>
              </a:rPr>
              <a:t>고유코드가</a:t>
            </a: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200" b="0" dirty="0" err="1">
                <a:latin typeface="나눔고딕"/>
                <a:ea typeface="나눔고딕"/>
                <a:cs typeface="나눔고딕"/>
              </a:rPr>
              <a:t>없는경우</a:t>
            </a:r>
            <a:endParaRPr lang="en-US" altLang="ko-KR" sz="12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품절상태를 변경할 상품코드를 입력하세요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200" b="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S1FR3</a:t>
            </a:r>
            <a:endParaRPr lang="en-US" altLang="ko-KR" sz="12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상품코드를 찾지못하였습니다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0" indent="0" algn="just">
              <a:buNone/>
            </a:pP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200" b="0" dirty="0" err="1">
                <a:latin typeface="나눔고딕"/>
                <a:ea typeface="나눔고딕"/>
                <a:cs typeface="나눔고딕"/>
              </a:rPr>
              <a:t>메인메뉴로</a:t>
            </a:r>
            <a:r>
              <a:rPr lang="ko-KR" altLang="en-US" sz="1200" b="0" dirty="0">
                <a:latin typeface="나눔고딕"/>
                <a:ea typeface="나눔고딕"/>
                <a:cs typeface="나눔고딕"/>
              </a:rPr>
              <a:t> 이동</a:t>
            </a:r>
            <a:r>
              <a:rPr lang="en-US" altLang="ko-KR" sz="12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algn="just"/>
            <a:endParaRPr lang="en-US" altLang="ko-KR" sz="120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12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338226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+mj-ea"/>
              </a:rPr>
              <a:t>문제 소개 </a:t>
            </a:r>
            <a:r>
              <a:rPr lang="en-US" altLang="ko-KR" sz="2800" dirty="0">
                <a:latin typeface="+mj-ea"/>
              </a:rPr>
              <a:t>– </a:t>
            </a:r>
            <a:r>
              <a:rPr lang="ko-KR" altLang="en-US" sz="2800" dirty="0">
                <a:latin typeface="+mj-ea"/>
              </a:rPr>
              <a:t>판매자</a:t>
            </a:r>
            <a:r>
              <a:rPr lang="en-US" altLang="ko-KR" sz="2800" dirty="0">
                <a:latin typeface="+mj-ea"/>
              </a:rPr>
              <a:t> – </a:t>
            </a:r>
            <a:r>
              <a:rPr lang="ko-KR" altLang="en-US" sz="2800" dirty="0">
                <a:latin typeface="+mj-ea"/>
              </a:rPr>
              <a:t>판매중인 상품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판매중인 상품은 삭제할 수 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삭제시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구매자가 남겼던 상품평까지 모두 삭제된다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삭제완료시 또는 삭제질문에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N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입력시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메인메뉴로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이동한다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삭제할 상품코드를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S1FR1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상품이름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바나나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삭제하시겠습니까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? (Y/N) 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Y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삭제되었습니다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메인메뉴로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상품코드가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없는경우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삭제할 상품코드를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S1F1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상품코드를 찾지못하였습니다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정확히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S1FR1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삭제하시겠습니까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? (Y/N) 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Y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삭제되었습니다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메인메뉴로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728738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</a:t>
            </a:r>
            <a:r>
              <a:rPr lang="en-US" altLang="ko-KR" dirty="0">
                <a:latin typeface="+mj-ea"/>
              </a:rPr>
              <a:t> – </a:t>
            </a:r>
            <a:r>
              <a:rPr lang="ko-KR" altLang="en-US" dirty="0">
                <a:latin typeface="+mj-ea"/>
              </a:rPr>
              <a:t>판매자</a:t>
            </a:r>
            <a:r>
              <a:rPr lang="en-US" altLang="ko-KR" dirty="0">
                <a:latin typeface="+mj-ea"/>
              </a:rPr>
              <a:t> – </a:t>
            </a:r>
            <a:r>
              <a:rPr lang="ko-KR" altLang="en-US" dirty="0" err="1">
                <a:latin typeface="+mj-ea"/>
              </a:rPr>
              <a:t>매출순</a:t>
            </a:r>
            <a:r>
              <a:rPr lang="ko-KR" altLang="en-US" dirty="0">
                <a:latin typeface="+mj-ea"/>
              </a:rPr>
              <a:t> 상품보기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매출이 높은 순으로 상품을 보여준다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판매량은 관계가 없음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을 유의한다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>
              <a:buFontTx/>
              <a:buChar char="-"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가장 매출이 높은 순서대로 나열한 상품 목록입니다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S1FR2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상품이름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사과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상품가격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2000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원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상품판매량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4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개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총 매출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8000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원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S1FR1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상품이름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바나나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상품가격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1000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원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상품판매량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10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개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총 매출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10000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원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메인메뉴로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18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9473332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구매자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메뉴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구매자 회원은 다음을 할 수 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1.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상품 목록 보기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	1.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상품 조회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		1.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상품 구매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		2. </a:t>
            </a:r>
            <a:r>
              <a:rPr lang="ko-KR" altLang="en-US" sz="180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 남기기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		3.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돌아가기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	2.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돌아가기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구매한 상품 목록 보기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	1.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상품 구매 취소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	2.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돌아가기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3.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내가 남긴 </a:t>
            </a:r>
            <a:r>
              <a:rPr lang="ko-KR" altLang="en-US" sz="180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 목록 보기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	1.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남긴 </a:t>
            </a:r>
            <a:r>
              <a:rPr lang="ko-KR" altLang="en-US" sz="180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 삭제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	2.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돌아가기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1435662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구매자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상품목록보기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판매중인 상품목록을 보여주고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원할시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상품 상세조회를 할 수 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판매중인 상품목록 입니다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SELLER2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상품이름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사과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판매자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좋은상품컴퍼니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김셀러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SELLER1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상품이름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바나나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판매자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좋은상품컴퍼니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박셀러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조회할 상품코드를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빠져나가려면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엔터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 : </a:t>
            </a:r>
            <a:r>
              <a:rPr lang="en-US" altLang="ko-KR" sz="1800" b="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S1F1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상품코드가 없습니다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조회할 상품코드를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빠져나가려면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엔터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 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S1FR1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3032840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39750" y="1340768"/>
            <a:ext cx="8018463" cy="50405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문제 정의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설계 목표 및 제한 조건</a:t>
            </a:r>
            <a:endParaRPr lang="en-US" altLang="ko-KR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문제 소개</a:t>
            </a:r>
            <a:endParaRPr lang="en-US" altLang="ko-KR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문제 설계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실행 화면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평가 기준 및 제출 마감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496597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구매자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상품조회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조회된 상품출력시에는 상품 상세설명과 상품평을 함께 출력한다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 구매 및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남기기를 선택할 수 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S1FR1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상품이름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바나나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판매자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: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좋은상품컴퍼니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박셀러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상세설명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맛있는 바나나입니다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목록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아이디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buyer1</a:t>
            </a: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너무 맛있습니다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아이디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 err="1" smtClean="0">
                <a:latin typeface="나눔고딕"/>
                <a:ea typeface="나눔고딕"/>
                <a:cs typeface="나눔고딕"/>
              </a:rPr>
              <a:t>bananakiller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최고의 바나나였어요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1.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 구매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남기기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3.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상품목록으로 이동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메뉴를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3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상품목록으로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1614201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구매자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상품조회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구매시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구매한 상품목록에서 해당 상품을 조회할 수 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구매한 상품은 중복으로 구매가 불가능하다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구매시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판매자 매출에 반영되어야 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1.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 구매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남기기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3.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상품목록으로 이동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메뉴를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1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구매되었습니다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상품목록으로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구매 후 다시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구매하려할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시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1.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 구매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남기기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3.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상품목록으로 이동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메뉴를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1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이미 구매한 상품입니다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상품목록으로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lvl="1" algn="just"/>
            <a:endParaRPr lang="en-US" altLang="ko-KR" sz="2400" b="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69305087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구매자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 err="1">
                <a:latin typeface="+mj-ea"/>
              </a:rPr>
              <a:t>상품평남기기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상품평을 남길 시  해당 상품에 내 아이디와 함께 상품평이 추가된다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상품평은 한 상품에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한개만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남길 수 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단 여러 상품에 남기는 것은 가능하다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1.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 구매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남기기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3.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상품목록으로 이동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메뉴를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2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상품평을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너무 맛있어요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입력되었습니다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상품목록으로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이미 상품평을 남겼을 시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메뉴를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2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이미 상품평을 남겼습니다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상품목록으로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869650453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구매자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구매상품보기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구매한 상품 목록을 확인하고 구매를 취소할 수 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취소시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판매자 매출에 반영되어야 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구매한 상품 목록입니다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S1FR1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상품이름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바나나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S1FR2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상품이름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사과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1.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구매취소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상품목록으로 이동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메뉴를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1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취소할 상품코드를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S1FR1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취소되었습니다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상품목록으로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8112230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구매자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 err="1">
                <a:latin typeface="+mj-ea"/>
              </a:rPr>
              <a:t>내가남긴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상품평보기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내가 남긴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목록을 출력한다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원한다면 상품평을 삭제할 수 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내가남긴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목록입니다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S1FR1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상품이름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바나나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내상품평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정말 맛있었어요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!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상품코드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S1FR2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상품이름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사과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내상품평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최고의 사과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1.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삭제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상품목록으로 이동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메뉴를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1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삭제할 상품평의 상품코드를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S1FR1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삭제되었습니다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상품목록으로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잘못된 코드를 입력했거나 해당상품에 상품평을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남긴적이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없는 경우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메뉴를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1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삭제할 상품평의 상품코드를 입력하세요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S1FR1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상품평을 찾지 못하였습니다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상품목록으로 이동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412015019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설계</a:t>
            </a:r>
            <a:r>
              <a:rPr lang="en-US" altLang="ko-KR" dirty="0">
                <a:latin typeface="+mj-ea"/>
              </a:rPr>
              <a:t>(1)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</a:t>
            </a:r>
            <a:r>
              <a:rPr lang="ko-KR" altLang="en-US" dirty="0">
                <a:latin typeface="+mj-ea"/>
              </a:rPr>
              <a:t> 구조체 설계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구조체 설계</a:t>
            </a:r>
            <a:endParaRPr lang="en-US" altLang="ko-KR" sz="25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주어진 문제의 기능을 이해한다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프로그램의 각 기능을 수행하기 위해 필요한 구조체가 어떤 것이 있는지 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설계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한다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각 구조체의 내용이 어떻게 구성되어야 할지 설계한다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설계된 구조체들을 통해 주어진 모든 기능들을 문제없이 수행할 수 있는지 검토한다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모든 목록관련 데이터</a:t>
            </a:r>
            <a:r>
              <a:rPr lang="en-US" altLang="ko-KR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회원</a:t>
            </a:r>
            <a:r>
              <a:rPr lang="en-US" altLang="ko-KR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상품</a:t>
            </a:r>
            <a:r>
              <a:rPr lang="en-US" altLang="ko-KR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100" dirty="0" err="1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등</a:t>
            </a:r>
            <a:r>
              <a:rPr lang="en-US" altLang="ko-KR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10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는 </a:t>
            </a:r>
            <a:r>
              <a:rPr lang="ko-KR" altLang="en-US" sz="2100" dirty="0" err="1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링크드리스트를</a:t>
            </a:r>
            <a:r>
              <a:rPr lang="ko-KR" altLang="en-US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이용하여 추가</a:t>
            </a:r>
            <a:r>
              <a:rPr lang="en-US" altLang="ko-KR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/</a:t>
            </a:r>
            <a:r>
              <a:rPr lang="ko-KR" altLang="en-US" sz="2100" dirty="0" err="1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삭제해야한다</a:t>
            </a:r>
            <a:r>
              <a:rPr lang="en-US" altLang="ko-KR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이를 고려하여 설계할 것</a:t>
            </a:r>
            <a:endParaRPr lang="en-US" altLang="ko-KR" sz="210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851812220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설계</a:t>
            </a:r>
            <a:r>
              <a:rPr lang="en-US" altLang="ko-KR" dirty="0">
                <a:latin typeface="+mj-ea"/>
              </a:rPr>
              <a:t>(2)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</a:t>
            </a:r>
            <a:r>
              <a:rPr lang="ko-KR" altLang="en-US" dirty="0">
                <a:latin typeface="+mj-ea"/>
              </a:rPr>
              <a:t> 파일 설계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파일 설계 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옵션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프로그램의 데이터를 파일에 보존하기 위해 어떤 종류의 파일이 필요한지 생각해본다</a:t>
            </a:r>
            <a:r>
              <a:rPr lang="en-US" altLang="ko-KR" sz="21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각 파일별로 데이터를 어떤 형태로 읽고 쓸지에 대해 설계한다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각</a:t>
            </a:r>
            <a:r>
              <a:rPr lang="en-US" altLang="ko-KR" sz="21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데이터에 </a:t>
            </a:r>
            <a:r>
              <a:rPr lang="ko-KR" altLang="en-US" sz="2100" dirty="0" err="1" smtClean="0">
                <a:latin typeface="나눔고딕"/>
                <a:ea typeface="나눔고딕"/>
                <a:cs typeface="나눔고딕"/>
              </a:rPr>
              <a:t>공백포함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100" dirty="0" err="1" smtClean="0">
                <a:latin typeface="나눔고딕"/>
                <a:ea typeface="나눔고딕"/>
                <a:cs typeface="나눔고딕"/>
              </a:rPr>
              <a:t>여부에따라</a:t>
            </a:r>
            <a:r>
              <a:rPr lang="ko-KR" altLang="en-US" sz="2100" dirty="0" smtClean="0">
                <a:latin typeface="나눔고딕"/>
                <a:ea typeface="나눔고딕"/>
                <a:cs typeface="나눔고딕"/>
              </a:rPr>
              <a:t> 이상동작하지 않도록 유의</a:t>
            </a:r>
            <a:endParaRPr lang="en-US" altLang="ko-KR" sz="2100" dirty="0">
              <a:latin typeface="나눔고딕"/>
              <a:ea typeface="나눔고딕"/>
              <a:cs typeface="나눔고딕"/>
            </a:endParaRPr>
          </a:p>
          <a:p>
            <a:pPr lvl="1" algn="just"/>
            <a:endParaRPr lang="en-US" altLang="ko-KR" sz="21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파일 입출력이 </a:t>
            </a:r>
            <a:r>
              <a:rPr lang="ko-KR" altLang="en-US" sz="2100" dirty="0" err="1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어려울경우</a:t>
            </a:r>
            <a:r>
              <a:rPr lang="ko-KR" altLang="en-US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파일 입출력 없이 메모리상에서만 프로그램이 구동되어도 배점이 있으나</a:t>
            </a:r>
            <a:r>
              <a:rPr lang="en-US" altLang="ko-KR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 감점사유</a:t>
            </a:r>
            <a:r>
              <a:rPr lang="en-US" altLang="ko-KR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평가기준 슬라이드 참고</a:t>
            </a:r>
            <a:r>
              <a:rPr lang="en-US" altLang="ko-KR" sz="21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)</a:t>
            </a:r>
          </a:p>
          <a:p>
            <a:pPr lvl="1" algn="just"/>
            <a:endParaRPr lang="en-US" altLang="ko-KR" sz="21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endParaRPr lang="en-US" altLang="ko-KR" sz="2100" dirty="0">
              <a:latin typeface="나눔고딕"/>
              <a:ea typeface="나눔고딕"/>
              <a:cs typeface="나눔고딕"/>
            </a:endParaRPr>
          </a:p>
          <a:p>
            <a:pPr lvl="1" algn="just"/>
            <a:endParaRPr lang="en-US" altLang="ko-KR" sz="21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133640754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FDE51-535E-44ED-A39D-574D32B3D0A8}"/>
              </a:ext>
            </a:extLst>
          </p:cNvPr>
          <p:cNvSpPr txBox="1"/>
          <p:nvPr/>
        </p:nvSpPr>
        <p:spPr>
          <a:xfrm>
            <a:off x="854061" y="1700808"/>
            <a:ext cx="3225563" cy="39703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</a:rPr>
              <a:t>로그인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</a:rPr>
              <a:t>회원가입</a:t>
            </a:r>
            <a:endParaRPr lang="en-US" altLang="ko-KR" sz="14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</a:rPr>
              <a:t>프로그램 종료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</a:rPr>
              <a:t>메뉴입력 </a:t>
            </a:r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</a:rPr>
              <a:t>: 1</a:t>
            </a:r>
          </a:p>
          <a:p>
            <a:pPr marL="0" indent="0" algn="just">
              <a:buNone/>
            </a:pP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판매자입니까 </a:t>
            </a:r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? (Y/N) : Y</a:t>
            </a:r>
          </a:p>
          <a:p>
            <a:pPr marL="0" indent="0" algn="just">
              <a:buNone/>
            </a:pP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아이디를 입력하세요 </a:t>
            </a:r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: mysogang123</a:t>
            </a:r>
          </a:p>
          <a:p>
            <a:pPr marL="0" indent="0" algn="just">
              <a:buNone/>
            </a:pP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비밀번호를 입력하세요 </a:t>
            </a:r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: mypwd123</a:t>
            </a:r>
          </a:p>
          <a:p>
            <a:pPr marL="0" indent="0" algn="just">
              <a:buNone/>
            </a:pPr>
            <a:r>
              <a:rPr lang="ko-KR" altLang="en-US" sz="1400" b="0" dirty="0" err="1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로그인되었습니다</a:t>
            </a: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1400" b="0" dirty="0" smtClean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--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판매자 메뉴 </a:t>
            </a: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–-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1.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판매중인 상품 보기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2. </a:t>
            </a:r>
            <a:r>
              <a:rPr lang="ko-KR" altLang="en-US" sz="1400" b="0" dirty="0" err="1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상품평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 보기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3.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판매할 상품을 등록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4.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판매중인 상품 품절상태 변경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5.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판매중인 상품 삭제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6. </a:t>
            </a:r>
            <a:r>
              <a:rPr lang="ko-KR" altLang="en-US" sz="1400" b="0" dirty="0" err="1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매출순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 상품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보기</a:t>
            </a:r>
            <a:endParaRPr lang="en-US" altLang="ko-KR" sz="1400" b="0" dirty="0" smtClean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7.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로그아웃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8.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프로그램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종료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7BFEB8-495B-4353-9B53-26B151D5C0D3}"/>
              </a:ext>
            </a:extLst>
          </p:cNvPr>
          <p:cNvSpPr txBox="1"/>
          <p:nvPr/>
        </p:nvSpPr>
        <p:spPr>
          <a:xfrm>
            <a:off x="4905237" y="1700808"/>
            <a:ext cx="2973891" cy="332398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</a:rPr>
              <a:t>로그인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</a:rPr>
              <a:t>회원가입</a:t>
            </a:r>
            <a:endParaRPr lang="en-US" altLang="ko-KR" sz="1400" b="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</a:rPr>
              <a:t>프로그램 종료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</a:rPr>
              <a:t>메뉴입력 </a:t>
            </a:r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</a:rPr>
              <a:t>: 1</a:t>
            </a:r>
          </a:p>
          <a:p>
            <a:pPr marL="0" indent="0" algn="just">
              <a:buNone/>
            </a:pP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판매자입니까 </a:t>
            </a:r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? (Y/N) : N</a:t>
            </a:r>
          </a:p>
          <a:p>
            <a:pPr marL="0" indent="0" algn="just">
              <a:buNone/>
            </a:pP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아이디를 입력하세요 </a:t>
            </a:r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: sogang123</a:t>
            </a:r>
          </a:p>
          <a:p>
            <a:pPr marL="0" indent="0" algn="just">
              <a:buNone/>
            </a:pP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비밀번호를 입력하세요 </a:t>
            </a:r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: pwd123</a:t>
            </a:r>
          </a:p>
          <a:p>
            <a:pPr marL="0" indent="0" algn="just">
              <a:buNone/>
            </a:pPr>
            <a:r>
              <a:rPr lang="ko-KR" altLang="en-US" sz="1400" b="0" dirty="0" err="1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로그인되었습니다</a:t>
            </a: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--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구매자 메뉴 </a:t>
            </a: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--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1.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상품 목록 보기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2.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구매한 상품 목록 보기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3.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내가 남긴 </a:t>
            </a:r>
            <a:r>
              <a:rPr lang="ko-KR" altLang="en-US" sz="1400" b="0" dirty="0" err="1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상품평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 목록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보기</a:t>
            </a:r>
            <a:endParaRPr lang="en-US" altLang="ko-KR" sz="1400" b="0" dirty="0" smtClean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algn="just"/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4.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로그아웃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5. </a:t>
            </a: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프로그램</a:t>
            </a:r>
            <a:r>
              <a:rPr lang="en-US" altLang="ko-KR" sz="1400" b="0" dirty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 </a:t>
            </a:r>
            <a:r>
              <a:rPr lang="ko-KR" altLang="en-US" sz="1400" b="0" dirty="0" smtClean="0">
                <a:solidFill>
                  <a:schemeClr val="bg1"/>
                </a:solidFill>
                <a:latin typeface="+mj-ea"/>
                <a:ea typeface="+mj-ea"/>
                <a:cs typeface="나눔고딕"/>
              </a:rPr>
              <a:t>종료</a:t>
            </a:r>
            <a:endParaRPr lang="en-US" altLang="ko-KR" sz="1400" b="0" dirty="0">
              <a:solidFill>
                <a:schemeClr val="bg1"/>
              </a:solidFill>
              <a:latin typeface="+mj-ea"/>
              <a:ea typeface="+mj-ea"/>
              <a:cs typeface="나눔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D1B23-035B-402B-B9D1-488BD7702906}"/>
              </a:ext>
            </a:extLst>
          </p:cNvPr>
          <p:cNvSpPr txBox="1"/>
          <p:nvPr/>
        </p:nvSpPr>
        <p:spPr>
          <a:xfrm>
            <a:off x="1053119" y="128505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판매자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1FD32-D235-4CAC-BD33-B5B655789556}"/>
              </a:ext>
            </a:extLst>
          </p:cNvPr>
          <p:cNvSpPr txBox="1"/>
          <p:nvPr/>
        </p:nvSpPr>
        <p:spPr>
          <a:xfrm>
            <a:off x="4940793" y="128505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CB6B1-C09E-4623-9D92-AE2783232AF0}"/>
              </a:ext>
            </a:extLst>
          </p:cNvPr>
          <p:cNvSpPr txBox="1"/>
          <p:nvPr/>
        </p:nvSpPr>
        <p:spPr>
          <a:xfrm>
            <a:off x="1448419" y="5807114"/>
            <a:ext cx="5949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메뉴 별 상세 실행화면은 문제 소개의 예시를 보고 그대로 구현</a:t>
            </a:r>
          </a:p>
        </p:txBody>
      </p:sp>
    </p:spTree>
    <p:extLst>
      <p:ext uri="{BB962C8B-B14F-4D97-AF65-F5344CB8AC3E}">
        <p14:creationId xmlns:p14="http://schemas.microsoft.com/office/powerpoint/2010/main" val="662571718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 및 제출 마감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1052736"/>
            <a:ext cx="892899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700" kern="0" dirty="0"/>
              <a:t>설계 보고서</a:t>
            </a:r>
            <a:r>
              <a:rPr lang="en-US" altLang="ko-KR" sz="1700" kern="0" dirty="0"/>
              <a:t>(30</a:t>
            </a:r>
            <a:r>
              <a:rPr lang="ko-KR" altLang="en-US" sz="1700" kern="0" dirty="0"/>
              <a:t>점</a:t>
            </a:r>
            <a:r>
              <a:rPr lang="en-US" altLang="ko-KR" sz="1700" kern="0" dirty="0"/>
              <a:t>), </a:t>
            </a:r>
            <a:r>
              <a:rPr lang="ko-KR" altLang="en-US" sz="1700" kern="0" dirty="0"/>
              <a:t>소스 코드</a:t>
            </a:r>
            <a:r>
              <a:rPr lang="en-US" altLang="ko-KR" sz="1700" kern="0" dirty="0"/>
              <a:t>(70</a:t>
            </a:r>
            <a:r>
              <a:rPr lang="ko-KR" altLang="en-US" sz="1700" kern="0" dirty="0"/>
              <a:t>점</a:t>
            </a:r>
            <a:r>
              <a:rPr lang="en-US" altLang="ko-KR" sz="1700" kern="0" dirty="0"/>
              <a:t>) </a:t>
            </a:r>
            <a:r>
              <a:rPr lang="en-US" altLang="ko-KR" sz="1700" kern="0" dirty="0">
                <a:solidFill>
                  <a:srgbClr val="FF0000"/>
                </a:solidFill>
              </a:rPr>
              <a:t>Late</a:t>
            </a:r>
            <a:r>
              <a:rPr lang="ko-KR" altLang="en-US" sz="1700" kern="0" dirty="0">
                <a:solidFill>
                  <a:srgbClr val="FF0000"/>
                </a:solidFill>
              </a:rPr>
              <a:t>시 </a:t>
            </a:r>
            <a:r>
              <a:rPr lang="en-US" altLang="ko-KR" sz="1700" kern="0" dirty="0">
                <a:solidFill>
                  <a:srgbClr val="FF0000"/>
                </a:solidFill>
              </a:rPr>
              <a:t>0</a:t>
            </a:r>
            <a:r>
              <a:rPr lang="ko-KR" altLang="en-US" sz="1700" kern="0" dirty="0">
                <a:solidFill>
                  <a:srgbClr val="FF0000"/>
                </a:solidFill>
              </a:rPr>
              <a:t>점</a:t>
            </a:r>
            <a:r>
              <a:rPr lang="en-US" altLang="ko-KR" sz="1700" kern="0" dirty="0">
                <a:solidFill>
                  <a:srgbClr val="FF0000"/>
                </a:solidFill>
              </a:rPr>
              <a:t>. </a:t>
            </a:r>
            <a:r>
              <a:rPr lang="ko-KR" altLang="en-US" sz="1700" kern="0" dirty="0">
                <a:solidFill>
                  <a:srgbClr val="FF0000"/>
                </a:solidFill>
              </a:rPr>
              <a:t>미완성시에도 반드시 기한 내에 제출할 것</a:t>
            </a:r>
            <a:endParaRPr lang="en-US" altLang="ko-KR" sz="1700" kern="0" dirty="0">
              <a:solidFill>
                <a:srgbClr val="FF0000"/>
              </a:solidFill>
            </a:endParaRPr>
          </a:p>
          <a:p>
            <a:pPr marL="552450" lvl="2" eaLnBrk="1" latinLnBrk="0" hangingPunct="1">
              <a:lnSpc>
                <a:spcPct val="120000"/>
              </a:lnSpc>
              <a:spcBef>
                <a:spcPct val="0"/>
              </a:spcBef>
              <a:buClr>
                <a:srgbClr val="FC0128"/>
              </a:buClr>
              <a:buFont typeface="Wingdings" charset="2"/>
              <a:buChar char="ü"/>
            </a:pP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소스 코드 점수 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: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 요구하는</a:t>
            </a:r>
            <a:r>
              <a:rPr lang="en-US" altLang="ko-KR" sz="15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각 기능별로 직접 수행하여 정상 동작하는 기능별로 배점</a:t>
            </a:r>
            <a:endParaRPr lang="en-US" altLang="ko-KR" sz="1500" dirty="0">
              <a:latin typeface="나눔고딕"/>
              <a:ea typeface="나눔고딕"/>
              <a:cs typeface="나눔고딕"/>
            </a:endParaRPr>
          </a:p>
          <a:p>
            <a:pPr marL="552450" lvl="2" eaLnBrk="1" latinLnBrk="0" hangingPunct="1">
              <a:lnSpc>
                <a:spcPct val="120000"/>
              </a:lnSpc>
              <a:spcBef>
                <a:spcPct val="0"/>
              </a:spcBef>
              <a:buClr>
                <a:srgbClr val="FC0128"/>
              </a:buClr>
              <a:buFont typeface="Wingdings" charset="2"/>
              <a:buChar char="ü"/>
            </a:pPr>
            <a:r>
              <a:rPr lang="ko-KR" altLang="en-US" sz="1500" dirty="0">
                <a:latin typeface="나눔고딕"/>
                <a:ea typeface="나눔고딕"/>
                <a:cs typeface="나눔고딕"/>
              </a:rPr>
              <a:t>별도의 감점 사유가 있을 시 부여된 점수에서 감점</a:t>
            </a:r>
            <a:endParaRPr lang="en-US" altLang="ko-KR" sz="1500" dirty="0">
              <a:latin typeface="나눔고딕"/>
              <a:ea typeface="나눔고딕"/>
              <a:cs typeface="나눔고딕"/>
            </a:endParaRPr>
          </a:p>
          <a:p>
            <a:pPr marL="552450" lvl="2" eaLnBrk="1" latinLnBrk="0" hangingPunct="1">
              <a:lnSpc>
                <a:spcPct val="120000"/>
              </a:lnSpc>
              <a:spcBef>
                <a:spcPct val="0"/>
              </a:spcBef>
              <a:buClr>
                <a:srgbClr val="FC0128"/>
              </a:buClr>
              <a:buFont typeface="Wingdings" charset="2"/>
              <a:buChar char="ü"/>
            </a:pPr>
            <a:r>
              <a:rPr lang="ko-KR" altLang="en-US" sz="1500" kern="0" dirty="0">
                <a:latin typeface="나눔고딕"/>
              </a:rPr>
              <a:t>미완성시에도 설계 보고서 점수가 있으므로 반드시 시도했던 방법에 대해 작성하여 제출할 것 </a:t>
            </a:r>
            <a:endParaRPr lang="en-US" altLang="ko-KR" sz="1700" kern="0" dirty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700" kern="0" dirty="0"/>
              <a:t>설계 보고서</a:t>
            </a:r>
            <a:endParaRPr lang="en-US" altLang="ko-KR" sz="1700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charset="2"/>
              <a:buChar char="ü"/>
            </a:pPr>
            <a:r>
              <a:rPr lang="ko-KR" altLang="en-US" sz="1500" kern="0" dirty="0"/>
              <a:t>첨부된 설계 보고서 양식에 맞추어 작성한다</a:t>
            </a:r>
            <a:r>
              <a:rPr lang="en-US" altLang="ko-KR" sz="1500" kern="0" dirty="0"/>
              <a:t>. (</a:t>
            </a:r>
            <a:r>
              <a:rPr lang="ko-KR" altLang="en-US" sz="1500" kern="0" dirty="0"/>
              <a:t>별도파일이 아닌</a:t>
            </a:r>
            <a:r>
              <a:rPr lang="en-US" altLang="ko-KR" sz="1500" kern="0" dirty="0"/>
              <a:t>, </a:t>
            </a:r>
            <a:r>
              <a:rPr lang="ko-KR" altLang="en-US" sz="1500" kern="0" dirty="0"/>
              <a:t>양식 파일 위에서 수정할 것</a:t>
            </a:r>
            <a:r>
              <a:rPr lang="en-US" altLang="ko-KR" sz="1500" kern="0" dirty="0"/>
              <a:t>)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charset="2"/>
              <a:buChar char="ü"/>
            </a:pPr>
            <a:r>
              <a:rPr lang="ko-KR" altLang="en-US" sz="1500" kern="0" dirty="0"/>
              <a:t>구조체 설계 과정</a:t>
            </a:r>
            <a:r>
              <a:rPr lang="en-US" altLang="ko-KR" sz="1500" kern="0" dirty="0"/>
              <a:t>, </a:t>
            </a:r>
            <a:r>
              <a:rPr lang="ko-KR" altLang="en-US" sz="1500" kern="0" dirty="0"/>
              <a:t>파일 형식 설계에 대한 과정을 자세히 기술할 것 </a:t>
            </a:r>
            <a:r>
              <a:rPr lang="en-US" altLang="ko-KR" sz="1500" kern="0" dirty="0">
                <a:solidFill>
                  <a:srgbClr val="FF0000"/>
                </a:solidFill>
              </a:rPr>
              <a:t>(</a:t>
            </a:r>
            <a:r>
              <a:rPr lang="ko-KR" altLang="en-US" sz="1500" kern="0" dirty="0">
                <a:solidFill>
                  <a:srgbClr val="FF0000"/>
                </a:solidFill>
              </a:rPr>
              <a:t>가장 중요</a:t>
            </a:r>
            <a:r>
              <a:rPr lang="en-US" altLang="ko-KR" sz="1500" kern="0" dirty="0">
                <a:solidFill>
                  <a:srgbClr val="FF0000"/>
                </a:solidFill>
              </a:rPr>
              <a:t>)</a:t>
            </a:r>
            <a:endParaRPr lang="en-US" altLang="ko-KR" sz="1500" kern="0" dirty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700" kern="0" dirty="0"/>
              <a:t>프로그램 작성</a:t>
            </a:r>
            <a:endParaRPr lang="en-US" altLang="ko-KR" sz="1500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>
                <a:solidFill>
                  <a:srgbClr val="FF0000"/>
                </a:solidFill>
              </a:rPr>
              <a:t>파일입력 </a:t>
            </a:r>
            <a:r>
              <a:rPr lang="en-US" altLang="ko-KR" sz="1500" kern="0" dirty="0">
                <a:solidFill>
                  <a:srgbClr val="FF0000"/>
                </a:solidFill>
              </a:rPr>
              <a:t>/ </a:t>
            </a:r>
            <a:r>
              <a:rPr lang="ko-KR" altLang="en-US" sz="1500" kern="0" dirty="0">
                <a:solidFill>
                  <a:srgbClr val="FF0000"/>
                </a:solidFill>
              </a:rPr>
              <a:t>출력을 통해 프로그램 데이터를 보존하는 기능을 </a:t>
            </a:r>
            <a:r>
              <a:rPr lang="ko-KR" altLang="en-US" sz="1500" kern="0" dirty="0" err="1">
                <a:solidFill>
                  <a:srgbClr val="FF0000"/>
                </a:solidFill>
              </a:rPr>
              <a:t>미구현할</a:t>
            </a:r>
            <a:r>
              <a:rPr lang="ko-KR" altLang="en-US" sz="1500" kern="0" dirty="0">
                <a:solidFill>
                  <a:srgbClr val="FF0000"/>
                </a:solidFill>
              </a:rPr>
              <a:t> 경우</a:t>
            </a:r>
            <a:r>
              <a:rPr lang="en-US" altLang="ko-KR" sz="1500" kern="0" dirty="0">
                <a:solidFill>
                  <a:srgbClr val="FF0000"/>
                </a:solidFill>
              </a:rPr>
              <a:t>. -30</a:t>
            </a:r>
            <a:r>
              <a:rPr lang="ko-KR" altLang="en-US" sz="1500" kern="0" dirty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 err="1"/>
              <a:t>수업때</a:t>
            </a:r>
            <a:r>
              <a:rPr lang="ko-KR" altLang="en-US" sz="1500" kern="0" dirty="0"/>
              <a:t> 배우지 않은 범위의 문법</a:t>
            </a:r>
            <a:r>
              <a:rPr lang="en-US" altLang="ko-KR" sz="1500" kern="0" dirty="0"/>
              <a:t> </a:t>
            </a:r>
            <a:r>
              <a:rPr lang="ko-KR" altLang="en-US" sz="1500" kern="0" dirty="0"/>
              <a:t>또는 </a:t>
            </a:r>
            <a:r>
              <a:rPr lang="ko-KR" altLang="en-US" sz="1500" kern="0" dirty="0">
                <a:solidFill>
                  <a:srgbClr val="FF0000"/>
                </a:solidFill>
              </a:rPr>
              <a:t>외부</a:t>
            </a:r>
            <a:r>
              <a:rPr lang="ko-KR" altLang="en-US" sz="1500" kern="0" dirty="0"/>
              <a:t> 라이브러리 사용 불가</a:t>
            </a:r>
            <a:r>
              <a:rPr lang="en-US" altLang="ko-KR" sz="1500" kern="0" dirty="0"/>
              <a:t>(C++, Map</a:t>
            </a:r>
            <a:r>
              <a:rPr lang="ko-KR" altLang="en-US" sz="1500" kern="0" dirty="0"/>
              <a:t> 등</a:t>
            </a:r>
            <a:r>
              <a:rPr lang="en-US" altLang="ko-KR" sz="1500" kern="0" dirty="0"/>
              <a:t>). </a:t>
            </a:r>
            <a:r>
              <a:rPr lang="ko-KR" altLang="en-US" sz="1500" kern="0" dirty="0"/>
              <a:t>사용시 </a:t>
            </a:r>
            <a:r>
              <a:rPr lang="en-US" altLang="ko-KR" sz="1500" kern="0" dirty="0">
                <a:solidFill>
                  <a:srgbClr val="FF0000"/>
                </a:solidFill>
              </a:rPr>
              <a:t>0</a:t>
            </a:r>
            <a:r>
              <a:rPr lang="ko-KR" altLang="en-US" sz="1500" kern="0" dirty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>
                <a:solidFill>
                  <a:srgbClr val="FF0000"/>
                </a:solidFill>
              </a:rPr>
              <a:t>상품목록</a:t>
            </a:r>
            <a:r>
              <a:rPr lang="en-US" altLang="ko-KR" sz="1500" kern="0" dirty="0">
                <a:solidFill>
                  <a:srgbClr val="FF0000"/>
                </a:solidFill>
              </a:rPr>
              <a:t>, </a:t>
            </a:r>
            <a:r>
              <a:rPr lang="ko-KR" altLang="en-US" sz="1500" kern="0" dirty="0">
                <a:solidFill>
                  <a:srgbClr val="FF0000"/>
                </a:solidFill>
              </a:rPr>
              <a:t>회원목록</a:t>
            </a:r>
            <a:r>
              <a:rPr lang="en-US" altLang="ko-KR" sz="1500" kern="0" dirty="0">
                <a:solidFill>
                  <a:srgbClr val="FF0000"/>
                </a:solidFill>
              </a:rPr>
              <a:t>, </a:t>
            </a:r>
            <a:r>
              <a:rPr lang="ko-KR" altLang="en-US" sz="1500" kern="0" dirty="0" err="1">
                <a:solidFill>
                  <a:srgbClr val="FF0000"/>
                </a:solidFill>
              </a:rPr>
              <a:t>상품평목록</a:t>
            </a:r>
            <a:r>
              <a:rPr lang="ko-KR" altLang="en-US" sz="1500" kern="0" dirty="0">
                <a:solidFill>
                  <a:srgbClr val="FF0000"/>
                </a:solidFill>
              </a:rPr>
              <a:t> 등 모든 목록관련 데이터는 </a:t>
            </a:r>
            <a:r>
              <a:rPr lang="ko-KR" altLang="en-US" sz="1500" kern="0" dirty="0" err="1">
                <a:solidFill>
                  <a:srgbClr val="FF0000"/>
                </a:solidFill>
              </a:rPr>
              <a:t>링크드리스트로</a:t>
            </a:r>
            <a:r>
              <a:rPr lang="ko-KR" altLang="en-US" sz="1500" kern="0" dirty="0">
                <a:solidFill>
                  <a:srgbClr val="FF0000"/>
                </a:solidFill>
              </a:rPr>
              <a:t> </a:t>
            </a:r>
            <a:r>
              <a:rPr lang="ko-KR" altLang="en-US" sz="1500" kern="0" dirty="0" err="1">
                <a:solidFill>
                  <a:srgbClr val="FF0000"/>
                </a:solidFill>
              </a:rPr>
              <a:t>설계할것</a:t>
            </a:r>
            <a:endParaRPr lang="en-US" altLang="ko-KR" sz="1500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500" kern="0" dirty="0" err="1">
                <a:solidFill>
                  <a:srgbClr val="FF0000"/>
                </a:solidFill>
              </a:rPr>
              <a:t>Cspro</a:t>
            </a:r>
            <a:r>
              <a:rPr lang="en-US" altLang="ko-KR" sz="1500" kern="0" dirty="0">
                <a:solidFill>
                  <a:srgbClr val="FF0000"/>
                </a:solidFill>
              </a:rPr>
              <a:t> </a:t>
            </a:r>
            <a:r>
              <a:rPr lang="ko-KR" altLang="en-US" sz="1500" kern="0" dirty="0">
                <a:solidFill>
                  <a:srgbClr val="FF0000"/>
                </a:solidFill>
              </a:rPr>
              <a:t>기준으로</a:t>
            </a:r>
            <a:r>
              <a:rPr lang="ko-KR" altLang="en-US" sz="1500" kern="0" dirty="0"/>
              <a:t> 프로그램 구동 불가시 </a:t>
            </a:r>
            <a:r>
              <a:rPr lang="en-US" altLang="ko-KR" sz="1500" kern="0" dirty="0"/>
              <a:t>(Compile error, </a:t>
            </a:r>
            <a:r>
              <a:rPr lang="ko-KR" altLang="en-US" sz="1500" kern="0" dirty="0"/>
              <a:t>무조건 </a:t>
            </a:r>
            <a:r>
              <a:rPr lang="en-US" altLang="ko-KR" sz="1500" kern="0" dirty="0"/>
              <a:t>Segmentation Fault </a:t>
            </a:r>
            <a:r>
              <a:rPr lang="ko-KR" altLang="en-US" sz="1500" kern="0" dirty="0"/>
              <a:t>등</a:t>
            </a:r>
            <a:r>
              <a:rPr lang="en-US" altLang="ko-KR" sz="1500" kern="0" dirty="0"/>
              <a:t>)</a:t>
            </a:r>
            <a:r>
              <a:rPr lang="ko-KR" altLang="en-US" sz="1500" kern="0" dirty="0"/>
              <a:t> </a:t>
            </a:r>
            <a:r>
              <a:rPr lang="en-US" altLang="ko-KR" sz="1500" kern="0" dirty="0">
                <a:solidFill>
                  <a:srgbClr val="FF0000"/>
                </a:solidFill>
              </a:rPr>
              <a:t>0</a:t>
            </a:r>
            <a:r>
              <a:rPr lang="ko-KR" altLang="en-US" sz="1500" kern="0" dirty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500" u="sng" kern="0" dirty="0">
                <a:solidFill>
                  <a:srgbClr val="FF0000"/>
                </a:solidFill>
              </a:rPr>
              <a:t>Segmentation Fault</a:t>
            </a:r>
            <a:r>
              <a:rPr lang="ko-KR" altLang="en-US" sz="1500" u="sng" kern="0" dirty="0">
                <a:solidFill>
                  <a:srgbClr val="FF0000"/>
                </a:solidFill>
              </a:rPr>
              <a:t>가 발생하는 케이스는 </a:t>
            </a:r>
            <a:r>
              <a:rPr lang="ko-KR" altLang="en-US" sz="1500" u="sng" kern="0" dirty="0" err="1">
                <a:solidFill>
                  <a:srgbClr val="FF0000"/>
                </a:solidFill>
              </a:rPr>
              <a:t>정답출력을</a:t>
            </a:r>
            <a:r>
              <a:rPr lang="ko-KR" altLang="en-US" sz="1500" u="sng" kern="0" dirty="0">
                <a:solidFill>
                  <a:srgbClr val="FF0000"/>
                </a:solidFill>
              </a:rPr>
              <a:t> 하고 뜨더라도 오답 처리</a:t>
            </a:r>
            <a:endParaRPr lang="en-US" altLang="ko-KR" sz="1500" u="sng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/>
              <a:t>모든 계산은 포인터 연산으로만 해결한다</a:t>
            </a:r>
            <a:r>
              <a:rPr lang="en-US" altLang="ko-KR" sz="1500" kern="0" dirty="0"/>
              <a:t>. </a:t>
            </a:r>
            <a:r>
              <a:rPr lang="ko-KR" altLang="en-US" sz="1500" kern="0" dirty="0"/>
              <a:t>즉</a:t>
            </a:r>
            <a:r>
              <a:rPr lang="en-US" altLang="ko-KR" sz="1500" kern="0" dirty="0"/>
              <a:t>, A[</a:t>
            </a:r>
            <a:r>
              <a:rPr lang="en-US" altLang="ko-KR" sz="1500" kern="0" dirty="0" err="1"/>
              <a:t>i</a:t>
            </a:r>
            <a:r>
              <a:rPr lang="en-US" altLang="ko-KR" sz="1500" kern="0" dirty="0"/>
              <a:t>][j]</a:t>
            </a:r>
            <a:r>
              <a:rPr lang="ko-KR" altLang="en-US" sz="1500" kern="0" dirty="0"/>
              <a:t>와 같은 표현 한번이라도 사용시 감점</a:t>
            </a:r>
            <a:r>
              <a:rPr lang="en-US" altLang="ko-KR" sz="1500" kern="0" dirty="0"/>
              <a:t>.</a:t>
            </a:r>
            <a:r>
              <a:rPr lang="ko-KR" altLang="en-US" sz="1500" kern="0" dirty="0"/>
              <a:t> </a:t>
            </a:r>
            <a:r>
              <a:rPr lang="en-US" altLang="ko-KR" sz="1500" kern="0" dirty="0">
                <a:solidFill>
                  <a:srgbClr val="FF0000"/>
                </a:solidFill>
              </a:rPr>
              <a:t>-10</a:t>
            </a:r>
            <a:r>
              <a:rPr lang="ko-KR" altLang="en-US" sz="1500" kern="0" dirty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/>
              <a:t>자신의 코드를 </a:t>
            </a:r>
            <a:r>
              <a:rPr lang="ko-KR" altLang="en-US" sz="1500" u="sng" kern="0" dirty="0"/>
              <a:t>다른 사람이 알기 쉽게 단계별 주석을 자세히</a:t>
            </a:r>
            <a:r>
              <a:rPr lang="ko-KR" altLang="en-US" sz="1500" kern="0" dirty="0"/>
              <a:t> 적는다</a:t>
            </a:r>
            <a:r>
              <a:rPr lang="en-US" altLang="ko-KR" sz="1500" kern="0" dirty="0"/>
              <a:t>.</a:t>
            </a:r>
            <a:r>
              <a:rPr lang="ko-KR" altLang="en-US" sz="1500" kern="0" dirty="0"/>
              <a:t> 없을시 </a:t>
            </a:r>
            <a:r>
              <a:rPr lang="en-US" altLang="ko-KR" sz="1500" kern="0" dirty="0">
                <a:solidFill>
                  <a:srgbClr val="FF0000"/>
                </a:solidFill>
              </a:rPr>
              <a:t>-5</a:t>
            </a:r>
            <a:r>
              <a:rPr lang="ko-KR" altLang="en-US" sz="1500" kern="0" dirty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500" kern="0" dirty="0"/>
              <a:t>COPY </a:t>
            </a:r>
            <a:r>
              <a:rPr lang="ko-KR" altLang="en-US" sz="1500" kern="0" dirty="0"/>
              <a:t>발견 시</a:t>
            </a:r>
            <a:r>
              <a:rPr lang="en-US" altLang="ko-KR" sz="1500" kern="0" dirty="0"/>
              <a:t>, </a:t>
            </a:r>
            <a:r>
              <a:rPr lang="ko-KR" altLang="en-US" sz="1500" kern="0" dirty="0"/>
              <a:t>이유를 불문하고 두 사람 모두 </a:t>
            </a:r>
            <a:r>
              <a:rPr lang="en-US" altLang="ko-KR" sz="1500" kern="0" dirty="0">
                <a:solidFill>
                  <a:srgbClr val="FF0000"/>
                </a:solidFill>
              </a:rPr>
              <a:t>0</a:t>
            </a:r>
            <a:r>
              <a:rPr lang="ko-KR" altLang="en-US" sz="1500" kern="0" dirty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500" kern="0" dirty="0">
                <a:solidFill>
                  <a:srgbClr val="FF0000"/>
                </a:solidFill>
              </a:rPr>
              <a:t>구조체 내용 외</a:t>
            </a:r>
            <a:r>
              <a:rPr lang="ko-KR" altLang="en-US" sz="1500" kern="0" dirty="0"/>
              <a:t> 정적 배열 선언 불가능</a:t>
            </a:r>
            <a:r>
              <a:rPr lang="en-US" altLang="ko-KR" sz="1500" kern="0" dirty="0"/>
              <a:t>.</a:t>
            </a:r>
            <a:r>
              <a:rPr lang="ko-KR" altLang="en-US" sz="1500" kern="0" dirty="0"/>
              <a:t> 한번이라도 사용시 </a:t>
            </a:r>
            <a:r>
              <a:rPr lang="en-US" altLang="ko-KR" sz="1500" kern="0" dirty="0">
                <a:solidFill>
                  <a:srgbClr val="FF0000"/>
                </a:solidFill>
              </a:rPr>
              <a:t>-10</a:t>
            </a:r>
            <a:r>
              <a:rPr lang="ko-KR" altLang="en-US" sz="1500" kern="0" dirty="0">
                <a:solidFill>
                  <a:srgbClr val="FF0000"/>
                </a:solidFill>
              </a:rPr>
              <a:t>점</a:t>
            </a:r>
            <a:endParaRPr lang="en-US" altLang="ko-KR" sz="1500" kern="0" dirty="0">
              <a:solidFill>
                <a:srgbClr val="FF0000"/>
              </a:solidFill>
            </a:endParaRP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700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700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700" kern="0" dirty="0"/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700" kern="0" dirty="0"/>
          </a:p>
        </p:txBody>
      </p:sp>
    </p:spTree>
    <p:extLst>
      <p:ext uri="{BB962C8B-B14F-4D97-AF65-F5344CB8AC3E}">
        <p14:creationId xmlns:p14="http://schemas.microsoft.com/office/powerpoint/2010/main" val="1962097451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기준 및 제출 마감</a:t>
            </a:r>
            <a:r>
              <a:rPr lang="en-US" altLang="ko-KR" dirty="0"/>
              <a:t>(2)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150" y="1412776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09625" indent="-228600" algn="l" defTabSz="6286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Wingdings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/>
              <a:t>제출 방법</a:t>
            </a:r>
            <a:endParaRPr lang="en-US" altLang="ko-KR" kern="0" dirty="0"/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ko-KR" sz="1800" kern="0" dirty="0"/>
              <a:t>proj2_</a:t>
            </a:r>
            <a:r>
              <a:rPr lang="ko-KR" altLang="en-US" sz="1800" kern="0" dirty="0"/>
              <a:t>학번 이름의 폴더를 만들고</a:t>
            </a:r>
            <a:r>
              <a:rPr lang="en-US" altLang="ko-KR" sz="1800" kern="0" dirty="0"/>
              <a:t>, </a:t>
            </a:r>
            <a:r>
              <a:rPr lang="ko-KR" altLang="en-US" sz="1800" kern="0" dirty="0"/>
              <a:t>이 폴더에 소스파일</a:t>
            </a:r>
            <a:r>
              <a:rPr lang="en-US" altLang="ko-KR" sz="1800" kern="0" dirty="0"/>
              <a:t>, </a:t>
            </a:r>
            <a:r>
              <a:rPr lang="ko-KR" altLang="en-US" sz="1800" kern="0" dirty="0"/>
              <a:t>설계보고서</a:t>
            </a:r>
            <a:r>
              <a:rPr lang="en-US" altLang="ko-KR" sz="1800" kern="0" dirty="0"/>
              <a:t>, </a:t>
            </a:r>
            <a:r>
              <a:rPr lang="ko-KR" altLang="en-US" sz="1800" kern="0" dirty="0">
                <a:solidFill>
                  <a:srgbClr val="FF0000"/>
                </a:solidFill>
              </a:rPr>
              <a:t>프로그램에서 사용되는 모든 데이터파일 샘플</a:t>
            </a:r>
            <a:r>
              <a:rPr lang="ko-KR" altLang="en-US" sz="1800" kern="0" dirty="0"/>
              <a:t>을 넣어서 </a:t>
            </a:r>
            <a:r>
              <a:rPr lang="ko-KR" altLang="en-US" sz="1800" kern="0" dirty="0">
                <a:solidFill>
                  <a:srgbClr val="FF0000"/>
                </a:solidFill>
              </a:rPr>
              <a:t>폴더를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zip</a:t>
            </a:r>
            <a:r>
              <a:rPr lang="ko-KR" altLang="en-US" sz="1800" kern="0" dirty="0"/>
              <a:t>로 압축하여 제출</a:t>
            </a:r>
            <a:r>
              <a:rPr lang="en-US" altLang="ko-KR" sz="1800" kern="0" dirty="0"/>
              <a:t>. 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r>
              <a:rPr lang="en-US" altLang="ko-KR" sz="1800" u="sng" kern="0" dirty="0" err="1"/>
              <a:t>a.Out</a:t>
            </a:r>
            <a:r>
              <a:rPr lang="ko-KR" altLang="en-US" sz="1800" u="sng" kern="0" dirty="0"/>
              <a:t>등 실행 파일은 모두 제거한 뒤 압축</a:t>
            </a:r>
            <a:r>
              <a:rPr lang="ko-KR" altLang="en-US" sz="1800" kern="0" dirty="0"/>
              <a:t>하여 보낼 것</a:t>
            </a:r>
            <a:r>
              <a:rPr lang="en-US" altLang="ko-KR" sz="1800" kern="0" dirty="0"/>
              <a:t>. </a:t>
            </a:r>
            <a:r>
              <a:rPr lang="ko-KR" altLang="en-US" sz="1800" kern="0" dirty="0"/>
              <a:t>실행 파일이 포함되면 </a:t>
            </a:r>
            <a:r>
              <a:rPr lang="en-US" altLang="ko-KR" sz="1800" kern="0" dirty="0" err="1"/>
              <a:t>gmail</a:t>
            </a:r>
            <a:r>
              <a:rPr lang="ko-KR" altLang="en-US" sz="1800" kern="0" dirty="0"/>
              <a:t>로 부터 반송될 수 있음</a:t>
            </a:r>
            <a:r>
              <a:rPr lang="en-US" altLang="ko-KR" sz="1800" kern="0" dirty="0"/>
              <a:t>.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kern="0" dirty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/>
              <a:t>제출 형식</a:t>
            </a:r>
            <a:endParaRPr lang="en-US" altLang="ko-KR" kern="0" dirty="0"/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kern="0" dirty="0"/>
              <a:t>Main()</a:t>
            </a:r>
            <a:r>
              <a:rPr lang="ko-KR" altLang="en-US" sz="1600" kern="0" dirty="0"/>
              <a:t>함수가 있는 파일</a:t>
            </a:r>
            <a:r>
              <a:rPr lang="en-US" altLang="ko-KR" sz="1600" kern="0" dirty="0"/>
              <a:t> : </a:t>
            </a:r>
            <a:r>
              <a:rPr lang="ko-KR" altLang="en-US" sz="1600" kern="0" dirty="0"/>
              <a:t>학번</a:t>
            </a:r>
            <a:r>
              <a:rPr lang="en-US" altLang="ko-KR" sz="1600" kern="0" dirty="0"/>
              <a:t>.c ( 20180000.c )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800" kern="0" dirty="0"/>
              <a:t>압축파일 </a:t>
            </a:r>
            <a:r>
              <a:rPr lang="en-US" altLang="ko-KR" sz="1800" kern="0" dirty="0"/>
              <a:t>: </a:t>
            </a:r>
            <a:r>
              <a:rPr lang="ko-KR" altLang="en-US" sz="1800" kern="0" dirty="0"/>
              <a:t>메일 제목 </a:t>
            </a:r>
            <a:r>
              <a:rPr lang="en-US" altLang="ko-KR" sz="1800" kern="0" dirty="0"/>
              <a:t>: [proj2]</a:t>
            </a:r>
            <a:r>
              <a:rPr lang="ko-KR" altLang="en-US" sz="1800" kern="0" dirty="0"/>
              <a:t>학번 </a:t>
            </a:r>
            <a:r>
              <a:rPr lang="en-US" altLang="ko-KR" sz="1800" kern="0" dirty="0"/>
              <a:t>( [proj2]20180000 )</a:t>
            </a:r>
          </a:p>
          <a:p>
            <a:pPr lvl="1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800" kern="0" dirty="0" err="1"/>
              <a:t>제풀파일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 </a:t>
            </a:r>
            <a:r>
              <a:rPr lang="ko-KR" altLang="en-US" sz="1800" kern="0" dirty="0"/>
              <a:t>소스 압축파일</a:t>
            </a:r>
            <a:r>
              <a:rPr lang="en-US" altLang="ko-KR" sz="1800" kern="0" dirty="0"/>
              <a:t>(proj2_</a:t>
            </a:r>
            <a:r>
              <a:rPr lang="ko-KR" altLang="en-US" sz="1800" kern="0" dirty="0"/>
              <a:t>학번</a:t>
            </a:r>
            <a:r>
              <a:rPr lang="en-US" altLang="ko-KR" sz="1800" kern="0" dirty="0"/>
              <a:t>.zip)</a:t>
            </a:r>
            <a:r>
              <a:rPr lang="ko-KR" altLang="en-US" sz="1800" kern="0" dirty="0"/>
              <a:t> 및 설계 보고서</a:t>
            </a:r>
            <a:endParaRPr lang="en-US" altLang="ko-KR" sz="1800" kern="0" dirty="0"/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u="sng" kern="0" dirty="0"/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/>
              <a:t>제출일</a:t>
            </a:r>
            <a:r>
              <a:rPr lang="ko-KR" altLang="en-US" sz="1600" kern="0" dirty="0"/>
              <a:t> </a:t>
            </a:r>
            <a:r>
              <a:rPr lang="en-US" altLang="ko-KR" sz="1600" kern="0" dirty="0"/>
              <a:t>: </a:t>
            </a:r>
            <a:r>
              <a:rPr lang="en-US" altLang="ko-KR" sz="1800" kern="0" dirty="0"/>
              <a:t>2018/12/23(</a:t>
            </a:r>
            <a:r>
              <a:rPr lang="ko-KR" altLang="en-US" sz="1800" kern="0" dirty="0"/>
              <a:t>일요일</a:t>
            </a:r>
            <a:r>
              <a:rPr lang="en-US" altLang="ko-KR" sz="1800" kern="0" dirty="0"/>
              <a:t>) 23:59:59 </a:t>
            </a:r>
            <a:r>
              <a:rPr lang="ko-KR" altLang="en-US" sz="1800" kern="0" dirty="0"/>
              <a:t>까지</a:t>
            </a:r>
            <a:r>
              <a:rPr lang="en-US" altLang="ko-KR" sz="1800" kern="0" dirty="0"/>
              <a:t>, </a:t>
            </a:r>
            <a:r>
              <a:rPr lang="en-US" altLang="ko-KR" sz="1800" kern="0" dirty="0">
                <a:solidFill>
                  <a:srgbClr val="FF0000"/>
                </a:solidFill>
              </a:rPr>
              <a:t>Late</a:t>
            </a:r>
            <a:r>
              <a:rPr lang="ko-KR" altLang="en-US" sz="1800" kern="0" dirty="0">
                <a:solidFill>
                  <a:srgbClr val="FF0000"/>
                </a:solidFill>
              </a:rPr>
              <a:t> 없음</a:t>
            </a:r>
            <a:endParaRPr lang="en-US" altLang="ko-KR" sz="1800" kern="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kern="0" dirty="0"/>
              <a:t>제출메일</a:t>
            </a:r>
            <a:r>
              <a:rPr lang="ko-KR" altLang="en-US" sz="1600" kern="0" dirty="0"/>
              <a:t> </a:t>
            </a:r>
            <a:r>
              <a:rPr lang="en-US" altLang="ko-KR" sz="1600" kern="0" dirty="0"/>
              <a:t>: </a:t>
            </a:r>
            <a:r>
              <a:rPr lang="en-US" altLang="ko-KR" sz="1800" kern="0" dirty="0">
                <a:hlinkClick r:id="rId2"/>
              </a:rPr>
              <a:t>sgclang182@gmail.com</a:t>
            </a:r>
            <a:r>
              <a:rPr lang="en-US" altLang="ko-KR" sz="1800" kern="0" dirty="0"/>
              <a:t> 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Font typeface="Monotype Sorts"/>
              <a:buNone/>
            </a:pPr>
            <a:endParaRPr lang="en-US" altLang="ko-KR" sz="1600" kern="0" dirty="0"/>
          </a:p>
        </p:txBody>
      </p:sp>
    </p:spTree>
    <p:extLst>
      <p:ext uri="{BB962C8B-B14F-4D97-AF65-F5344CB8AC3E}">
        <p14:creationId xmlns:p14="http://schemas.microsoft.com/office/powerpoint/2010/main" val="3769734036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정의</a:t>
            </a:r>
            <a:r>
              <a:rPr lang="en-US" altLang="ko-KR" dirty="0"/>
              <a:t> – </a:t>
            </a:r>
            <a:r>
              <a:rPr lang="ko-KR" altLang="en-US" dirty="0"/>
              <a:t>설계 목표 및 제한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고딕"/>
                <a:ea typeface="나눔고딕"/>
                <a:cs typeface="나눔고딕"/>
              </a:rPr>
              <a:t>설계 목표</a:t>
            </a:r>
            <a:endParaRPr lang="en-US" altLang="ko-KR" dirty="0">
              <a:latin typeface="나눔고딕"/>
              <a:ea typeface="나눔고딕"/>
              <a:cs typeface="나눔고딕"/>
            </a:endParaRPr>
          </a:p>
          <a:p>
            <a:pPr latinLnBrk="0"/>
            <a:r>
              <a:rPr lang="ko-KR" altLang="en-US" b="0" dirty="0"/>
              <a:t>일상생활에서 온라인 쇼핑을 하기 위해 수많은 사이트가 존재하고 상품들이 존재한다</a:t>
            </a:r>
            <a:r>
              <a:rPr lang="en-US" altLang="ko-KR" b="0" dirty="0"/>
              <a:t>. </a:t>
            </a:r>
            <a:r>
              <a:rPr lang="ko-KR" altLang="en-US" b="0" dirty="0"/>
              <a:t>수업시간에 배운 문법</a:t>
            </a:r>
            <a:r>
              <a:rPr lang="en-US" altLang="ko-KR" b="0" dirty="0"/>
              <a:t>, </a:t>
            </a:r>
            <a:r>
              <a:rPr lang="ko-KR" altLang="en-US" b="0" dirty="0"/>
              <a:t>자료구조 내용을 활용하여 간단한 기능을 하는 온라인 쇼핑몰 프로그램을 구현한다</a:t>
            </a:r>
            <a:r>
              <a:rPr lang="en-US" altLang="ko-KR" b="0" dirty="0"/>
              <a:t>. </a:t>
            </a:r>
            <a:r>
              <a:rPr lang="ko-KR" altLang="en-US" b="0" dirty="0"/>
              <a:t>이를 통해 </a:t>
            </a:r>
            <a:r>
              <a:rPr lang="en-US" altLang="ko-KR" b="0" dirty="0"/>
              <a:t>C</a:t>
            </a:r>
            <a:r>
              <a:rPr lang="ko-KR" altLang="en-US" b="0" dirty="0"/>
              <a:t>언어의 전반적인 문법을 적절히 활용하여 프로그램을 제작하는 경험을 쌓도록 한다</a:t>
            </a:r>
            <a:r>
              <a:rPr lang="en-US" altLang="ko-KR" b="0" dirty="0"/>
              <a:t>.</a:t>
            </a:r>
            <a:endParaRPr lang="en-US" altLang="ko-KR" b="0" dirty="0">
              <a:latin typeface="나눔고딕"/>
              <a:ea typeface="나눔고딕"/>
              <a:cs typeface="나눔고딕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고딕"/>
                <a:ea typeface="나눔고딕"/>
                <a:cs typeface="나눔고딕"/>
              </a:rPr>
              <a:t>제한 조건</a:t>
            </a:r>
            <a:endParaRPr lang="en-US" altLang="ko-KR" dirty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구현 환경 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: Linux (</a:t>
            </a:r>
            <a:r>
              <a:rPr lang="en-US" altLang="ko-KR" sz="2500" dirty="0" err="1">
                <a:latin typeface="나눔고딕"/>
                <a:ea typeface="나눔고딕"/>
                <a:cs typeface="나눔고딕"/>
              </a:rPr>
              <a:t>cspro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서버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) 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기준</a:t>
            </a:r>
            <a:endParaRPr lang="en-US" altLang="ko-KR" sz="2500" dirty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구조체 내용 외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 정적 배열의 사용 금지 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구조체 속 문자열은 허용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동적 배열 </a:t>
            </a:r>
            <a:r>
              <a:rPr lang="ko-KR" altLang="en-US" sz="2500" dirty="0" err="1">
                <a:latin typeface="나눔고딕"/>
                <a:ea typeface="나눔고딕"/>
                <a:cs typeface="나눔고딕"/>
              </a:rPr>
              <a:t>접근시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[]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 사용 금지</a:t>
            </a:r>
            <a:r>
              <a:rPr lang="en-US" altLang="ko-KR" sz="2500" dirty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500" dirty="0">
                <a:latin typeface="나눔고딕"/>
                <a:ea typeface="나눔고딕"/>
                <a:cs typeface="나눔고딕"/>
              </a:rPr>
              <a:t> 포인터 사용</a:t>
            </a:r>
            <a:endParaRPr lang="en-US" altLang="ko-KR" sz="2500" dirty="0">
              <a:latin typeface="나눔고딕"/>
              <a:ea typeface="나눔고딕"/>
              <a:cs typeface="나눔고딕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학습한 범위를 벗어나는 문법 또는 기능 금지 </a:t>
            </a:r>
            <a:r>
              <a:rPr lang="en-US" altLang="ko-KR" dirty="0">
                <a:solidFill>
                  <a:srgbClr val="FF0000"/>
                </a:solidFill>
              </a:rPr>
              <a:t>(map, </a:t>
            </a:r>
            <a:r>
              <a:rPr lang="ko-KR" altLang="en-US" dirty="0">
                <a:solidFill>
                  <a:srgbClr val="FF0000"/>
                </a:solidFill>
              </a:rPr>
              <a:t>기타 외부 라이브러리 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en-US" altLang="ko-KR" sz="25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824807274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기본조건 및 추가조건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0" dirty="0">
                <a:latin typeface="나눔고딕"/>
                <a:ea typeface="나눔고딕"/>
                <a:cs typeface="나눔고딕"/>
              </a:rPr>
              <a:t>기본조건</a:t>
            </a:r>
            <a:endParaRPr lang="en-US" altLang="ko-KR" sz="2000" b="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판매자인지 구매자인지에 따라 프로그램의 메뉴가 다르게 제공된다</a:t>
            </a:r>
            <a:r>
              <a:rPr lang="en-US" altLang="ko-KR" sz="16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lvl="1" algn="just"/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판매자는 상품 판매 관련 기능만 수행한다</a:t>
            </a:r>
            <a:r>
              <a:rPr lang="en-US" altLang="ko-KR" sz="16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구매자는 상품 구매 관련 기능만 수행한다</a:t>
            </a:r>
            <a:r>
              <a:rPr lang="en-US" altLang="ko-KR" sz="16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추후 문제 소개 슬라이드에서 </a:t>
            </a:r>
            <a:r>
              <a:rPr lang="ko-KR" altLang="en-US" sz="16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빨간색 글씨</a:t>
            </a:r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는 사용자가 입력하는 데이터임을 나타낸다</a:t>
            </a:r>
            <a:r>
              <a:rPr lang="en-US" altLang="ko-KR" sz="16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/>
            <a:endParaRPr lang="en-US" altLang="ko-KR" sz="2000" b="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2000" b="0" dirty="0">
                <a:latin typeface="나눔고딕"/>
                <a:ea typeface="나눔고딕"/>
                <a:cs typeface="나눔고딕"/>
              </a:rPr>
              <a:t>추가 조건 </a:t>
            </a:r>
            <a:r>
              <a:rPr lang="en-US" altLang="ko-KR" sz="20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2000" b="0" dirty="0">
                <a:latin typeface="나눔고딕"/>
                <a:ea typeface="나눔고딕"/>
                <a:cs typeface="나눔고딕"/>
              </a:rPr>
              <a:t>옵션</a:t>
            </a:r>
            <a:r>
              <a:rPr lang="en-US" altLang="ko-KR" sz="2000" b="0" dirty="0">
                <a:latin typeface="나눔고딕"/>
                <a:ea typeface="나눔고딕"/>
                <a:cs typeface="나눔고딕"/>
              </a:rPr>
              <a:t>. </a:t>
            </a:r>
            <a:r>
              <a:rPr lang="ko-KR" altLang="en-US" sz="2000" b="0" dirty="0">
                <a:latin typeface="나눔고딕"/>
                <a:ea typeface="나눔고딕"/>
                <a:cs typeface="나눔고딕"/>
              </a:rPr>
              <a:t>평가기준 참고</a:t>
            </a:r>
            <a:r>
              <a:rPr lang="en-US" altLang="ko-KR" sz="20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lvl="1" algn="just"/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프로그램 수행에 필요한 회원정보</a:t>
            </a:r>
            <a:r>
              <a:rPr lang="en-US" altLang="ko-KR" sz="1600" b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상품정보</a:t>
            </a:r>
            <a:r>
              <a:rPr lang="en-US" altLang="ko-KR" sz="1600" b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600" b="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 정보</a:t>
            </a:r>
            <a:r>
              <a:rPr lang="en-US" altLang="ko-KR" sz="1600" b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구매내역 정보는 프로그램 시작 시 파일로부터 </a:t>
            </a:r>
            <a:r>
              <a:rPr lang="ko-KR" altLang="en-US" sz="1600" b="0" dirty="0" err="1">
                <a:latin typeface="나눔고딕"/>
                <a:ea typeface="나눔고딕"/>
                <a:cs typeface="나눔고딕"/>
              </a:rPr>
              <a:t>읽어들인다</a:t>
            </a:r>
            <a:r>
              <a:rPr lang="en-US" altLang="ko-KR" sz="1600" b="0" dirty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16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프로그램 </a:t>
            </a:r>
            <a:r>
              <a:rPr lang="ko-KR" altLang="en-US" sz="1600" b="0" dirty="0" err="1">
                <a:latin typeface="나눔고딕"/>
                <a:ea typeface="나눔고딕"/>
                <a:cs typeface="나눔고딕"/>
              </a:rPr>
              <a:t>수행중에</a:t>
            </a:r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 변경된 회원정보</a:t>
            </a:r>
            <a:r>
              <a:rPr lang="en-US" altLang="ko-KR" sz="1600" b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상품정보</a:t>
            </a:r>
            <a:r>
              <a:rPr lang="en-US" altLang="ko-KR" sz="1600" b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상품평정보</a:t>
            </a:r>
            <a:r>
              <a:rPr lang="en-US" altLang="ko-KR" sz="1600" b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구매내역정보는 모두 프로그램 </a:t>
            </a:r>
            <a:r>
              <a:rPr lang="ko-KR" altLang="en-US" sz="1600" b="0" dirty="0" err="1">
                <a:latin typeface="나눔고딕"/>
                <a:ea typeface="나눔고딕"/>
                <a:cs typeface="나눔고딕"/>
              </a:rPr>
              <a:t>종료시</a:t>
            </a:r>
            <a:r>
              <a:rPr lang="ko-KR" altLang="en-US" sz="1600" b="0" dirty="0">
                <a:latin typeface="나눔고딕"/>
                <a:ea typeface="나눔고딕"/>
                <a:cs typeface="나눔고딕"/>
              </a:rPr>
              <a:t> 파일로 써서 데이터가 </a:t>
            </a:r>
            <a:r>
              <a:rPr lang="ko-KR" altLang="en-US" sz="1600" b="0" dirty="0" err="1">
                <a:latin typeface="나눔고딕"/>
                <a:ea typeface="나눔고딕"/>
                <a:cs typeface="나눔고딕"/>
              </a:rPr>
              <a:t>보존되어야한다</a:t>
            </a:r>
            <a:r>
              <a:rPr lang="en-US" altLang="ko-KR" sz="1600" b="0" dirty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16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2000" b="0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5733256"/>
            <a:ext cx="8032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smtClean="0"/>
              <a:t>즉 </a:t>
            </a:r>
            <a:r>
              <a:rPr lang="ko-KR" altLang="en-US" b="0" dirty="0" err="1" smtClean="0"/>
              <a:t>추가조건</a:t>
            </a:r>
            <a:r>
              <a:rPr lang="ko-KR" altLang="en-US" b="0" dirty="0" smtClean="0"/>
              <a:t> 미구현시에는 프로그램 </a:t>
            </a:r>
            <a:r>
              <a:rPr lang="ko-KR" altLang="en-US" b="0" dirty="0" err="1" smtClean="0"/>
              <a:t>실행시마다</a:t>
            </a:r>
            <a:r>
              <a:rPr lang="ko-KR" altLang="en-US" b="0" dirty="0" smtClean="0"/>
              <a:t> 모든 데이터를 매번 </a:t>
            </a:r>
            <a:r>
              <a:rPr lang="ko-KR" altLang="en-US" b="0" dirty="0" err="1" smtClean="0"/>
              <a:t>입력해야할</a:t>
            </a:r>
            <a:r>
              <a:rPr lang="ko-KR" altLang="en-US" b="0" dirty="0" smtClean="0"/>
              <a:t> 것이다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07482536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기본조건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프로그램에서 </a:t>
            </a:r>
            <a:r>
              <a:rPr lang="ko-KR" altLang="en-US" sz="2500" b="0" dirty="0" err="1">
                <a:latin typeface="나눔고딕"/>
                <a:ea typeface="나눔고딕"/>
                <a:cs typeface="나눔고딕"/>
              </a:rPr>
              <a:t>구현해야할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 내용은 다음과 같다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공통</a:t>
            </a:r>
            <a:endParaRPr lang="en-US" altLang="ko-KR" sz="2100" dirty="0">
              <a:latin typeface="나눔고딕"/>
              <a:ea typeface="나눔고딕"/>
              <a:cs typeface="나눔고딕"/>
            </a:endParaRPr>
          </a:p>
          <a:p>
            <a:pPr lvl="2" algn="just"/>
            <a:r>
              <a:rPr lang="ko-KR" altLang="en-US" sz="1700" dirty="0">
                <a:latin typeface="나눔고딕"/>
                <a:ea typeface="나눔고딕"/>
                <a:cs typeface="나눔고딕"/>
              </a:rPr>
              <a:t>회원가입 </a:t>
            </a:r>
            <a:r>
              <a:rPr lang="en-US" altLang="ko-KR" sz="1700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1700" dirty="0" smtClean="0">
                <a:latin typeface="나눔고딕"/>
                <a:ea typeface="나눔고딕"/>
                <a:cs typeface="나눔고딕"/>
              </a:rPr>
              <a:t>로그인 </a:t>
            </a:r>
            <a:r>
              <a:rPr lang="en-US" altLang="ko-KR" sz="1700" dirty="0" smtClean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1700" dirty="0" smtClean="0">
                <a:latin typeface="나눔고딕"/>
                <a:ea typeface="나눔고딕"/>
                <a:cs typeface="나눔고딕"/>
              </a:rPr>
              <a:t>로그아웃</a:t>
            </a:r>
            <a:endParaRPr lang="en-US" altLang="ko-KR" sz="17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구매자 기능</a:t>
            </a:r>
            <a:endParaRPr lang="en-US" altLang="ko-KR" sz="1700" dirty="0">
              <a:latin typeface="나눔고딕"/>
              <a:ea typeface="나눔고딕"/>
              <a:cs typeface="나눔고딕"/>
            </a:endParaRPr>
          </a:p>
          <a:p>
            <a:pPr lvl="2" algn="just"/>
            <a:r>
              <a:rPr lang="ko-KR" altLang="en-US" sz="1700" dirty="0">
                <a:latin typeface="나눔고딕"/>
                <a:ea typeface="나눔고딕"/>
                <a:cs typeface="나눔고딕"/>
              </a:rPr>
              <a:t>상품 조회 </a:t>
            </a:r>
            <a:r>
              <a:rPr lang="en-US" altLang="ko-KR" sz="1700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1700" dirty="0">
                <a:latin typeface="나눔고딕"/>
                <a:ea typeface="나눔고딕"/>
                <a:cs typeface="나눔고딕"/>
              </a:rPr>
              <a:t>구매</a:t>
            </a:r>
            <a:endParaRPr lang="en-US" altLang="ko-KR" sz="1700" dirty="0">
              <a:latin typeface="나눔고딕"/>
              <a:ea typeface="나눔고딕"/>
              <a:cs typeface="나눔고딕"/>
            </a:endParaRPr>
          </a:p>
          <a:p>
            <a:pPr lvl="2" algn="just"/>
            <a:r>
              <a:rPr lang="ko-KR" altLang="en-US" sz="1700" dirty="0">
                <a:latin typeface="나눔고딕"/>
                <a:ea typeface="나눔고딕"/>
                <a:cs typeface="나눔고딕"/>
              </a:rPr>
              <a:t>구매내역 보기 </a:t>
            </a:r>
            <a:r>
              <a:rPr lang="en-US" altLang="ko-KR" sz="1700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1700" dirty="0">
                <a:latin typeface="나눔고딕"/>
                <a:ea typeface="나눔고딕"/>
                <a:cs typeface="나눔고딕"/>
              </a:rPr>
              <a:t>구매취소</a:t>
            </a:r>
            <a:endParaRPr lang="en-US" altLang="ko-KR" sz="1700" dirty="0">
              <a:latin typeface="나눔고딕"/>
              <a:ea typeface="나눔고딕"/>
              <a:cs typeface="나눔고딕"/>
            </a:endParaRPr>
          </a:p>
          <a:p>
            <a:pPr lvl="2" algn="just"/>
            <a:r>
              <a:rPr lang="ko-KR" altLang="en-US" sz="170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700" dirty="0">
                <a:latin typeface="나눔고딕"/>
                <a:ea typeface="나눔고딕"/>
                <a:cs typeface="나눔고딕"/>
              </a:rPr>
              <a:t> 남기기 </a:t>
            </a:r>
            <a:r>
              <a:rPr lang="en-US" altLang="ko-KR" sz="1700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1700" dirty="0">
                <a:latin typeface="나눔고딕"/>
                <a:ea typeface="나눔고딕"/>
                <a:cs typeface="나눔고딕"/>
              </a:rPr>
              <a:t>삭제</a:t>
            </a:r>
            <a:endParaRPr lang="en-US" altLang="ko-KR" sz="1700" dirty="0">
              <a:latin typeface="나눔고딕"/>
              <a:ea typeface="나눔고딕"/>
              <a:cs typeface="나눔고딕"/>
            </a:endParaRPr>
          </a:p>
          <a:p>
            <a:pPr marL="914400" lvl="2" indent="0" algn="just">
              <a:buNone/>
            </a:pPr>
            <a:endParaRPr lang="en-US" altLang="ko-KR" sz="17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2100" dirty="0">
                <a:latin typeface="나눔고딕"/>
                <a:ea typeface="나눔고딕"/>
                <a:cs typeface="나눔고딕"/>
              </a:rPr>
              <a:t>판매자 기능</a:t>
            </a:r>
            <a:endParaRPr lang="en-US" altLang="ko-KR" sz="2100" dirty="0">
              <a:latin typeface="나눔고딕"/>
              <a:ea typeface="나눔고딕"/>
              <a:cs typeface="나눔고딕"/>
            </a:endParaRPr>
          </a:p>
          <a:p>
            <a:pPr lvl="2" algn="just"/>
            <a:r>
              <a:rPr lang="ko-KR" altLang="en-US" sz="1700" dirty="0">
                <a:latin typeface="나눔고딕"/>
                <a:ea typeface="나눔고딕"/>
                <a:cs typeface="나눔고딕"/>
              </a:rPr>
              <a:t>상품 등록 </a:t>
            </a:r>
            <a:r>
              <a:rPr lang="en-US" altLang="ko-KR" sz="1700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1700" dirty="0">
                <a:latin typeface="나눔고딕"/>
                <a:ea typeface="나눔고딕"/>
                <a:cs typeface="나눔고딕"/>
              </a:rPr>
              <a:t>삭제</a:t>
            </a:r>
            <a:endParaRPr lang="en-US" altLang="ko-KR" sz="1700" dirty="0">
              <a:latin typeface="나눔고딕"/>
              <a:ea typeface="나눔고딕"/>
              <a:cs typeface="나눔고딕"/>
            </a:endParaRPr>
          </a:p>
          <a:p>
            <a:pPr lvl="2" algn="just"/>
            <a:r>
              <a:rPr lang="ko-KR" altLang="en-US" sz="1700" dirty="0">
                <a:latin typeface="나눔고딕"/>
                <a:ea typeface="나눔고딕"/>
                <a:cs typeface="나눔고딕"/>
              </a:rPr>
              <a:t>상품 조회 </a:t>
            </a:r>
            <a:r>
              <a:rPr lang="en-US" altLang="ko-KR" sz="1700" dirty="0">
                <a:latin typeface="나눔고딕"/>
                <a:ea typeface="나눔고딕"/>
                <a:cs typeface="나눔고딕"/>
              </a:rPr>
              <a:t>/ </a:t>
            </a:r>
            <a:r>
              <a:rPr lang="ko-KR" altLang="en-US" sz="1700" dirty="0" err="1">
                <a:latin typeface="나눔고딕"/>
                <a:ea typeface="나눔고딕"/>
                <a:cs typeface="나눔고딕"/>
              </a:rPr>
              <a:t>상품평</a:t>
            </a:r>
            <a:r>
              <a:rPr lang="ko-KR" altLang="en-US" sz="1700" dirty="0">
                <a:latin typeface="나눔고딕"/>
                <a:ea typeface="나눔고딕"/>
                <a:cs typeface="나눔고딕"/>
              </a:rPr>
              <a:t> 보기</a:t>
            </a:r>
            <a:endParaRPr lang="en-US" altLang="ko-KR" sz="1700" dirty="0">
              <a:latin typeface="나눔고딕"/>
              <a:ea typeface="나눔고딕"/>
              <a:cs typeface="나눔고딕"/>
            </a:endParaRPr>
          </a:p>
          <a:p>
            <a:pPr lvl="2" algn="just"/>
            <a:r>
              <a:rPr lang="ko-KR" altLang="en-US" sz="1700" dirty="0">
                <a:latin typeface="나눔고딕"/>
                <a:ea typeface="나눔고딕"/>
                <a:cs typeface="나눔고딕"/>
              </a:rPr>
              <a:t>상품 매진상태 변경</a:t>
            </a:r>
            <a:endParaRPr lang="en-US" altLang="ko-KR" sz="1700" dirty="0">
              <a:latin typeface="나눔고딕"/>
              <a:ea typeface="나눔고딕"/>
              <a:cs typeface="나눔고딕"/>
            </a:endParaRPr>
          </a:p>
          <a:p>
            <a:pPr lvl="2" algn="just"/>
            <a:r>
              <a:rPr lang="ko-KR" altLang="en-US" sz="1700" dirty="0" err="1">
                <a:latin typeface="나눔고딕"/>
                <a:ea typeface="나눔고딕"/>
                <a:cs typeface="나눔고딕"/>
              </a:rPr>
              <a:t>매출순</a:t>
            </a:r>
            <a:r>
              <a:rPr lang="ko-KR" altLang="en-US" sz="1700" dirty="0">
                <a:latin typeface="나눔고딕"/>
                <a:ea typeface="나눔고딕"/>
                <a:cs typeface="나눔고딕"/>
              </a:rPr>
              <a:t> 판매상품보기</a:t>
            </a:r>
            <a:endParaRPr lang="en-US" altLang="ko-KR" sz="1700" dirty="0">
              <a:latin typeface="나눔고딕"/>
              <a:ea typeface="나눔고딕"/>
              <a:cs typeface="나눔고딕"/>
            </a:endParaRPr>
          </a:p>
          <a:p>
            <a:pPr marL="914400" lvl="2" indent="0" algn="just">
              <a:buNone/>
            </a:pPr>
            <a:endParaRPr lang="en-US" altLang="ko-KR" sz="17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579603284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메뉴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프로그램 </a:t>
            </a:r>
            <a:r>
              <a:rPr lang="ko-KR" altLang="en-US" sz="2500" b="0" dirty="0" err="1">
                <a:latin typeface="나눔고딕"/>
                <a:ea typeface="나눔고딕"/>
                <a:cs typeface="나눔고딕"/>
              </a:rPr>
              <a:t>실행시</a:t>
            </a:r>
            <a:r>
              <a:rPr lang="ko-KR" altLang="en-US" sz="2500" b="0" dirty="0">
                <a:latin typeface="나눔고딕"/>
                <a:ea typeface="나눔고딕"/>
                <a:cs typeface="나눔고딕"/>
              </a:rPr>
              <a:t> 초기메뉴는 다음과 같다</a:t>
            </a:r>
            <a:r>
              <a:rPr lang="en-US" altLang="ko-KR" sz="25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en-US" altLang="ko-KR" sz="2000" b="0" dirty="0">
                <a:latin typeface="나눔고딕"/>
                <a:ea typeface="나눔고딕"/>
                <a:cs typeface="나눔고딕"/>
              </a:rPr>
              <a:t>1. </a:t>
            </a:r>
            <a:r>
              <a:rPr lang="ko-KR" altLang="en-US" sz="2000" b="0" dirty="0">
                <a:latin typeface="나눔고딕"/>
                <a:ea typeface="나눔고딕"/>
                <a:cs typeface="나눔고딕"/>
              </a:rPr>
              <a:t>로그인</a:t>
            </a:r>
            <a:endParaRPr lang="en-US" altLang="ko-KR" sz="20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2000" b="0" dirty="0">
                <a:latin typeface="나눔고딕"/>
                <a:ea typeface="나눔고딕"/>
                <a:cs typeface="나눔고딕"/>
              </a:rPr>
              <a:t>2. </a:t>
            </a:r>
            <a:r>
              <a:rPr lang="ko-KR" altLang="en-US" sz="2000" b="0" dirty="0" smtClean="0">
                <a:latin typeface="나눔고딕"/>
                <a:ea typeface="나눔고딕"/>
                <a:cs typeface="나눔고딕"/>
              </a:rPr>
              <a:t>회원가입</a:t>
            </a:r>
            <a:endParaRPr lang="en-US" altLang="ko-KR" sz="2000" b="0" dirty="0" smtClean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en-US" altLang="ko-KR" sz="2000" b="0" dirty="0" smtClean="0">
                <a:latin typeface="나눔고딕"/>
                <a:ea typeface="나눔고딕"/>
                <a:cs typeface="나눔고딕"/>
              </a:rPr>
              <a:t>3. </a:t>
            </a:r>
            <a:r>
              <a:rPr lang="ko-KR" altLang="en-US" sz="2000" b="0" dirty="0" smtClean="0">
                <a:latin typeface="나눔고딕"/>
                <a:ea typeface="나눔고딕"/>
                <a:cs typeface="나눔고딕"/>
              </a:rPr>
              <a:t>로그아웃</a:t>
            </a:r>
            <a:endParaRPr lang="en-US" altLang="ko-KR" sz="20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2000" b="0" dirty="0">
                <a:latin typeface="나눔고딕"/>
                <a:ea typeface="나눔고딕"/>
                <a:cs typeface="나눔고딕"/>
              </a:rPr>
              <a:t>로그인 </a:t>
            </a:r>
            <a:r>
              <a:rPr lang="ko-KR" altLang="en-US" sz="2000" b="0" dirty="0" err="1">
                <a:latin typeface="나눔고딕"/>
                <a:ea typeface="나눔고딕"/>
                <a:cs typeface="나눔고딕"/>
              </a:rPr>
              <a:t>성공시</a:t>
            </a:r>
            <a:r>
              <a:rPr lang="ko-KR" altLang="en-US" sz="2000" b="0" dirty="0">
                <a:latin typeface="나눔고딕"/>
                <a:ea typeface="나눔고딕"/>
                <a:cs typeface="나눔고딕"/>
              </a:rPr>
              <a:t> 판매자인지</a:t>
            </a:r>
            <a:r>
              <a:rPr lang="en-US" altLang="ko-KR" sz="20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b="0" dirty="0">
                <a:latin typeface="나눔고딕"/>
                <a:ea typeface="나눔고딕"/>
                <a:cs typeface="나눔고딕"/>
              </a:rPr>
              <a:t>구매자인지에 따라 다른 메뉴가 출력된다</a:t>
            </a:r>
            <a:r>
              <a:rPr lang="en-US" altLang="ko-KR" sz="20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0" indent="0" algn="just">
              <a:buNone/>
            </a:pPr>
            <a:endParaRPr lang="en-US" altLang="ko-KR" sz="2000" b="0" dirty="0" smtClean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2000" b="0" dirty="0" smtClean="0">
                <a:latin typeface="나눔고딕"/>
                <a:ea typeface="나눔고딕"/>
                <a:cs typeface="나눔고딕"/>
              </a:rPr>
              <a:t>중간에 로그아웃 후 다른 아이디로 다시  로그인하는 것이 가능하다</a:t>
            </a:r>
            <a:r>
              <a:rPr lang="en-US" altLang="ko-KR" sz="20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endParaRPr lang="en-US" altLang="ko-KR" sz="20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2000" b="0" dirty="0">
                <a:latin typeface="나눔고딕"/>
                <a:ea typeface="나눔고딕"/>
                <a:cs typeface="나눔고딕"/>
              </a:rPr>
              <a:t>다음 슬라이드부터</a:t>
            </a:r>
            <a:r>
              <a:rPr lang="en-US" altLang="ko-KR" sz="20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b="0" dirty="0">
                <a:latin typeface="나눔고딕"/>
                <a:ea typeface="나눔고딕"/>
                <a:cs typeface="나눔고딕"/>
              </a:rPr>
              <a:t>공통기능</a:t>
            </a:r>
            <a:r>
              <a:rPr lang="en-US" altLang="ko-KR" sz="2000" b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000" b="0" dirty="0">
                <a:latin typeface="나눔고딕"/>
                <a:ea typeface="나눔고딕"/>
                <a:cs typeface="나눔고딕"/>
              </a:rPr>
              <a:t>판매자기능</a:t>
            </a:r>
            <a:r>
              <a:rPr lang="en-US" altLang="ko-KR" sz="2000" b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000" b="0" dirty="0">
                <a:latin typeface="나눔고딕"/>
                <a:ea typeface="나눔고딕"/>
                <a:cs typeface="나눔고딕"/>
              </a:rPr>
              <a:t>구매자기능 각각에 대해 예시와 함께 소개한다</a:t>
            </a:r>
            <a:r>
              <a:rPr lang="en-US" altLang="ko-KR" sz="2000" b="0" dirty="0">
                <a:latin typeface="나눔고딕"/>
                <a:ea typeface="나눔고딕"/>
                <a:cs typeface="나눔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362527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</a:t>
            </a:r>
            <a:r>
              <a:rPr lang="en-US" altLang="ko-KR" dirty="0">
                <a:latin typeface="+mj-ea"/>
              </a:rPr>
              <a:t> – </a:t>
            </a:r>
            <a:r>
              <a:rPr lang="ko-KR" altLang="en-US" dirty="0">
                <a:latin typeface="+mj-ea"/>
              </a:rPr>
              <a:t>공통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회원가입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프로그램을 이용하기 위해서는 반드시 회원가입을 한 후 로그인을 해야한다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회원은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판매자회원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구매자 회원이 있다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/>
            <a:r>
              <a:rPr lang="ko-KR" altLang="en-US" sz="1800" dirty="0" err="1" smtClean="0">
                <a:latin typeface="나눔고딕"/>
                <a:ea typeface="나눔고딕"/>
                <a:cs typeface="나눔고딕"/>
              </a:rPr>
              <a:t>판매자와</a:t>
            </a:r>
            <a:r>
              <a:rPr lang="ko-KR" altLang="en-US" sz="1800" dirty="0" smtClean="0">
                <a:latin typeface="나눔고딕"/>
                <a:ea typeface="나눔고딕"/>
                <a:cs typeface="나눔고딕"/>
              </a:rPr>
              <a:t> 구매자는 각각 </a:t>
            </a:r>
            <a:r>
              <a:rPr lang="ko-KR" altLang="en-US" sz="1800" dirty="0" err="1" smtClean="0">
                <a:latin typeface="나눔고딕"/>
                <a:ea typeface="나눔고딕"/>
                <a:cs typeface="나눔고딕"/>
              </a:rPr>
              <a:t>여러명이</a:t>
            </a:r>
            <a:r>
              <a:rPr lang="ko-KR" altLang="en-US" sz="1800" dirty="0" smtClean="0">
                <a:latin typeface="나눔고딕"/>
                <a:ea typeface="나눔고딕"/>
                <a:cs typeface="나눔고딕"/>
              </a:rPr>
              <a:t> 존재할 수 있다</a:t>
            </a:r>
            <a:r>
              <a:rPr lang="en-US" altLang="ko-KR" sz="1800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판매자 </a:t>
            </a:r>
            <a:r>
              <a:rPr lang="ko-KR" altLang="en-US" sz="1800" dirty="0" err="1">
                <a:latin typeface="나눔고딕"/>
                <a:ea typeface="나눔고딕"/>
                <a:cs typeface="나눔고딕"/>
              </a:rPr>
              <a:t>회원가입시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 필요한 정보는 다음과 같다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아이디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비밀번호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이름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전화번호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판매자 소속 사업체 명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구매자 </a:t>
            </a:r>
            <a:r>
              <a:rPr lang="ko-KR" altLang="en-US" sz="1800" dirty="0" err="1">
                <a:latin typeface="나눔고딕"/>
                <a:ea typeface="나눔고딕"/>
                <a:cs typeface="나눔고딕"/>
              </a:rPr>
              <a:t>회원가입시</a:t>
            </a:r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 필요한 정보는 다음과 같다</a:t>
            </a:r>
            <a:r>
              <a:rPr lang="en-US" altLang="ko-KR" sz="18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lvl="1" algn="just"/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아이디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비밀번호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이름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주소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lvl="1" algn="just"/>
            <a:r>
              <a:rPr lang="ko-KR" altLang="en-US" sz="1800" dirty="0">
                <a:latin typeface="나눔고딕"/>
                <a:ea typeface="나눔고딕"/>
                <a:cs typeface="나눔고딕"/>
              </a:rPr>
              <a:t>전화번호</a:t>
            </a:r>
            <a:endParaRPr lang="en-US" altLang="ko-KR" sz="1800" dirty="0">
              <a:latin typeface="나눔고딕"/>
              <a:ea typeface="나눔고딕"/>
              <a:cs typeface="나눔고딕"/>
            </a:endParaRPr>
          </a:p>
          <a:p>
            <a:pPr marL="457200" lvl="1" indent="0" algn="just">
              <a:buNone/>
            </a:pPr>
            <a:endParaRPr lang="en-US" altLang="ko-KR" sz="1800" dirty="0"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03116544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 </a:t>
            </a:r>
            <a:r>
              <a:rPr lang="en-US" altLang="ko-KR" dirty="0">
                <a:latin typeface="+mj-ea"/>
              </a:rPr>
              <a:t>– </a:t>
            </a:r>
            <a:r>
              <a:rPr lang="ko-KR" altLang="en-US" dirty="0">
                <a:latin typeface="+mj-ea"/>
              </a:rPr>
              <a:t>공통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회원가입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판매자로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가입하는 경우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판매자로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회원가입 하시겠습니까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?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(Y/N)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Y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가입할 아이디 입력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seller1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비밀번호 입력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seller123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이름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 err="1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김셀러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전화번호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010-1234-5678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소속 사업체 명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 err="1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좋은상품컴퍼니</a:t>
            </a:r>
            <a:endParaRPr lang="en-US" altLang="ko-KR" sz="1800" b="0" dirty="0" smtClean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가입되었습니다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. (</a:t>
            </a:r>
            <a:r>
              <a:rPr lang="ko-KR" altLang="en-US" sz="1800" b="0" dirty="0" err="1" smtClean="0">
                <a:latin typeface="나눔고딕"/>
                <a:ea typeface="나눔고딕"/>
                <a:cs typeface="나눔고딕"/>
              </a:rPr>
              <a:t>초기메뉴</a:t>
            </a: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 출력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)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algn="just"/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구매자로 가입하는 경우</a:t>
            </a: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err="1" smtClean="0">
                <a:latin typeface="나눔고딕"/>
                <a:ea typeface="나눔고딕"/>
                <a:cs typeface="나눔고딕"/>
              </a:rPr>
              <a:t>판매자로</a:t>
            </a: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회원가입 하시겠습니까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?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(Y/N) 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N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가입할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아이디 입력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buyer123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비밀번호 입력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buyer1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이름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1800" b="0" dirty="0" err="1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김바이</a:t>
            </a: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전화번호 </a:t>
            </a:r>
            <a:r>
              <a:rPr lang="en-US" altLang="ko-KR" sz="1800" b="0" dirty="0" smtClean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010-1234-1234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가입되었습니다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(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초기메뉴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출력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800" b="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219892500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문제 소개</a:t>
            </a:r>
            <a:r>
              <a:rPr lang="en-US" altLang="ko-KR" dirty="0">
                <a:latin typeface="+mj-ea"/>
              </a:rPr>
              <a:t> – </a:t>
            </a:r>
            <a:r>
              <a:rPr lang="ko-KR" altLang="en-US" dirty="0">
                <a:latin typeface="+mj-ea"/>
              </a:rPr>
              <a:t>공통 </a:t>
            </a:r>
            <a:r>
              <a:rPr lang="en-US" altLang="ko-KR" dirty="0">
                <a:latin typeface="+mj-ea"/>
              </a:rPr>
              <a:t>- </a:t>
            </a:r>
            <a:r>
              <a:rPr lang="ko-KR" altLang="en-US" dirty="0">
                <a:latin typeface="+mj-ea"/>
              </a:rPr>
              <a:t>로그인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07404"/>
            <a:ext cx="8018463" cy="4779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프로그램을 이용하기 위해서는 로그인을 </a:t>
            </a: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해야한다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algn="just"/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로그인시에는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자신이 판매자인지 여부와 아이디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비밀번호를 입력한다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algn="just"/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 err="1">
                <a:latin typeface="나눔고딕"/>
                <a:ea typeface="나눔고딕"/>
                <a:cs typeface="나눔고딕"/>
              </a:rPr>
              <a:t>판매자입니까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? (Y/N) 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Y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아이디를 입력하세요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mysogang123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비밀번호를 입력하세요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mypwd123</a:t>
            </a:r>
          </a:p>
          <a:p>
            <a:pPr marL="0" indent="0" algn="just">
              <a:buNone/>
            </a:pPr>
            <a:r>
              <a:rPr lang="ko-KR" altLang="en-US" sz="1800" b="0" dirty="0" err="1" smtClean="0">
                <a:latin typeface="나눔고딕"/>
                <a:ea typeface="나눔고딕"/>
                <a:cs typeface="나눔고딕"/>
              </a:rPr>
              <a:t>판매자로</a:t>
            </a: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800" b="0" dirty="0" err="1" smtClean="0">
                <a:latin typeface="나눔고딕"/>
                <a:ea typeface="나눔고딕"/>
                <a:cs typeface="나눔고딕"/>
              </a:rPr>
              <a:t>로그인되었습니다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메뉴출력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  <a:p>
            <a:pPr marL="0" indent="0" algn="just">
              <a:buNone/>
            </a:pPr>
            <a:endParaRPr lang="en-US" altLang="ko-KR" sz="1800" b="0" dirty="0">
              <a:latin typeface="나눔고딕"/>
              <a:ea typeface="나눔고딕"/>
              <a:cs typeface="나눔고딕"/>
            </a:endParaRP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판매자입니까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 ? (Y/N) 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N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아이디를 입력하세요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sogang13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비밀번호를 입력하세요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mypwd123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계정을 찾을 수 없습니다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아이디를 입력하세요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sogang123</a:t>
            </a:r>
          </a:p>
          <a:p>
            <a:pPr marL="0" indent="0" algn="just">
              <a:buNone/>
            </a:pP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비밀번호를 입력하세요 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: </a:t>
            </a:r>
            <a:r>
              <a:rPr lang="en-US" altLang="ko-KR" sz="1800" b="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pwd123</a:t>
            </a:r>
          </a:p>
          <a:p>
            <a:pPr marL="0" indent="0" algn="just">
              <a:buNone/>
            </a:pPr>
            <a:r>
              <a:rPr lang="ko-KR" altLang="en-US" sz="1800" b="0" dirty="0" smtClean="0">
                <a:latin typeface="나눔고딕"/>
                <a:ea typeface="나눔고딕"/>
                <a:cs typeface="나눔고딕"/>
              </a:rPr>
              <a:t>구매자로 </a:t>
            </a:r>
            <a:r>
              <a:rPr lang="ko-KR" altLang="en-US" sz="1800" b="0" dirty="0" err="1" smtClean="0">
                <a:latin typeface="나눔고딕"/>
                <a:ea typeface="나눔고딕"/>
                <a:cs typeface="나눔고딕"/>
              </a:rPr>
              <a:t>로그인되었습니다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0" indent="0" algn="just">
              <a:buNone/>
            </a:pP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(</a:t>
            </a:r>
            <a:r>
              <a:rPr lang="ko-KR" altLang="en-US" sz="1800" b="0" dirty="0">
                <a:latin typeface="나눔고딕"/>
                <a:ea typeface="나눔고딕"/>
                <a:cs typeface="나눔고딕"/>
              </a:rPr>
              <a:t>메뉴출력</a:t>
            </a:r>
            <a:r>
              <a:rPr lang="en-US" altLang="ko-KR" sz="1800" b="0" dirty="0">
                <a:latin typeface="나눔고딕"/>
                <a:ea typeface="나눔고딕"/>
                <a:cs typeface="나눔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0002042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26546</TotalTime>
  <Pages>3</Pages>
  <Words>2382</Words>
  <Application>Microsoft Office PowerPoint</Application>
  <PresentationFormat>화면 슬라이드 쇼(4:3)</PresentationFormat>
  <Paragraphs>522</Paragraphs>
  <Slides>29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Monotype Sorts</vt:lpstr>
      <vt:lpstr>굴림</vt:lpstr>
      <vt:lpstr>나눔고딕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Outline</vt:lpstr>
      <vt:lpstr>문제 정의 – 설계 목표 및 제한 조건</vt:lpstr>
      <vt:lpstr>문제 소개 – 기본조건 및 추가조건</vt:lpstr>
      <vt:lpstr>문제 소개 - 기본조건</vt:lpstr>
      <vt:lpstr>문제 소개 - 메뉴</vt:lpstr>
      <vt:lpstr>문제 소개 – 공통 - 회원가입</vt:lpstr>
      <vt:lpstr>문제 소개 – 공통 - 회원가입</vt:lpstr>
      <vt:lpstr>문제 소개 – 공통 - 로그인</vt:lpstr>
      <vt:lpstr>문제 소개 – 공통 - 로그아웃</vt:lpstr>
      <vt:lpstr>문제 소개 – 판매자 - 메뉴</vt:lpstr>
      <vt:lpstr>문제 소개 – 판매자 - 판매중인 상품보기</vt:lpstr>
      <vt:lpstr>문제 소개 – 판매자 – 상품평 보기</vt:lpstr>
      <vt:lpstr>문제 소개 – 판매자 – 판매할 상품 등록</vt:lpstr>
      <vt:lpstr>문제 소개 – 판매자 – 판매상품 품절 상태변경</vt:lpstr>
      <vt:lpstr>문제 소개 – 판매자 – 판매중인 상품 삭제</vt:lpstr>
      <vt:lpstr>문제 소개 – 판매자 – 매출순 상품보기</vt:lpstr>
      <vt:lpstr>문제 소개 – 구매자 - 메뉴</vt:lpstr>
      <vt:lpstr>문제 소개 – 구매자 - 상품목록보기</vt:lpstr>
      <vt:lpstr>문제 소개 – 구매자 - 상품조회</vt:lpstr>
      <vt:lpstr>문제 소개 – 구매자 - 상품조회</vt:lpstr>
      <vt:lpstr>문제 소개 – 구매자 - 상품평남기기</vt:lpstr>
      <vt:lpstr>문제 소개 – 구매자 - 구매상품보기</vt:lpstr>
      <vt:lpstr>문제 소개 – 구매자 – 내가남긴 상품평보기</vt:lpstr>
      <vt:lpstr>문제 설계(1) – 구조체 설계</vt:lpstr>
      <vt:lpstr>문제 설계(2) – 파일 설계</vt:lpstr>
      <vt:lpstr>실행 화면</vt:lpstr>
      <vt:lpstr>평가 기준 및 제출 마감(1)</vt:lpstr>
      <vt:lpstr>평가 기준 및 제출 마감(2)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백 동환</cp:lastModifiedBy>
  <cp:revision>2676</cp:revision>
  <cp:lastPrinted>2013-10-10T10:30:18Z</cp:lastPrinted>
  <dcterms:created xsi:type="dcterms:W3CDTF">1996-06-27T04:55:18Z</dcterms:created>
  <dcterms:modified xsi:type="dcterms:W3CDTF">2018-12-03T02:12:37Z</dcterms:modified>
</cp:coreProperties>
</file>