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1" r:id="rId2"/>
    <p:sldId id="432" r:id="rId3"/>
    <p:sldId id="363" r:id="rId4"/>
    <p:sldId id="434" r:id="rId5"/>
    <p:sldId id="454" r:id="rId6"/>
    <p:sldId id="455" r:id="rId7"/>
    <p:sldId id="456" r:id="rId8"/>
    <p:sldId id="435" r:id="rId9"/>
    <p:sldId id="457" r:id="rId10"/>
    <p:sldId id="458" r:id="rId11"/>
    <p:sldId id="462" r:id="rId12"/>
    <p:sldId id="459" r:id="rId13"/>
    <p:sldId id="463" r:id="rId14"/>
    <p:sldId id="480" r:id="rId15"/>
    <p:sldId id="485" r:id="rId16"/>
    <p:sldId id="486" r:id="rId17"/>
    <p:sldId id="481" r:id="rId18"/>
    <p:sldId id="487" r:id="rId19"/>
    <p:sldId id="469" r:id="rId20"/>
    <p:sldId id="472" r:id="rId21"/>
    <p:sldId id="489" r:id="rId22"/>
    <p:sldId id="490" r:id="rId23"/>
    <p:sldId id="473" r:id="rId24"/>
    <p:sldId id="491" r:id="rId25"/>
    <p:sldId id="477" r:id="rId26"/>
    <p:sldId id="478" r:id="rId27"/>
    <p:sldId id="476" r:id="rId28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FCB"/>
    <a:srgbClr val="7F7F7F"/>
    <a:srgbClr val="27506E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60" autoAdjust="0"/>
  </p:normalViewPr>
  <p:slideViewPr>
    <p:cSldViewPr snapToGrid="0" showGuides="1">
      <p:cViewPr varScale="1">
        <p:scale>
          <a:sx n="87" d="100"/>
          <a:sy n="87" d="100"/>
        </p:scale>
        <p:origin x="-1296" y="144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52263779527559"/>
          <c:y val="6.558587598425196E-2"/>
          <c:w val="0.6156176181102363"/>
          <c:h val="0.80061220472440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Serious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Minor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Enhancement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4100608"/>
        <c:axId val="194110592"/>
      </c:barChart>
      <c:catAx>
        <c:axId val="194100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194110592"/>
        <c:crosses val="autoZero"/>
        <c:auto val="1"/>
        <c:lblAlgn val="ctr"/>
        <c:lblOffset val="100"/>
        <c:noMultiLvlLbl val="0"/>
      </c:catAx>
      <c:valAx>
        <c:axId val="194110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4100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25287073490816"/>
          <c:y val="0.3178203740157482"/>
          <c:w val="0.20705462598425195"/>
          <c:h val="0.35810900590551181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2" y="1451085"/>
            <a:ext cx="8499413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9" y="1041338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5" y="3104038"/>
            <a:ext cx="1836773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5" y="1036736"/>
            <a:ext cx="1836773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9" y="3881535"/>
            <a:ext cx="1836773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7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30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3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6" y="1924634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1197173" y="1283731"/>
            <a:ext cx="8562124" cy="6485496"/>
            <a:chOff x="3943629" y="1765230"/>
            <a:chExt cx="8733041" cy="6614959"/>
          </a:xfrm>
        </p:grpSpPr>
        <p:sp>
          <p:nvSpPr>
            <p:cNvPr id="3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3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5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0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1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2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6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7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9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2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700173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9370" y="1571145"/>
            <a:ext cx="42946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25" dirty="0" smtClean="0">
                <a:solidFill>
                  <a:srgbClr val="358FCB"/>
                </a:solidFill>
              </a:rPr>
              <a:t>Code Review </a:t>
            </a:r>
          </a:p>
          <a:p>
            <a:r>
              <a:rPr lang="en-US" altLang="zh-CN" sz="2800" spc="325" dirty="0" smtClean="0">
                <a:solidFill>
                  <a:srgbClr val="3D3743"/>
                </a:solidFill>
              </a:rPr>
              <a:t>&amp;</a:t>
            </a:r>
          </a:p>
          <a:p>
            <a:r>
              <a:rPr lang="en-US" altLang="zh-CN" sz="4800" spc="325" dirty="0">
                <a:solidFill>
                  <a:srgbClr val="358FCB"/>
                </a:solidFill>
              </a:rPr>
              <a:t>Unit Test</a:t>
            </a:r>
            <a:endParaRPr lang="en-US" altLang="zh-CN" sz="2000" spc="325" dirty="0">
              <a:solidFill>
                <a:srgbClr val="3D3743"/>
              </a:solidFill>
            </a:endParaRP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2093619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859332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2236670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2431219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2482019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2466144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2455032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2615369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664582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650294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2639182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775707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1540632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875469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925057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975857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780594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988557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851907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658232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918582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3637719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3509132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1400932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980494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3401182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3512307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3474207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2285169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2129594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3258307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879019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643944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750307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875719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1475544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991482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1564444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1145344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875469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924932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1057524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3053519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3078919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3305932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3328157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3305932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3491669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3512307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3491669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3123369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3144007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3123369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3078919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3078919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1494594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3259894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1624769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2348669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780344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2061332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2156582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823207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3555169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2142294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989894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920044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851782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767644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3615494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755194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663119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3282119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1429507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1416807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1458082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789994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2524882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2510594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2551869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2540757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2489957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5399883" y="4891476"/>
            <a:ext cx="2017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PO Team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5395263" y="5247075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35487" y="2933527"/>
            <a:ext cx="7669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</a:p>
        </p:txBody>
      </p:sp>
    </p:spTree>
    <p:extLst>
      <p:ext uri="{BB962C8B-B14F-4D97-AF65-F5344CB8AC3E}">
        <p14:creationId xmlns:p14="http://schemas.microsoft.com/office/powerpoint/2010/main" val="14062107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6"/>
          <p:cNvSpPr/>
          <p:nvPr/>
        </p:nvSpPr>
        <p:spPr>
          <a:xfrm>
            <a:off x="427613" y="1211984"/>
            <a:ext cx="408995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旧的工作模式：</a:t>
            </a:r>
            <a:r>
              <a:rPr lang="en-US" altLang="zh-CN" sz="2000" dirty="0">
                <a:solidFill>
                  <a:srgbClr val="358FCB"/>
                </a:solidFill>
                <a:latin typeface="+mn-ea"/>
              </a:rPr>
              <a:t>BSD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主导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产品发展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62155" y="2177956"/>
            <a:ext cx="1303471" cy="903513"/>
            <a:chOff x="427612" y="2028373"/>
            <a:chExt cx="1303471" cy="90351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68" y="2220605"/>
              <a:ext cx="720315" cy="71128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12" y="2028373"/>
              <a:ext cx="649400" cy="903513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252146" y="19496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65284" y="1930938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更注重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功能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的实现，而非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的发展。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52145" y="25592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765283" y="2540538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于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品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能和细节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不熟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悉。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52147" y="3157587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765284" y="314152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非实际的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终端用户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02969" y="205108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02969" y="265637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02969" y="3261674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" y="4049942"/>
            <a:ext cx="8643257" cy="2940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441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62" grpId="0"/>
      <p:bldP spid="74" grpId="0" animBg="1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52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55" name="矩形 6"/>
          <p:cNvSpPr/>
          <p:nvPr/>
        </p:nvSpPr>
        <p:spPr>
          <a:xfrm>
            <a:off x="427612" y="1211984"/>
            <a:ext cx="658278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工作模式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我们团队主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展，把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BSD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当作客户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71" y="1918460"/>
            <a:ext cx="1197223" cy="11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72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cxnSp>
        <p:nvCxnSpPr>
          <p:cNvPr id="26" name="直接连接符 49"/>
          <p:cNvCxnSpPr/>
          <p:nvPr/>
        </p:nvCxnSpPr>
        <p:spPr>
          <a:xfrm>
            <a:off x="218332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3"/>
          <p:cNvCxnSpPr/>
          <p:nvPr/>
        </p:nvCxnSpPr>
        <p:spPr>
          <a:xfrm>
            <a:off x="676205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2"/>
          <p:cNvCxnSpPr/>
          <p:nvPr/>
        </p:nvCxnSpPr>
        <p:spPr>
          <a:xfrm>
            <a:off x="4472690" y="286048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42"/>
          <p:cNvCxnSpPr/>
          <p:nvPr/>
        </p:nvCxnSpPr>
        <p:spPr>
          <a:xfrm>
            <a:off x="1325693" y="3838485"/>
            <a:ext cx="6613303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45"/>
          <p:cNvSpPr/>
          <p:nvPr/>
        </p:nvSpPr>
        <p:spPr>
          <a:xfrm>
            <a:off x="2006010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椭圆 46"/>
          <p:cNvSpPr/>
          <p:nvPr/>
        </p:nvSpPr>
        <p:spPr>
          <a:xfrm>
            <a:off x="4277432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椭圆 47"/>
          <p:cNvSpPr/>
          <p:nvPr/>
        </p:nvSpPr>
        <p:spPr>
          <a:xfrm>
            <a:off x="6566797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469165" y="2617425"/>
            <a:ext cx="1567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1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 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产品化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579755" y="2925202"/>
            <a:ext cx="13049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55"/>
          <p:cNvSpPr/>
          <p:nvPr/>
        </p:nvSpPr>
        <p:spPr>
          <a:xfrm>
            <a:off x="1880466" y="4840651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194"/>
          <p:cNvSpPr>
            <a:spLocks noEditPoints="1"/>
          </p:cNvSpPr>
          <p:nvPr/>
        </p:nvSpPr>
        <p:spPr bwMode="auto">
          <a:xfrm>
            <a:off x="2006010" y="5001362"/>
            <a:ext cx="341456" cy="271122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1083628" y="2920505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关键词：迁移；偿还技术债；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87" name="椭圆 55"/>
          <p:cNvSpPr/>
          <p:nvPr/>
        </p:nvSpPr>
        <p:spPr>
          <a:xfrm>
            <a:off x="4176416" y="2178769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55"/>
          <p:cNvSpPr/>
          <p:nvPr/>
        </p:nvSpPr>
        <p:spPr>
          <a:xfrm>
            <a:off x="6465782" y="4840650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126"/>
          <p:cNvSpPr>
            <a:spLocks noEditPoints="1"/>
          </p:cNvSpPr>
          <p:nvPr/>
        </p:nvSpPr>
        <p:spPr bwMode="auto">
          <a:xfrm>
            <a:off x="6623429" y="4941830"/>
            <a:ext cx="195263" cy="368300"/>
          </a:xfrm>
          <a:custGeom>
            <a:avLst/>
            <a:gdLst>
              <a:gd name="T0" fmla="*/ 82 w 87"/>
              <a:gd name="T1" fmla="*/ 5 h 163"/>
              <a:gd name="T2" fmla="*/ 84 w 87"/>
              <a:gd name="T3" fmla="*/ 0 h 163"/>
              <a:gd name="T4" fmla="*/ 84 w 87"/>
              <a:gd name="T5" fmla="*/ 163 h 163"/>
              <a:gd name="T6" fmla="*/ 43 w 87"/>
              <a:gd name="T7" fmla="*/ 149 h 163"/>
              <a:gd name="T8" fmla="*/ 52 w 87"/>
              <a:gd name="T9" fmla="*/ 146 h 163"/>
              <a:gd name="T10" fmla="*/ 52 w 87"/>
              <a:gd name="T11" fmla="*/ 128 h 163"/>
              <a:gd name="T12" fmla="*/ 43 w 87"/>
              <a:gd name="T13" fmla="*/ 124 h 163"/>
              <a:gd name="T14" fmla="*/ 49 w 87"/>
              <a:gd name="T15" fmla="*/ 131 h 163"/>
              <a:gd name="T16" fmla="*/ 51 w 87"/>
              <a:gd name="T17" fmla="*/ 137 h 163"/>
              <a:gd name="T18" fmla="*/ 43 w 87"/>
              <a:gd name="T19" fmla="*/ 144 h 163"/>
              <a:gd name="T20" fmla="*/ 43 w 87"/>
              <a:gd name="T21" fmla="*/ 114 h 163"/>
              <a:gd name="T22" fmla="*/ 52 w 87"/>
              <a:gd name="T23" fmla="*/ 110 h 163"/>
              <a:gd name="T24" fmla="*/ 52 w 87"/>
              <a:gd name="T25" fmla="*/ 93 h 163"/>
              <a:gd name="T26" fmla="*/ 43 w 87"/>
              <a:gd name="T27" fmla="*/ 94 h 163"/>
              <a:gd name="T28" fmla="*/ 49 w 87"/>
              <a:gd name="T29" fmla="*/ 96 h 163"/>
              <a:gd name="T30" fmla="*/ 49 w 87"/>
              <a:gd name="T31" fmla="*/ 107 h 163"/>
              <a:gd name="T32" fmla="*/ 43 w 87"/>
              <a:gd name="T33" fmla="*/ 114 h 163"/>
              <a:gd name="T34" fmla="*/ 79 w 87"/>
              <a:gd name="T35" fmla="*/ 79 h 163"/>
              <a:gd name="T36" fmla="*/ 43 w 87"/>
              <a:gd name="T37" fmla="*/ 46 h 163"/>
              <a:gd name="T38" fmla="*/ 74 w 87"/>
              <a:gd name="T39" fmla="*/ 77 h 163"/>
              <a:gd name="T40" fmla="*/ 43 w 87"/>
              <a:gd name="T41" fmla="*/ 44 h 163"/>
              <a:gd name="T42" fmla="*/ 79 w 87"/>
              <a:gd name="T43" fmla="*/ 11 h 163"/>
              <a:gd name="T44" fmla="*/ 43 w 87"/>
              <a:gd name="T45" fmla="*/ 14 h 163"/>
              <a:gd name="T46" fmla="*/ 43 w 87"/>
              <a:gd name="T47" fmla="*/ 39 h 163"/>
              <a:gd name="T48" fmla="*/ 43 w 87"/>
              <a:gd name="T49" fmla="*/ 159 h 163"/>
              <a:gd name="T50" fmla="*/ 0 w 87"/>
              <a:gd name="T51" fmla="*/ 161 h 163"/>
              <a:gd name="T52" fmla="*/ 43 w 87"/>
              <a:gd name="T53" fmla="*/ 0 h 163"/>
              <a:gd name="T54" fmla="*/ 5 w 87"/>
              <a:gd name="T55" fmla="*/ 159 h 163"/>
              <a:gd name="T56" fmla="*/ 8 w 87"/>
              <a:gd name="T57" fmla="*/ 11 h 163"/>
              <a:gd name="T58" fmla="*/ 43 w 87"/>
              <a:gd name="T59" fmla="*/ 44 h 163"/>
              <a:gd name="T60" fmla="*/ 13 w 87"/>
              <a:gd name="T61" fmla="*/ 14 h 163"/>
              <a:gd name="T62" fmla="*/ 43 w 87"/>
              <a:gd name="T63" fmla="*/ 46 h 163"/>
              <a:gd name="T64" fmla="*/ 8 w 87"/>
              <a:gd name="T65" fmla="*/ 79 h 163"/>
              <a:gd name="T66" fmla="*/ 43 w 87"/>
              <a:gd name="T67" fmla="*/ 77 h 163"/>
              <a:gd name="T68" fmla="*/ 43 w 87"/>
              <a:gd name="T69" fmla="*/ 51 h 163"/>
              <a:gd name="T70" fmla="*/ 35 w 87"/>
              <a:gd name="T71" fmla="*/ 93 h 163"/>
              <a:gd name="T72" fmla="*/ 35 w 87"/>
              <a:gd name="T73" fmla="*/ 110 h 163"/>
              <a:gd name="T74" fmla="*/ 43 w 87"/>
              <a:gd name="T75" fmla="*/ 109 h 163"/>
              <a:gd name="T76" fmla="*/ 36 w 87"/>
              <a:gd name="T77" fmla="*/ 101 h 163"/>
              <a:gd name="T78" fmla="*/ 43 w 87"/>
              <a:gd name="T79" fmla="*/ 94 h 163"/>
              <a:gd name="T80" fmla="*/ 35 w 87"/>
              <a:gd name="T81" fmla="*/ 128 h 163"/>
              <a:gd name="T82" fmla="*/ 35 w 87"/>
              <a:gd name="T83" fmla="*/ 146 h 163"/>
              <a:gd name="T84" fmla="*/ 38 w 87"/>
              <a:gd name="T85" fmla="*/ 142 h 163"/>
              <a:gd name="T86" fmla="*/ 38 w 87"/>
              <a:gd name="T87" fmla="*/ 13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7" h="163">
                <a:moveTo>
                  <a:pt x="43" y="159"/>
                </a:moveTo>
                <a:cubicBezTo>
                  <a:pt x="82" y="159"/>
                  <a:pt x="82" y="159"/>
                  <a:pt x="82" y="159"/>
                </a:cubicBezTo>
                <a:cubicBezTo>
                  <a:pt x="82" y="5"/>
                  <a:pt x="82" y="5"/>
                  <a:pt x="82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0"/>
                  <a:pt x="43" y="0"/>
                  <a:pt x="4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6" y="163"/>
                  <a:pt x="84" y="163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3" y="159"/>
                  <a:pt x="43" y="159"/>
                  <a:pt x="43" y="159"/>
                </a:cubicBezTo>
                <a:close/>
                <a:moveTo>
                  <a:pt x="43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7" y="149"/>
                  <a:pt x="50" y="148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4" y="143"/>
                  <a:pt x="56" y="140"/>
                  <a:pt x="56" y="137"/>
                </a:cubicBezTo>
                <a:cubicBezTo>
                  <a:pt x="56" y="133"/>
                  <a:pt x="54" y="130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6"/>
                  <a:pt x="47" y="124"/>
                  <a:pt x="43" y="124"/>
                </a:cubicBezTo>
                <a:cubicBezTo>
                  <a:pt x="43" y="124"/>
                  <a:pt x="43" y="124"/>
                  <a:pt x="43" y="124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5" y="129"/>
                  <a:pt x="47" y="130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0" y="133"/>
                  <a:pt x="51" y="135"/>
                  <a:pt x="51" y="137"/>
                </a:cubicBezTo>
                <a:cubicBezTo>
                  <a:pt x="51" y="139"/>
                  <a:pt x="50" y="141"/>
                  <a:pt x="49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7" y="144"/>
                  <a:pt x="45" y="144"/>
                  <a:pt x="43" y="144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3" y="149"/>
                  <a:pt x="43" y="149"/>
                  <a:pt x="43" y="149"/>
                </a:cubicBezTo>
                <a:close/>
                <a:moveTo>
                  <a:pt x="43" y="114"/>
                </a:moveTo>
                <a:cubicBezTo>
                  <a:pt x="43" y="114"/>
                  <a:pt x="43" y="114"/>
                  <a:pt x="43" y="114"/>
                </a:cubicBezTo>
                <a:cubicBezTo>
                  <a:pt x="47" y="114"/>
                  <a:pt x="50" y="113"/>
                  <a:pt x="52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08"/>
                  <a:pt x="56" y="105"/>
                  <a:pt x="56" y="101"/>
                </a:cubicBezTo>
                <a:cubicBezTo>
                  <a:pt x="56" y="98"/>
                  <a:pt x="54" y="95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0" y="90"/>
                  <a:pt x="47" y="89"/>
                  <a:pt x="43" y="89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94"/>
                  <a:pt x="43" y="94"/>
                  <a:pt x="43" y="94"/>
                </a:cubicBezTo>
                <a:cubicBezTo>
                  <a:pt x="43" y="94"/>
                  <a:pt x="43" y="94"/>
                  <a:pt x="43" y="94"/>
                </a:cubicBezTo>
                <a:cubicBezTo>
                  <a:pt x="45" y="94"/>
                  <a:pt x="47" y="95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0" y="97"/>
                  <a:pt x="51" y="99"/>
                  <a:pt x="51" y="101"/>
                </a:cubicBezTo>
                <a:cubicBezTo>
                  <a:pt x="51" y="104"/>
                  <a:pt x="50" y="105"/>
                  <a:pt x="49" y="107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47" y="108"/>
                  <a:pt x="45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114"/>
                  <a:pt x="43" y="114"/>
                  <a:pt x="43" y="114"/>
                </a:cubicBezTo>
                <a:close/>
                <a:moveTo>
                  <a:pt x="43" y="81"/>
                </a:moveTo>
                <a:cubicBezTo>
                  <a:pt x="76" y="81"/>
                  <a:pt x="76" y="81"/>
                  <a:pt x="76" y="81"/>
                </a:cubicBezTo>
                <a:cubicBezTo>
                  <a:pt x="78" y="81"/>
                  <a:pt x="79" y="80"/>
                  <a:pt x="79" y="79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7"/>
                  <a:pt x="78" y="46"/>
                  <a:pt x="76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77"/>
                  <a:pt x="74" y="77"/>
                  <a:pt x="74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43" y="44"/>
                </a:moveTo>
                <a:cubicBezTo>
                  <a:pt x="76" y="44"/>
                  <a:pt x="76" y="44"/>
                  <a:pt x="76" y="44"/>
                </a:cubicBezTo>
                <a:cubicBezTo>
                  <a:pt x="78" y="44"/>
                  <a:pt x="79" y="43"/>
                  <a:pt x="79" y="4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0"/>
                  <a:pt x="78" y="9"/>
                  <a:pt x="76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4"/>
                  <a:pt x="43" y="14"/>
                  <a:pt x="43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39"/>
                  <a:pt x="74" y="39"/>
                  <a:pt x="74" y="39"/>
                </a:cubicBezTo>
                <a:cubicBezTo>
                  <a:pt x="43" y="39"/>
                  <a:pt x="43" y="39"/>
                  <a:pt x="43" y="39"/>
                </a:cubicBezTo>
                <a:lnTo>
                  <a:pt x="43" y="44"/>
                </a:lnTo>
                <a:close/>
                <a:moveTo>
                  <a:pt x="5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9"/>
                  <a:pt x="5" y="159"/>
                  <a:pt x="5" y="159"/>
                </a:cubicBezTo>
                <a:close/>
                <a:moveTo>
                  <a:pt x="43" y="9"/>
                </a:move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8" y="10"/>
                  <a:pt x="8" y="1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9" y="44"/>
                  <a:pt x="11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9"/>
                  <a:pt x="43" y="39"/>
                  <a:pt x="4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14"/>
                  <a:pt x="13" y="14"/>
                  <a:pt x="1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43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9" y="46"/>
                  <a:pt x="8" y="47"/>
                  <a:pt x="8" y="49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1"/>
                  <a:pt x="11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51"/>
                  <a:pt x="13" y="51"/>
                  <a:pt x="1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6"/>
                  <a:pt x="43" y="46"/>
                  <a:pt x="43" y="46"/>
                </a:cubicBezTo>
                <a:close/>
                <a:moveTo>
                  <a:pt x="43" y="89"/>
                </a:moveTo>
                <a:cubicBezTo>
                  <a:pt x="40" y="89"/>
                  <a:pt x="37" y="90"/>
                  <a:pt x="35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2" y="95"/>
                  <a:pt x="31" y="98"/>
                  <a:pt x="31" y="101"/>
                </a:cubicBezTo>
                <a:cubicBezTo>
                  <a:pt x="31" y="105"/>
                  <a:pt x="32" y="108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7" y="112"/>
                  <a:pt x="40" y="114"/>
                  <a:pt x="43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09"/>
                  <a:pt x="39" y="108"/>
                  <a:pt x="38" y="107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37" y="105"/>
                  <a:pt x="36" y="104"/>
                  <a:pt x="36" y="101"/>
                </a:cubicBezTo>
                <a:cubicBezTo>
                  <a:pt x="36" y="99"/>
                  <a:pt x="37" y="97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5"/>
                  <a:pt x="41" y="94"/>
                  <a:pt x="43" y="94"/>
                </a:cubicBezTo>
                <a:cubicBezTo>
                  <a:pt x="43" y="89"/>
                  <a:pt x="43" y="89"/>
                  <a:pt x="43" y="89"/>
                </a:cubicBezTo>
                <a:close/>
                <a:moveTo>
                  <a:pt x="43" y="124"/>
                </a:moveTo>
                <a:cubicBezTo>
                  <a:pt x="40" y="124"/>
                  <a:pt x="37" y="126"/>
                  <a:pt x="35" y="128"/>
                </a:cubicBezTo>
                <a:cubicBezTo>
                  <a:pt x="32" y="130"/>
                  <a:pt x="31" y="133"/>
                  <a:pt x="31" y="137"/>
                </a:cubicBezTo>
                <a:cubicBezTo>
                  <a:pt x="31" y="140"/>
                  <a:pt x="32" y="143"/>
                  <a:pt x="35" y="146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7" y="148"/>
                  <a:pt x="40" y="149"/>
                  <a:pt x="43" y="149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1" y="144"/>
                  <a:pt x="39" y="144"/>
                  <a:pt x="38" y="142"/>
                </a:cubicBezTo>
                <a:cubicBezTo>
                  <a:pt x="38" y="142"/>
                  <a:pt x="38" y="142"/>
                  <a:pt x="38" y="142"/>
                </a:cubicBezTo>
                <a:cubicBezTo>
                  <a:pt x="37" y="141"/>
                  <a:pt x="36" y="139"/>
                  <a:pt x="36" y="137"/>
                </a:cubicBezTo>
                <a:cubicBezTo>
                  <a:pt x="36" y="135"/>
                  <a:pt x="37" y="133"/>
                  <a:pt x="38" y="131"/>
                </a:cubicBezTo>
                <a:cubicBezTo>
                  <a:pt x="39" y="130"/>
                  <a:pt x="41" y="129"/>
                  <a:pt x="43" y="129"/>
                </a:cubicBezTo>
                <a:lnTo>
                  <a:pt x="43" y="1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Freeform 127"/>
          <p:cNvSpPr>
            <a:spLocks noEditPoints="1"/>
          </p:cNvSpPr>
          <p:nvPr/>
        </p:nvSpPr>
        <p:spPr bwMode="auto">
          <a:xfrm>
            <a:off x="6821866" y="4941830"/>
            <a:ext cx="87313" cy="368300"/>
          </a:xfrm>
          <a:custGeom>
            <a:avLst/>
            <a:gdLst>
              <a:gd name="T0" fmla="*/ 34 w 39"/>
              <a:gd name="T1" fmla="*/ 150 h 163"/>
              <a:gd name="T2" fmla="*/ 34 w 39"/>
              <a:gd name="T3" fmla="*/ 30 h 163"/>
              <a:gd name="T4" fmla="*/ 20 w 39"/>
              <a:gd name="T5" fmla="*/ 19 h 163"/>
              <a:gd name="T6" fmla="*/ 20 w 39"/>
              <a:gd name="T7" fmla="*/ 13 h 163"/>
              <a:gd name="T8" fmla="*/ 38 w 39"/>
              <a:gd name="T9" fmla="*/ 27 h 163"/>
              <a:gd name="T10" fmla="*/ 39 w 39"/>
              <a:gd name="T11" fmla="*/ 29 h 163"/>
              <a:gd name="T12" fmla="*/ 39 w 39"/>
              <a:gd name="T13" fmla="*/ 152 h 163"/>
              <a:gd name="T14" fmla="*/ 39 w 39"/>
              <a:gd name="T15" fmla="*/ 152 h 163"/>
              <a:gd name="T16" fmla="*/ 37 w 39"/>
              <a:gd name="T17" fmla="*/ 154 h 163"/>
              <a:gd name="T18" fmla="*/ 20 w 39"/>
              <a:gd name="T19" fmla="*/ 159 h 163"/>
              <a:gd name="T20" fmla="*/ 20 w 39"/>
              <a:gd name="T21" fmla="*/ 154 h 163"/>
              <a:gd name="T22" fmla="*/ 34 w 39"/>
              <a:gd name="T23" fmla="*/ 150 h 163"/>
              <a:gd name="T24" fmla="*/ 20 w 39"/>
              <a:gd name="T25" fmla="*/ 19 h 163"/>
              <a:gd name="T26" fmla="*/ 5 w 39"/>
              <a:gd name="T27" fmla="*/ 7 h 163"/>
              <a:gd name="T28" fmla="*/ 5 w 39"/>
              <a:gd name="T29" fmla="*/ 158 h 163"/>
              <a:gd name="T30" fmla="*/ 20 w 39"/>
              <a:gd name="T31" fmla="*/ 154 h 163"/>
              <a:gd name="T32" fmla="*/ 20 w 39"/>
              <a:gd name="T33" fmla="*/ 159 h 163"/>
              <a:gd name="T34" fmla="*/ 3 w 39"/>
              <a:gd name="T35" fmla="*/ 163 h 163"/>
              <a:gd name="T36" fmla="*/ 3 w 39"/>
              <a:gd name="T37" fmla="*/ 163 h 163"/>
              <a:gd name="T38" fmla="*/ 0 w 39"/>
              <a:gd name="T39" fmla="*/ 161 h 163"/>
              <a:gd name="T40" fmla="*/ 0 w 39"/>
              <a:gd name="T41" fmla="*/ 2 h 163"/>
              <a:gd name="T42" fmla="*/ 0 w 39"/>
              <a:gd name="T43" fmla="*/ 2 h 163"/>
              <a:gd name="T44" fmla="*/ 1 w 39"/>
              <a:gd name="T45" fmla="*/ 1 h 163"/>
              <a:gd name="T46" fmla="*/ 4 w 39"/>
              <a:gd name="T47" fmla="*/ 1 h 163"/>
              <a:gd name="T48" fmla="*/ 20 w 39"/>
              <a:gd name="T49" fmla="*/ 13 h 163"/>
              <a:gd name="T50" fmla="*/ 20 w 39"/>
              <a:gd name="T51" fmla="*/ 1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163">
                <a:moveTo>
                  <a:pt x="34" y="150"/>
                </a:moveTo>
                <a:cubicBezTo>
                  <a:pt x="34" y="30"/>
                  <a:pt x="34" y="30"/>
                  <a:pt x="34" y="3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8"/>
                  <a:pt x="39" y="29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3"/>
                  <a:pt x="38" y="154"/>
                  <a:pt x="37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20" y="154"/>
                  <a:pt x="20" y="154"/>
                  <a:pt x="20" y="154"/>
                </a:cubicBezTo>
                <a:lnTo>
                  <a:pt x="34" y="150"/>
                </a:lnTo>
                <a:close/>
                <a:moveTo>
                  <a:pt x="20" y="19"/>
                </a:moveTo>
                <a:cubicBezTo>
                  <a:pt x="5" y="7"/>
                  <a:pt x="5" y="7"/>
                  <a:pt x="5" y="7"/>
                </a:cubicBezTo>
                <a:cubicBezTo>
                  <a:pt x="5" y="158"/>
                  <a:pt x="5" y="158"/>
                  <a:pt x="5" y="158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3" y="163"/>
                  <a:pt x="3" y="163"/>
                  <a:pt x="3" y="163"/>
                </a:cubicBezTo>
                <a:cubicBezTo>
                  <a:pt x="3" y="163"/>
                  <a:pt x="3" y="163"/>
                  <a:pt x="3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3" y="0"/>
                  <a:pt x="4" y="1"/>
                </a:cubicBezTo>
                <a:cubicBezTo>
                  <a:pt x="20" y="13"/>
                  <a:pt x="20" y="13"/>
                  <a:pt x="20" y="13"/>
                </a:cubicBezTo>
                <a:lnTo>
                  <a:pt x="20" y="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128"/>
          <p:cNvSpPr>
            <a:spLocks noEditPoints="1"/>
          </p:cNvSpPr>
          <p:nvPr/>
        </p:nvSpPr>
        <p:spPr bwMode="auto">
          <a:xfrm>
            <a:off x="6652004" y="4971993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3 h 26"/>
              <a:gd name="T6" fmla="*/ 61 w 61"/>
              <a:gd name="T7" fmla="*/ 24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2 h 26"/>
              <a:gd name="T14" fmla="*/ 56 w 61"/>
              <a:gd name="T15" fmla="*/ 22 h 26"/>
              <a:gd name="T16" fmla="*/ 56 w 61"/>
              <a:gd name="T17" fmla="*/ 5 h 26"/>
              <a:gd name="T18" fmla="*/ 30 w 61"/>
              <a:gd name="T19" fmla="*/ 5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5 h 26"/>
              <a:gd name="T28" fmla="*/ 4 w 61"/>
              <a:gd name="T29" fmla="*/ 5 h 26"/>
              <a:gd name="T30" fmla="*/ 4 w 61"/>
              <a:gd name="T31" fmla="*/ 22 h 26"/>
              <a:gd name="T32" fmla="*/ 30 w 61"/>
              <a:gd name="T33" fmla="*/ 22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4 h 26"/>
              <a:gd name="T40" fmla="*/ 0 w 61"/>
              <a:gd name="T41" fmla="*/ 3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0" y="22"/>
                  <a:pt x="30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5"/>
                  <a:pt x="56" y="5"/>
                  <a:pt x="56" y="5"/>
                </a:cubicBezTo>
                <a:cubicBezTo>
                  <a:pt x="30" y="5"/>
                  <a:pt x="30" y="5"/>
                  <a:pt x="30" y="5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5"/>
                  <a:pt x="30" y="5"/>
                  <a:pt x="3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22"/>
                  <a:pt x="4" y="22"/>
                  <a:pt x="4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6652004" y="5057718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2 h 26"/>
              <a:gd name="T6" fmla="*/ 61 w 61"/>
              <a:gd name="T7" fmla="*/ 23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1 h 26"/>
              <a:gd name="T14" fmla="*/ 56 w 61"/>
              <a:gd name="T15" fmla="*/ 21 h 26"/>
              <a:gd name="T16" fmla="*/ 56 w 61"/>
              <a:gd name="T17" fmla="*/ 4 h 26"/>
              <a:gd name="T18" fmla="*/ 30 w 61"/>
              <a:gd name="T19" fmla="*/ 4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4 h 26"/>
              <a:gd name="T28" fmla="*/ 4 w 61"/>
              <a:gd name="T29" fmla="*/ 4 h 26"/>
              <a:gd name="T30" fmla="*/ 4 w 61"/>
              <a:gd name="T31" fmla="*/ 21 h 26"/>
              <a:gd name="T32" fmla="*/ 30 w 61"/>
              <a:gd name="T33" fmla="*/ 21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3 h 26"/>
              <a:gd name="T40" fmla="*/ 0 w 61"/>
              <a:gd name="T41" fmla="*/ 2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2"/>
                </a:cubicBezTo>
                <a:cubicBezTo>
                  <a:pt x="61" y="23"/>
                  <a:pt x="61" y="23"/>
                  <a:pt x="61" y="23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1"/>
                  <a:pt x="30" y="21"/>
                  <a:pt x="30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4"/>
                  <a:pt x="56" y="4"/>
                  <a:pt x="56" y="4"/>
                </a:cubicBezTo>
                <a:cubicBezTo>
                  <a:pt x="30" y="4"/>
                  <a:pt x="30" y="4"/>
                  <a:pt x="30" y="4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1" name="Group 82"/>
          <p:cNvGrpSpPr/>
          <p:nvPr/>
        </p:nvGrpSpPr>
        <p:grpSpPr>
          <a:xfrm>
            <a:off x="4340681" y="2343032"/>
            <a:ext cx="264017" cy="264017"/>
            <a:chOff x="8216107" y="1647825"/>
            <a:chExt cx="464344" cy="464344"/>
          </a:xfrm>
          <a:solidFill>
            <a:schemeClr val="bg1">
              <a:lumMod val="50000"/>
            </a:schemeClr>
          </a:solidFill>
        </p:grpSpPr>
        <p:sp>
          <p:nvSpPr>
            <p:cNvPr id="102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3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04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697646" y="4257170"/>
            <a:ext cx="155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58FCB"/>
                </a:solidFill>
                <a:latin typeface="+mj-ea"/>
                <a:ea typeface="+mj-ea"/>
              </a:rPr>
              <a:t>Step </a:t>
            </a:r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2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智能化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5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875314" y="4564947"/>
            <a:ext cx="118654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986306" y="4554673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关键词：智能化程度高、用户体验极好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10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012945" y="2617425"/>
            <a:ext cx="152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3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6150429" y="2925202"/>
            <a:ext cx="12518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875507" y="295285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关键词：供应链管理；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grpSp>
        <p:nvGrpSpPr>
          <p:cNvPr id="110" name="组合 86"/>
          <p:cNvGrpSpPr/>
          <p:nvPr/>
        </p:nvGrpSpPr>
        <p:grpSpPr>
          <a:xfrm>
            <a:off x="1318403" y="1094688"/>
            <a:ext cx="340923" cy="296058"/>
            <a:chOff x="5753100" y="4821238"/>
            <a:chExt cx="760413" cy="741362"/>
          </a:xfrm>
          <a:solidFill>
            <a:srgbClr val="7F7F7F"/>
          </a:solidFill>
        </p:grpSpPr>
        <p:sp>
          <p:nvSpPr>
            <p:cNvPr id="111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2" name="Freeform 916"/>
            <p:cNvSpPr>
              <a:spLocks/>
            </p:cNvSpPr>
            <p:nvPr/>
          </p:nvSpPr>
          <p:spPr bwMode="auto">
            <a:xfrm>
              <a:off x="5838824" y="4929188"/>
              <a:ext cx="471487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3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4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44013" y="1080525"/>
            <a:ext cx="3584984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制定</a:t>
            </a:r>
            <a:r>
              <a:rPr lang="zh-CN" altLang="en-US" sz="1600" dirty="0">
                <a:solidFill>
                  <a:srgbClr val="7F7F7F"/>
                </a:solidFill>
                <a:latin typeface="+mn-ea"/>
              </a:rPr>
              <a:t>产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品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  <a:ea typeface="+mj-ea"/>
              </a:rPr>
              <a:t>路线图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  <a:ea typeface="+mj-ea"/>
              </a:rPr>
              <a:t>，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把握产品走向。</a:t>
            </a:r>
            <a:endParaRPr lang="zh-CN" altLang="en-US" sz="16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17" name="Action Button: Custom 116">
            <a:hlinkClick r:id="" action="ppaction://noaction" highlightClick="1"/>
          </p:cNvPr>
          <p:cNvSpPr/>
          <p:nvPr/>
        </p:nvSpPr>
        <p:spPr>
          <a:xfrm>
            <a:off x="1064895" y="119358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98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702695" y="1086789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提炼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业务模型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，指导业务开发。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8684" y="1515837"/>
            <a:ext cx="7286625" cy="2523990"/>
            <a:chOff x="928684" y="1515837"/>
            <a:chExt cx="7286625" cy="2523990"/>
          </a:xfrm>
        </p:grpSpPr>
        <p:sp>
          <p:nvSpPr>
            <p:cNvPr id="48" name="Rounded Rectangle 47"/>
            <p:cNvSpPr/>
            <p:nvPr/>
          </p:nvSpPr>
          <p:spPr>
            <a:xfrm>
              <a:off x="3818593" y="3715442"/>
              <a:ext cx="1863750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PO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流程管理模型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84" y="1515837"/>
              <a:ext cx="7286625" cy="2019300"/>
            </a:xfrm>
            <a:prstGeom prst="rect">
              <a:avLst/>
            </a:prstGeom>
          </p:spPr>
        </p:pic>
      </p:grpSp>
      <p:pic>
        <p:nvPicPr>
          <p:cNvPr id="11266" name="Picture 2" descr="http://confluence.newegg.org/download/attachments/8652659/Process%20Management.png?version=1&amp;modificationDate=1506671113197&amp;api=v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6" y="1457325"/>
            <a:ext cx="85725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80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9679" y="2092377"/>
            <a:ext cx="963798" cy="324385"/>
            <a:chOff x="1550534" y="1598835"/>
            <a:chExt cx="963798" cy="324385"/>
          </a:xfrm>
        </p:grpSpPr>
        <p:sp>
          <p:nvSpPr>
            <p:cNvPr id="9" name="Rounded Rectangle 8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缺失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10" name="Action Button: Custom 9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9679" y="2456102"/>
            <a:ext cx="963798" cy="324385"/>
            <a:chOff x="1550534" y="1598835"/>
            <a:chExt cx="963798" cy="324385"/>
          </a:xfrm>
        </p:grpSpPr>
        <p:sp>
          <p:nvSpPr>
            <p:cNvPr id="20" name="Rounded Rectangle 19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过时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1" name="Action Button: Custom 20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0565" y="2841599"/>
            <a:ext cx="1617209" cy="324385"/>
            <a:chOff x="1550534" y="1598835"/>
            <a:chExt cx="1617209" cy="324385"/>
          </a:xfrm>
        </p:grpSpPr>
        <p:sp>
          <p:nvSpPr>
            <p:cNvPr id="23" name="Rounded Rectangle 22"/>
            <p:cNvSpPr/>
            <p:nvPr/>
          </p:nvSpPr>
          <p:spPr>
            <a:xfrm>
              <a:off x="1773571" y="1598835"/>
              <a:ext cx="1394172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格式不统一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6" name="Action Button: Custom 25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702733" y="1718860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PO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以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前没有文档规范和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要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求：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4435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708" y="1469569"/>
            <a:ext cx="3229705" cy="5290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" y="1771238"/>
            <a:ext cx="8019048" cy="4295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68" y="1260288"/>
            <a:ext cx="3048000" cy="54006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03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6437" y="1524001"/>
            <a:ext cx="7158830" cy="4802466"/>
            <a:chOff x="916437" y="1524001"/>
            <a:chExt cx="7158830" cy="48024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37" y="1524001"/>
              <a:ext cx="7158830" cy="43307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ounded Rectangle 21"/>
            <p:cNvSpPr/>
            <p:nvPr/>
          </p:nvSpPr>
          <p:spPr>
            <a:xfrm>
              <a:off x="3714536" y="6002082"/>
              <a:ext cx="1096949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j-ea"/>
                </a:rPr>
                <a:t>自测用例</a:t>
              </a:r>
              <a:endParaRPr lang="zh-CN" altLang="en-US" sz="160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914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40945" y="1701800"/>
            <a:ext cx="6096000" cy="4449580"/>
            <a:chOff x="1540945" y="1701800"/>
            <a:chExt cx="6096000" cy="4449580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3762554489"/>
                </p:ext>
              </p:extLst>
            </p:nvPr>
          </p:nvGraphicFramePr>
          <p:xfrm>
            <a:off x="1540945" y="1701800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445198" y="5826995"/>
              <a:ext cx="1543265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Bug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数量对比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154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NEW TECHNOLOGY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43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2835356"/>
            <a:ext cx="1944916" cy="1458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20" y="3097010"/>
            <a:ext cx="1840301" cy="1070994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5" idx="1"/>
          </p:cNvCxnSpPr>
          <p:nvPr/>
        </p:nvCxnSpPr>
        <p:spPr>
          <a:xfrm>
            <a:off x="2103065" y="3632507"/>
            <a:ext cx="4970755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97" y="3126756"/>
            <a:ext cx="1041248" cy="1041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67" y="3126756"/>
            <a:ext cx="1041248" cy="10412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56464" y="4302696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Unit Test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34634" y="4313581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Code Review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307012" cy="551519"/>
            <a:chOff x="1460523" y="2041754"/>
            <a:chExt cx="3066866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480804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625514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732370"/>
            <a:ext cx="50865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RxJS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。用“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函数响应式编程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式处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理依赖。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3" y="1731529"/>
            <a:ext cx="435522" cy="435522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74262" y="2496498"/>
            <a:ext cx="8324335" cy="4074865"/>
            <a:chOff x="474262" y="2496498"/>
            <a:chExt cx="8324335" cy="4074865"/>
          </a:xfrm>
        </p:grpSpPr>
        <p:grpSp>
          <p:nvGrpSpPr>
            <p:cNvPr id="19" name="组合 18"/>
            <p:cNvGrpSpPr/>
            <p:nvPr/>
          </p:nvGrpSpPr>
          <p:grpSpPr>
            <a:xfrm>
              <a:off x="474262" y="2496498"/>
              <a:ext cx="8324335" cy="4074865"/>
              <a:chOff x="474262" y="2496498"/>
              <a:chExt cx="8324335" cy="4074865"/>
            </a:xfrm>
          </p:grpSpPr>
          <p:sp>
            <p:nvSpPr>
              <p:cNvPr id="99" name="矩形 6"/>
              <p:cNvSpPr/>
              <p:nvPr/>
            </p:nvSpPr>
            <p:spPr>
              <a:xfrm>
                <a:off x="474262" y="2496498"/>
                <a:ext cx="8324335" cy="407486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027" y="2854970"/>
                <a:ext cx="1904762" cy="308571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993570" y="2752113"/>
                <a:ext cx="5475516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rgbClr val="358FCB"/>
                    </a:solidFill>
                    <a:latin typeface="+mn-ea"/>
                  </a:rPr>
                  <a:t>需求：</a:t>
                </a:r>
                <a:endParaRPr lang="en-US" altLang="zh-CN" b="1" dirty="0" smtClean="0">
                  <a:solidFill>
                    <a:srgbClr val="358FCB"/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用户输入完成后再执行过滤。（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输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入值</a:t>
                </a:r>
                <a:r>
                  <a:rPr lang="en-US" altLang="zh-CN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400ms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内不再发生变化）</a:t>
                </a:r>
                <a:endPara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若前后两次输入的值一样，则不执行过滤。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867354" y="2854970"/>
              <a:ext cx="1904762" cy="4107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93571" y="3980394"/>
            <a:ext cx="3984172" cy="1960291"/>
            <a:chOff x="2993571" y="3980394"/>
            <a:chExt cx="3984172" cy="1960291"/>
          </a:xfrm>
        </p:grpSpPr>
        <p:sp>
          <p:nvSpPr>
            <p:cNvPr id="100" name="TextBox 99"/>
            <p:cNvSpPr txBox="1"/>
            <p:nvPr/>
          </p:nvSpPr>
          <p:spPr>
            <a:xfrm>
              <a:off x="2993571" y="3980394"/>
              <a:ext cx="3984172" cy="680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58FCB"/>
                  </a:solidFill>
                  <a:latin typeface="+mn-ea"/>
                </a:rPr>
                <a:t>实现：</a:t>
              </a: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140" y="4397827"/>
              <a:ext cx="2793104" cy="154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012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297775" cy="551519"/>
            <a:chOff x="1460523" y="2041754"/>
            <a:chExt cx="329777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711713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前端技术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数据层探索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7" y="1661405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1" y="1768261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7" y="1768261"/>
            <a:ext cx="470572" cy="47057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74262" y="2510992"/>
            <a:ext cx="8324335" cy="4085751"/>
            <a:chOff x="474262" y="2510992"/>
            <a:chExt cx="8324335" cy="4085751"/>
          </a:xfrm>
        </p:grpSpPr>
        <p:sp>
          <p:nvSpPr>
            <p:cNvPr id="99" name="矩形 6"/>
            <p:cNvSpPr/>
            <p:nvPr/>
          </p:nvSpPr>
          <p:spPr>
            <a:xfrm>
              <a:off x="474262" y="2510992"/>
              <a:ext cx="8324335" cy="40857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359" y="2944343"/>
              <a:ext cx="6323809" cy="32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267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1615795" cy="551519"/>
            <a:chOff x="1460523" y="2041754"/>
            <a:chExt cx="161579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6" y="2155320"/>
              <a:ext cx="1029732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731529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838385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8" y="1838385"/>
            <a:ext cx="470572" cy="470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59" y="2944343"/>
            <a:ext cx="6323809" cy="3219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597"/>
            <a:ext cx="9144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6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671335" y="21464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84473" y="2127743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服务划分：按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业务领域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拆分项目。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1334" y="27560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84472" y="2737343"/>
            <a:ext cx="423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技术选项：基于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.NET Core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Web API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框架。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70660" y="2248647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70660" y="285824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671801" y="3357825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184939" y="3339139"/>
            <a:ext cx="4350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开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发、部署、测试流程管理：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DAE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Athena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71127" y="3460039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671801" y="394565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84939" y="3926968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上线：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Jenkins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Docker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集群。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1127" y="404786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671801" y="453953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184939" y="4520848"/>
            <a:ext cx="6525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运维监控：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Monitor Center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Gateway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Humpback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err="1" smtClean="0">
                <a:solidFill>
                  <a:srgbClr val="358FCB"/>
                </a:solidFill>
                <a:latin typeface="+mn-ea"/>
              </a:rPr>
              <a:t>ConfigService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71127" y="464174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62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67" grpId="0" animBg="1"/>
      <p:bldP spid="68" grpId="0" animBg="1"/>
      <p:bldP spid="100" grpId="0"/>
      <p:bldP spid="101" grpId="0" animBg="1"/>
      <p:bldP spid="106" grpId="0"/>
      <p:bldP spid="107" grpId="0" animBg="1"/>
      <p:bldP spid="112" grpId="0"/>
      <p:bldP spid="1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sp>
        <p:nvSpPr>
          <p:cNvPr id="114" name="Rounded Rectangle 113"/>
          <p:cNvSpPr/>
          <p:nvPr/>
        </p:nvSpPr>
        <p:spPr>
          <a:xfrm>
            <a:off x="1913411" y="3207351"/>
            <a:ext cx="1165245" cy="33872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DAE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429472" y="3207352"/>
            <a:ext cx="1289981" cy="338728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Jenkins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020033" y="3200998"/>
            <a:ext cx="1530694" cy="3387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ea"/>
                <a:ea typeface="+mj-ea"/>
              </a:rPr>
              <a:t>Docker</a:t>
            </a:r>
            <a:r>
              <a:rPr lang="zh-CN" altLang="en-US" sz="1600" dirty="0">
                <a:latin typeface="+mj-ea"/>
                <a:ea typeface="+mj-ea"/>
              </a:rPr>
              <a:t>集群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117" name="Straight Arrow Connector 116"/>
          <p:cNvCxnSpPr>
            <a:stCxn id="114" idx="3"/>
            <a:endCxn id="115" idx="1"/>
          </p:cNvCxnSpPr>
          <p:nvPr/>
        </p:nvCxnSpPr>
        <p:spPr>
          <a:xfrm>
            <a:off x="3078656" y="3376716"/>
            <a:ext cx="350816" cy="0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5" idx="3"/>
            <a:endCxn id="116" idx="1"/>
          </p:cNvCxnSpPr>
          <p:nvPr/>
        </p:nvCxnSpPr>
        <p:spPr>
          <a:xfrm flipV="1">
            <a:off x="4719453" y="3370362"/>
            <a:ext cx="300580" cy="6354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4117" y="2383849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A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117" y="2903821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33138" y="3948850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N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59" name="Elbow Connector 58"/>
          <p:cNvCxnSpPr>
            <a:stCxn id="51" idx="3"/>
            <a:endCxn id="114" idx="1"/>
          </p:cNvCxnSpPr>
          <p:nvPr/>
        </p:nvCxnSpPr>
        <p:spPr>
          <a:xfrm>
            <a:off x="1193091" y="2553214"/>
            <a:ext cx="720320" cy="82350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2" idx="3"/>
            <a:endCxn id="114" idx="1"/>
          </p:cNvCxnSpPr>
          <p:nvPr/>
        </p:nvCxnSpPr>
        <p:spPr>
          <a:xfrm>
            <a:off x="1193091" y="3073186"/>
            <a:ext cx="720320" cy="30353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7" idx="3"/>
            <a:endCxn id="114" idx="1"/>
          </p:cNvCxnSpPr>
          <p:nvPr/>
        </p:nvCxnSpPr>
        <p:spPr>
          <a:xfrm flipV="1">
            <a:off x="1202112" y="3376716"/>
            <a:ext cx="711299" cy="74149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382" y="3376716"/>
            <a:ext cx="492443" cy="4610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……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965852" y="2799016"/>
            <a:ext cx="1330066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Gateway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965852" y="2214485"/>
            <a:ext cx="202474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Monitor Center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965852" y="4306807"/>
            <a:ext cx="1711067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+mj-ea"/>
                <a:ea typeface="+mj-ea"/>
              </a:rPr>
              <a:t>ConfigService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965852" y="3722276"/>
            <a:ext cx="147158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Humpback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77" name="Elbow Connector 76"/>
          <p:cNvCxnSpPr>
            <a:stCxn id="74" idx="1"/>
            <a:endCxn id="116" idx="0"/>
          </p:cNvCxnSpPr>
          <p:nvPr/>
        </p:nvCxnSpPr>
        <p:spPr>
          <a:xfrm rot="10800000" flipV="1">
            <a:off x="5785380" y="2383850"/>
            <a:ext cx="1180472" cy="817148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3" idx="1"/>
            <a:endCxn id="116" idx="0"/>
          </p:cNvCxnSpPr>
          <p:nvPr/>
        </p:nvCxnSpPr>
        <p:spPr>
          <a:xfrm rot="10800000" flipV="1">
            <a:off x="5785380" y="2968380"/>
            <a:ext cx="1180472" cy="232617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6" idx="1"/>
            <a:endCxn id="116" idx="2"/>
          </p:cNvCxnSpPr>
          <p:nvPr/>
        </p:nvCxnSpPr>
        <p:spPr>
          <a:xfrm rot="10800000">
            <a:off x="5785380" y="3539727"/>
            <a:ext cx="1180472" cy="351915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5" idx="1"/>
            <a:endCxn id="116" idx="2"/>
          </p:cNvCxnSpPr>
          <p:nvPr/>
        </p:nvCxnSpPr>
        <p:spPr>
          <a:xfrm rot="10800000">
            <a:off x="5785380" y="3539726"/>
            <a:ext cx="1180472" cy="936446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76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14114" y="2933527"/>
            <a:ext cx="8121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44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58FCB"/>
                </a:solidFill>
                <a:latin typeface="Raleway" panose="020B0003030101060003" pitchFamily="34" charset="0"/>
              </a:rPr>
              <a:t>总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结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</a:p>
        </p:txBody>
      </p:sp>
    </p:spTree>
    <p:extLst>
      <p:ext uri="{BB962C8B-B14F-4D97-AF65-F5344CB8AC3E}">
        <p14:creationId xmlns:p14="http://schemas.microsoft.com/office/powerpoint/2010/main" val="5732332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88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SUMMARY &amp; OUTLOOK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8489" y="1145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总结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43" name="直接连接符 51"/>
          <p:cNvCxnSpPr/>
          <p:nvPr/>
        </p:nvCxnSpPr>
        <p:spPr>
          <a:xfrm>
            <a:off x="638489" y="1561391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83"/>
          <p:cNvGrpSpPr/>
          <p:nvPr/>
        </p:nvGrpSpPr>
        <p:grpSpPr>
          <a:xfrm>
            <a:off x="620016" y="3321926"/>
            <a:ext cx="531216" cy="531216"/>
            <a:chOff x="4470275" y="4148486"/>
            <a:chExt cx="531216" cy="531216"/>
          </a:xfrm>
        </p:grpSpPr>
        <p:sp>
          <p:nvSpPr>
            <p:cNvPr id="54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62" name="组合 81"/>
          <p:cNvGrpSpPr/>
          <p:nvPr/>
        </p:nvGrpSpPr>
        <p:grpSpPr>
          <a:xfrm>
            <a:off x="620016" y="2516608"/>
            <a:ext cx="531216" cy="531216"/>
            <a:chOff x="4470275" y="3178667"/>
            <a:chExt cx="531216" cy="531216"/>
          </a:xfrm>
        </p:grpSpPr>
        <p:sp>
          <p:nvSpPr>
            <p:cNvPr id="63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297323" y="1849689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97323" y="2635339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36116" y="33992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69" name="Group 1"/>
          <p:cNvGrpSpPr/>
          <p:nvPr/>
        </p:nvGrpSpPr>
        <p:grpSpPr>
          <a:xfrm>
            <a:off x="638489" y="1784136"/>
            <a:ext cx="531216" cy="531216"/>
            <a:chOff x="2745446" y="2326953"/>
            <a:chExt cx="531216" cy="531216"/>
          </a:xfrm>
        </p:grpSpPr>
        <p:sp>
          <p:nvSpPr>
            <p:cNvPr id="70" name="PA_椭圆 46"/>
            <p:cNvSpPr/>
            <p:nvPr>
              <p:custDataLst>
                <p:tags r:id="rId3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56962" y="42438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73" name="直接连接符 51"/>
          <p:cNvCxnSpPr/>
          <p:nvPr/>
        </p:nvCxnSpPr>
        <p:spPr>
          <a:xfrm>
            <a:off x="656962" y="4659529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36116" y="49478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探索微服务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86" name="PA_椭圆 46"/>
          <p:cNvSpPr/>
          <p:nvPr>
            <p:custDataLst>
              <p:tags r:id="rId1"/>
            </p:custDataLst>
          </p:nvPr>
        </p:nvSpPr>
        <p:spPr>
          <a:xfrm>
            <a:off x="656962" y="488227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reeform 177"/>
          <p:cNvSpPr>
            <a:spLocks noEditPoints="1"/>
          </p:cNvSpPr>
          <p:nvPr/>
        </p:nvSpPr>
        <p:spPr bwMode="auto">
          <a:xfrm>
            <a:off x="787140" y="501148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TextBox 235"/>
          <p:cNvSpPr txBox="1"/>
          <p:nvPr/>
        </p:nvSpPr>
        <p:spPr>
          <a:xfrm>
            <a:off x="1336116" y="577078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完善流程管理系统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37" name="PA_椭圆 46"/>
          <p:cNvSpPr/>
          <p:nvPr>
            <p:custDataLst>
              <p:tags r:id="rId2"/>
            </p:custDataLst>
          </p:nvPr>
        </p:nvSpPr>
        <p:spPr>
          <a:xfrm>
            <a:off x="656962" y="570523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Freeform 177"/>
          <p:cNvSpPr>
            <a:spLocks noEditPoints="1"/>
          </p:cNvSpPr>
          <p:nvPr/>
        </p:nvSpPr>
        <p:spPr bwMode="auto">
          <a:xfrm>
            <a:off x="787140" y="583444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4977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2" grpId="0"/>
      <p:bldP spid="86" grpId="0" animBg="1"/>
      <p:bldP spid="88" grpId="0" animBg="1"/>
      <p:bldP spid="236" grpId="0"/>
      <p:bldP spid="237" grpId="0" animBg="1"/>
      <p:bldP spid="2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36972" y="3453942"/>
            <a:ext cx="7008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2590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358FCB"/>
                </a:solidFill>
                <a:latin typeface="+mn-ea"/>
              </a:rPr>
              <a:t>Code Review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代码审阅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68" name="Group 35"/>
          <p:cNvGrpSpPr/>
          <p:nvPr/>
        </p:nvGrpSpPr>
        <p:grpSpPr>
          <a:xfrm>
            <a:off x="3894484" y="3599559"/>
            <a:ext cx="992805" cy="835455"/>
            <a:chOff x="4605339" y="3814762"/>
            <a:chExt cx="420688" cy="354013"/>
          </a:xfrm>
          <a:solidFill>
            <a:srgbClr val="358FCB"/>
          </a:solidFill>
        </p:grpSpPr>
        <p:sp>
          <p:nvSpPr>
            <p:cNvPr id="69" name="Freeform 32"/>
            <p:cNvSpPr>
              <a:spLocks noEditPoints="1"/>
            </p:cNvSpPr>
            <p:nvPr/>
          </p:nvSpPr>
          <p:spPr bwMode="auto">
            <a:xfrm>
              <a:off x="4605339" y="3814762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/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AU" sz="2400" kern="0" dirty="0" smtClean="0">
                  <a:solidFill>
                    <a:srgbClr val="358FCB"/>
                  </a:solidFill>
                  <a:latin typeface="微软雅黑" panose="020B0503020204020204" pitchFamily="34" charset="-122"/>
                  <a:ea typeface="Microsoft YaHei UI" panose="020B0503020204020204" charset="-122"/>
                </a:rPr>
                <a:t>PO</a:t>
              </a:r>
              <a:endParaRPr lang="en-AU" sz="2400" kern="0" dirty="0">
                <a:solidFill>
                  <a:srgbClr val="358FCB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05295" y="3474221"/>
            <a:ext cx="3025239" cy="1017408"/>
            <a:chOff x="5005295" y="3474221"/>
            <a:chExt cx="3025239" cy="1017408"/>
          </a:xfrm>
        </p:grpSpPr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7178637" y="3609874"/>
              <a:ext cx="645070" cy="557370"/>
            </a:xfrm>
            <a:custGeom>
              <a:avLst/>
              <a:gdLst>
                <a:gd name="T0" fmla="*/ 33 w 140"/>
                <a:gd name="T1" fmla="*/ 121 h 121"/>
                <a:gd name="T2" fmla="*/ 33 w 140"/>
                <a:gd name="T3" fmla="*/ 97 h 121"/>
                <a:gd name="T4" fmla="*/ 115 w 140"/>
                <a:gd name="T5" fmla="*/ 97 h 121"/>
                <a:gd name="T6" fmla="*/ 115 w 140"/>
                <a:gd name="T7" fmla="*/ 121 h 121"/>
                <a:gd name="T8" fmla="*/ 115 w 140"/>
                <a:gd name="T9" fmla="*/ 97 h 121"/>
                <a:gd name="T10" fmla="*/ 133 w 140"/>
                <a:gd name="T11" fmla="*/ 103 h 121"/>
                <a:gd name="T12" fmla="*/ 115 w 140"/>
                <a:gd name="T13" fmla="*/ 95 h 121"/>
                <a:gd name="T14" fmla="*/ 45 w 140"/>
                <a:gd name="T15" fmla="*/ 103 h 121"/>
                <a:gd name="T16" fmla="*/ 20 w 140"/>
                <a:gd name="T17" fmla="*/ 103 h 121"/>
                <a:gd name="T18" fmla="*/ 6 w 140"/>
                <a:gd name="T19" fmla="*/ 103 h 121"/>
                <a:gd name="T20" fmla="*/ 0 w 140"/>
                <a:gd name="T21" fmla="*/ 72 h 121"/>
                <a:gd name="T22" fmla="*/ 17 w 140"/>
                <a:gd name="T23" fmla="*/ 44 h 121"/>
                <a:gd name="T24" fmla="*/ 44 w 140"/>
                <a:gd name="T25" fmla="*/ 40 h 121"/>
                <a:gd name="T26" fmla="*/ 49 w 140"/>
                <a:gd name="T27" fmla="*/ 88 h 121"/>
                <a:gd name="T28" fmla="*/ 140 w 140"/>
                <a:gd name="T29" fmla="*/ 96 h 121"/>
                <a:gd name="T30" fmla="*/ 39 w 140"/>
                <a:gd name="T31" fmla="*/ 47 h 121"/>
                <a:gd name="T32" fmla="*/ 23 w 140"/>
                <a:gd name="T33" fmla="*/ 48 h 121"/>
                <a:gd name="T34" fmla="*/ 9 w 140"/>
                <a:gd name="T35" fmla="*/ 69 h 121"/>
                <a:gd name="T36" fmla="*/ 12 w 140"/>
                <a:gd name="T37" fmla="*/ 73 h 121"/>
                <a:gd name="T38" fmla="*/ 41 w 140"/>
                <a:gd name="T39" fmla="*/ 71 h 121"/>
                <a:gd name="T40" fmla="*/ 139 w 140"/>
                <a:gd name="T41" fmla="*/ 73 h 121"/>
                <a:gd name="T42" fmla="*/ 99 w 140"/>
                <a:gd name="T43" fmla="*/ 56 h 121"/>
                <a:gd name="T44" fmla="*/ 129 w 140"/>
                <a:gd name="T45" fmla="*/ 84 h 121"/>
                <a:gd name="T46" fmla="*/ 139 w 140"/>
                <a:gd name="T47" fmla="*/ 34 h 121"/>
                <a:gd name="T48" fmla="*/ 99 w 140"/>
                <a:gd name="T49" fmla="*/ 23 h 121"/>
                <a:gd name="T50" fmla="*/ 139 w 140"/>
                <a:gd name="T51" fmla="*/ 51 h 121"/>
                <a:gd name="T52" fmla="*/ 64 w 140"/>
                <a:gd name="T53" fmla="*/ 84 h 121"/>
                <a:gd name="T54" fmla="*/ 94 w 140"/>
                <a:gd name="T55" fmla="*/ 56 h 121"/>
                <a:gd name="T56" fmla="*/ 53 w 140"/>
                <a:gd name="T57" fmla="*/ 73 h 121"/>
                <a:gd name="T58" fmla="*/ 94 w 140"/>
                <a:gd name="T59" fmla="*/ 23 h 121"/>
                <a:gd name="T60" fmla="*/ 53 w 140"/>
                <a:gd name="T61" fmla="*/ 34 h 121"/>
                <a:gd name="T62" fmla="*/ 94 w 140"/>
                <a:gd name="T63" fmla="*/ 51 h 121"/>
                <a:gd name="T64" fmla="*/ 69 w 140"/>
                <a:gd name="T65" fmla="*/ 11 h 121"/>
                <a:gd name="T66" fmla="*/ 69 w 140"/>
                <a:gd name="T67" fmla="*/ 11 h 121"/>
                <a:gd name="T68" fmla="*/ 78 w 140"/>
                <a:gd name="T69" fmla="*/ 10 h 121"/>
                <a:gd name="T70" fmla="*/ 99 w 140"/>
                <a:gd name="T71" fmla="*/ 21 h 121"/>
                <a:gd name="T72" fmla="*/ 99 w 140"/>
                <a:gd name="T73" fmla="*/ 21 h 121"/>
                <a:gd name="T74" fmla="*/ 114 w 140"/>
                <a:gd name="T75" fmla="*/ 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21">
                  <a:moveTo>
                    <a:pt x="45" y="109"/>
                  </a:moveTo>
                  <a:cubicBezTo>
                    <a:pt x="45" y="116"/>
                    <a:pt x="39" y="121"/>
                    <a:pt x="33" y="121"/>
                  </a:cubicBezTo>
                  <a:cubicBezTo>
                    <a:pt x="26" y="121"/>
                    <a:pt x="21" y="116"/>
                    <a:pt x="21" y="109"/>
                  </a:cubicBezTo>
                  <a:cubicBezTo>
                    <a:pt x="21" y="103"/>
                    <a:pt x="26" y="97"/>
                    <a:pt x="33" y="97"/>
                  </a:cubicBezTo>
                  <a:cubicBezTo>
                    <a:pt x="39" y="97"/>
                    <a:pt x="45" y="103"/>
                    <a:pt x="45" y="109"/>
                  </a:cubicBezTo>
                  <a:close/>
                  <a:moveTo>
                    <a:pt x="115" y="97"/>
                  </a:moveTo>
                  <a:cubicBezTo>
                    <a:pt x="108" y="97"/>
                    <a:pt x="103" y="103"/>
                    <a:pt x="103" y="109"/>
                  </a:cubicBezTo>
                  <a:cubicBezTo>
                    <a:pt x="103" y="116"/>
                    <a:pt x="108" y="121"/>
                    <a:pt x="115" y="121"/>
                  </a:cubicBezTo>
                  <a:cubicBezTo>
                    <a:pt x="121" y="121"/>
                    <a:pt x="126" y="116"/>
                    <a:pt x="126" y="109"/>
                  </a:cubicBezTo>
                  <a:cubicBezTo>
                    <a:pt x="126" y="103"/>
                    <a:pt x="121" y="97"/>
                    <a:pt x="115" y="97"/>
                  </a:cubicBezTo>
                  <a:close/>
                  <a:moveTo>
                    <a:pt x="140" y="96"/>
                  </a:moveTo>
                  <a:cubicBezTo>
                    <a:pt x="140" y="100"/>
                    <a:pt x="137" y="103"/>
                    <a:pt x="133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5" y="98"/>
                    <a:pt x="120" y="95"/>
                    <a:pt x="115" y="95"/>
                  </a:cubicBezTo>
                  <a:cubicBezTo>
                    <a:pt x="109" y="95"/>
                    <a:pt x="104" y="98"/>
                    <a:pt x="102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3" y="98"/>
                    <a:pt x="38" y="95"/>
                    <a:pt x="33" y="95"/>
                  </a:cubicBezTo>
                  <a:cubicBezTo>
                    <a:pt x="27" y="95"/>
                    <a:pt x="22" y="98"/>
                    <a:pt x="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1"/>
                    <a:pt x="0" y="9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9"/>
                    <a:pt x="2" y="65"/>
                    <a:pt x="3" y="6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9" y="42"/>
                    <a:pt x="23" y="40"/>
                    <a:pt x="2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7" y="40"/>
                    <a:pt x="49" y="42"/>
                    <a:pt x="49" y="4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7" y="88"/>
                    <a:pt x="140" y="91"/>
                    <a:pt x="140" y="96"/>
                  </a:cubicBezTo>
                  <a:close/>
                  <a:moveTo>
                    <a:pt x="41" y="49"/>
                  </a:moveTo>
                  <a:cubicBezTo>
                    <a:pt x="41" y="48"/>
                    <a:pt x="40" y="47"/>
                    <a:pt x="39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4" y="47"/>
                    <a:pt x="23" y="48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6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2"/>
                    <a:pt x="10" y="73"/>
                    <a:pt x="12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3"/>
                    <a:pt x="41" y="72"/>
                    <a:pt x="41" y="71"/>
                  </a:cubicBezTo>
                  <a:lnTo>
                    <a:pt x="41" y="49"/>
                  </a:lnTo>
                  <a:close/>
                  <a:moveTo>
                    <a:pt x="139" y="73"/>
                  </a:moveTo>
                  <a:cubicBezTo>
                    <a:pt x="139" y="56"/>
                    <a:pt x="139" y="56"/>
                    <a:pt x="13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5" y="84"/>
                    <a:pt x="139" y="79"/>
                    <a:pt x="139" y="73"/>
                  </a:cubicBezTo>
                  <a:close/>
                  <a:moveTo>
                    <a:pt x="139" y="34"/>
                  </a:moveTo>
                  <a:cubicBezTo>
                    <a:pt x="139" y="28"/>
                    <a:pt x="135" y="23"/>
                    <a:pt x="12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139" y="34"/>
                  </a:lnTo>
                  <a:close/>
                  <a:moveTo>
                    <a:pt x="64" y="84"/>
                  </a:moveTo>
                  <a:cubicBezTo>
                    <a:pt x="94" y="84"/>
                    <a:pt x="94" y="84"/>
                    <a:pt x="94" y="8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9"/>
                    <a:pt x="58" y="84"/>
                    <a:pt x="64" y="84"/>
                  </a:cubicBezTo>
                  <a:close/>
                  <a:moveTo>
                    <a:pt x="94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58" y="23"/>
                    <a:pt x="53" y="28"/>
                    <a:pt x="53" y="3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94" y="51"/>
                    <a:pt x="94" y="51"/>
                    <a:pt x="94" y="51"/>
                  </a:cubicBezTo>
                  <a:lnTo>
                    <a:pt x="94" y="23"/>
                  </a:lnTo>
                  <a:close/>
                  <a:moveTo>
                    <a:pt x="69" y="11"/>
                  </a:moveTo>
                  <a:cubicBezTo>
                    <a:pt x="72" y="0"/>
                    <a:pt x="90" y="5"/>
                    <a:pt x="94" y="21"/>
                  </a:cubicBezTo>
                  <a:cubicBezTo>
                    <a:pt x="94" y="21"/>
                    <a:pt x="65" y="24"/>
                    <a:pt x="69" y="11"/>
                  </a:cubicBezTo>
                  <a:close/>
                  <a:moveTo>
                    <a:pt x="91" y="19"/>
                  </a:moveTo>
                  <a:cubicBezTo>
                    <a:pt x="91" y="19"/>
                    <a:pt x="84" y="10"/>
                    <a:pt x="78" y="10"/>
                  </a:cubicBezTo>
                  <a:cubicBezTo>
                    <a:pt x="72" y="10"/>
                    <a:pt x="75" y="18"/>
                    <a:pt x="91" y="19"/>
                  </a:cubicBezTo>
                  <a:close/>
                  <a:moveTo>
                    <a:pt x="99" y="21"/>
                  </a:moveTo>
                  <a:cubicBezTo>
                    <a:pt x="102" y="5"/>
                    <a:pt x="121" y="0"/>
                    <a:pt x="124" y="11"/>
                  </a:cubicBezTo>
                  <a:cubicBezTo>
                    <a:pt x="127" y="24"/>
                    <a:pt x="99" y="21"/>
                    <a:pt x="99" y="21"/>
                  </a:cubicBezTo>
                  <a:close/>
                  <a:moveTo>
                    <a:pt x="102" y="19"/>
                  </a:moveTo>
                  <a:cubicBezTo>
                    <a:pt x="117" y="18"/>
                    <a:pt x="120" y="10"/>
                    <a:pt x="114" y="10"/>
                  </a:cubicBezTo>
                  <a:cubicBezTo>
                    <a:pt x="108" y="10"/>
                    <a:pt x="102" y="19"/>
                    <a:pt x="102" y="19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5" name="Rounded Rectangle 24"/>
            <p:cNvSpPr/>
            <p:nvPr/>
          </p:nvSpPr>
          <p:spPr>
            <a:xfrm>
              <a:off x="7018163" y="4167244"/>
              <a:ext cx="1012371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Vendor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Right Arrow 28"/>
            <p:cNvSpPr/>
            <p:nvPr/>
          </p:nvSpPr>
          <p:spPr>
            <a:xfrm>
              <a:off x="5005295" y="3912233"/>
              <a:ext cx="2012868" cy="78822"/>
            </a:xfrm>
            <a:prstGeom prst="right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Group 245"/>
            <p:cNvGrpSpPr/>
            <p:nvPr/>
          </p:nvGrpSpPr>
          <p:grpSpPr>
            <a:xfrm>
              <a:off x="5797455" y="3474221"/>
              <a:ext cx="446087" cy="414338"/>
              <a:chOff x="3767138" y="6329363"/>
              <a:chExt cx="446087" cy="414338"/>
            </a:xfrm>
            <a:solidFill>
              <a:srgbClr val="358FCB"/>
            </a:solidFill>
          </p:grpSpPr>
          <p:sp>
            <p:nvSpPr>
              <p:cNvPr id="79" name="Freeform 229"/>
              <p:cNvSpPr/>
              <p:nvPr/>
            </p:nvSpPr>
            <p:spPr bwMode="auto">
              <a:xfrm>
                <a:off x="3767138" y="6329363"/>
                <a:ext cx="382588" cy="414338"/>
              </a:xfrm>
              <a:custGeom>
                <a:avLst/>
                <a:gdLst>
                  <a:gd name="T0" fmla="*/ 476 w 497"/>
                  <a:gd name="T1" fmla="*/ 422 h 538"/>
                  <a:gd name="T2" fmla="*/ 497 w 497"/>
                  <a:gd name="T3" fmla="*/ 440 h 538"/>
                  <a:gd name="T4" fmla="*/ 497 w 497"/>
                  <a:gd name="T5" fmla="*/ 470 h 538"/>
                  <a:gd name="T6" fmla="*/ 430 w 497"/>
                  <a:gd name="T7" fmla="*/ 538 h 538"/>
                  <a:gd name="T8" fmla="*/ 67 w 497"/>
                  <a:gd name="T9" fmla="*/ 538 h 538"/>
                  <a:gd name="T10" fmla="*/ 0 w 497"/>
                  <a:gd name="T11" fmla="*/ 470 h 538"/>
                  <a:gd name="T12" fmla="*/ 0 w 497"/>
                  <a:gd name="T13" fmla="*/ 125 h 538"/>
                  <a:gd name="T14" fmla="*/ 0 w 497"/>
                  <a:gd name="T15" fmla="*/ 125 h 538"/>
                  <a:gd name="T16" fmla="*/ 5 w 497"/>
                  <a:gd name="T17" fmla="*/ 113 h 538"/>
                  <a:gd name="T18" fmla="*/ 107 w 497"/>
                  <a:gd name="T19" fmla="*/ 6 h 538"/>
                  <a:gd name="T20" fmla="*/ 120 w 497"/>
                  <a:gd name="T21" fmla="*/ 0 h 538"/>
                  <a:gd name="T22" fmla="*/ 120 w 497"/>
                  <a:gd name="T23" fmla="*/ 0 h 538"/>
                  <a:gd name="T24" fmla="*/ 430 w 497"/>
                  <a:gd name="T25" fmla="*/ 0 h 538"/>
                  <a:gd name="T26" fmla="*/ 497 w 497"/>
                  <a:gd name="T27" fmla="*/ 68 h 538"/>
                  <a:gd name="T28" fmla="*/ 497 w 497"/>
                  <a:gd name="T29" fmla="*/ 137 h 538"/>
                  <a:gd name="T30" fmla="*/ 475 w 497"/>
                  <a:gd name="T31" fmla="*/ 134 h 538"/>
                  <a:gd name="T32" fmla="*/ 462 w 497"/>
                  <a:gd name="T33" fmla="*/ 135 h 538"/>
                  <a:gd name="T34" fmla="*/ 462 w 497"/>
                  <a:gd name="T35" fmla="*/ 68 h 538"/>
                  <a:gd name="T36" fmla="*/ 430 w 497"/>
                  <a:gd name="T37" fmla="*/ 35 h 538"/>
                  <a:gd name="T38" fmla="*/ 137 w 497"/>
                  <a:gd name="T39" fmla="*/ 35 h 538"/>
                  <a:gd name="T40" fmla="*/ 137 w 497"/>
                  <a:gd name="T41" fmla="*/ 75 h 538"/>
                  <a:gd name="T42" fmla="*/ 70 w 497"/>
                  <a:gd name="T43" fmla="*/ 143 h 538"/>
                  <a:gd name="T44" fmla="*/ 35 w 497"/>
                  <a:gd name="T45" fmla="*/ 143 h 538"/>
                  <a:gd name="T46" fmla="*/ 35 w 497"/>
                  <a:gd name="T47" fmla="*/ 470 h 538"/>
                  <a:gd name="T48" fmla="*/ 67 w 497"/>
                  <a:gd name="T49" fmla="*/ 503 h 538"/>
                  <a:gd name="T50" fmla="*/ 430 w 497"/>
                  <a:gd name="T51" fmla="*/ 503 h 538"/>
                  <a:gd name="T52" fmla="*/ 462 w 497"/>
                  <a:gd name="T53" fmla="*/ 470 h 538"/>
                  <a:gd name="T54" fmla="*/ 462 w 497"/>
                  <a:gd name="T55" fmla="*/ 433 h 538"/>
                  <a:gd name="T56" fmla="*/ 476 w 497"/>
                  <a:gd name="T57" fmla="*/ 42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7" h="538">
                    <a:moveTo>
                      <a:pt x="476" y="422"/>
                    </a:moveTo>
                    <a:cubicBezTo>
                      <a:pt x="497" y="440"/>
                      <a:pt x="497" y="440"/>
                      <a:pt x="497" y="440"/>
                    </a:cubicBezTo>
                    <a:cubicBezTo>
                      <a:pt x="497" y="470"/>
                      <a:pt x="497" y="470"/>
                      <a:pt x="497" y="470"/>
                    </a:cubicBezTo>
                    <a:cubicBezTo>
                      <a:pt x="497" y="507"/>
                      <a:pt x="467" y="538"/>
                      <a:pt x="430" y="538"/>
                    </a:cubicBezTo>
                    <a:cubicBezTo>
                      <a:pt x="67" y="538"/>
                      <a:pt x="67" y="538"/>
                      <a:pt x="67" y="538"/>
                    </a:cubicBezTo>
                    <a:cubicBezTo>
                      <a:pt x="30" y="538"/>
                      <a:pt x="0" y="507"/>
                      <a:pt x="0" y="470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1"/>
                      <a:pt x="2" y="117"/>
                      <a:pt x="5" y="113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111" y="2"/>
                      <a:pt x="115" y="0"/>
                      <a:pt x="12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430" y="0"/>
                      <a:pt x="430" y="0"/>
                      <a:pt x="430" y="0"/>
                    </a:cubicBezTo>
                    <a:cubicBezTo>
                      <a:pt x="467" y="0"/>
                      <a:pt x="497" y="31"/>
                      <a:pt x="497" y="68"/>
                    </a:cubicBezTo>
                    <a:cubicBezTo>
                      <a:pt x="497" y="137"/>
                      <a:pt x="497" y="137"/>
                      <a:pt x="497" y="137"/>
                    </a:cubicBezTo>
                    <a:cubicBezTo>
                      <a:pt x="490" y="135"/>
                      <a:pt x="483" y="134"/>
                      <a:pt x="475" y="134"/>
                    </a:cubicBezTo>
                    <a:cubicBezTo>
                      <a:pt x="471" y="134"/>
                      <a:pt x="467" y="135"/>
                      <a:pt x="462" y="135"/>
                    </a:cubicBezTo>
                    <a:cubicBezTo>
                      <a:pt x="462" y="68"/>
                      <a:pt x="462" y="68"/>
                      <a:pt x="462" y="68"/>
                    </a:cubicBezTo>
                    <a:cubicBezTo>
                      <a:pt x="462" y="50"/>
                      <a:pt x="448" y="35"/>
                      <a:pt x="430" y="35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113"/>
                      <a:pt x="107" y="143"/>
                      <a:pt x="70" y="143"/>
                    </a:cubicBezTo>
                    <a:cubicBezTo>
                      <a:pt x="35" y="143"/>
                      <a:pt x="35" y="143"/>
                      <a:pt x="35" y="143"/>
                    </a:cubicBezTo>
                    <a:cubicBezTo>
                      <a:pt x="35" y="470"/>
                      <a:pt x="35" y="470"/>
                      <a:pt x="35" y="470"/>
                    </a:cubicBezTo>
                    <a:cubicBezTo>
                      <a:pt x="35" y="488"/>
                      <a:pt x="50" y="503"/>
                      <a:pt x="67" y="503"/>
                    </a:cubicBezTo>
                    <a:cubicBezTo>
                      <a:pt x="430" y="503"/>
                      <a:pt x="430" y="503"/>
                      <a:pt x="430" y="503"/>
                    </a:cubicBezTo>
                    <a:cubicBezTo>
                      <a:pt x="448" y="503"/>
                      <a:pt x="462" y="488"/>
                      <a:pt x="462" y="470"/>
                    </a:cubicBezTo>
                    <a:cubicBezTo>
                      <a:pt x="462" y="433"/>
                      <a:pt x="462" y="433"/>
                      <a:pt x="462" y="433"/>
                    </a:cubicBezTo>
                    <a:lnTo>
                      <a:pt x="476" y="4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0" name="Freeform 230"/>
              <p:cNvSpPr/>
              <p:nvPr/>
            </p:nvSpPr>
            <p:spPr bwMode="auto">
              <a:xfrm>
                <a:off x="3844925" y="6446838"/>
                <a:ext cx="187325" cy="22225"/>
              </a:xfrm>
              <a:custGeom>
                <a:avLst/>
                <a:gdLst>
                  <a:gd name="T0" fmla="*/ 229 w 243"/>
                  <a:gd name="T1" fmla="*/ 0 h 28"/>
                  <a:gd name="T2" fmla="*/ 14 w 243"/>
                  <a:gd name="T3" fmla="*/ 0 h 28"/>
                  <a:gd name="T4" fmla="*/ 0 w 243"/>
                  <a:gd name="T5" fmla="*/ 14 h 28"/>
                  <a:gd name="T6" fmla="*/ 14 w 243"/>
                  <a:gd name="T7" fmla="*/ 28 h 28"/>
                  <a:gd name="T8" fmla="*/ 229 w 243"/>
                  <a:gd name="T9" fmla="*/ 28 h 28"/>
                  <a:gd name="T10" fmla="*/ 243 w 243"/>
                  <a:gd name="T11" fmla="*/ 14 h 28"/>
                  <a:gd name="T12" fmla="*/ 229 w 24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8">
                    <a:moveTo>
                      <a:pt x="2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9" y="28"/>
                      <a:pt x="229" y="28"/>
                      <a:pt x="229" y="28"/>
                    </a:cubicBezTo>
                    <a:cubicBezTo>
                      <a:pt x="237" y="28"/>
                      <a:pt x="243" y="22"/>
                      <a:pt x="243" y="14"/>
                    </a:cubicBezTo>
                    <a:cubicBezTo>
                      <a:pt x="243" y="6"/>
                      <a:pt x="237" y="0"/>
                      <a:pt x="2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1" name="Freeform 231"/>
              <p:cNvSpPr/>
              <p:nvPr/>
            </p:nvSpPr>
            <p:spPr bwMode="auto">
              <a:xfrm>
                <a:off x="3844925" y="6497638"/>
                <a:ext cx="187325" cy="22225"/>
              </a:xfrm>
              <a:custGeom>
                <a:avLst/>
                <a:gdLst>
                  <a:gd name="T0" fmla="*/ 14 w 243"/>
                  <a:gd name="T1" fmla="*/ 29 h 29"/>
                  <a:gd name="T2" fmla="*/ 229 w 243"/>
                  <a:gd name="T3" fmla="*/ 29 h 29"/>
                  <a:gd name="T4" fmla="*/ 243 w 243"/>
                  <a:gd name="T5" fmla="*/ 15 h 29"/>
                  <a:gd name="T6" fmla="*/ 229 w 243"/>
                  <a:gd name="T7" fmla="*/ 0 h 29"/>
                  <a:gd name="T8" fmla="*/ 14 w 243"/>
                  <a:gd name="T9" fmla="*/ 0 h 29"/>
                  <a:gd name="T10" fmla="*/ 0 w 243"/>
                  <a:gd name="T11" fmla="*/ 15 h 29"/>
                  <a:gd name="T12" fmla="*/ 14 w 243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9">
                    <a:moveTo>
                      <a:pt x="14" y="29"/>
                    </a:moveTo>
                    <a:cubicBezTo>
                      <a:pt x="229" y="29"/>
                      <a:pt x="229" y="29"/>
                      <a:pt x="229" y="29"/>
                    </a:cubicBezTo>
                    <a:cubicBezTo>
                      <a:pt x="237" y="29"/>
                      <a:pt x="243" y="22"/>
                      <a:pt x="243" y="15"/>
                    </a:cubicBezTo>
                    <a:cubicBezTo>
                      <a:pt x="243" y="7"/>
                      <a:pt x="237" y="0"/>
                      <a:pt x="2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2"/>
                      <a:pt x="6" y="29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2" name="Freeform 232"/>
              <p:cNvSpPr/>
              <p:nvPr/>
            </p:nvSpPr>
            <p:spPr bwMode="auto">
              <a:xfrm>
                <a:off x="3844925" y="6550025"/>
                <a:ext cx="187325" cy="22225"/>
              </a:xfrm>
              <a:custGeom>
                <a:avLst/>
                <a:gdLst>
                  <a:gd name="T0" fmla="*/ 14 w 243"/>
                  <a:gd name="T1" fmla="*/ 28 h 28"/>
                  <a:gd name="T2" fmla="*/ 229 w 243"/>
                  <a:gd name="T3" fmla="*/ 28 h 28"/>
                  <a:gd name="T4" fmla="*/ 243 w 243"/>
                  <a:gd name="T5" fmla="*/ 14 h 28"/>
                  <a:gd name="T6" fmla="*/ 229 w 243"/>
                  <a:gd name="T7" fmla="*/ 0 h 28"/>
                  <a:gd name="T8" fmla="*/ 14 w 243"/>
                  <a:gd name="T9" fmla="*/ 0 h 28"/>
                  <a:gd name="T10" fmla="*/ 0 w 243"/>
                  <a:gd name="T11" fmla="*/ 14 h 28"/>
                  <a:gd name="T12" fmla="*/ 14 w 243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8">
                    <a:moveTo>
                      <a:pt x="14" y="28"/>
                    </a:moveTo>
                    <a:cubicBezTo>
                      <a:pt x="229" y="28"/>
                      <a:pt x="229" y="28"/>
                      <a:pt x="229" y="28"/>
                    </a:cubicBezTo>
                    <a:cubicBezTo>
                      <a:pt x="237" y="28"/>
                      <a:pt x="243" y="22"/>
                      <a:pt x="243" y="14"/>
                    </a:cubicBezTo>
                    <a:cubicBezTo>
                      <a:pt x="243" y="6"/>
                      <a:pt x="237" y="0"/>
                      <a:pt x="2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3" name="Freeform 233"/>
              <p:cNvSpPr/>
              <p:nvPr/>
            </p:nvSpPr>
            <p:spPr bwMode="auto">
              <a:xfrm>
                <a:off x="3844925" y="6602413"/>
                <a:ext cx="225425" cy="22225"/>
              </a:xfrm>
              <a:custGeom>
                <a:avLst/>
                <a:gdLst>
                  <a:gd name="T0" fmla="*/ 279 w 293"/>
                  <a:gd name="T1" fmla="*/ 0 h 29"/>
                  <a:gd name="T2" fmla="*/ 14 w 293"/>
                  <a:gd name="T3" fmla="*/ 0 h 29"/>
                  <a:gd name="T4" fmla="*/ 0 w 293"/>
                  <a:gd name="T5" fmla="*/ 15 h 29"/>
                  <a:gd name="T6" fmla="*/ 14 w 293"/>
                  <a:gd name="T7" fmla="*/ 29 h 29"/>
                  <a:gd name="T8" fmla="*/ 279 w 293"/>
                  <a:gd name="T9" fmla="*/ 29 h 29"/>
                  <a:gd name="T10" fmla="*/ 293 w 293"/>
                  <a:gd name="T11" fmla="*/ 15 h 29"/>
                  <a:gd name="T12" fmla="*/ 279 w 293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29">
                    <a:moveTo>
                      <a:pt x="27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2"/>
                      <a:pt x="6" y="29"/>
                      <a:pt x="14" y="29"/>
                    </a:cubicBezTo>
                    <a:cubicBezTo>
                      <a:pt x="279" y="29"/>
                      <a:pt x="279" y="29"/>
                      <a:pt x="279" y="29"/>
                    </a:cubicBezTo>
                    <a:cubicBezTo>
                      <a:pt x="287" y="29"/>
                      <a:pt x="293" y="22"/>
                      <a:pt x="293" y="15"/>
                    </a:cubicBezTo>
                    <a:cubicBezTo>
                      <a:pt x="293" y="7"/>
                      <a:pt x="287" y="0"/>
                      <a:pt x="2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4" name="Freeform 234"/>
              <p:cNvSpPr/>
              <p:nvPr/>
            </p:nvSpPr>
            <p:spPr bwMode="auto">
              <a:xfrm>
                <a:off x="3844925" y="6654800"/>
                <a:ext cx="225425" cy="20638"/>
              </a:xfrm>
              <a:custGeom>
                <a:avLst/>
                <a:gdLst>
                  <a:gd name="T0" fmla="*/ 279 w 293"/>
                  <a:gd name="T1" fmla="*/ 0 h 28"/>
                  <a:gd name="T2" fmla="*/ 14 w 293"/>
                  <a:gd name="T3" fmla="*/ 0 h 28"/>
                  <a:gd name="T4" fmla="*/ 0 w 293"/>
                  <a:gd name="T5" fmla="*/ 14 h 28"/>
                  <a:gd name="T6" fmla="*/ 14 w 293"/>
                  <a:gd name="T7" fmla="*/ 28 h 28"/>
                  <a:gd name="T8" fmla="*/ 279 w 293"/>
                  <a:gd name="T9" fmla="*/ 28 h 28"/>
                  <a:gd name="T10" fmla="*/ 293 w 293"/>
                  <a:gd name="T11" fmla="*/ 14 h 28"/>
                  <a:gd name="T12" fmla="*/ 279 w 29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28">
                    <a:moveTo>
                      <a:pt x="27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79" y="28"/>
                      <a:pt x="279" y="28"/>
                      <a:pt x="279" y="28"/>
                    </a:cubicBezTo>
                    <a:cubicBezTo>
                      <a:pt x="287" y="28"/>
                      <a:pt x="293" y="22"/>
                      <a:pt x="293" y="14"/>
                    </a:cubicBezTo>
                    <a:cubicBezTo>
                      <a:pt x="293" y="6"/>
                      <a:pt x="287" y="0"/>
                      <a:pt x="2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5" name="Freeform 235"/>
              <p:cNvSpPr>
                <a:spLocks noEditPoints="1"/>
              </p:cNvSpPr>
              <p:nvPr/>
            </p:nvSpPr>
            <p:spPr bwMode="auto">
              <a:xfrm>
                <a:off x="4051300" y="6445250"/>
                <a:ext cx="161925" cy="227013"/>
              </a:xfrm>
              <a:custGeom>
                <a:avLst/>
                <a:gdLst>
                  <a:gd name="T0" fmla="*/ 105 w 211"/>
                  <a:gd name="T1" fmla="*/ 0 h 296"/>
                  <a:gd name="T2" fmla="*/ 0 w 211"/>
                  <a:gd name="T3" fmla="*/ 106 h 296"/>
                  <a:gd name="T4" fmla="*/ 52 w 211"/>
                  <a:gd name="T5" fmla="*/ 197 h 296"/>
                  <a:gd name="T6" fmla="*/ 52 w 211"/>
                  <a:gd name="T7" fmla="*/ 296 h 296"/>
                  <a:gd name="T8" fmla="*/ 106 w 211"/>
                  <a:gd name="T9" fmla="*/ 254 h 296"/>
                  <a:gd name="T10" fmla="*/ 159 w 211"/>
                  <a:gd name="T11" fmla="*/ 296 h 296"/>
                  <a:gd name="T12" fmla="*/ 159 w 211"/>
                  <a:gd name="T13" fmla="*/ 197 h 296"/>
                  <a:gd name="T14" fmla="*/ 211 w 211"/>
                  <a:gd name="T15" fmla="*/ 106 h 296"/>
                  <a:gd name="T16" fmla="*/ 105 w 211"/>
                  <a:gd name="T17" fmla="*/ 0 h 296"/>
                  <a:gd name="T18" fmla="*/ 105 w 211"/>
                  <a:gd name="T19" fmla="*/ 196 h 296"/>
                  <a:gd name="T20" fmla="*/ 15 w 211"/>
                  <a:gd name="T21" fmla="*/ 106 h 296"/>
                  <a:gd name="T22" fmla="*/ 105 w 211"/>
                  <a:gd name="T23" fmla="*/ 16 h 296"/>
                  <a:gd name="T24" fmla="*/ 195 w 211"/>
                  <a:gd name="T25" fmla="*/ 106 h 296"/>
                  <a:gd name="T26" fmla="*/ 105 w 211"/>
                  <a:gd name="T27" fmla="*/ 1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96">
                    <a:moveTo>
                      <a:pt x="105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45"/>
                      <a:pt x="21" y="179"/>
                      <a:pt x="52" y="197"/>
                    </a:cubicBezTo>
                    <a:cubicBezTo>
                      <a:pt x="52" y="296"/>
                      <a:pt x="52" y="296"/>
                      <a:pt x="52" y="296"/>
                    </a:cubicBezTo>
                    <a:cubicBezTo>
                      <a:pt x="106" y="254"/>
                      <a:pt x="106" y="254"/>
                      <a:pt x="106" y="254"/>
                    </a:cubicBezTo>
                    <a:cubicBezTo>
                      <a:pt x="159" y="296"/>
                      <a:pt x="159" y="296"/>
                      <a:pt x="159" y="296"/>
                    </a:cubicBezTo>
                    <a:cubicBezTo>
                      <a:pt x="159" y="197"/>
                      <a:pt x="159" y="197"/>
                      <a:pt x="159" y="197"/>
                    </a:cubicBezTo>
                    <a:cubicBezTo>
                      <a:pt x="190" y="179"/>
                      <a:pt x="211" y="145"/>
                      <a:pt x="211" y="106"/>
                    </a:cubicBezTo>
                    <a:cubicBezTo>
                      <a:pt x="211" y="48"/>
                      <a:pt x="164" y="0"/>
                      <a:pt x="105" y="0"/>
                    </a:cubicBezTo>
                    <a:close/>
                    <a:moveTo>
                      <a:pt x="105" y="196"/>
                    </a:moveTo>
                    <a:cubicBezTo>
                      <a:pt x="56" y="196"/>
                      <a:pt x="16" y="156"/>
                      <a:pt x="15" y="106"/>
                    </a:cubicBezTo>
                    <a:cubicBezTo>
                      <a:pt x="16" y="56"/>
                      <a:pt x="56" y="16"/>
                      <a:pt x="105" y="16"/>
                    </a:cubicBezTo>
                    <a:cubicBezTo>
                      <a:pt x="155" y="16"/>
                      <a:pt x="195" y="56"/>
                      <a:pt x="195" y="106"/>
                    </a:cubicBezTo>
                    <a:cubicBezTo>
                      <a:pt x="195" y="156"/>
                      <a:pt x="155" y="196"/>
                      <a:pt x="105" y="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202649" y="3134438"/>
            <a:ext cx="388938" cy="446088"/>
            <a:chOff x="4213535" y="3134438"/>
            <a:chExt cx="388938" cy="446088"/>
          </a:xfrm>
        </p:grpSpPr>
        <p:sp>
          <p:nvSpPr>
            <p:cNvPr id="98" name="Freeform 241"/>
            <p:cNvSpPr>
              <a:spLocks noEditPoints="1"/>
            </p:cNvSpPr>
            <p:nvPr/>
          </p:nvSpPr>
          <p:spPr bwMode="auto">
            <a:xfrm>
              <a:off x="4213535" y="3134438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9" name="Freeform 242"/>
            <p:cNvSpPr/>
            <p:nvPr/>
          </p:nvSpPr>
          <p:spPr bwMode="auto">
            <a:xfrm>
              <a:off x="4245285" y="3166188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100" name="Freeform 243"/>
            <p:cNvSpPr/>
            <p:nvPr/>
          </p:nvSpPr>
          <p:spPr bwMode="auto">
            <a:xfrm>
              <a:off x="4407210" y="3355101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4409" y="807250"/>
            <a:ext cx="807197" cy="2308093"/>
            <a:chOff x="4026181" y="807250"/>
            <a:chExt cx="807197" cy="2308093"/>
          </a:xfrm>
        </p:grpSpPr>
        <p:sp>
          <p:nvSpPr>
            <p:cNvPr id="96" name="KSO_Shape"/>
            <p:cNvSpPr>
              <a:spLocks/>
            </p:cNvSpPr>
            <p:nvPr/>
          </p:nvSpPr>
          <p:spPr bwMode="auto">
            <a:xfrm>
              <a:off x="4026181" y="807250"/>
              <a:ext cx="807197" cy="687456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grpSp>
          <p:nvGrpSpPr>
            <p:cNvPr id="101" name="Group 213"/>
            <p:cNvGrpSpPr/>
            <p:nvPr/>
          </p:nvGrpSpPr>
          <p:grpSpPr>
            <a:xfrm>
              <a:off x="4210704" y="2308574"/>
              <a:ext cx="438150" cy="404813"/>
              <a:chOff x="2900363" y="5486400"/>
              <a:chExt cx="438150" cy="404813"/>
            </a:xfrm>
            <a:solidFill>
              <a:schemeClr val="accent1"/>
            </a:solidFill>
          </p:grpSpPr>
          <p:sp>
            <p:nvSpPr>
              <p:cNvPr id="102" name="Freeform 203"/>
              <p:cNvSpPr>
                <a:spLocks noEditPoints="1"/>
              </p:cNvSpPr>
              <p:nvPr/>
            </p:nvSpPr>
            <p:spPr bwMode="auto">
              <a:xfrm>
                <a:off x="3151188" y="5486400"/>
                <a:ext cx="187325" cy="195263"/>
              </a:xfrm>
              <a:custGeom>
                <a:avLst/>
                <a:gdLst>
                  <a:gd name="T0" fmla="*/ 240 w 245"/>
                  <a:gd name="T1" fmla="*/ 155 h 254"/>
                  <a:gd name="T2" fmla="*/ 211 w 245"/>
                  <a:gd name="T3" fmla="*/ 137 h 254"/>
                  <a:gd name="T4" fmla="*/ 211 w 245"/>
                  <a:gd name="T5" fmla="*/ 118 h 254"/>
                  <a:gd name="T6" fmla="*/ 207 w 245"/>
                  <a:gd name="T7" fmla="*/ 100 h 254"/>
                  <a:gd name="T8" fmla="*/ 231 w 245"/>
                  <a:gd name="T9" fmla="*/ 76 h 254"/>
                  <a:gd name="T10" fmla="*/ 232 w 245"/>
                  <a:gd name="T11" fmla="*/ 64 h 254"/>
                  <a:gd name="T12" fmla="*/ 217 w 245"/>
                  <a:gd name="T13" fmla="*/ 43 h 254"/>
                  <a:gd name="T14" fmla="*/ 205 w 245"/>
                  <a:gd name="T15" fmla="*/ 40 h 254"/>
                  <a:gd name="T16" fmla="*/ 175 w 245"/>
                  <a:gd name="T17" fmla="*/ 55 h 254"/>
                  <a:gd name="T18" fmla="*/ 141 w 245"/>
                  <a:gd name="T19" fmla="*/ 40 h 254"/>
                  <a:gd name="T20" fmla="*/ 133 w 245"/>
                  <a:gd name="T21" fmla="*/ 7 h 254"/>
                  <a:gd name="T22" fmla="*/ 123 w 245"/>
                  <a:gd name="T23" fmla="*/ 1 h 254"/>
                  <a:gd name="T24" fmla="*/ 96 w 245"/>
                  <a:gd name="T25" fmla="*/ 3 h 254"/>
                  <a:gd name="T26" fmla="*/ 88 w 245"/>
                  <a:gd name="T27" fmla="*/ 12 h 254"/>
                  <a:gd name="T28" fmla="*/ 86 w 245"/>
                  <a:gd name="T29" fmla="*/ 46 h 254"/>
                  <a:gd name="T30" fmla="*/ 57 w 245"/>
                  <a:gd name="T31" fmla="*/ 68 h 254"/>
                  <a:gd name="T32" fmla="*/ 24 w 245"/>
                  <a:gd name="T33" fmla="*/ 59 h 254"/>
                  <a:gd name="T34" fmla="*/ 13 w 245"/>
                  <a:gd name="T35" fmla="*/ 64 h 254"/>
                  <a:gd name="T36" fmla="*/ 2 w 245"/>
                  <a:gd name="T37" fmla="*/ 88 h 254"/>
                  <a:gd name="T38" fmla="*/ 6 w 245"/>
                  <a:gd name="T39" fmla="*/ 99 h 254"/>
                  <a:gd name="T40" fmla="*/ 34 w 245"/>
                  <a:gd name="T41" fmla="*/ 118 h 254"/>
                  <a:gd name="T42" fmla="*/ 34 w 245"/>
                  <a:gd name="T43" fmla="*/ 136 h 254"/>
                  <a:gd name="T44" fmla="*/ 38 w 245"/>
                  <a:gd name="T45" fmla="*/ 155 h 254"/>
                  <a:gd name="T46" fmla="*/ 14 w 245"/>
                  <a:gd name="T47" fmla="*/ 179 h 254"/>
                  <a:gd name="T48" fmla="*/ 13 w 245"/>
                  <a:gd name="T49" fmla="*/ 190 h 254"/>
                  <a:gd name="T50" fmla="*/ 28 w 245"/>
                  <a:gd name="T51" fmla="*/ 212 h 254"/>
                  <a:gd name="T52" fmla="*/ 40 w 245"/>
                  <a:gd name="T53" fmla="*/ 215 h 254"/>
                  <a:gd name="T54" fmla="*/ 70 w 245"/>
                  <a:gd name="T55" fmla="*/ 199 h 254"/>
                  <a:gd name="T56" fmla="*/ 104 w 245"/>
                  <a:gd name="T57" fmla="*/ 214 h 254"/>
                  <a:gd name="T58" fmla="*/ 113 w 245"/>
                  <a:gd name="T59" fmla="*/ 247 h 254"/>
                  <a:gd name="T60" fmla="*/ 122 w 245"/>
                  <a:gd name="T61" fmla="*/ 254 h 254"/>
                  <a:gd name="T62" fmla="*/ 149 w 245"/>
                  <a:gd name="T63" fmla="*/ 251 h 254"/>
                  <a:gd name="T64" fmla="*/ 157 w 245"/>
                  <a:gd name="T65" fmla="*/ 243 h 254"/>
                  <a:gd name="T66" fmla="*/ 159 w 245"/>
                  <a:gd name="T67" fmla="*/ 209 h 254"/>
                  <a:gd name="T68" fmla="*/ 188 w 245"/>
                  <a:gd name="T69" fmla="*/ 187 h 254"/>
                  <a:gd name="T70" fmla="*/ 221 w 245"/>
                  <a:gd name="T71" fmla="*/ 196 h 254"/>
                  <a:gd name="T72" fmla="*/ 232 w 245"/>
                  <a:gd name="T73" fmla="*/ 191 h 254"/>
                  <a:gd name="T74" fmla="*/ 243 w 245"/>
                  <a:gd name="T75" fmla="*/ 167 h 254"/>
                  <a:gd name="T76" fmla="*/ 240 w 245"/>
                  <a:gd name="T77" fmla="*/ 155 h 254"/>
                  <a:gd name="T78" fmla="*/ 127 w 245"/>
                  <a:gd name="T79" fmla="*/ 174 h 254"/>
                  <a:gd name="T80" fmla="*/ 76 w 245"/>
                  <a:gd name="T81" fmla="*/ 132 h 254"/>
                  <a:gd name="T82" fmla="*/ 118 w 245"/>
                  <a:gd name="T83" fmla="*/ 80 h 254"/>
                  <a:gd name="T84" fmla="*/ 170 w 245"/>
                  <a:gd name="T85" fmla="*/ 123 h 254"/>
                  <a:gd name="T86" fmla="*/ 127 w 245"/>
                  <a:gd name="T87" fmla="*/ 17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254">
                    <a:moveTo>
                      <a:pt x="240" y="155"/>
                    </a:moveTo>
                    <a:cubicBezTo>
                      <a:pt x="211" y="137"/>
                      <a:pt x="211" y="137"/>
                      <a:pt x="211" y="137"/>
                    </a:cubicBezTo>
                    <a:cubicBezTo>
                      <a:pt x="212" y="131"/>
                      <a:pt x="212" y="124"/>
                      <a:pt x="211" y="118"/>
                    </a:cubicBezTo>
                    <a:cubicBezTo>
                      <a:pt x="210" y="112"/>
                      <a:pt x="209" y="106"/>
                      <a:pt x="207" y="100"/>
                    </a:cubicBezTo>
                    <a:cubicBezTo>
                      <a:pt x="231" y="76"/>
                      <a:pt x="231" y="76"/>
                      <a:pt x="231" y="76"/>
                    </a:cubicBezTo>
                    <a:cubicBezTo>
                      <a:pt x="234" y="73"/>
                      <a:pt x="235" y="68"/>
                      <a:pt x="232" y="64"/>
                    </a:cubicBezTo>
                    <a:cubicBezTo>
                      <a:pt x="217" y="43"/>
                      <a:pt x="217" y="43"/>
                      <a:pt x="217" y="43"/>
                    </a:cubicBezTo>
                    <a:cubicBezTo>
                      <a:pt x="214" y="39"/>
                      <a:pt x="209" y="38"/>
                      <a:pt x="205" y="40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65" y="48"/>
                      <a:pt x="154" y="43"/>
                      <a:pt x="141" y="4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2" y="3"/>
                      <a:pt x="127" y="0"/>
                      <a:pt x="123" y="1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2" y="4"/>
                      <a:pt x="89" y="8"/>
                      <a:pt x="88" y="12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75" y="51"/>
                      <a:pt x="65" y="59"/>
                      <a:pt x="57" y="68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58"/>
                      <a:pt x="15" y="60"/>
                      <a:pt x="13" y="64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2" y="97"/>
                      <a:pt x="6" y="99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4"/>
                      <a:pt x="34" y="130"/>
                      <a:pt x="34" y="136"/>
                    </a:cubicBezTo>
                    <a:cubicBezTo>
                      <a:pt x="35" y="143"/>
                      <a:pt x="36" y="149"/>
                      <a:pt x="38" y="155"/>
                    </a:cubicBezTo>
                    <a:cubicBezTo>
                      <a:pt x="14" y="179"/>
                      <a:pt x="14" y="179"/>
                      <a:pt x="14" y="179"/>
                    </a:cubicBezTo>
                    <a:cubicBezTo>
                      <a:pt x="11" y="182"/>
                      <a:pt x="10" y="187"/>
                      <a:pt x="13" y="190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" y="215"/>
                      <a:pt x="36" y="217"/>
                      <a:pt x="40" y="215"/>
                    </a:cubicBezTo>
                    <a:cubicBezTo>
                      <a:pt x="70" y="199"/>
                      <a:pt x="70" y="199"/>
                      <a:pt x="70" y="199"/>
                    </a:cubicBezTo>
                    <a:cubicBezTo>
                      <a:pt x="80" y="206"/>
                      <a:pt x="92" y="212"/>
                      <a:pt x="104" y="214"/>
                    </a:cubicBezTo>
                    <a:cubicBezTo>
                      <a:pt x="113" y="247"/>
                      <a:pt x="113" y="247"/>
                      <a:pt x="113" y="247"/>
                    </a:cubicBezTo>
                    <a:cubicBezTo>
                      <a:pt x="114" y="251"/>
                      <a:pt x="118" y="254"/>
                      <a:pt x="122" y="254"/>
                    </a:cubicBezTo>
                    <a:cubicBezTo>
                      <a:pt x="149" y="251"/>
                      <a:pt x="149" y="251"/>
                      <a:pt x="149" y="251"/>
                    </a:cubicBezTo>
                    <a:cubicBezTo>
                      <a:pt x="153" y="251"/>
                      <a:pt x="157" y="247"/>
                      <a:pt x="157" y="243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70" y="203"/>
                      <a:pt x="180" y="196"/>
                      <a:pt x="188" y="187"/>
                    </a:cubicBezTo>
                    <a:cubicBezTo>
                      <a:pt x="221" y="196"/>
                      <a:pt x="221" y="196"/>
                      <a:pt x="221" y="196"/>
                    </a:cubicBezTo>
                    <a:cubicBezTo>
                      <a:pt x="226" y="197"/>
                      <a:pt x="230" y="195"/>
                      <a:pt x="232" y="191"/>
                    </a:cubicBezTo>
                    <a:cubicBezTo>
                      <a:pt x="243" y="167"/>
                      <a:pt x="243" y="167"/>
                      <a:pt x="243" y="167"/>
                    </a:cubicBezTo>
                    <a:cubicBezTo>
                      <a:pt x="245" y="163"/>
                      <a:pt x="243" y="158"/>
                      <a:pt x="240" y="155"/>
                    </a:cubicBezTo>
                    <a:close/>
                    <a:moveTo>
                      <a:pt x="127" y="174"/>
                    </a:moveTo>
                    <a:cubicBezTo>
                      <a:pt x="102" y="177"/>
                      <a:pt x="78" y="158"/>
                      <a:pt x="76" y="132"/>
                    </a:cubicBezTo>
                    <a:cubicBezTo>
                      <a:pt x="73" y="106"/>
                      <a:pt x="92" y="83"/>
                      <a:pt x="118" y="80"/>
                    </a:cubicBezTo>
                    <a:cubicBezTo>
                      <a:pt x="144" y="78"/>
                      <a:pt x="167" y="97"/>
                      <a:pt x="170" y="123"/>
                    </a:cubicBezTo>
                    <a:cubicBezTo>
                      <a:pt x="172" y="148"/>
                      <a:pt x="153" y="172"/>
                      <a:pt x="127" y="174"/>
                    </a:cubicBez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103" name="Freeform 204"/>
              <p:cNvSpPr>
                <a:spLocks noEditPoints="1"/>
              </p:cNvSpPr>
              <p:nvPr/>
            </p:nvSpPr>
            <p:spPr bwMode="auto">
              <a:xfrm>
                <a:off x="2900363" y="5572125"/>
                <a:ext cx="317500" cy="319088"/>
              </a:xfrm>
              <a:custGeom>
                <a:avLst/>
                <a:gdLst>
                  <a:gd name="T0" fmla="*/ 413 w 414"/>
                  <a:gd name="T1" fmla="*/ 171 h 415"/>
                  <a:gd name="T2" fmla="*/ 398 w 414"/>
                  <a:gd name="T3" fmla="*/ 124 h 415"/>
                  <a:gd name="T4" fmla="*/ 385 w 414"/>
                  <a:gd name="T5" fmla="*/ 116 h 415"/>
                  <a:gd name="T6" fmla="*/ 331 w 414"/>
                  <a:gd name="T7" fmla="*/ 125 h 415"/>
                  <a:gd name="T8" fmla="*/ 312 w 414"/>
                  <a:gd name="T9" fmla="*/ 102 h 415"/>
                  <a:gd name="T10" fmla="*/ 332 w 414"/>
                  <a:gd name="T11" fmla="*/ 51 h 415"/>
                  <a:gd name="T12" fmla="*/ 327 w 414"/>
                  <a:gd name="T13" fmla="*/ 36 h 415"/>
                  <a:gd name="T14" fmla="*/ 283 w 414"/>
                  <a:gd name="T15" fmla="*/ 13 h 415"/>
                  <a:gd name="T16" fmla="*/ 268 w 414"/>
                  <a:gd name="T17" fmla="*/ 17 h 415"/>
                  <a:gd name="T18" fmla="*/ 236 w 414"/>
                  <a:gd name="T19" fmla="*/ 62 h 415"/>
                  <a:gd name="T20" fmla="*/ 207 w 414"/>
                  <a:gd name="T21" fmla="*/ 59 h 415"/>
                  <a:gd name="T22" fmla="*/ 184 w 414"/>
                  <a:gd name="T23" fmla="*/ 8 h 415"/>
                  <a:gd name="T24" fmla="*/ 171 w 414"/>
                  <a:gd name="T25" fmla="*/ 2 h 415"/>
                  <a:gd name="T26" fmla="*/ 124 w 414"/>
                  <a:gd name="T27" fmla="*/ 16 h 415"/>
                  <a:gd name="T28" fmla="*/ 116 w 414"/>
                  <a:gd name="T29" fmla="*/ 29 h 415"/>
                  <a:gd name="T30" fmla="*/ 125 w 414"/>
                  <a:gd name="T31" fmla="*/ 84 h 415"/>
                  <a:gd name="T32" fmla="*/ 102 w 414"/>
                  <a:gd name="T33" fmla="*/ 102 h 415"/>
                  <a:gd name="T34" fmla="*/ 50 w 414"/>
                  <a:gd name="T35" fmla="*/ 83 h 415"/>
                  <a:gd name="T36" fmla="*/ 36 w 414"/>
                  <a:gd name="T37" fmla="*/ 88 h 415"/>
                  <a:gd name="T38" fmla="*/ 13 w 414"/>
                  <a:gd name="T39" fmla="*/ 131 h 415"/>
                  <a:gd name="T40" fmla="*/ 16 w 414"/>
                  <a:gd name="T41" fmla="*/ 146 h 415"/>
                  <a:gd name="T42" fmla="*/ 61 w 414"/>
                  <a:gd name="T43" fmla="*/ 178 h 415"/>
                  <a:gd name="T44" fmla="*/ 58 w 414"/>
                  <a:gd name="T45" fmla="*/ 208 h 415"/>
                  <a:gd name="T46" fmla="*/ 8 w 414"/>
                  <a:gd name="T47" fmla="*/ 230 h 415"/>
                  <a:gd name="T48" fmla="*/ 2 w 414"/>
                  <a:gd name="T49" fmla="*/ 244 h 415"/>
                  <a:gd name="T50" fmla="*/ 16 w 414"/>
                  <a:gd name="T51" fmla="*/ 291 h 415"/>
                  <a:gd name="T52" fmla="*/ 29 w 414"/>
                  <a:gd name="T53" fmla="*/ 299 h 415"/>
                  <a:gd name="T54" fmla="*/ 83 w 414"/>
                  <a:gd name="T55" fmla="*/ 290 h 415"/>
                  <a:gd name="T56" fmla="*/ 102 w 414"/>
                  <a:gd name="T57" fmla="*/ 313 h 415"/>
                  <a:gd name="T58" fmla="*/ 82 w 414"/>
                  <a:gd name="T59" fmla="*/ 364 h 415"/>
                  <a:gd name="T60" fmla="*/ 88 w 414"/>
                  <a:gd name="T61" fmla="*/ 379 h 415"/>
                  <a:gd name="T62" fmla="*/ 131 w 414"/>
                  <a:gd name="T63" fmla="*/ 402 h 415"/>
                  <a:gd name="T64" fmla="*/ 146 w 414"/>
                  <a:gd name="T65" fmla="*/ 398 h 415"/>
                  <a:gd name="T66" fmla="*/ 178 w 414"/>
                  <a:gd name="T67" fmla="*/ 353 h 415"/>
                  <a:gd name="T68" fmla="*/ 207 w 414"/>
                  <a:gd name="T69" fmla="*/ 356 h 415"/>
                  <a:gd name="T70" fmla="*/ 230 w 414"/>
                  <a:gd name="T71" fmla="*/ 407 h 415"/>
                  <a:gd name="T72" fmla="*/ 244 w 414"/>
                  <a:gd name="T73" fmla="*/ 413 h 415"/>
                  <a:gd name="T74" fmla="*/ 291 w 414"/>
                  <a:gd name="T75" fmla="*/ 399 h 415"/>
                  <a:gd name="T76" fmla="*/ 299 w 414"/>
                  <a:gd name="T77" fmla="*/ 386 h 415"/>
                  <a:gd name="T78" fmla="*/ 290 w 414"/>
                  <a:gd name="T79" fmla="*/ 331 h 415"/>
                  <a:gd name="T80" fmla="*/ 312 w 414"/>
                  <a:gd name="T81" fmla="*/ 312 h 415"/>
                  <a:gd name="T82" fmla="*/ 364 w 414"/>
                  <a:gd name="T83" fmla="*/ 332 h 415"/>
                  <a:gd name="T84" fmla="*/ 378 w 414"/>
                  <a:gd name="T85" fmla="*/ 327 h 415"/>
                  <a:gd name="T86" fmla="*/ 401 w 414"/>
                  <a:gd name="T87" fmla="*/ 284 h 415"/>
                  <a:gd name="T88" fmla="*/ 398 w 414"/>
                  <a:gd name="T89" fmla="*/ 269 h 415"/>
                  <a:gd name="T90" fmla="*/ 353 w 414"/>
                  <a:gd name="T91" fmla="*/ 237 h 415"/>
                  <a:gd name="T92" fmla="*/ 356 w 414"/>
                  <a:gd name="T93" fmla="*/ 207 h 415"/>
                  <a:gd name="T94" fmla="*/ 406 w 414"/>
                  <a:gd name="T95" fmla="*/ 185 h 415"/>
                  <a:gd name="T96" fmla="*/ 413 w 414"/>
                  <a:gd name="T97" fmla="*/ 171 h 415"/>
                  <a:gd name="T98" fmla="*/ 233 w 414"/>
                  <a:gd name="T99" fmla="*/ 293 h 415"/>
                  <a:gd name="T100" fmla="*/ 122 w 414"/>
                  <a:gd name="T101" fmla="*/ 233 h 415"/>
                  <a:gd name="T102" fmla="*/ 181 w 414"/>
                  <a:gd name="T103" fmla="*/ 122 h 415"/>
                  <a:gd name="T104" fmla="*/ 293 w 414"/>
                  <a:gd name="T105" fmla="*/ 182 h 415"/>
                  <a:gd name="T106" fmla="*/ 233 w 414"/>
                  <a:gd name="T107" fmla="*/ 293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4" h="415">
                    <a:moveTo>
                      <a:pt x="413" y="171"/>
                    </a:moveTo>
                    <a:cubicBezTo>
                      <a:pt x="398" y="124"/>
                      <a:pt x="398" y="124"/>
                      <a:pt x="398" y="124"/>
                    </a:cubicBezTo>
                    <a:cubicBezTo>
                      <a:pt x="397" y="119"/>
                      <a:pt x="391" y="115"/>
                      <a:pt x="385" y="116"/>
                    </a:cubicBezTo>
                    <a:cubicBezTo>
                      <a:pt x="331" y="125"/>
                      <a:pt x="331" y="125"/>
                      <a:pt x="331" y="125"/>
                    </a:cubicBezTo>
                    <a:cubicBezTo>
                      <a:pt x="325" y="117"/>
                      <a:pt x="319" y="109"/>
                      <a:pt x="312" y="102"/>
                    </a:cubicBezTo>
                    <a:cubicBezTo>
                      <a:pt x="332" y="51"/>
                      <a:pt x="332" y="51"/>
                      <a:pt x="332" y="51"/>
                    </a:cubicBezTo>
                    <a:cubicBezTo>
                      <a:pt x="334" y="45"/>
                      <a:pt x="332" y="39"/>
                      <a:pt x="327" y="36"/>
                    </a:cubicBezTo>
                    <a:cubicBezTo>
                      <a:pt x="283" y="13"/>
                      <a:pt x="283" y="13"/>
                      <a:pt x="283" y="13"/>
                    </a:cubicBezTo>
                    <a:cubicBezTo>
                      <a:pt x="278" y="10"/>
                      <a:pt x="272" y="12"/>
                      <a:pt x="268" y="17"/>
                    </a:cubicBezTo>
                    <a:cubicBezTo>
                      <a:pt x="236" y="62"/>
                      <a:pt x="236" y="62"/>
                      <a:pt x="236" y="62"/>
                    </a:cubicBezTo>
                    <a:cubicBezTo>
                      <a:pt x="227" y="60"/>
                      <a:pt x="217" y="59"/>
                      <a:pt x="207" y="59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82" y="3"/>
                      <a:pt x="176" y="0"/>
                      <a:pt x="171" y="2"/>
                    </a:cubicBezTo>
                    <a:cubicBezTo>
                      <a:pt x="124" y="16"/>
                      <a:pt x="124" y="16"/>
                      <a:pt x="124" y="16"/>
                    </a:cubicBezTo>
                    <a:cubicBezTo>
                      <a:pt x="118" y="18"/>
                      <a:pt x="115" y="24"/>
                      <a:pt x="116" y="29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16" y="89"/>
                      <a:pt x="109" y="95"/>
                      <a:pt x="102" y="102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5" y="81"/>
                      <a:pt x="39" y="83"/>
                      <a:pt x="36" y="88"/>
                    </a:cubicBezTo>
                    <a:cubicBezTo>
                      <a:pt x="13" y="131"/>
                      <a:pt x="13" y="131"/>
                      <a:pt x="13" y="131"/>
                    </a:cubicBezTo>
                    <a:cubicBezTo>
                      <a:pt x="10" y="136"/>
                      <a:pt x="12" y="143"/>
                      <a:pt x="16" y="146"/>
                    </a:cubicBezTo>
                    <a:cubicBezTo>
                      <a:pt x="61" y="178"/>
                      <a:pt x="61" y="178"/>
                      <a:pt x="61" y="178"/>
                    </a:cubicBezTo>
                    <a:cubicBezTo>
                      <a:pt x="59" y="188"/>
                      <a:pt x="58" y="198"/>
                      <a:pt x="58" y="208"/>
                    </a:cubicBezTo>
                    <a:cubicBezTo>
                      <a:pt x="8" y="230"/>
                      <a:pt x="8" y="230"/>
                      <a:pt x="8" y="230"/>
                    </a:cubicBezTo>
                    <a:cubicBezTo>
                      <a:pt x="3" y="232"/>
                      <a:pt x="0" y="239"/>
                      <a:pt x="2" y="244"/>
                    </a:cubicBezTo>
                    <a:cubicBezTo>
                      <a:pt x="16" y="291"/>
                      <a:pt x="16" y="291"/>
                      <a:pt x="16" y="291"/>
                    </a:cubicBezTo>
                    <a:cubicBezTo>
                      <a:pt x="18" y="296"/>
                      <a:pt x="23" y="300"/>
                      <a:pt x="29" y="299"/>
                    </a:cubicBezTo>
                    <a:cubicBezTo>
                      <a:pt x="83" y="290"/>
                      <a:pt x="83" y="290"/>
                      <a:pt x="83" y="290"/>
                    </a:cubicBezTo>
                    <a:cubicBezTo>
                      <a:pt x="89" y="298"/>
                      <a:pt x="95" y="306"/>
                      <a:pt x="102" y="313"/>
                    </a:cubicBezTo>
                    <a:cubicBezTo>
                      <a:pt x="82" y="364"/>
                      <a:pt x="82" y="364"/>
                      <a:pt x="82" y="364"/>
                    </a:cubicBezTo>
                    <a:cubicBezTo>
                      <a:pt x="80" y="370"/>
                      <a:pt x="83" y="376"/>
                      <a:pt x="88" y="379"/>
                    </a:cubicBezTo>
                    <a:cubicBezTo>
                      <a:pt x="131" y="402"/>
                      <a:pt x="131" y="402"/>
                      <a:pt x="131" y="402"/>
                    </a:cubicBezTo>
                    <a:cubicBezTo>
                      <a:pt x="136" y="404"/>
                      <a:pt x="143" y="403"/>
                      <a:pt x="146" y="398"/>
                    </a:cubicBezTo>
                    <a:cubicBezTo>
                      <a:pt x="178" y="353"/>
                      <a:pt x="178" y="353"/>
                      <a:pt x="178" y="353"/>
                    </a:cubicBezTo>
                    <a:cubicBezTo>
                      <a:pt x="187" y="355"/>
                      <a:pt x="197" y="356"/>
                      <a:pt x="207" y="356"/>
                    </a:cubicBezTo>
                    <a:cubicBezTo>
                      <a:pt x="230" y="407"/>
                      <a:pt x="230" y="407"/>
                      <a:pt x="230" y="407"/>
                    </a:cubicBezTo>
                    <a:cubicBezTo>
                      <a:pt x="232" y="412"/>
                      <a:pt x="238" y="415"/>
                      <a:pt x="244" y="413"/>
                    </a:cubicBezTo>
                    <a:cubicBezTo>
                      <a:pt x="291" y="399"/>
                      <a:pt x="291" y="399"/>
                      <a:pt x="291" y="399"/>
                    </a:cubicBezTo>
                    <a:cubicBezTo>
                      <a:pt x="296" y="397"/>
                      <a:pt x="300" y="391"/>
                      <a:pt x="299" y="386"/>
                    </a:cubicBezTo>
                    <a:cubicBezTo>
                      <a:pt x="290" y="331"/>
                      <a:pt x="290" y="331"/>
                      <a:pt x="290" y="331"/>
                    </a:cubicBezTo>
                    <a:cubicBezTo>
                      <a:pt x="298" y="326"/>
                      <a:pt x="306" y="319"/>
                      <a:pt x="312" y="312"/>
                    </a:cubicBezTo>
                    <a:cubicBezTo>
                      <a:pt x="364" y="332"/>
                      <a:pt x="364" y="332"/>
                      <a:pt x="364" y="332"/>
                    </a:cubicBezTo>
                    <a:cubicBezTo>
                      <a:pt x="369" y="334"/>
                      <a:pt x="376" y="332"/>
                      <a:pt x="378" y="327"/>
                    </a:cubicBezTo>
                    <a:cubicBezTo>
                      <a:pt x="401" y="284"/>
                      <a:pt x="401" y="284"/>
                      <a:pt x="401" y="284"/>
                    </a:cubicBezTo>
                    <a:cubicBezTo>
                      <a:pt x="404" y="279"/>
                      <a:pt x="403" y="272"/>
                      <a:pt x="398" y="269"/>
                    </a:cubicBezTo>
                    <a:cubicBezTo>
                      <a:pt x="353" y="237"/>
                      <a:pt x="353" y="237"/>
                      <a:pt x="353" y="237"/>
                    </a:cubicBezTo>
                    <a:cubicBezTo>
                      <a:pt x="355" y="227"/>
                      <a:pt x="356" y="217"/>
                      <a:pt x="356" y="207"/>
                    </a:cubicBezTo>
                    <a:cubicBezTo>
                      <a:pt x="406" y="185"/>
                      <a:pt x="406" y="185"/>
                      <a:pt x="406" y="185"/>
                    </a:cubicBezTo>
                    <a:cubicBezTo>
                      <a:pt x="411" y="182"/>
                      <a:pt x="414" y="176"/>
                      <a:pt x="413" y="171"/>
                    </a:cubicBezTo>
                    <a:close/>
                    <a:moveTo>
                      <a:pt x="233" y="293"/>
                    </a:moveTo>
                    <a:cubicBezTo>
                      <a:pt x="186" y="307"/>
                      <a:pt x="136" y="280"/>
                      <a:pt x="122" y="233"/>
                    </a:cubicBezTo>
                    <a:cubicBezTo>
                      <a:pt x="108" y="186"/>
                      <a:pt x="134" y="136"/>
                      <a:pt x="181" y="122"/>
                    </a:cubicBezTo>
                    <a:cubicBezTo>
                      <a:pt x="228" y="108"/>
                      <a:pt x="278" y="134"/>
                      <a:pt x="293" y="182"/>
                    </a:cubicBezTo>
                    <a:cubicBezTo>
                      <a:pt x="307" y="229"/>
                      <a:pt x="280" y="278"/>
                      <a:pt x="233" y="293"/>
                    </a:cubicBez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  <p:sp>
          <p:nvSpPr>
            <p:cNvPr id="104" name="Rounded Rectangle 55"/>
            <p:cNvSpPr/>
            <p:nvPr/>
          </p:nvSpPr>
          <p:spPr>
            <a:xfrm>
              <a:off x="4112345" y="2220808"/>
              <a:ext cx="634869" cy="566057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Down Arrow 6"/>
            <p:cNvSpPr/>
            <p:nvPr/>
          </p:nvSpPr>
          <p:spPr>
            <a:xfrm>
              <a:off x="4390709" y="1815276"/>
              <a:ext cx="78141" cy="405531"/>
            </a:xfrm>
            <a:prstGeom prst="down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Down Arrow 56"/>
            <p:cNvSpPr/>
            <p:nvPr/>
          </p:nvSpPr>
          <p:spPr>
            <a:xfrm>
              <a:off x="4390989" y="2786865"/>
              <a:ext cx="77581" cy="328478"/>
            </a:xfrm>
            <a:prstGeom prst="down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Rounded Rectangle 60"/>
            <p:cNvSpPr/>
            <p:nvPr/>
          </p:nvSpPr>
          <p:spPr>
            <a:xfrm>
              <a:off x="4119536" y="1494706"/>
              <a:ext cx="620486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MO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25442" y="2331132"/>
            <a:ext cx="3925579" cy="324385"/>
            <a:chOff x="4725442" y="2331132"/>
            <a:chExt cx="3925579" cy="324385"/>
          </a:xfrm>
        </p:grpSpPr>
        <p:cxnSp>
          <p:nvCxnSpPr>
            <p:cNvPr id="107" name="直接连接符 49"/>
            <p:cNvCxnSpPr>
              <a:stCxn id="104" idx="3"/>
            </p:cNvCxnSpPr>
            <p:nvPr/>
          </p:nvCxnSpPr>
          <p:spPr>
            <a:xfrm>
              <a:off x="4725442" y="2503837"/>
              <a:ext cx="675276" cy="0"/>
            </a:xfrm>
            <a:prstGeom prst="line">
              <a:avLst/>
            </a:prstGeom>
            <a:ln>
              <a:solidFill>
                <a:srgbClr val="7F7F7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61"/>
            <p:cNvSpPr/>
            <p:nvPr/>
          </p:nvSpPr>
          <p:spPr>
            <a:xfrm>
              <a:off x="5469294" y="2331132"/>
              <a:ext cx="3181727" cy="324385"/>
            </a:xfrm>
            <a:prstGeom prst="roundRect">
              <a:avLst/>
            </a:prstGeom>
            <a:solidFill>
              <a:srgbClr val="358FC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PR Approval Control Panel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0" name="AutoShape 139"/>
          <p:cNvSpPr/>
          <p:nvPr/>
        </p:nvSpPr>
        <p:spPr bwMode="auto">
          <a:xfrm>
            <a:off x="5545496" y="2406236"/>
            <a:ext cx="194973" cy="174624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0645" y="3485205"/>
            <a:ext cx="2657603" cy="950266"/>
            <a:chOff x="1080645" y="3485205"/>
            <a:chExt cx="2657603" cy="950266"/>
          </a:xfrm>
        </p:grpSpPr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1175814" y="3615786"/>
              <a:ext cx="422194" cy="495300"/>
            </a:xfrm>
            <a:custGeom>
              <a:avLst/>
              <a:gdLst/>
              <a:ahLst/>
              <a:cxnLst/>
              <a:rect l="l" t="t" r="r" b="b"/>
              <a:pathLst>
                <a:path w="422194" h="495300">
                  <a:moveTo>
                    <a:pt x="221309" y="211137"/>
                  </a:moveTo>
                  <a:cubicBezTo>
                    <a:pt x="228811" y="211137"/>
                    <a:pt x="236313" y="218615"/>
                    <a:pt x="236313" y="226093"/>
                  </a:cubicBezTo>
                  <a:cubicBezTo>
                    <a:pt x="236313" y="229832"/>
                    <a:pt x="236313" y="233571"/>
                    <a:pt x="232562" y="237310"/>
                  </a:cubicBezTo>
                  <a:cubicBezTo>
                    <a:pt x="232562" y="237310"/>
                    <a:pt x="232562" y="237310"/>
                    <a:pt x="243815" y="349480"/>
                  </a:cubicBezTo>
                  <a:cubicBezTo>
                    <a:pt x="243815" y="349480"/>
                    <a:pt x="243815" y="349480"/>
                    <a:pt x="221309" y="409304"/>
                  </a:cubicBezTo>
                  <a:cubicBezTo>
                    <a:pt x="221309" y="409304"/>
                    <a:pt x="221309" y="409304"/>
                    <a:pt x="262570" y="304612"/>
                  </a:cubicBezTo>
                  <a:cubicBezTo>
                    <a:pt x="262570" y="304612"/>
                    <a:pt x="262570" y="304612"/>
                    <a:pt x="300080" y="214876"/>
                  </a:cubicBezTo>
                  <a:cubicBezTo>
                    <a:pt x="300080" y="214876"/>
                    <a:pt x="300080" y="214876"/>
                    <a:pt x="333838" y="214876"/>
                  </a:cubicBezTo>
                  <a:cubicBezTo>
                    <a:pt x="352593" y="218615"/>
                    <a:pt x="390103" y="226093"/>
                    <a:pt x="408858" y="270961"/>
                  </a:cubicBezTo>
                  <a:cubicBezTo>
                    <a:pt x="423862" y="297134"/>
                    <a:pt x="423862" y="409304"/>
                    <a:pt x="420111" y="495300"/>
                  </a:cubicBezTo>
                  <a:cubicBezTo>
                    <a:pt x="420111" y="495300"/>
                    <a:pt x="420111" y="495300"/>
                    <a:pt x="352593" y="495300"/>
                  </a:cubicBezTo>
                  <a:cubicBezTo>
                    <a:pt x="352593" y="495300"/>
                    <a:pt x="352593" y="495300"/>
                    <a:pt x="348842" y="330785"/>
                  </a:cubicBezTo>
                  <a:cubicBezTo>
                    <a:pt x="348842" y="330785"/>
                    <a:pt x="348842" y="329850"/>
                    <a:pt x="347436" y="329383"/>
                  </a:cubicBezTo>
                  <a:lnTo>
                    <a:pt x="337589" y="330785"/>
                  </a:lnTo>
                  <a:lnTo>
                    <a:pt x="333838" y="327046"/>
                  </a:lnTo>
                  <a:cubicBezTo>
                    <a:pt x="333838" y="327046"/>
                    <a:pt x="333838" y="327046"/>
                    <a:pt x="337589" y="495300"/>
                  </a:cubicBezTo>
                  <a:cubicBezTo>
                    <a:pt x="337589" y="495300"/>
                    <a:pt x="337589" y="495300"/>
                    <a:pt x="213807" y="495300"/>
                  </a:cubicBezTo>
                  <a:cubicBezTo>
                    <a:pt x="213807" y="495300"/>
                    <a:pt x="213807" y="495300"/>
                    <a:pt x="86273" y="495300"/>
                  </a:cubicBezTo>
                  <a:cubicBezTo>
                    <a:pt x="86273" y="495300"/>
                    <a:pt x="86273" y="495300"/>
                    <a:pt x="86273" y="330785"/>
                  </a:cubicBezTo>
                  <a:cubicBezTo>
                    <a:pt x="75050" y="327056"/>
                    <a:pt x="75020" y="330765"/>
                    <a:pt x="75020" y="330785"/>
                  </a:cubicBezTo>
                  <a:cubicBezTo>
                    <a:pt x="75020" y="330785"/>
                    <a:pt x="75020" y="330785"/>
                    <a:pt x="71269" y="495300"/>
                  </a:cubicBezTo>
                  <a:cubicBezTo>
                    <a:pt x="71269" y="495300"/>
                    <a:pt x="71269" y="495300"/>
                    <a:pt x="0" y="495300"/>
                  </a:cubicBezTo>
                  <a:cubicBezTo>
                    <a:pt x="0" y="409304"/>
                    <a:pt x="0" y="297134"/>
                    <a:pt x="11253" y="270961"/>
                  </a:cubicBezTo>
                  <a:cubicBezTo>
                    <a:pt x="22506" y="233571"/>
                    <a:pt x="56265" y="218615"/>
                    <a:pt x="86273" y="214876"/>
                  </a:cubicBezTo>
                  <a:cubicBezTo>
                    <a:pt x="86273" y="214876"/>
                    <a:pt x="86273" y="214876"/>
                    <a:pt x="142538" y="214876"/>
                  </a:cubicBezTo>
                  <a:cubicBezTo>
                    <a:pt x="142538" y="214876"/>
                    <a:pt x="142538" y="214876"/>
                    <a:pt x="180048" y="300873"/>
                  </a:cubicBezTo>
                  <a:cubicBezTo>
                    <a:pt x="180048" y="300873"/>
                    <a:pt x="180048" y="300873"/>
                    <a:pt x="195052" y="345741"/>
                  </a:cubicBezTo>
                  <a:cubicBezTo>
                    <a:pt x="195052" y="345741"/>
                    <a:pt x="195052" y="345741"/>
                    <a:pt x="206305" y="237310"/>
                  </a:cubicBezTo>
                  <a:cubicBezTo>
                    <a:pt x="206305" y="233571"/>
                    <a:pt x="202554" y="229832"/>
                    <a:pt x="202554" y="226093"/>
                  </a:cubicBezTo>
                  <a:cubicBezTo>
                    <a:pt x="202554" y="222354"/>
                    <a:pt x="206305" y="214876"/>
                    <a:pt x="213807" y="214876"/>
                  </a:cubicBezTo>
                  <a:cubicBezTo>
                    <a:pt x="213807" y="211137"/>
                    <a:pt x="217558" y="211137"/>
                    <a:pt x="221309" y="211137"/>
                  </a:cubicBezTo>
                  <a:close/>
                  <a:moveTo>
                    <a:pt x="213438" y="0"/>
                  </a:moveTo>
                  <a:lnTo>
                    <a:pt x="220954" y="0"/>
                  </a:lnTo>
                  <a:cubicBezTo>
                    <a:pt x="269810" y="0"/>
                    <a:pt x="311150" y="41474"/>
                    <a:pt x="311150" y="90488"/>
                  </a:cubicBezTo>
                  <a:cubicBezTo>
                    <a:pt x="311150" y="139502"/>
                    <a:pt x="269810" y="180975"/>
                    <a:pt x="220954" y="180975"/>
                  </a:cubicBezTo>
                  <a:cubicBezTo>
                    <a:pt x="217196" y="180975"/>
                    <a:pt x="213438" y="180975"/>
                    <a:pt x="213438" y="177205"/>
                  </a:cubicBezTo>
                  <a:cubicBezTo>
                    <a:pt x="164582" y="173435"/>
                    <a:pt x="127000" y="135731"/>
                    <a:pt x="127000" y="90488"/>
                  </a:cubicBezTo>
                  <a:cubicBezTo>
                    <a:pt x="127000" y="41474"/>
                    <a:pt x="164582" y="3771"/>
                    <a:pt x="213438" y="0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4" name="Rounded Rectangle 2"/>
            <p:cNvSpPr/>
            <p:nvPr/>
          </p:nvSpPr>
          <p:spPr>
            <a:xfrm>
              <a:off x="1080645" y="4111086"/>
              <a:ext cx="620486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PM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grpSp>
          <p:nvGrpSpPr>
            <p:cNvPr id="86" name="Group 69"/>
            <p:cNvGrpSpPr/>
            <p:nvPr/>
          </p:nvGrpSpPr>
          <p:grpSpPr>
            <a:xfrm>
              <a:off x="2414513" y="3485205"/>
              <a:ext cx="451084" cy="392370"/>
              <a:chOff x="10074275" y="1647825"/>
              <a:chExt cx="464344" cy="435769"/>
            </a:xfrm>
            <a:solidFill>
              <a:srgbClr val="358FCB"/>
            </a:solidFill>
          </p:grpSpPr>
          <p:sp>
            <p:nvSpPr>
              <p:cNvPr id="87" name="AutoShape 69"/>
              <p:cNvSpPr/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88" name="AutoShape 70"/>
              <p:cNvSpPr/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89" name="AutoShape 71"/>
              <p:cNvSpPr/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0" name="AutoShape 72"/>
              <p:cNvSpPr/>
              <p:nvPr/>
            </p:nvSpPr>
            <p:spPr bwMode="auto">
              <a:xfrm>
                <a:off x="10291763" y="1821657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1" name="AutoShape 73"/>
              <p:cNvSpPr/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2" name="AutoShape 74"/>
              <p:cNvSpPr/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3" name="AutoShape 75"/>
              <p:cNvSpPr/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4" name="AutoShape 76"/>
              <p:cNvSpPr/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5" name="AutoShape 77"/>
              <p:cNvSpPr/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48" name="Right Arrow 28"/>
            <p:cNvSpPr/>
            <p:nvPr/>
          </p:nvSpPr>
          <p:spPr>
            <a:xfrm>
              <a:off x="1725380" y="3912233"/>
              <a:ext cx="2012868" cy="78822"/>
            </a:xfrm>
            <a:prstGeom prst="right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755187" y="5032160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提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供一个页面，对审批规则进行配置。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00130" y="5152305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55187" y="5488958"/>
            <a:ext cx="3145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支持对不同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BU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进行不同的配置。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00130" y="560910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0" grpId="0"/>
      <p:bldP spid="114" grpId="0" animBg="1"/>
      <p:bldP spid="117" grpId="0"/>
      <p:bldP spid="1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8" y="1328057"/>
            <a:ext cx="8647308" cy="4114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52400" y="1415143"/>
            <a:ext cx="1240971" cy="77288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903030" y="1219200"/>
            <a:ext cx="1110342" cy="39188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9959" y="2188029"/>
            <a:ext cx="1223412" cy="925285"/>
            <a:chOff x="169959" y="2188029"/>
            <a:chExt cx="1223412" cy="925285"/>
          </a:xfrm>
        </p:grpSpPr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772886" y="2188029"/>
              <a:ext cx="0" cy="5987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959" y="2813232"/>
              <a:ext cx="122341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选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择配置类别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82733" y="1265102"/>
            <a:ext cx="1420297" cy="300082"/>
            <a:chOff x="6482733" y="1265102"/>
            <a:chExt cx="1420297" cy="300082"/>
          </a:xfrm>
        </p:grpSpPr>
        <p:cxnSp>
          <p:nvCxnSpPr>
            <p:cNvPr id="18" name="Straight Arrow Connector 17"/>
            <p:cNvCxnSpPr>
              <a:stCxn id="10" idx="1"/>
            </p:cNvCxnSpPr>
            <p:nvPr/>
          </p:nvCxnSpPr>
          <p:spPr>
            <a:xfrm flipH="1">
              <a:off x="7217229" y="1415143"/>
              <a:ext cx="68580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82733" y="1265102"/>
              <a:ext cx="7344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切换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BU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243943" y="1714499"/>
            <a:ext cx="2982686" cy="351064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383266" y="945606"/>
            <a:ext cx="704039" cy="768893"/>
            <a:chOff x="4383266" y="945606"/>
            <a:chExt cx="704039" cy="768893"/>
          </a:xfrm>
        </p:grpSpPr>
        <p:cxnSp>
          <p:nvCxnSpPr>
            <p:cNvPr id="24" name="Straight Arrow Connector 23"/>
            <p:cNvCxnSpPr>
              <a:stCxn id="25" idx="0"/>
            </p:cNvCxnSpPr>
            <p:nvPr/>
          </p:nvCxnSpPr>
          <p:spPr>
            <a:xfrm flipV="1">
              <a:off x="4735286" y="1219200"/>
              <a:ext cx="0" cy="49529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83266" y="945606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配置项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939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0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66300" y="2671140"/>
            <a:ext cx="1545785" cy="1545784"/>
            <a:chOff x="1109772" y="1540735"/>
            <a:chExt cx="1545785" cy="1545784"/>
          </a:xfrm>
        </p:grpSpPr>
        <p:sp>
          <p:nvSpPr>
            <p:cNvPr id="22" name="Oval 21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Oval 20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技术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93956" y="2671140"/>
            <a:ext cx="1545785" cy="1545784"/>
            <a:chOff x="1109772" y="1540735"/>
            <a:chExt cx="1545785" cy="1545784"/>
          </a:xfrm>
        </p:grpSpPr>
        <p:sp>
          <p:nvSpPr>
            <p:cNvPr id="43" name="Oval 42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Oval 43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>
                  <a:solidFill>
                    <a:srgbClr val="358FCB"/>
                  </a:solidFill>
                  <a:latin typeface="+mn-ea"/>
                </a:rPr>
                <a:t>理念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30128" y="2671140"/>
            <a:ext cx="1545785" cy="1545784"/>
            <a:chOff x="1109772" y="1540735"/>
            <a:chExt cx="1545785" cy="1545784"/>
          </a:xfrm>
        </p:grpSpPr>
        <p:sp>
          <p:nvSpPr>
            <p:cNvPr id="47" name="Oval 46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Oval 47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模式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74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643847" y="2933934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理念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1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7613201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"/>
          <p:cNvSpPr/>
          <p:nvPr/>
        </p:nvSpPr>
        <p:spPr>
          <a:xfrm>
            <a:off x="1757943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25"/>
          <p:cNvSpPr/>
          <p:nvPr/>
        </p:nvSpPr>
        <p:spPr>
          <a:xfrm>
            <a:off x="4648127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060402" y="2331093"/>
            <a:ext cx="17956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系统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5" name="直接连接符 33"/>
          <p:cNvCxnSpPr/>
          <p:nvPr/>
        </p:nvCxnSpPr>
        <p:spPr>
          <a:xfrm flipV="1">
            <a:off x="2813582" y="2669646"/>
            <a:ext cx="241907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50551" y="2331093"/>
            <a:ext cx="8835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团队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9" name="直接连接符 37"/>
          <p:cNvCxnSpPr/>
          <p:nvPr/>
        </p:nvCxnSpPr>
        <p:spPr>
          <a:xfrm>
            <a:off x="5801062" y="2669647"/>
            <a:ext cx="17151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24"/>
          <p:cNvGrpSpPr/>
          <p:nvPr/>
        </p:nvGrpSpPr>
        <p:grpSpPr>
          <a:xfrm rot="5400000">
            <a:off x="1876274" y="188972"/>
            <a:ext cx="941148" cy="6274267"/>
            <a:chOff x="9846542" y="1813000"/>
            <a:chExt cx="658088" cy="4387216"/>
          </a:xfrm>
        </p:grpSpPr>
        <p:sp>
          <p:nvSpPr>
            <p:cNvPr id="64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800" dirty="0" smtClean="0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      服务化</a:t>
              </a:r>
              <a:endParaRPr lang="zh-CN" altLang="en-US" dirty="0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5" name="任意多边形 29"/>
            <p:cNvSpPr/>
            <p:nvPr/>
          </p:nvSpPr>
          <p:spPr>
            <a:xfrm>
              <a:off x="9922623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66" name="组合 19"/>
          <p:cNvGrpSpPr/>
          <p:nvPr/>
        </p:nvGrpSpPr>
        <p:grpSpPr>
          <a:xfrm>
            <a:off x="5596872" y="1595592"/>
            <a:ext cx="569604" cy="548276"/>
            <a:chOff x="8905876" y="3073401"/>
            <a:chExt cx="720725" cy="693738"/>
          </a:xfrm>
          <a:solidFill>
            <a:srgbClr val="358FCB"/>
          </a:solidFill>
        </p:grpSpPr>
        <p:sp>
          <p:nvSpPr>
            <p:cNvPr id="67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8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9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73" name="Group 35"/>
          <p:cNvGrpSpPr/>
          <p:nvPr/>
        </p:nvGrpSpPr>
        <p:grpSpPr>
          <a:xfrm>
            <a:off x="2659289" y="1645249"/>
            <a:ext cx="597863" cy="503108"/>
            <a:chOff x="4605338" y="3814763"/>
            <a:chExt cx="420688" cy="354013"/>
          </a:xfrm>
          <a:solidFill>
            <a:srgbClr val="358FCB"/>
          </a:solidFill>
        </p:grpSpPr>
        <p:sp>
          <p:nvSpPr>
            <p:cNvPr id="74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7" name="Freeform 35"/>
            <p:cNvSpPr/>
            <p:nvPr/>
          </p:nvSpPr>
          <p:spPr bwMode="auto">
            <a:xfrm>
              <a:off x="4922840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8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37"/>
            <p:cNvSpPr/>
            <p:nvPr/>
          </p:nvSpPr>
          <p:spPr bwMode="auto">
            <a:xfrm>
              <a:off x="4799016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1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57943" y="2669647"/>
            <a:ext cx="2467094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历史悠久，业务功能稳定。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53270" y="2669647"/>
            <a:ext cx="246709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断小修小补，缺乏成长，缺乏成就感。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48367" y="3416180"/>
            <a:ext cx="2467094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技术过时，历史包袱重，导致用户体验、可维护性、可扩展性差。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48127" y="3416180"/>
            <a:ext cx="2467094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开发、维护工作难度大。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0.00162 L -0.55105 -0.0013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87" y="-1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animBg="1"/>
      <p:bldP spid="49" grpId="2" animBg="1"/>
      <p:bldP spid="51" grpId="0" animBg="1"/>
      <p:bldP spid="51" grpId="1" animBg="1"/>
      <p:bldP spid="54" grpId="1"/>
      <p:bldP spid="54" grpId="2"/>
      <p:bldP spid="57" grpId="0"/>
      <p:bldP spid="57" grpId="1"/>
      <p:bldP spid="3" grpId="1"/>
      <p:bldP spid="3" grpId="2"/>
      <p:bldP spid="82" grpId="0"/>
      <p:bldP spid="82" grpId="1"/>
      <p:bldP spid="83" grpId="1"/>
      <p:bldP spid="83" grpId="2"/>
      <p:bldP spid="84" grpId="0"/>
      <p:bldP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56046" y="2728634"/>
            <a:ext cx="2395664" cy="2395664"/>
            <a:chOff x="3241503" y="2928556"/>
            <a:chExt cx="2395664" cy="2395664"/>
          </a:xfrm>
        </p:grpSpPr>
        <p:sp>
          <p:nvSpPr>
            <p:cNvPr id="98" name="空心弧 4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空心弧 5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空心弧 6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空心弧 7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03" name="任意多边形 11"/>
          <p:cNvSpPr/>
          <p:nvPr/>
        </p:nvSpPr>
        <p:spPr>
          <a:xfrm>
            <a:off x="4167781" y="240345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4" name="任意多边形 13"/>
          <p:cNvSpPr/>
          <p:nvPr/>
        </p:nvSpPr>
        <p:spPr>
          <a:xfrm>
            <a:off x="5298666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5" name="任意多边形 14"/>
          <p:cNvSpPr/>
          <p:nvPr/>
        </p:nvSpPr>
        <p:spPr>
          <a:xfrm>
            <a:off x="4167779" y="463982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6" name="任意多边形 15"/>
          <p:cNvSpPr/>
          <p:nvPr/>
        </p:nvSpPr>
        <p:spPr>
          <a:xfrm>
            <a:off x="3041268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2311" y="3341119"/>
            <a:ext cx="1103132" cy="1103132"/>
            <a:chOff x="3887769" y="3574822"/>
            <a:chExt cx="1103132" cy="1103132"/>
          </a:xfrm>
        </p:grpSpPr>
        <p:sp>
          <p:nvSpPr>
            <p:cNvPr id="102" name="任意多边形 8"/>
            <p:cNvSpPr/>
            <p:nvPr/>
          </p:nvSpPr>
          <p:spPr>
            <a:xfrm>
              <a:off x="3887769" y="3574822"/>
              <a:ext cx="1103132" cy="1103132"/>
            </a:xfrm>
            <a:custGeom>
              <a:avLst/>
              <a:gdLst>
                <a:gd name="connsiteX0" fmla="*/ 0 w 1439167"/>
                <a:gd name="connsiteY0" fmla="*/ 719584 h 1439167"/>
                <a:gd name="connsiteX1" fmla="*/ 719584 w 1439167"/>
                <a:gd name="connsiteY1" fmla="*/ 0 h 1439167"/>
                <a:gd name="connsiteX2" fmla="*/ 1439168 w 1439167"/>
                <a:gd name="connsiteY2" fmla="*/ 719584 h 1439167"/>
                <a:gd name="connsiteX3" fmla="*/ 719584 w 1439167"/>
                <a:gd name="connsiteY3" fmla="*/ 1439168 h 1439167"/>
                <a:gd name="connsiteX4" fmla="*/ 0 w 1439167"/>
                <a:gd name="connsiteY4" fmla="*/ 719584 h 14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67" h="1439167">
                  <a:moveTo>
                    <a:pt x="0" y="719584"/>
                  </a:moveTo>
                  <a:cubicBezTo>
                    <a:pt x="0" y="322169"/>
                    <a:pt x="322169" y="0"/>
                    <a:pt x="719584" y="0"/>
                  </a:cubicBezTo>
                  <a:cubicBezTo>
                    <a:pt x="1116999" y="0"/>
                    <a:pt x="1439168" y="322169"/>
                    <a:pt x="1439168" y="719584"/>
                  </a:cubicBezTo>
                  <a:cubicBezTo>
                    <a:pt x="1439168" y="1116999"/>
                    <a:pt x="1116999" y="1439168"/>
                    <a:pt x="719584" y="1439168"/>
                  </a:cubicBezTo>
                  <a:cubicBezTo>
                    <a:pt x="322169" y="1439168"/>
                    <a:pt x="0" y="1116999"/>
                    <a:pt x="0" y="719584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KSO_Shape"/>
            <p:cNvSpPr>
              <a:spLocks/>
            </p:cNvSpPr>
            <p:nvPr/>
          </p:nvSpPr>
          <p:spPr bwMode="auto">
            <a:xfrm>
              <a:off x="4009925" y="3834019"/>
              <a:ext cx="877293" cy="602406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725603" y="144784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构建优秀的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团队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，打造好用的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产品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grpSp>
        <p:nvGrpSpPr>
          <p:cNvPr id="51" name="Group 432"/>
          <p:cNvGrpSpPr/>
          <p:nvPr/>
        </p:nvGrpSpPr>
        <p:grpSpPr>
          <a:xfrm>
            <a:off x="927456" y="1136257"/>
            <a:ext cx="615017" cy="884704"/>
            <a:chOff x="2397125" y="1816100"/>
            <a:chExt cx="593725" cy="854075"/>
          </a:xfrm>
          <a:solidFill>
            <a:schemeClr val="bg1">
              <a:lumMod val="65000"/>
            </a:schemeClr>
          </a:solidFill>
        </p:grpSpPr>
        <p:sp>
          <p:nvSpPr>
            <p:cNvPr id="54" name="Freeform 228"/>
            <p:cNvSpPr>
              <a:spLocks noEditPoints="1"/>
            </p:cNvSpPr>
            <p:nvPr/>
          </p:nvSpPr>
          <p:spPr bwMode="auto">
            <a:xfrm>
              <a:off x="2397125" y="1816100"/>
              <a:ext cx="593725" cy="85407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29"/>
            <p:cNvSpPr>
              <a:spLocks/>
            </p:cNvSpPr>
            <p:nvPr/>
          </p:nvSpPr>
          <p:spPr bwMode="auto">
            <a:xfrm>
              <a:off x="2532063" y="1949450"/>
              <a:ext cx="174625" cy="1730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89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041 L 0.03021 0.11782 C 0.03698 0.10879 0.0401 0.09537 0.0401 0.08125 C 0.0401 0.06528 0.03698 0.05254 0.03021 0.04328 L 2.22222E-6 2.22222E-6 " pathEditMode="relative" rAng="16200000" ptsTypes="FffFF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604 7.40741E-7 L -0.09253 0.04329 C -0.08542 0.05324 -0.07465 0.0588 -0.06389 0.0588 C -0.05139 0.0588 -0.04114 0.05324 -0.03403 0.04329 L -1.38889E-6 7.40741E-7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294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0.16991 L -0.02396 -0.12477 C -0.02899 -0.11505 -0.0316 -0.10093 -0.0316 -0.08588 C -0.0316 -0.06921 -0.02899 -0.05556 -0.02396 -0.04606 L 1.38889E-6 -3.7037E-7 " pathEditMode="relative" rAng="5400000" ptsTypes="FffFF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849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2292 -4.44444E-6 L 0.09028 -0.04074 C 0.08316 -0.05 0.07292 -0.05532 0.06215 -0.05532 C 0.05 -0.05532 0.0401 -0.05 0.03316 -0.04074 L 8.33333E-7 -4.44444E-6 " pathEditMode="relative" rAng="10800000" ptsTypes="FffFF">
                                      <p:cBhvr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</TotalTime>
  <Words>942</Words>
  <Application>Microsoft Office PowerPoint</Application>
  <PresentationFormat>On-screen Show (4:3)</PresentationFormat>
  <Paragraphs>173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Jake.C.Xiao (g-mis.cncd02.Newegg) 42082</cp:lastModifiedBy>
  <cp:revision>1388</cp:revision>
  <dcterms:created xsi:type="dcterms:W3CDTF">2016-04-24T15:52:00Z</dcterms:created>
  <dcterms:modified xsi:type="dcterms:W3CDTF">2018-03-21T08:45:29Z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