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1" r:id="rId2"/>
    <p:sldId id="432" r:id="rId3"/>
    <p:sldId id="492" r:id="rId4"/>
    <p:sldId id="363" r:id="rId5"/>
    <p:sldId id="434" r:id="rId6"/>
    <p:sldId id="493" r:id="rId7"/>
    <p:sldId id="494" r:id="rId8"/>
    <p:sldId id="496" r:id="rId9"/>
    <p:sldId id="495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6" r:id="rId19"/>
    <p:sldId id="505" r:id="rId20"/>
    <p:sldId id="507" r:id="rId21"/>
    <p:sldId id="476" r:id="rId22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58FCB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108" d="100"/>
          <a:sy n="108" d="100"/>
        </p:scale>
        <p:origin x="-1392" y="-66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8828" y="1571145"/>
            <a:ext cx="43651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25" dirty="0">
                <a:solidFill>
                  <a:srgbClr val="3D3743"/>
                </a:solidFill>
                <a:latin typeface="+mn-ea"/>
              </a:rPr>
              <a:t>业务团队的</a:t>
            </a:r>
            <a:endParaRPr lang="en-US" altLang="zh-CN" sz="2400" spc="325" dirty="0">
              <a:solidFill>
                <a:srgbClr val="3D3743"/>
              </a:solidFill>
              <a:latin typeface="+mn-ea"/>
            </a:endParaRPr>
          </a:p>
          <a:p>
            <a:r>
              <a:rPr lang="en-US" altLang="zh-CN" sz="4800" spc="325" dirty="0">
                <a:solidFill>
                  <a:srgbClr val="358FCB"/>
                </a:solidFill>
              </a:rPr>
              <a:t>Unit </a:t>
            </a:r>
            <a:r>
              <a:rPr lang="en-US" altLang="zh-CN" sz="4800" spc="325" dirty="0" smtClean="0">
                <a:solidFill>
                  <a:srgbClr val="358FCB"/>
                </a:solidFill>
              </a:rPr>
              <a:t>Test</a:t>
            </a:r>
            <a:endParaRPr lang="en-US" altLang="zh-CN" sz="2000" spc="325" dirty="0" smtClean="0">
              <a:solidFill>
                <a:srgbClr val="3D3743"/>
              </a:solidFill>
            </a:endParaRPr>
          </a:p>
          <a:p>
            <a:r>
              <a:rPr lang="en-US" altLang="zh-CN" sz="2800" spc="325" dirty="0" smtClean="0">
                <a:solidFill>
                  <a:srgbClr val="3D3743"/>
                </a:solidFill>
              </a:rPr>
              <a:t>&amp;</a:t>
            </a:r>
          </a:p>
          <a:p>
            <a:pPr lvl="0"/>
            <a:r>
              <a:rPr lang="en-US" altLang="zh-CN" sz="4800" spc="325" dirty="0">
                <a:solidFill>
                  <a:srgbClr val="358FCB"/>
                </a:solidFill>
              </a:rPr>
              <a:t>Code Review </a:t>
            </a:r>
          </a:p>
          <a:p>
            <a:endParaRPr lang="en-US" altLang="zh-CN" sz="2800" spc="325" dirty="0" smtClean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疑问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？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" y="5323114"/>
            <a:ext cx="1458685" cy="1458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922" y="859071"/>
            <a:ext cx="73587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什么时候写单元测试？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开发完一个功能单元后</a:t>
            </a:r>
            <a:r>
              <a:rPr lang="zh-CN" altLang="en-US" sz="1600" dirty="0" smtClean="0">
                <a:latin typeface="+mn-ea"/>
              </a:rPr>
              <a:t>。不追求在开发前先写单元测试。提交时一定有单元测试。</a:t>
            </a:r>
            <a:endParaRPr lang="en-US" altLang="zh-CN" sz="16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修复一个</a:t>
            </a:r>
            <a:r>
              <a:rPr lang="en-US" altLang="zh-CN" sz="1600" dirty="0" smtClean="0">
                <a:latin typeface="+mn-ea"/>
              </a:rPr>
              <a:t>Bug</a:t>
            </a:r>
            <a:r>
              <a:rPr lang="zh-CN" altLang="en-US" sz="1600" dirty="0" smtClean="0">
                <a:latin typeface="+mn-ea"/>
              </a:rPr>
              <a:t>后。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如何识别功能单元？</a:t>
            </a:r>
            <a:endParaRPr lang="en-US" altLang="zh-CN" sz="2000" dirty="0" smtClean="0">
              <a:latin typeface="+mn-ea"/>
            </a:endParaRPr>
          </a:p>
          <a:p>
            <a:pPr marL="628650" lvl="1" indent="-28575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封装良好的类对外暴露的方法。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单元测试要测到多细？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预期有哪些情况，就测哪些情况。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如何保证单元测试的可读性、可维护性？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依赖于团队规范。</a:t>
            </a:r>
            <a:endParaRPr lang="en-US" altLang="zh-CN" sz="16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依赖于类本身的良好设计。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732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小贴士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219" y="1284513"/>
            <a:ext cx="73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一定要“先失败，再成功”。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ea"/>
              </a:rPr>
              <a:t>不</a:t>
            </a:r>
            <a:r>
              <a:rPr lang="zh-CN" altLang="en-US" sz="1600" dirty="0" smtClean="0">
                <a:latin typeface="+mn-ea"/>
              </a:rPr>
              <a:t>要以“覆盖率”为唯一指标。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可读性、可维护性差</a:t>
            </a:r>
            <a:r>
              <a:rPr lang="zh-CN" altLang="en-US" sz="1600" dirty="0" smtClean="0">
                <a:latin typeface="+mn-ea"/>
              </a:rPr>
              <a:t>的单元测试，</a:t>
            </a:r>
            <a:r>
              <a:rPr lang="zh-CN" altLang="en-US" sz="1600" dirty="0" smtClean="0">
                <a:latin typeface="+mn-ea"/>
              </a:rPr>
              <a:t>不如没有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8" y="2778579"/>
            <a:ext cx="4278085" cy="32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02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2590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Code Review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代码审阅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538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Code Review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的目的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8" y="2685860"/>
            <a:ext cx="1727091" cy="1265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1427" y="2685860"/>
            <a:ext cx="627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检查代码中的“坏味道”，规范格式和命名，提高代码质量。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分享</a:t>
            </a:r>
            <a:r>
              <a:rPr lang="zh-CN" altLang="en-US" sz="1800" dirty="0" smtClean="0">
                <a:latin typeface="+mn-ea"/>
              </a:rPr>
              <a:t>知识。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23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第一阶段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：线上集体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1422" y="2217964"/>
            <a:ext cx="4466777" cy="1096736"/>
          </a:xfrm>
          <a:prstGeom prst="rect">
            <a:avLst/>
          </a:prstGeom>
          <a:solidFill>
            <a:schemeClr val="bg1"/>
          </a:solidFill>
          <a:ln w="12700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要求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所有人</a:t>
            </a:r>
            <a:r>
              <a:rPr lang="zh-CN" altLang="en-US" sz="1800" dirty="0" smtClean="0">
                <a:solidFill>
                  <a:schemeClr val="tx1"/>
                </a:solidFill>
              </a:rPr>
              <a:t>参与。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待所有人点赞后，才允许合并。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90" y="3837215"/>
            <a:ext cx="7856657" cy="1360713"/>
          </a:xfrm>
          <a:prstGeom prst="rect">
            <a:avLst/>
          </a:prstGeom>
          <a:solidFill>
            <a:schemeClr val="bg1"/>
          </a:solidFill>
          <a:ln w="9525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结果：</a:t>
            </a:r>
            <a:endParaRPr lang="en-US" altLang="zh-CN" sz="18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参与热情低，敷衍。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每个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人时间不统一，无法及时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，导致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Merge Request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长时间阻塞。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099457"/>
            <a:ext cx="2982686" cy="22370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67924" y="732639"/>
            <a:ext cx="7789224" cy="5398533"/>
            <a:chOff x="502519" y="990600"/>
            <a:chExt cx="7789224" cy="5398533"/>
          </a:xfrm>
        </p:grpSpPr>
        <p:pic>
          <p:nvPicPr>
            <p:cNvPr id="1026" name="Picture 2" descr="code-review-overview.png (1020Ã66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19" y="990600"/>
              <a:ext cx="7789224" cy="5040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55844" y="6019801"/>
              <a:ext cx="138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mic Sans MS" panose="030F0702030302020204" pitchFamily="66" charset="0"/>
                </a:rPr>
                <a:t>Submitter</a:t>
              </a:r>
              <a:endParaRPr lang="zh-CN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136" y="6019801"/>
              <a:ext cx="117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mic Sans MS" panose="030F0702030302020204" pitchFamily="66" charset="0"/>
                </a:rPr>
                <a:t>Reviewer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33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第二阶段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：指定负责人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3295" y="2365130"/>
            <a:ext cx="4194903" cy="1048147"/>
          </a:xfrm>
          <a:prstGeom prst="rect">
            <a:avLst/>
          </a:prstGeom>
          <a:solidFill>
            <a:schemeClr val="bg1"/>
          </a:solidFill>
          <a:ln w="9525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要求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18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负责人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必须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，其他人自愿参与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负责人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后，即可合并。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745" y="3874896"/>
            <a:ext cx="7876453" cy="1294981"/>
          </a:xfrm>
          <a:prstGeom prst="rect">
            <a:avLst/>
          </a:prstGeom>
          <a:solidFill>
            <a:schemeClr val="bg1"/>
          </a:solidFill>
          <a:ln w="9525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结果：</a:t>
            </a:r>
            <a:endParaRPr lang="en-US" altLang="zh-CN" sz="18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参与</a:t>
            </a:r>
            <a:r>
              <a:rPr lang="zh-CN" altLang="en-US" sz="1800" dirty="0" smtClean="0">
                <a:solidFill>
                  <a:schemeClr val="tx1"/>
                </a:solidFill>
              </a:rPr>
              <a:t>热情更低。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负责</a:t>
            </a:r>
            <a:r>
              <a:rPr lang="zh-CN" altLang="en-US" sz="1800" dirty="0" smtClean="0">
                <a:solidFill>
                  <a:schemeClr val="tx1"/>
                </a:solidFill>
              </a:rPr>
              <a:t>人工作量大，效率低。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2" y="1149048"/>
            <a:ext cx="3399663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3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线上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的固有缺陷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29" y="1319270"/>
            <a:ext cx="7620671" cy="23341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阅读他人代码很困难，每个人思路不同。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业务逻辑难以理清，导致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深度</a:t>
            </a:r>
            <a:r>
              <a:rPr lang="zh-CN" altLang="en-US" sz="1800" dirty="0" smtClean="0">
                <a:solidFill>
                  <a:schemeClr val="tx1"/>
                </a:solidFill>
              </a:rPr>
              <a:t>浅、效果差。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只</a:t>
            </a:r>
            <a:r>
              <a:rPr lang="zh-CN" altLang="en-US" sz="1800" dirty="0" smtClean="0">
                <a:solidFill>
                  <a:schemeClr val="tx1"/>
                </a:solidFill>
              </a:rPr>
              <a:t>能看到细节，无法看到整体设计。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沟通效率低。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难以达到“分享知识”的目的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02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第三阶段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：线下集体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26" y="3607624"/>
            <a:ext cx="7773071" cy="2318391"/>
          </a:xfrm>
          <a:prstGeom prst="rect">
            <a:avLst/>
          </a:prstGeom>
          <a:solidFill>
            <a:schemeClr val="bg1"/>
          </a:solidFill>
          <a:ln w="9525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目标：</a:t>
            </a:r>
            <a:endParaRPr lang="en-US" altLang="zh-CN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提高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效率。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提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高沟通效率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给开发人员压力与激励。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互相了解工作内容，学习工作方法和思路，增强对于业务和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代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码的熟悉程度。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增强团队技术交流氛围。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543" y="2601686"/>
            <a:ext cx="7156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点：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8" y="1005372"/>
            <a:ext cx="3293751" cy="2196932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4263294" y="1925514"/>
            <a:ext cx="4194903" cy="1276789"/>
          </a:xfrm>
          <a:prstGeom prst="rect">
            <a:avLst/>
          </a:prstGeom>
          <a:solidFill>
            <a:schemeClr val="bg1"/>
          </a:solidFill>
          <a:ln w="9525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要求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18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所有人参与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由代码提交人自己讲解代码的实现思路，大家实时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并提出问题。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530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完整的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Code Review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体系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6474" y="2991572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58FCB"/>
                </a:solidFill>
                <a:latin typeface="+mn-ea"/>
              </a:rPr>
              <a:t>线下集体</a:t>
            </a:r>
            <a:r>
              <a:rPr lang="en-US" altLang="zh-CN" sz="2400" dirty="0" smtClean="0">
                <a:solidFill>
                  <a:srgbClr val="358FCB"/>
                </a:solidFill>
                <a:latin typeface="+mn-ea"/>
              </a:rPr>
              <a:t>Review </a:t>
            </a:r>
            <a:r>
              <a:rPr lang="en-US" altLang="zh-CN" sz="2400" dirty="0" smtClean="0">
                <a:solidFill>
                  <a:srgbClr val="7F7F7F"/>
                </a:solidFill>
                <a:latin typeface="+mn-ea"/>
              </a:rPr>
              <a:t>+</a:t>
            </a:r>
            <a:r>
              <a:rPr lang="en-US" altLang="zh-CN" sz="2400" dirty="0" smtClean="0">
                <a:solidFill>
                  <a:srgbClr val="358FCB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358FCB"/>
                </a:solidFill>
                <a:latin typeface="+mn-ea"/>
              </a:rPr>
              <a:t>静态分析 </a:t>
            </a:r>
            <a:r>
              <a:rPr lang="en-US" altLang="zh-CN" sz="2400" dirty="0" smtClean="0">
                <a:solidFill>
                  <a:srgbClr val="7F7F7F"/>
                </a:solidFill>
                <a:latin typeface="+mn-ea"/>
              </a:rPr>
              <a:t>+</a:t>
            </a:r>
            <a:r>
              <a:rPr lang="en-US" altLang="zh-CN" sz="2400" dirty="0" smtClean="0">
                <a:solidFill>
                  <a:srgbClr val="358FCB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358FCB"/>
                </a:solidFill>
                <a:latin typeface="+mn-ea"/>
              </a:rPr>
              <a:t>负责人</a:t>
            </a:r>
            <a:r>
              <a:rPr lang="en-US" altLang="zh-CN" sz="24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62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96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Summary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总结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7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466079"/>
            <a:ext cx="1944916" cy="145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20" y="2727733"/>
            <a:ext cx="1840301" cy="1070994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103065" y="3263230"/>
            <a:ext cx="497075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56464" y="2757479"/>
            <a:ext cx="1566454" cy="1637605"/>
            <a:chOff x="2756464" y="2757479"/>
            <a:chExt cx="1566454" cy="16376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067" y="2757479"/>
              <a:ext cx="1041248" cy="104124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756464" y="3933419"/>
              <a:ext cx="156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rPr>
                <a:t>Unit Test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34634" y="2757479"/>
            <a:ext cx="1949573" cy="1648490"/>
            <a:chOff x="4734634" y="2757479"/>
            <a:chExt cx="1949573" cy="164849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97" y="2757479"/>
              <a:ext cx="1041248" cy="1041248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734634" y="3944304"/>
              <a:ext cx="1949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rPr>
                <a:t>Code Review</a:t>
              </a:r>
              <a:endPara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总结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543" y="1171564"/>
            <a:ext cx="541289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优秀的</a:t>
            </a:r>
            <a:r>
              <a:rPr lang="en-US" altLang="zh-CN" sz="1800" dirty="0" smtClean="0">
                <a:solidFill>
                  <a:srgbClr val="358FCB"/>
                </a:solidFill>
                <a:latin typeface="+mn-ea"/>
              </a:rPr>
              <a:t>Unit Test</a:t>
            </a:r>
            <a:r>
              <a:rPr lang="zh-CN" altLang="en-US" sz="1800" dirty="0" smtClean="0">
                <a:latin typeface="+mn-ea"/>
              </a:rPr>
              <a:t>和</a:t>
            </a:r>
            <a:r>
              <a:rPr lang="en-US" altLang="zh-CN" sz="1800" dirty="0" smtClean="0">
                <a:solidFill>
                  <a:srgbClr val="358FCB"/>
                </a:solidFill>
                <a:latin typeface="+mn-ea"/>
              </a:rPr>
              <a:t>Code Review</a:t>
            </a:r>
            <a:r>
              <a:rPr lang="zh-CN" altLang="en-US" sz="1800" dirty="0" smtClean="0">
                <a:latin typeface="+mn-ea"/>
              </a:rPr>
              <a:t>可以带给我们什么？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短期效益：提高代码质量。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长期效益：提高开发人员能力。</a:t>
            </a:r>
            <a:r>
              <a:rPr lang="en-US" altLang="zh-CN" sz="1800" dirty="0" smtClean="0">
                <a:latin typeface="+mn-ea"/>
              </a:rPr>
              <a:t> 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601543" y="3177863"/>
            <a:ext cx="379706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如何推行</a:t>
            </a:r>
            <a:r>
              <a:rPr lang="en-US" altLang="zh-CN" sz="1800" dirty="0" smtClean="0">
                <a:solidFill>
                  <a:srgbClr val="358FCB"/>
                </a:solidFill>
                <a:latin typeface="+mn-ea"/>
              </a:rPr>
              <a:t>Unit Test</a:t>
            </a:r>
            <a:r>
              <a:rPr lang="zh-CN" altLang="en-US" sz="1800" dirty="0" smtClean="0">
                <a:latin typeface="+mn-ea"/>
              </a:rPr>
              <a:t>和</a:t>
            </a:r>
            <a:r>
              <a:rPr lang="en-US" altLang="zh-CN" sz="1800" dirty="0" smtClean="0">
                <a:solidFill>
                  <a:srgbClr val="358FCB"/>
                </a:solidFill>
                <a:latin typeface="+mn-ea"/>
              </a:rPr>
              <a:t>Code Review</a:t>
            </a:r>
            <a:r>
              <a:rPr lang="zh-CN" altLang="en-US" sz="1800" dirty="0">
                <a:latin typeface="+mn-ea"/>
              </a:rPr>
              <a:t>？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正确认识其作用。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提供</a:t>
            </a:r>
            <a:r>
              <a:rPr lang="zh-CN" altLang="en-US" sz="1800" dirty="0" smtClean="0">
                <a:latin typeface="+mn-ea"/>
              </a:rPr>
              <a:t>制度和开发工具上的保障。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实用主义原则。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92344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93119" y="1547445"/>
            <a:ext cx="3135924" cy="3593124"/>
            <a:chOff x="1271952" y="1433145"/>
            <a:chExt cx="3135924" cy="35931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952" y="2800580"/>
              <a:ext cx="1799493" cy="2225689"/>
            </a:xfrm>
            <a:prstGeom prst="rect">
              <a:avLst/>
            </a:prstGeom>
          </p:spPr>
        </p:pic>
        <p:sp>
          <p:nvSpPr>
            <p:cNvPr id="4" name="椭圆形标注 3"/>
            <p:cNvSpPr/>
            <p:nvPr/>
          </p:nvSpPr>
          <p:spPr>
            <a:xfrm>
              <a:off x="1356945" y="1433145"/>
              <a:ext cx="3050931" cy="1235549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Unit Test</a:t>
              </a:r>
              <a:r>
                <a:rPr lang="zh-CN" altLang="en-US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和</a:t>
              </a:r>
              <a:r>
                <a:rPr lang="en-US" altLang="zh-CN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Code Review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拯救世界</a:t>
              </a:r>
              <a:r>
                <a:rPr lang="zh-CN" altLang="en-US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！！</a:t>
              </a:r>
              <a:endPara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10982" y="1608992"/>
            <a:ext cx="2899263" cy="3531577"/>
            <a:chOff x="5618285" y="1494692"/>
            <a:chExt cx="2899263" cy="35315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122" y="3374781"/>
              <a:ext cx="1651488" cy="1651488"/>
            </a:xfrm>
            <a:prstGeom prst="rect">
              <a:avLst/>
            </a:prstGeom>
          </p:spPr>
        </p:pic>
        <p:sp>
          <p:nvSpPr>
            <p:cNvPr id="11" name="云形标注 10"/>
            <p:cNvSpPr/>
            <p:nvPr/>
          </p:nvSpPr>
          <p:spPr>
            <a:xfrm>
              <a:off x="5618285" y="1494692"/>
              <a:ext cx="2899263" cy="1636587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000"/>
                </a:lnSpc>
                <a:buSzPct val="150000"/>
                <a:buBlip>
                  <a:blip r:embed="rId4"/>
                </a:buBlip>
              </a:pP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需求多变；</a:t>
              </a:r>
              <a:endParaRPr lang="en-US" altLang="zh-CN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ts val="2000"/>
                </a:lnSpc>
                <a:buSzPct val="150000"/>
                <a:buBlip>
                  <a:blip r:embed="rId4"/>
                </a:buBlip>
              </a:pP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业务逻辑复杂；</a:t>
              </a:r>
              <a:endParaRPr lang="en-US" altLang="zh-CN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ts val="2000"/>
                </a:lnSpc>
                <a:buSzPct val="150000"/>
                <a:buBlip>
                  <a:blip r:embed="rId4"/>
                </a:buBlip>
              </a:pP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项目周期紧张；</a:t>
              </a:r>
              <a:endParaRPr lang="en-US" altLang="zh-CN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ts val="2000"/>
                </a:lnSpc>
                <a:buSzPct val="150000"/>
                <a:buBlip>
                  <a:blip r:embed="rId4"/>
                </a:buBlip>
              </a:pP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团队成员水平不一；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308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 L -0.24618 0.0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737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Unit Test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单元测试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129" y="1121229"/>
            <a:ext cx="7620671" cy="186962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一个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单元测试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是一段自动化的代码，这段代码调用被测试的工作单元，之后对这个单元的单个最终结果的某些假设进行检验。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3" y="1193346"/>
            <a:ext cx="1370159" cy="1725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129" y="3233058"/>
            <a:ext cx="7620671" cy="306977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它应该是自动化的，可重复执行的。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它应该很容易实现。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任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何人都应该能一键运行它。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它应该运行速度很快。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它的结果应该是稳定的。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它应该能完全控制被测试单元。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它应该是完全隔离的。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如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果它失败了，我们应该很容易发现什么是期待的结果，进而定位问题所在。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与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集成测试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的区别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090056"/>
            <a:ext cx="3178846" cy="252033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4639"/>
              </p:ext>
            </p:extLst>
          </p:nvPr>
        </p:nvGraphicFramePr>
        <p:xfrm>
          <a:off x="2917589" y="1752598"/>
          <a:ext cx="6096000" cy="298195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/>
                <a:gridCol w="3048000"/>
              </a:tblGrid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集成测试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单元测试</a:t>
                      </a:r>
                      <a:endParaRPr lang="zh-CN" altLang="en-US" sz="1800" b="1" dirty="0" smtClean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使用真实依赖物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不使用真实依赖物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一次性测试多个工作单元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一次只测试单一工作单元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速度慢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速度快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编写难度大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编写难度低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黑盒测试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白盒测试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数量少，只覆盖主要流程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数量多，覆盖所有分支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21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的作用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494" y="1523949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验</a:t>
            </a:r>
            <a:r>
              <a:rPr lang="zh-CN" altLang="en-US" sz="2000" dirty="0" smtClean="0">
                <a:latin typeface="+mn-ea"/>
              </a:rPr>
              <a:t>证功能单元的行为符合预期。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审查自己的设计。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回</a:t>
            </a:r>
            <a:r>
              <a:rPr lang="zh-CN" altLang="en-US" sz="2000" dirty="0" smtClean="0">
                <a:latin typeface="+mn-ea"/>
              </a:rPr>
              <a:t>归验证。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重构的基石。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提</a:t>
            </a:r>
            <a:r>
              <a:rPr lang="zh-CN" altLang="en-US" sz="2000" dirty="0" smtClean="0">
                <a:latin typeface="+mn-ea"/>
              </a:rPr>
              <a:t>前发现</a:t>
            </a:r>
            <a:r>
              <a:rPr lang="en-US" altLang="zh-CN" sz="2000" dirty="0" smtClean="0">
                <a:latin typeface="+mn-ea"/>
              </a:rPr>
              <a:t>Bug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495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的缺点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129" y="1513108"/>
            <a:ext cx="687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额</a:t>
            </a:r>
            <a:r>
              <a:rPr lang="zh-CN" altLang="en-US" sz="2000" dirty="0" smtClean="0">
                <a:latin typeface="+mn-ea"/>
              </a:rPr>
              <a:t>外的时间成本和人力成本（约</a:t>
            </a:r>
            <a:r>
              <a:rPr lang="en-US" altLang="zh-CN" sz="2000" dirty="0" smtClean="0">
                <a:latin typeface="+mn-ea"/>
              </a:rPr>
              <a:t>40%</a:t>
            </a:r>
            <a:r>
              <a:rPr lang="zh-CN" altLang="en-US" sz="2000" dirty="0" smtClean="0">
                <a:latin typeface="+mn-ea"/>
              </a:rPr>
              <a:t>）。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低质</a:t>
            </a:r>
            <a:r>
              <a:rPr lang="zh-CN" altLang="en-US" sz="2000" dirty="0" smtClean="0">
                <a:latin typeface="+mn-ea"/>
              </a:rPr>
              <a:t>量、缺乏维护的单元测试是项目开发的阻碍。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203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PO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怎么做单元测试</a:t>
            </a:r>
            <a:r>
              <a:rPr lang="zh-CN" altLang="en-US" sz="2000" dirty="0">
                <a:solidFill>
                  <a:srgbClr val="7F7F7F"/>
                </a:solidFill>
                <a:latin typeface="+mn-ea"/>
              </a:rPr>
              <a:t>？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218" y="979710"/>
            <a:ext cx="7358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正确认识单元测试的作用，不抱过高期待。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单元测试无法避免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在安排开发时间时预留单元测试的时间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选择合适的开发框架、测试框架、测试辅助工具。（</a:t>
            </a:r>
            <a:r>
              <a:rPr lang="en-US" altLang="zh-CN" sz="1800" dirty="0" smtClean="0">
                <a:latin typeface="+mn-ea"/>
              </a:rPr>
              <a:t>DAE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团队</a:t>
            </a:r>
            <a:r>
              <a:rPr lang="zh-CN" altLang="en-US" sz="1800" dirty="0" smtClean="0">
                <a:latin typeface="+mn-ea"/>
              </a:rPr>
              <a:t>达成一致，哪</a:t>
            </a:r>
            <a:r>
              <a:rPr lang="zh-CN" altLang="en-US" sz="1800" dirty="0">
                <a:latin typeface="+mn-ea"/>
              </a:rPr>
              <a:t>些需要测、哪些不需要测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制定</a:t>
            </a:r>
            <a:r>
              <a:rPr lang="zh-CN" altLang="en-US" sz="1800" dirty="0" smtClean="0">
                <a:latin typeface="+mn-ea"/>
              </a:rPr>
              <a:t>单元测试</a:t>
            </a:r>
            <a:r>
              <a:rPr lang="zh-CN" altLang="en-US" sz="1800" dirty="0" smtClean="0">
                <a:latin typeface="+mn-ea"/>
              </a:rPr>
              <a:t>书写格式规范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4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812</Words>
  <Application>Microsoft Office PowerPoint</Application>
  <PresentationFormat>全屏显示(4:3)</PresentationFormat>
  <Paragraphs>157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1462</cp:revision>
  <dcterms:created xsi:type="dcterms:W3CDTF">2016-04-24T15:52:00Z</dcterms:created>
  <dcterms:modified xsi:type="dcterms:W3CDTF">2018-03-22T15:23:55Z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