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61" r:id="rId2"/>
    <p:sldId id="363" r:id="rId3"/>
    <p:sldId id="434" r:id="rId4"/>
    <p:sldId id="493" r:id="rId5"/>
    <p:sldId id="492" r:id="rId6"/>
    <p:sldId id="494" r:id="rId7"/>
    <p:sldId id="495" r:id="rId8"/>
    <p:sldId id="454" r:id="rId9"/>
    <p:sldId id="496" r:id="rId10"/>
    <p:sldId id="497" r:id="rId11"/>
    <p:sldId id="498" r:id="rId12"/>
    <p:sldId id="499" r:id="rId13"/>
    <p:sldId id="508" r:id="rId14"/>
    <p:sldId id="501" r:id="rId15"/>
    <p:sldId id="510" r:id="rId16"/>
    <p:sldId id="509" r:id="rId17"/>
    <p:sldId id="511" r:id="rId18"/>
    <p:sldId id="512" r:id="rId19"/>
    <p:sldId id="513" r:id="rId20"/>
    <p:sldId id="502" r:id="rId21"/>
    <p:sldId id="503" r:id="rId22"/>
    <p:sldId id="505" r:id="rId23"/>
    <p:sldId id="504" r:id="rId24"/>
    <p:sldId id="506" r:id="rId25"/>
    <p:sldId id="507" r:id="rId26"/>
    <p:sldId id="515" r:id="rId27"/>
    <p:sldId id="514" r:id="rId28"/>
    <p:sldId id="476" r:id="rId29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FCB"/>
    <a:srgbClr val="7F7F7F"/>
    <a:srgbClr val="27506E"/>
    <a:srgbClr val="E0E0E0"/>
    <a:srgbClr val="EFEFEF"/>
    <a:srgbClr val="2E4864"/>
    <a:srgbClr val="10327B"/>
    <a:srgbClr val="000000"/>
    <a:srgbClr val="FAFAF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60" autoAdjust="0"/>
  </p:normalViewPr>
  <p:slideViewPr>
    <p:cSldViewPr snapToGrid="0" showGuides="1">
      <p:cViewPr varScale="1">
        <p:scale>
          <a:sx n="87" d="100"/>
          <a:sy n="87" d="100"/>
        </p:scale>
        <p:origin x="-702" y="84"/>
      </p:cViewPr>
      <p:guideLst>
        <p:guide orient="horz" pos="4125"/>
        <p:guide orient="horz" pos="195"/>
        <p:guide orient="horz" pos="2160"/>
        <p:guide pos="317"/>
        <p:guide pos="2880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5"/>
          <p:cNvGrpSpPr/>
          <p:nvPr userDrawn="1"/>
        </p:nvGrpSpPr>
        <p:grpSpPr>
          <a:xfrm rot="16200000">
            <a:off x="291943" y="536125"/>
            <a:ext cx="462683" cy="81481"/>
            <a:chOff x="2013527" y="1616364"/>
            <a:chExt cx="576928" cy="101600"/>
          </a:xfrm>
        </p:grpSpPr>
        <p:sp>
          <p:nvSpPr>
            <p:cNvPr id="44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2" y="1451085"/>
            <a:ext cx="8499413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9" y="1041338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5" y="3104038"/>
            <a:ext cx="1836773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5" y="1036736"/>
            <a:ext cx="1836773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9" y="3881535"/>
            <a:ext cx="1836773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7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30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3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6" y="1924634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7F7F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1197173" y="1283731"/>
            <a:ext cx="8562124" cy="6485496"/>
            <a:chOff x="3943629" y="1765230"/>
            <a:chExt cx="8733041" cy="6614959"/>
          </a:xfrm>
        </p:grpSpPr>
        <p:sp>
          <p:nvSpPr>
            <p:cNvPr id="3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4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5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3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5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8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0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1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2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6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7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9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16"/>
          <p:cNvSpPr/>
          <p:nvPr/>
        </p:nvSpPr>
        <p:spPr>
          <a:xfrm>
            <a:off x="0" y="4542645"/>
            <a:ext cx="9144000" cy="1416465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AutoShape 113"/>
          <p:cNvSpPr/>
          <p:nvPr/>
        </p:nvSpPr>
        <p:spPr bwMode="auto">
          <a:xfrm>
            <a:off x="57899" y="443345"/>
            <a:ext cx="3668626" cy="53293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9636 w 21600"/>
              <a:gd name="connsiteY5" fmla="*/ 7425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5681 w 21600"/>
              <a:gd name="connsiteY3" fmla="*/ 7446 h 21599"/>
              <a:gd name="connsiteX4" fmla="*/ 11068 w 21600"/>
              <a:gd name="connsiteY4" fmla="*/ 7318 h 21599"/>
              <a:gd name="connsiteX5" fmla="*/ 10904 w 21600"/>
              <a:gd name="connsiteY5" fmla="*/ 9690 h 21599"/>
              <a:gd name="connsiteX6" fmla="*/ 10896 w 21600"/>
              <a:gd name="connsiteY6" fmla="*/ 7568 h 21599"/>
              <a:gd name="connsiteX7" fmla="*/ 17029 w 21600"/>
              <a:gd name="connsiteY7" fmla="*/ 12011 h 21599"/>
              <a:gd name="connsiteX8" fmla="*/ 15386 w 21600"/>
              <a:gd name="connsiteY8" fmla="*/ 14175 h 21599"/>
              <a:gd name="connsiteX9" fmla="*/ 10800 w 21600"/>
              <a:gd name="connsiteY9" fmla="*/ 20249 h 21599"/>
              <a:gd name="connsiteX10" fmla="*/ 8839 w 21600"/>
              <a:gd name="connsiteY10" fmla="*/ 19406 h 21599"/>
              <a:gd name="connsiteX11" fmla="*/ 13000 w 21600"/>
              <a:gd name="connsiteY11" fmla="*/ 19048 h 21599"/>
              <a:gd name="connsiteX12" fmla="*/ 10800 w 21600"/>
              <a:gd name="connsiteY12" fmla="*/ 20249 h 21599"/>
              <a:gd name="connsiteX13" fmla="*/ 7595 w 21600"/>
              <a:gd name="connsiteY13" fmla="*/ 16813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7029 w 21600"/>
              <a:gd name="connsiteY5" fmla="*/ 12011 h 21599"/>
              <a:gd name="connsiteX6" fmla="*/ 15386 w 21600"/>
              <a:gd name="connsiteY6" fmla="*/ 14175 h 21599"/>
              <a:gd name="connsiteX7" fmla="*/ 10800 w 21600"/>
              <a:gd name="connsiteY7" fmla="*/ 20249 h 21599"/>
              <a:gd name="connsiteX8" fmla="*/ 8839 w 21600"/>
              <a:gd name="connsiteY8" fmla="*/ 19406 h 21599"/>
              <a:gd name="connsiteX9" fmla="*/ 13000 w 21600"/>
              <a:gd name="connsiteY9" fmla="*/ 19048 h 21599"/>
              <a:gd name="connsiteX10" fmla="*/ 10800 w 21600"/>
              <a:gd name="connsiteY10" fmla="*/ 20249 h 21599"/>
              <a:gd name="connsiteX11" fmla="*/ 7595 w 21600"/>
              <a:gd name="connsiteY11" fmla="*/ 16813 h 21599"/>
              <a:gd name="connsiteX12" fmla="*/ 14616 w 21600"/>
              <a:gd name="connsiteY12" fmla="*/ 15525 h 21599"/>
              <a:gd name="connsiteX13" fmla="*/ 14270 w 21600"/>
              <a:gd name="connsiteY13" fmla="*/ 16239 h 21599"/>
              <a:gd name="connsiteX14" fmla="*/ 7595 w 21600"/>
              <a:gd name="connsiteY14" fmla="*/ 16813 h 21599"/>
              <a:gd name="connsiteX15" fmla="*/ 13345 w 21600"/>
              <a:gd name="connsiteY15" fmla="*/ 18343 h 21599"/>
              <a:gd name="connsiteX16" fmla="*/ 8476 w 21600"/>
              <a:gd name="connsiteY16" fmla="*/ 18762 h 21599"/>
              <a:gd name="connsiteX17" fmla="*/ 7890 w 21600"/>
              <a:gd name="connsiteY17" fmla="*/ 17483 h 21599"/>
              <a:gd name="connsiteX18" fmla="*/ 7881 w 21600"/>
              <a:gd name="connsiteY18" fmla="*/ 17462 h 21599"/>
              <a:gd name="connsiteX19" fmla="*/ 13957 w 21600"/>
              <a:gd name="connsiteY19" fmla="*/ 16941 h 21599"/>
              <a:gd name="connsiteX20" fmla="*/ 13698 w 21600"/>
              <a:gd name="connsiteY20" fmla="*/ 17537 h 21599"/>
              <a:gd name="connsiteX21" fmla="*/ 13345 w 21600"/>
              <a:gd name="connsiteY21" fmla="*/ 18343 h 21599"/>
              <a:gd name="connsiteX22" fmla="*/ 10800 w 21600"/>
              <a:gd name="connsiteY22" fmla="*/ 0 h 21599"/>
              <a:gd name="connsiteX23" fmla="*/ 0 w 21600"/>
              <a:gd name="connsiteY23" fmla="*/ 7425 h 21599"/>
              <a:gd name="connsiteX24" fmla="*/ 4939 w 21600"/>
              <a:gd name="connsiteY24" fmla="*/ 15562 h 21599"/>
              <a:gd name="connsiteX25" fmla="*/ 10800 w 21600"/>
              <a:gd name="connsiteY25" fmla="*/ 21599 h 21599"/>
              <a:gd name="connsiteX26" fmla="*/ 16660 w 21600"/>
              <a:gd name="connsiteY26" fmla="*/ 15577 h 21599"/>
              <a:gd name="connsiteX27" fmla="*/ 21600 w 21600"/>
              <a:gd name="connsiteY27" fmla="*/ 7425 h 21599"/>
              <a:gd name="connsiteX28" fmla="*/ 10800 w 21600"/>
              <a:gd name="connsiteY28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0904 w 21600"/>
              <a:gd name="connsiteY3" fmla="*/ 9690 h 21599"/>
              <a:gd name="connsiteX4" fmla="*/ 17029 w 21600"/>
              <a:gd name="connsiteY4" fmla="*/ 12011 h 21599"/>
              <a:gd name="connsiteX5" fmla="*/ 15386 w 21600"/>
              <a:gd name="connsiteY5" fmla="*/ 14175 h 21599"/>
              <a:gd name="connsiteX6" fmla="*/ 10800 w 21600"/>
              <a:gd name="connsiteY6" fmla="*/ 20249 h 21599"/>
              <a:gd name="connsiteX7" fmla="*/ 8839 w 21600"/>
              <a:gd name="connsiteY7" fmla="*/ 19406 h 21599"/>
              <a:gd name="connsiteX8" fmla="*/ 13000 w 21600"/>
              <a:gd name="connsiteY8" fmla="*/ 19048 h 21599"/>
              <a:gd name="connsiteX9" fmla="*/ 10800 w 21600"/>
              <a:gd name="connsiteY9" fmla="*/ 20249 h 21599"/>
              <a:gd name="connsiteX10" fmla="*/ 7595 w 21600"/>
              <a:gd name="connsiteY10" fmla="*/ 16813 h 21599"/>
              <a:gd name="connsiteX11" fmla="*/ 14616 w 21600"/>
              <a:gd name="connsiteY11" fmla="*/ 15525 h 21599"/>
              <a:gd name="connsiteX12" fmla="*/ 14270 w 21600"/>
              <a:gd name="connsiteY12" fmla="*/ 16239 h 21599"/>
              <a:gd name="connsiteX13" fmla="*/ 7595 w 21600"/>
              <a:gd name="connsiteY13" fmla="*/ 16813 h 21599"/>
              <a:gd name="connsiteX14" fmla="*/ 13345 w 21600"/>
              <a:gd name="connsiteY14" fmla="*/ 18343 h 21599"/>
              <a:gd name="connsiteX15" fmla="*/ 8476 w 21600"/>
              <a:gd name="connsiteY15" fmla="*/ 18762 h 21599"/>
              <a:gd name="connsiteX16" fmla="*/ 7890 w 21600"/>
              <a:gd name="connsiteY16" fmla="*/ 17483 h 21599"/>
              <a:gd name="connsiteX17" fmla="*/ 7881 w 21600"/>
              <a:gd name="connsiteY17" fmla="*/ 17462 h 21599"/>
              <a:gd name="connsiteX18" fmla="*/ 13957 w 21600"/>
              <a:gd name="connsiteY18" fmla="*/ 16941 h 21599"/>
              <a:gd name="connsiteX19" fmla="*/ 13698 w 21600"/>
              <a:gd name="connsiteY19" fmla="*/ 17537 h 21599"/>
              <a:gd name="connsiteX20" fmla="*/ 13345 w 21600"/>
              <a:gd name="connsiteY20" fmla="*/ 18343 h 21599"/>
              <a:gd name="connsiteX21" fmla="*/ 10800 w 21600"/>
              <a:gd name="connsiteY21" fmla="*/ 0 h 21599"/>
              <a:gd name="connsiteX22" fmla="*/ 0 w 21600"/>
              <a:gd name="connsiteY22" fmla="*/ 7425 h 21599"/>
              <a:gd name="connsiteX23" fmla="*/ 4939 w 21600"/>
              <a:gd name="connsiteY23" fmla="*/ 15562 h 21599"/>
              <a:gd name="connsiteX24" fmla="*/ 10800 w 21600"/>
              <a:gd name="connsiteY24" fmla="*/ 21599 h 21599"/>
              <a:gd name="connsiteX25" fmla="*/ 16660 w 21600"/>
              <a:gd name="connsiteY25" fmla="*/ 15577 h 21599"/>
              <a:gd name="connsiteX26" fmla="*/ 21600 w 21600"/>
              <a:gd name="connsiteY26" fmla="*/ 7425 h 21599"/>
              <a:gd name="connsiteX27" fmla="*/ 10800 w 21600"/>
              <a:gd name="connsiteY27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7029 w 21600"/>
              <a:gd name="connsiteY3" fmla="*/ 12011 h 21599"/>
              <a:gd name="connsiteX4" fmla="*/ 15386 w 21600"/>
              <a:gd name="connsiteY4" fmla="*/ 14175 h 21599"/>
              <a:gd name="connsiteX5" fmla="*/ 10800 w 21600"/>
              <a:gd name="connsiteY5" fmla="*/ 20249 h 21599"/>
              <a:gd name="connsiteX6" fmla="*/ 8839 w 21600"/>
              <a:gd name="connsiteY6" fmla="*/ 19406 h 21599"/>
              <a:gd name="connsiteX7" fmla="*/ 13000 w 21600"/>
              <a:gd name="connsiteY7" fmla="*/ 19048 h 21599"/>
              <a:gd name="connsiteX8" fmla="*/ 10800 w 21600"/>
              <a:gd name="connsiteY8" fmla="*/ 20249 h 21599"/>
              <a:gd name="connsiteX9" fmla="*/ 7595 w 21600"/>
              <a:gd name="connsiteY9" fmla="*/ 16813 h 21599"/>
              <a:gd name="connsiteX10" fmla="*/ 14616 w 21600"/>
              <a:gd name="connsiteY10" fmla="*/ 15525 h 21599"/>
              <a:gd name="connsiteX11" fmla="*/ 14270 w 21600"/>
              <a:gd name="connsiteY11" fmla="*/ 16239 h 21599"/>
              <a:gd name="connsiteX12" fmla="*/ 7595 w 21600"/>
              <a:gd name="connsiteY12" fmla="*/ 16813 h 21599"/>
              <a:gd name="connsiteX13" fmla="*/ 13345 w 21600"/>
              <a:gd name="connsiteY13" fmla="*/ 18343 h 21599"/>
              <a:gd name="connsiteX14" fmla="*/ 8476 w 21600"/>
              <a:gd name="connsiteY14" fmla="*/ 18762 h 21599"/>
              <a:gd name="connsiteX15" fmla="*/ 7890 w 21600"/>
              <a:gd name="connsiteY15" fmla="*/ 17483 h 21599"/>
              <a:gd name="connsiteX16" fmla="*/ 7881 w 21600"/>
              <a:gd name="connsiteY16" fmla="*/ 17462 h 21599"/>
              <a:gd name="connsiteX17" fmla="*/ 13957 w 21600"/>
              <a:gd name="connsiteY17" fmla="*/ 16941 h 21599"/>
              <a:gd name="connsiteX18" fmla="*/ 13698 w 21600"/>
              <a:gd name="connsiteY18" fmla="*/ 17537 h 21599"/>
              <a:gd name="connsiteX19" fmla="*/ 13345 w 21600"/>
              <a:gd name="connsiteY19" fmla="*/ 18343 h 21599"/>
              <a:gd name="connsiteX20" fmla="*/ 10800 w 21600"/>
              <a:gd name="connsiteY20" fmla="*/ 0 h 21599"/>
              <a:gd name="connsiteX21" fmla="*/ 0 w 21600"/>
              <a:gd name="connsiteY21" fmla="*/ 7425 h 21599"/>
              <a:gd name="connsiteX22" fmla="*/ 4939 w 21600"/>
              <a:gd name="connsiteY22" fmla="*/ 15562 h 21599"/>
              <a:gd name="connsiteX23" fmla="*/ 10800 w 21600"/>
              <a:gd name="connsiteY23" fmla="*/ 21599 h 21599"/>
              <a:gd name="connsiteX24" fmla="*/ 16660 w 21600"/>
              <a:gd name="connsiteY24" fmla="*/ 15577 h 21599"/>
              <a:gd name="connsiteX25" fmla="*/ 21600 w 21600"/>
              <a:gd name="connsiteY25" fmla="*/ 7425 h 21599"/>
              <a:gd name="connsiteX26" fmla="*/ 10800 w 21600"/>
              <a:gd name="connsiteY26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7029 w 21600"/>
              <a:gd name="connsiteY2" fmla="*/ 12011 h 21599"/>
              <a:gd name="connsiteX3" fmla="*/ 15386 w 21600"/>
              <a:gd name="connsiteY3" fmla="*/ 14175 h 21599"/>
              <a:gd name="connsiteX4" fmla="*/ 10800 w 21600"/>
              <a:gd name="connsiteY4" fmla="*/ 20249 h 21599"/>
              <a:gd name="connsiteX5" fmla="*/ 8839 w 21600"/>
              <a:gd name="connsiteY5" fmla="*/ 19406 h 21599"/>
              <a:gd name="connsiteX6" fmla="*/ 13000 w 21600"/>
              <a:gd name="connsiteY6" fmla="*/ 19048 h 21599"/>
              <a:gd name="connsiteX7" fmla="*/ 10800 w 21600"/>
              <a:gd name="connsiteY7" fmla="*/ 20249 h 21599"/>
              <a:gd name="connsiteX8" fmla="*/ 7595 w 21600"/>
              <a:gd name="connsiteY8" fmla="*/ 16813 h 21599"/>
              <a:gd name="connsiteX9" fmla="*/ 14616 w 21600"/>
              <a:gd name="connsiteY9" fmla="*/ 15525 h 21599"/>
              <a:gd name="connsiteX10" fmla="*/ 14270 w 21600"/>
              <a:gd name="connsiteY10" fmla="*/ 16239 h 21599"/>
              <a:gd name="connsiteX11" fmla="*/ 7595 w 21600"/>
              <a:gd name="connsiteY11" fmla="*/ 16813 h 21599"/>
              <a:gd name="connsiteX12" fmla="*/ 13345 w 21600"/>
              <a:gd name="connsiteY12" fmla="*/ 18343 h 21599"/>
              <a:gd name="connsiteX13" fmla="*/ 8476 w 21600"/>
              <a:gd name="connsiteY13" fmla="*/ 18762 h 21599"/>
              <a:gd name="connsiteX14" fmla="*/ 7890 w 21600"/>
              <a:gd name="connsiteY14" fmla="*/ 17483 h 21599"/>
              <a:gd name="connsiteX15" fmla="*/ 7881 w 21600"/>
              <a:gd name="connsiteY15" fmla="*/ 17462 h 21599"/>
              <a:gd name="connsiteX16" fmla="*/ 13957 w 21600"/>
              <a:gd name="connsiteY16" fmla="*/ 16941 h 21599"/>
              <a:gd name="connsiteX17" fmla="*/ 13698 w 21600"/>
              <a:gd name="connsiteY17" fmla="*/ 17537 h 21599"/>
              <a:gd name="connsiteX18" fmla="*/ 13345 w 21600"/>
              <a:gd name="connsiteY18" fmla="*/ 18343 h 21599"/>
              <a:gd name="connsiteX19" fmla="*/ 10800 w 21600"/>
              <a:gd name="connsiteY19" fmla="*/ 0 h 21599"/>
              <a:gd name="connsiteX20" fmla="*/ 0 w 21600"/>
              <a:gd name="connsiteY20" fmla="*/ 7425 h 21599"/>
              <a:gd name="connsiteX21" fmla="*/ 4939 w 21600"/>
              <a:gd name="connsiteY21" fmla="*/ 15562 h 21599"/>
              <a:gd name="connsiteX22" fmla="*/ 10800 w 21600"/>
              <a:gd name="connsiteY22" fmla="*/ 21599 h 21599"/>
              <a:gd name="connsiteX23" fmla="*/ 16660 w 21600"/>
              <a:gd name="connsiteY23" fmla="*/ 15577 h 21599"/>
              <a:gd name="connsiteX24" fmla="*/ 21600 w 21600"/>
              <a:gd name="connsiteY24" fmla="*/ 7425 h 21599"/>
              <a:gd name="connsiteX25" fmla="*/ 10800 w 21600"/>
              <a:gd name="connsiteY25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5386 w 21600"/>
              <a:gd name="connsiteY2" fmla="*/ 14175 h 21599"/>
              <a:gd name="connsiteX3" fmla="*/ 10800 w 21600"/>
              <a:gd name="connsiteY3" fmla="*/ 20249 h 21599"/>
              <a:gd name="connsiteX4" fmla="*/ 8839 w 21600"/>
              <a:gd name="connsiteY4" fmla="*/ 19406 h 21599"/>
              <a:gd name="connsiteX5" fmla="*/ 13000 w 21600"/>
              <a:gd name="connsiteY5" fmla="*/ 19048 h 21599"/>
              <a:gd name="connsiteX6" fmla="*/ 10800 w 21600"/>
              <a:gd name="connsiteY6" fmla="*/ 20249 h 21599"/>
              <a:gd name="connsiteX7" fmla="*/ 7595 w 21600"/>
              <a:gd name="connsiteY7" fmla="*/ 16813 h 21599"/>
              <a:gd name="connsiteX8" fmla="*/ 14616 w 21600"/>
              <a:gd name="connsiteY8" fmla="*/ 15525 h 21599"/>
              <a:gd name="connsiteX9" fmla="*/ 14270 w 21600"/>
              <a:gd name="connsiteY9" fmla="*/ 16239 h 21599"/>
              <a:gd name="connsiteX10" fmla="*/ 7595 w 21600"/>
              <a:gd name="connsiteY10" fmla="*/ 16813 h 21599"/>
              <a:gd name="connsiteX11" fmla="*/ 13345 w 21600"/>
              <a:gd name="connsiteY11" fmla="*/ 18343 h 21599"/>
              <a:gd name="connsiteX12" fmla="*/ 8476 w 21600"/>
              <a:gd name="connsiteY12" fmla="*/ 18762 h 21599"/>
              <a:gd name="connsiteX13" fmla="*/ 7890 w 21600"/>
              <a:gd name="connsiteY13" fmla="*/ 17483 h 21599"/>
              <a:gd name="connsiteX14" fmla="*/ 7881 w 21600"/>
              <a:gd name="connsiteY14" fmla="*/ 17462 h 21599"/>
              <a:gd name="connsiteX15" fmla="*/ 13957 w 21600"/>
              <a:gd name="connsiteY15" fmla="*/ 16941 h 21599"/>
              <a:gd name="connsiteX16" fmla="*/ 13698 w 21600"/>
              <a:gd name="connsiteY16" fmla="*/ 17537 h 21599"/>
              <a:gd name="connsiteX17" fmla="*/ 13345 w 21600"/>
              <a:gd name="connsiteY17" fmla="*/ 18343 h 21599"/>
              <a:gd name="connsiteX18" fmla="*/ 10800 w 21600"/>
              <a:gd name="connsiteY18" fmla="*/ 0 h 21599"/>
              <a:gd name="connsiteX19" fmla="*/ 0 w 21600"/>
              <a:gd name="connsiteY19" fmla="*/ 7425 h 21599"/>
              <a:gd name="connsiteX20" fmla="*/ 4939 w 21600"/>
              <a:gd name="connsiteY20" fmla="*/ 15562 h 21599"/>
              <a:gd name="connsiteX21" fmla="*/ 10800 w 21600"/>
              <a:gd name="connsiteY21" fmla="*/ 21599 h 21599"/>
              <a:gd name="connsiteX22" fmla="*/ 16660 w 21600"/>
              <a:gd name="connsiteY22" fmla="*/ 15577 h 21599"/>
              <a:gd name="connsiteX23" fmla="*/ 21600 w 21600"/>
              <a:gd name="connsiteY23" fmla="*/ 7425 h 21599"/>
              <a:gd name="connsiteX24" fmla="*/ 10800 w 21600"/>
              <a:gd name="connsiteY24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0800 w 21600"/>
              <a:gd name="connsiteY2" fmla="*/ 20249 h 21599"/>
              <a:gd name="connsiteX3" fmla="*/ 8839 w 21600"/>
              <a:gd name="connsiteY3" fmla="*/ 19406 h 21599"/>
              <a:gd name="connsiteX4" fmla="*/ 13000 w 21600"/>
              <a:gd name="connsiteY4" fmla="*/ 19048 h 21599"/>
              <a:gd name="connsiteX5" fmla="*/ 10800 w 21600"/>
              <a:gd name="connsiteY5" fmla="*/ 20249 h 21599"/>
              <a:gd name="connsiteX6" fmla="*/ 7595 w 21600"/>
              <a:gd name="connsiteY6" fmla="*/ 16813 h 21599"/>
              <a:gd name="connsiteX7" fmla="*/ 14616 w 21600"/>
              <a:gd name="connsiteY7" fmla="*/ 15525 h 21599"/>
              <a:gd name="connsiteX8" fmla="*/ 14270 w 21600"/>
              <a:gd name="connsiteY8" fmla="*/ 16239 h 21599"/>
              <a:gd name="connsiteX9" fmla="*/ 7595 w 21600"/>
              <a:gd name="connsiteY9" fmla="*/ 16813 h 21599"/>
              <a:gd name="connsiteX10" fmla="*/ 13345 w 21600"/>
              <a:gd name="connsiteY10" fmla="*/ 18343 h 21599"/>
              <a:gd name="connsiteX11" fmla="*/ 8476 w 21600"/>
              <a:gd name="connsiteY11" fmla="*/ 18762 h 21599"/>
              <a:gd name="connsiteX12" fmla="*/ 7890 w 21600"/>
              <a:gd name="connsiteY12" fmla="*/ 17483 h 21599"/>
              <a:gd name="connsiteX13" fmla="*/ 7881 w 21600"/>
              <a:gd name="connsiteY13" fmla="*/ 17462 h 21599"/>
              <a:gd name="connsiteX14" fmla="*/ 13957 w 21600"/>
              <a:gd name="connsiteY14" fmla="*/ 16941 h 21599"/>
              <a:gd name="connsiteX15" fmla="*/ 13698 w 21600"/>
              <a:gd name="connsiteY15" fmla="*/ 17537 h 21599"/>
              <a:gd name="connsiteX16" fmla="*/ 13345 w 21600"/>
              <a:gd name="connsiteY16" fmla="*/ 18343 h 21599"/>
              <a:gd name="connsiteX17" fmla="*/ 10800 w 21600"/>
              <a:gd name="connsiteY17" fmla="*/ 0 h 21599"/>
              <a:gd name="connsiteX18" fmla="*/ 0 w 21600"/>
              <a:gd name="connsiteY18" fmla="*/ 7425 h 21599"/>
              <a:gd name="connsiteX19" fmla="*/ 4939 w 21600"/>
              <a:gd name="connsiteY19" fmla="*/ 15562 h 21599"/>
              <a:gd name="connsiteX20" fmla="*/ 10800 w 21600"/>
              <a:gd name="connsiteY20" fmla="*/ 21599 h 21599"/>
              <a:gd name="connsiteX21" fmla="*/ 16660 w 21600"/>
              <a:gd name="connsiteY21" fmla="*/ 15577 h 21599"/>
              <a:gd name="connsiteX22" fmla="*/ 21600 w 21600"/>
              <a:gd name="connsiteY22" fmla="*/ 7425 h 21599"/>
              <a:gd name="connsiteX23" fmla="*/ 10800 w 21600"/>
              <a:gd name="connsiteY23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10800 w 21600"/>
              <a:gd name="connsiteY3" fmla="*/ 20249 h 21599"/>
              <a:gd name="connsiteX4" fmla="*/ 7595 w 21600"/>
              <a:gd name="connsiteY4" fmla="*/ 16813 h 21599"/>
              <a:gd name="connsiteX5" fmla="*/ 14616 w 21600"/>
              <a:gd name="connsiteY5" fmla="*/ 15525 h 21599"/>
              <a:gd name="connsiteX6" fmla="*/ 14270 w 21600"/>
              <a:gd name="connsiteY6" fmla="*/ 16239 h 21599"/>
              <a:gd name="connsiteX7" fmla="*/ 7595 w 21600"/>
              <a:gd name="connsiteY7" fmla="*/ 16813 h 21599"/>
              <a:gd name="connsiteX8" fmla="*/ 13345 w 21600"/>
              <a:gd name="connsiteY8" fmla="*/ 18343 h 21599"/>
              <a:gd name="connsiteX9" fmla="*/ 8476 w 21600"/>
              <a:gd name="connsiteY9" fmla="*/ 18762 h 21599"/>
              <a:gd name="connsiteX10" fmla="*/ 7890 w 21600"/>
              <a:gd name="connsiteY10" fmla="*/ 17483 h 21599"/>
              <a:gd name="connsiteX11" fmla="*/ 7881 w 21600"/>
              <a:gd name="connsiteY11" fmla="*/ 17462 h 21599"/>
              <a:gd name="connsiteX12" fmla="*/ 13957 w 21600"/>
              <a:gd name="connsiteY12" fmla="*/ 16941 h 21599"/>
              <a:gd name="connsiteX13" fmla="*/ 13698 w 21600"/>
              <a:gd name="connsiteY13" fmla="*/ 17537 h 21599"/>
              <a:gd name="connsiteX14" fmla="*/ 13345 w 21600"/>
              <a:gd name="connsiteY14" fmla="*/ 18343 h 21599"/>
              <a:gd name="connsiteX15" fmla="*/ 10800 w 21600"/>
              <a:gd name="connsiteY15" fmla="*/ 0 h 21599"/>
              <a:gd name="connsiteX16" fmla="*/ 0 w 21600"/>
              <a:gd name="connsiteY16" fmla="*/ 7425 h 21599"/>
              <a:gd name="connsiteX17" fmla="*/ 4939 w 21600"/>
              <a:gd name="connsiteY17" fmla="*/ 15562 h 21599"/>
              <a:gd name="connsiteX18" fmla="*/ 10800 w 21600"/>
              <a:gd name="connsiteY18" fmla="*/ 21599 h 21599"/>
              <a:gd name="connsiteX19" fmla="*/ 16660 w 21600"/>
              <a:gd name="connsiteY19" fmla="*/ 15577 h 21599"/>
              <a:gd name="connsiteX20" fmla="*/ 21600 w 21600"/>
              <a:gd name="connsiteY20" fmla="*/ 7425 h 21599"/>
              <a:gd name="connsiteX21" fmla="*/ 10800 w 21600"/>
              <a:gd name="connsiteY21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7595 w 21600"/>
              <a:gd name="connsiteY3" fmla="*/ 16813 h 21599"/>
              <a:gd name="connsiteX4" fmla="*/ 14616 w 21600"/>
              <a:gd name="connsiteY4" fmla="*/ 15525 h 21599"/>
              <a:gd name="connsiteX5" fmla="*/ 14270 w 21600"/>
              <a:gd name="connsiteY5" fmla="*/ 16239 h 21599"/>
              <a:gd name="connsiteX6" fmla="*/ 7595 w 21600"/>
              <a:gd name="connsiteY6" fmla="*/ 16813 h 21599"/>
              <a:gd name="connsiteX7" fmla="*/ 13345 w 21600"/>
              <a:gd name="connsiteY7" fmla="*/ 18343 h 21599"/>
              <a:gd name="connsiteX8" fmla="*/ 8476 w 21600"/>
              <a:gd name="connsiteY8" fmla="*/ 18762 h 21599"/>
              <a:gd name="connsiteX9" fmla="*/ 7890 w 21600"/>
              <a:gd name="connsiteY9" fmla="*/ 17483 h 21599"/>
              <a:gd name="connsiteX10" fmla="*/ 7881 w 21600"/>
              <a:gd name="connsiteY10" fmla="*/ 17462 h 21599"/>
              <a:gd name="connsiteX11" fmla="*/ 13957 w 21600"/>
              <a:gd name="connsiteY11" fmla="*/ 16941 h 21599"/>
              <a:gd name="connsiteX12" fmla="*/ 13698 w 21600"/>
              <a:gd name="connsiteY12" fmla="*/ 17537 h 21599"/>
              <a:gd name="connsiteX13" fmla="*/ 13345 w 21600"/>
              <a:gd name="connsiteY13" fmla="*/ 18343 h 21599"/>
              <a:gd name="connsiteX14" fmla="*/ 10800 w 21600"/>
              <a:gd name="connsiteY14" fmla="*/ 0 h 21599"/>
              <a:gd name="connsiteX15" fmla="*/ 0 w 21600"/>
              <a:gd name="connsiteY15" fmla="*/ 7425 h 21599"/>
              <a:gd name="connsiteX16" fmla="*/ 4939 w 21600"/>
              <a:gd name="connsiteY16" fmla="*/ 15562 h 21599"/>
              <a:gd name="connsiteX17" fmla="*/ 10800 w 21600"/>
              <a:gd name="connsiteY17" fmla="*/ 21599 h 21599"/>
              <a:gd name="connsiteX18" fmla="*/ 16660 w 21600"/>
              <a:gd name="connsiteY18" fmla="*/ 15577 h 21599"/>
              <a:gd name="connsiteX19" fmla="*/ 21600 w 21600"/>
              <a:gd name="connsiteY19" fmla="*/ 7425 h 21599"/>
              <a:gd name="connsiteX20" fmla="*/ 10800 w 21600"/>
              <a:gd name="connsiteY20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957 w 21600"/>
              <a:gd name="connsiteY10" fmla="*/ 16941 h 21599"/>
              <a:gd name="connsiteX11" fmla="*/ 13698 w 21600"/>
              <a:gd name="connsiteY11" fmla="*/ 17537 h 21599"/>
              <a:gd name="connsiteX12" fmla="*/ 13345 w 21600"/>
              <a:gd name="connsiteY12" fmla="*/ 18343 h 21599"/>
              <a:gd name="connsiteX13" fmla="*/ 10800 w 21600"/>
              <a:gd name="connsiteY13" fmla="*/ 0 h 21599"/>
              <a:gd name="connsiteX14" fmla="*/ 0 w 21600"/>
              <a:gd name="connsiteY14" fmla="*/ 7425 h 21599"/>
              <a:gd name="connsiteX15" fmla="*/ 4939 w 21600"/>
              <a:gd name="connsiteY15" fmla="*/ 15562 h 21599"/>
              <a:gd name="connsiteX16" fmla="*/ 10800 w 21600"/>
              <a:gd name="connsiteY16" fmla="*/ 21599 h 21599"/>
              <a:gd name="connsiteX17" fmla="*/ 16660 w 21600"/>
              <a:gd name="connsiteY17" fmla="*/ 15577 h 21599"/>
              <a:gd name="connsiteX18" fmla="*/ 21600 w 21600"/>
              <a:gd name="connsiteY18" fmla="*/ 7425 h 21599"/>
              <a:gd name="connsiteX19" fmla="*/ 10800 w 21600"/>
              <a:gd name="connsiteY19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698 w 21600"/>
              <a:gd name="connsiteY10" fmla="*/ 17537 h 21599"/>
              <a:gd name="connsiteX11" fmla="*/ 13345 w 21600"/>
              <a:gd name="connsiteY11" fmla="*/ 18343 h 21599"/>
              <a:gd name="connsiteX12" fmla="*/ 10800 w 21600"/>
              <a:gd name="connsiteY12" fmla="*/ 0 h 21599"/>
              <a:gd name="connsiteX13" fmla="*/ 0 w 21600"/>
              <a:gd name="connsiteY13" fmla="*/ 7425 h 21599"/>
              <a:gd name="connsiteX14" fmla="*/ 4939 w 21600"/>
              <a:gd name="connsiteY14" fmla="*/ 15562 h 21599"/>
              <a:gd name="connsiteX15" fmla="*/ 10800 w 21600"/>
              <a:gd name="connsiteY15" fmla="*/ 21599 h 21599"/>
              <a:gd name="connsiteX16" fmla="*/ 16660 w 21600"/>
              <a:gd name="connsiteY16" fmla="*/ 15577 h 21599"/>
              <a:gd name="connsiteX17" fmla="*/ 21600 w 21600"/>
              <a:gd name="connsiteY17" fmla="*/ 7425 h 21599"/>
              <a:gd name="connsiteX18" fmla="*/ 10800 w 21600"/>
              <a:gd name="connsiteY18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345 w 21600"/>
              <a:gd name="connsiteY10" fmla="*/ 18343 h 21599"/>
              <a:gd name="connsiteX11" fmla="*/ 10800 w 21600"/>
              <a:gd name="connsiteY11" fmla="*/ 0 h 21599"/>
              <a:gd name="connsiteX12" fmla="*/ 0 w 21600"/>
              <a:gd name="connsiteY12" fmla="*/ 7425 h 21599"/>
              <a:gd name="connsiteX13" fmla="*/ 4939 w 21600"/>
              <a:gd name="connsiteY13" fmla="*/ 15562 h 21599"/>
              <a:gd name="connsiteX14" fmla="*/ 10800 w 21600"/>
              <a:gd name="connsiteY14" fmla="*/ 21599 h 21599"/>
              <a:gd name="connsiteX15" fmla="*/ 16660 w 21600"/>
              <a:gd name="connsiteY15" fmla="*/ 15577 h 21599"/>
              <a:gd name="connsiteX16" fmla="*/ 21600 w 21600"/>
              <a:gd name="connsiteY16" fmla="*/ 7425 h 21599"/>
              <a:gd name="connsiteX17" fmla="*/ 10800 w 21600"/>
              <a:gd name="connsiteY17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0800 w 21600"/>
              <a:gd name="connsiteY10" fmla="*/ 0 h 21599"/>
              <a:gd name="connsiteX11" fmla="*/ 0 w 21600"/>
              <a:gd name="connsiteY11" fmla="*/ 7425 h 21599"/>
              <a:gd name="connsiteX12" fmla="*/ 4939 w 21600"/>
              <a:gd name="connsiteY12" fmla="*/ 15562 h 21599"/>
              <a:gd name="connsiteX13" fmla="*/ 10800 w 21600"/>
              <a:gd name="connsiteY13" fmla="*/ 21599 h 21599"/>
              <a:gd name="connsiteX14" fmla="*/ 16660 w 21600"/>
              <a:gd name="connsiteY14" fmla="*/ 15577 h 21599"/>
              <a:gd name="connsiteX15" fmla="*/ 21600 w 21600"/>
              <a:gd name="connsiteY15" fmla="*/ 7425 h 21599"/>
              <a:gd name="connsiteX16" fmla="*/ 10800 w 21600"/>
              <a:gd name="connsiteY16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10800 w 21600"/>
              <a:gd name="connsiteY9" fmla="*/ 0 h 21599"/>
              <a:gd name="connsiteX10" fmla="*/ 0 w 21600"/>
              <a:gd name="connsiteY10" fmla="*/ 7425 h 21599"/>
              <a:gd name="connsiteX11" fmla="*/ 4939 w 21600"/>
              <a:gd name="connsiteY11" fmla="*/ 15562 h 21599"/>
              <a:gd name="connsiteX12" fmla="*/ 10800 w 21600"/>
              <a:gd name="connsiteY12" fmla="*/ 21599 h 21599"/>
              <a:gd name="connsiteX13" fmla="*/ 16660 w 21600"/>
              <a:gd name="connsiteY13" fmla="*/ 15577 h 21599"/>
              <a:gd name="connsiteX14" fmla="*/ 21600 w 21600"/>
              <a:gd name="connsiteY14" fmla="*/ 7425 h 21599"/>
              <a:gd name="connsiteX15" fmla="*/ 10800 w 21600"/>
              <a:gd name="connsiteY15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7890 w 21600"/>
              <a:gd name="connsiteY7" fmla="*/ 17483 h 21599"/>
              <a:gd name="connsiteX8" fmla="*/ 10800 w 21600"/>
              <a:gd name="connsiteY8" fmla="*/ 0 h 21599"/>
              <a:gd name="connsiteX9" fmla="*/ 0 w 21600"/>
              <a:gd name="connsiteY9" fmla="*/ 7425 h 21599"/>
              <a:gd name="connsiteX10" fmla="*/ 4939 w 21600"/>
              <a:gd name="connsiteY10" fmla="*/ 15562 h 21599"/>
              <a:gd name="connsiteX11" fmla="*/ 10800 w 21600"/>
              <a:gd name="connsiteY11" fmla="*/ 21599 h 21599"/>
              <a:gd name="connsiteX12" fmla="*/ 16660 w 21600"/>
              <a:gd name="connsiteY12" fmla="*/ 15577 h 21599"/>
              <a:gd name="connsiteX13" fmla="*/ 21600 w 21600"/>
              <a:gd name="connsiteY13" fmla="*/ 7425 h 21599"/>
              <a:gd name="connsiteX14" fmla="*/ 10800 w 21600"/>
              <a:gd name="connsiteY14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0800 w 21600"/>
              <a:gd name="connsiteY6" fmla="*/ 0 h 21599"/>
              <a:gd name="connsiteX7" fmla="*/ 0 w 21600"/>
              <a:gd name="connsiteY7" fmla="*/ 7425 h 21599"/>
              <a:gd name="connsiteX8" fmla="*/ 4939 w 21600"/>
              <a:gd name="connsiteY8" fmla="*/ 15562 h 21599"/>
              <a:gd name="connsiteX9" fmla="*/ 10800 w 21600"/>
              <a:gd name="connsiteY9" fmla="*/ 21599 h 21599"/>
              <a:gd name="connsiteX10" fmla="*/ 16660 w 21600"/>
              <a:gd name="connsiteY10" fmla="*/ 15577 h 21599"/>
              <a:gd name="connsiteX11" fmla="*/ 21600 w 21600"/>
              <a:gd name="connsiteY11" fmla="*/ 7425 h 21599"/>
              <a:gd name="connsiteX12" fmla="*/ 10800 w 21600"/>
              <a:gd name="connsiteY12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4270 w 21600"/>
              <a:gd name="connsiteY2" fmla="*/ 16239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559 w 21600"/>
              <a:gd name="connsiteY2" fmla="*/ 14855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10" fmla="*/ 13224 w 21600"/>
              <a:gd name="connsiteY10" fmla="*/ 14068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1247 w 21600"/>
              <a:gd name="connsiteY1" fmla="*/ 14676 h 21599"/>
              <a:gd name="connsiteX2" fmla="*/ 14616 w 21600"/>
              <a:gd name="connsiteY2" fmla="*/ 15525 h 21599"/>
              <a:gd name="connsiteX3" fmla="*/ 11820 w 21600"/>
              <a:gd name="connsiteY3" fmla="*/ 12350 h 21599"/>
              <a:gd name="connsiteX4" fmla="*/ 7595 w 21600"/>
              <a:gd name="connsiteY4" fmla="*/ 16813 h 21599"/>
              <a:gd name="connsiteX5" fmla="*/ 10800 w 21600"/>
              <a:gd name="connsiteY5" fmla="*/ 0 h 21599"/>
              <a:gd name="connsiteX6" fmla="*/ 0 w 21600"/>
              <a:gd name="connsiteY6" fmla="*/ 7425 h 21599"/>
              <a:gd name="connsiteX7" fmla="*/ 4939 w 21600"/>
              <a:gd name="connsiteY7" fmla="*/ 15562 h 21599"/>
              <a:gd name="connsiteX8" fmla="*/ 10800 w 21600"/>
              <a:gd name="connsiteY8" fmla="*/ 21599 h 21599"/>
              <a:gd name="connsiteX9" fmla="*/ 16660 w 21600"/>
              <a:gd name="connsiteY9" fmla="*/ 15577 h 21599"/>
              <a:gd name="connsiteX10" fmla="*/ 21600 w 21600"/>
              <a:gd name="connsiteY10" fmla="*/ 7425 h 21599"/>
              <a:gd name="connsiteX11" fmla="*/ 10800 w 21600"/>
              <a:gd name="connsiteY11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1445 w 21600"/>
              <a:gd name="connsiteY0" fmla="*/ 20393 h 21599"/>
              <a:gd name="connsiteX1" fmla="*/ 14616 w 21600"/>
              <a:gd name="connsiteY1" fmla="*/ 15525 h 21599"/>
              <a:gd name="connsiteX2" fmla="*/ 11445 w 21600"/>
              <a:gd name="connsiteY2" fmla="*/ 2039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0800 w 21600"/>
              <a:gd name="connsiteY0" fmla="*/ 0 h 21599"/>
              <a:gd name="connsiteX1" fmla="*/ 0 w 21600"/>
              <a:gd name="connsiteY1" fmla="*/ 7425 h 21599"/>
              <a:gd name="connsiteX2" fmla="*/ 4939 w 21600"/>
              <a:gd name="connsiteY2" fmla="*/ 15562 h 21599"/>
              <a:gd name="connsiteX3" fmla="*/ 10800 w 21600"/>
              <a:gd name="connsiteY3" fmla="*/ 21599 h 21599"/>
              <a:gd name="connsiteX4" fmla="*/ 16660 w 21600"/>
              <a:gd name="connsiteY4" fmla="*/ 15577 h 21599"/>
              <a:gd name="connsiteX5" fmla="*/ 21600 w 21600"/>
              <a:gd name="connsiteY5" fmla="*/ 7425 h 21599"/>
              <a:gd name="connsiteX6" fmla="*/ 10800 w 21600"/>
              <a:gd name="connsiteY6" fmla="*/ 0 h 2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599"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26525" y="2020720"/>
            <a:ext cx="54174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325" dirty="0" err="1" smtClean="0">
                <a:solidFill>
                  <a:srgbClr val="358FCB"/>
                </a:solidFill>
              </a:rPr>
              <a:t>RxJS</a:t>
            </a:r>
            <a:r>
              <a:rPr lang="en-US" altLang="zh-CN" sz="3600" spc="325" dirty="0" smtClean="0">
                <a:solidFill>
                  <a:srgbClr val="358FCB"/>
                </a:solidFill>
              </a:rPr>
              <a:t> &amp; </a:t>
            </a:r>
            <a:r>
              <a:rPr lang="en-US" altLang="zh-CN" sz="3600" spc="325" dirty="0" err="1" smtClean="0">
                <a:solidFill>
                  <a:srgbClr val="358FCB"/>
                </a:solidFill>
              </a:rPr>
              <a:t>NgRx</a:t>
            </a:r>
            <a:r>
              <a:rPr lang="en-US" altLang="zh-CN" sz="3600" spc="325" dirty="0" smtClean="0">
                <a:solidFill>
                  <a:srgbClr val="3D3743"/>
                </a:solidFill>
              </a:rPr>
              <a:t> </a:t>
            </a:r>
          </a:p>
          <a:p>
            <a:r>
              <a:rPr lang="zh-CN" altLang="en-US" sz="3200" spc="325" dirty="0">
                <a:solidFill>
                  <a:srgbClr val="3D3743"/>
                </a:solidFill>
              </a:rPr>
              <a:t>前</a:t>
            </a:r>
            <a:r>
              <a:rPr lang="zh-CN" altLang="en-US" sz="3200" spc="325" dirty="0" smtClean="0">
                <a:solidFill>
                  <a:srgbClr val="3D3743"/>
                </a:solidFill>
              </a:rPr>
              <a:t>端数据管理方案的探索</a:t>
            </a:r>
            <a:endParaRPr lang="en-US" altLang="zh-CN" sz="3200" spc="325" dirty="0" smtClean="0">
              <a:solidFill>
                <a:srgbClr val="3D3743"/>
              </a:solidFill>
            </a:endParaRPr>
          </a:p>
        </p:txBody>
      </p:sp>
      <p:sp>
        <p:nvSpPr>
          <p:cNvPr id="158" name="Freeform 6"/>
          <p:cNvSpPr>
            <a:spLocks/>
          </p:cNvSpPr>
          <p:nvPr/>
        </p:nvSpPr>
        <p:spPr bwMode="auto">
          <a:xfrm flipH="1">
            <a:off x="1451345" y="5268194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1"/>
          </a:p>
        </p:txBody>
      </p:sp>
      <p:sp>
        <p:nvSpPr>
          <p:cNvPr id="159" name="Freeform 24"/>
          <p:cNvSpPr/>
          <p:nvPr/>
        </p:nvSpPr>
        <p:spPr>
          <a:xfrm flipH="1">
            <a:off x="1217058" y="4830936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0" name="Freeform 25"/>
          <p:cNvSpPr/>
          <p:nvPr/>
        </p:nvSpPr>
        <p:spPr>
          <a:xfrm flipH="1">
            <a:off x="1594396" y="5500580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Freeform 5"/>
          <p:cNvSpPr>
            <a:spLocks/>
          </p:cNvSpPr>
          <p:nvPr/>
        </p:nvSpPr>
        <p:spPr bwMode="auto">
          <a:xfrm>
            <a:off x="1788945" y="4063520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1839745" y="3969857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>
            <a:off x="1823870" y="4028595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4" name="Freeform 8"/>
          <p:cNvSpPr>
            <a:spLocks/>
          </p:cNvSpPr>
          <p:nvPr/>
        </p:nvSpPr>
        <p:spPr bwMode="auto">
          <a:xfrm>
            <a:off x="1812758" y="4569932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9"/>
          <p:cNvSpPr>
            <a:spLocks/>
          </p:cNvSpPr>
          <p:nvPr/>
        </p:nvSpPr>
        <p:spPr bwMode="auto">
          <a:xfrm>
            <a:off x="1973095" y="4061932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6" name="Freeform 10"/>
          <p:cNvSpPr>
            <a:spLocks/>
          </p:cNvSpPr>
          <p:nvPr/>
        </p:nvSpPr>
        <p:spPr bwMode="auto">
          <a:xfrm>
            <a:off x="2022308" y="396509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7" name="Freeform 11"/>
          <p:cNvSpPr>
            <a:spLocks/>
          </p:cNvSpPr>
          <p:nvPr/>
        </p:nvSpPr>
        <p:spPr bwMode="auto">
          <a:xfrm>
            <a:off x="2008020" y="4027007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8" name="Freeform 12"/>
          <p:cNvSpPr>
            <a:spLocks/>
          </p:cNvSpPr>
          <p:nvPr/>
        </p:nvSpPr>
        <p:spPr bwMode="auto">
          <a:xfrm>
            <a:off x="1996908" y="4565170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9" name="Freeform 13"/>
          <p:cNvSpPr>
            <a:spLocks/>
          </p:cNvSpPr>
          <p:nvPr/>
        </p:nvSpPr>
        <p:spPr bwMode="auto">
          <a:xfrm>
            <a:off x="2133433" y="4065107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0" name="Group 123"/>
          <p:cNvGrpSpPr/>
          <p:nvPr/>
        </p:nvGrpSpPr>
        <p:grpSpPr>
          <a:xfrm>
            <a:off x="898358" y="3982557"/>
            <a:ext cx="817563" cy="620713"/>
            <a:chOff x="7170738" y="4168775"/>
            <a:chExt cx="817563" cy="620713"/>
          </a:xfrm>
          <a:solidFill>
            <a:srgbClr val="358FCB"/>
          </a:solidFill>
        </p:grpSpPr>
        <p:sp>
          <p:nvSpPr>
            <p:cNvPr id="171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7" name="Freeform 20"/>
          <p:cNvSpPr>
            <a:spLocks noEditPoints="1"/>
          </p:cNvSpPr>
          <p:nvPr/>
        </p:nvSpPr>
        <p:spPr bwMode="auto">
          <a:xfrm>
            <a:off x="233195" y="1823557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8" name="Oval 21"/>
          <p:cNvSpPr>
            <a:spLocks noChangeArrowheads="1"/>
          </p:cNvSpPr>
          <p:nvPr/>
        </p:nvSpPr>
        <p:spPr bwMode="auto">
          <a:xfrm>
            <a:off x="3282783" y="1706082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9" name="Freeform 22"/>
          <p:cNvSpPr>
            <a:spLocks/>
          </p:cNvSpPr>
          <p:nvPr/>
        </p:nvSpPr>
        <p:spPr bwMode="auto">
          <a:xfrm>
            <a:off x="3333583" y="1810857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0" name="Freeform 23"/>
          <p:cNvSpPr>
            <a:spLocks/>
          </p:cNvSpPr>
          <p:nvPr/>
        </p:nvSpPr>
        <p:spPr bwMode="auto">
          <a:xfrm>
            <a:off x="3138320" y="1810857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1" name="Freeform 24"/>
          <p:cNvSpPr>
            <a:spLocks/>
          </p:cNvSpPr>
          <p:nvPr/>
        </p:nvSpPr>
        <p:spPr bwMode="auto">
          <a:xfrm>
            <a:off x="3346283" y="1655282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2" name="Freeform 25"/>
          <p:cNvSpPr>
            <a:spLocks noEditPoints="1"/>
          </p:cNvSpPr>
          <p:nvPr/>
        </p:nvSpPr>
        <p:spPr bwMode="auto">
          <a:xfrm>
            <a:off x="2209633" y="1313970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3" name="Freeform 26"/>
          <p:cNvSpPr>
            <a:spLocks noEditPoints="1"/>
          </p:cNvSpPr>
          <p:nvPr/>
        </p:nvSpPr>
        <p:spPr bwMode="auto">
          <a:xfrm>
            <a:off x="2015958" y="1506057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4" name="Freeform 27"/>
          <p:cNvSpPr>
            <a:spLocks noEditPoints="1"/>
          </p:cNvSpPr>
          <p:nvPr/>
        </p:nvSpPr>
        <p:spPr bwMode="auto">
          <a:xfrm>
            <a:off x="2061995" y="1367945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5" name="Freeform 28"/>
          <p:cNvSpPr>
            <a:spLocks noEditPoints="1"/>
          </p:cNvSpPr>
          <p:nvPr/>
        </p:nvSpPr>
        <p:spPr bwMode="auto">
          <a:xfrm>
            <a:off x="2061995" y="1367945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2276308" y="1571145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7" name="Freeform 30"/>
          <p:cNvSpPr>
            <a:spLocks noEditPoints="1"/>
          </p:cNvSpPr>
          <p:nvPr/>
        </p:nvSpPr>
        <p:spPr bwMode="auto">
          <a:xfrm>
            <a:off x="2995445" y="1140932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8" name="Rectangle 31"/>
          <p:cNvSpPr>
            <a:spLocks noChangeArrowheads="1"/>
          </p:cNvSpPr>
          <p:nvPr/>
        </p:nvSpPr>
        <p:spPr bwMode="auto">
          <a:xfrm>
            <a:off x="2866858" y="1139345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9" name="Freeform 32"/>
          <p:cNvSpPr>
            <a:spLocks noEditPoints="1"/>
          </p:cNvSpPr>
          <p:nvPr/>
        </p:nvSpPr>
        <p:spPr bwMode="auto">
          <a:xfrm>
            <a:off x="758658" y="3530120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90" name="Group 127"/>
          <p:cNvGrpSpPr/>
          <p:nvPr/>
        </p:nvGrpSpPr>
        <p:grpSpPr>
          <a:xfrm>
            <a:off x="2338220" y="3941282"/>
            <a:ext cx="508001" cy="654050"/>
            <a:chOff x="8610600" y="4127500"/>
            <a:chExt cx="508001" cy="654050"/>
          </a:xfrm>
          <a:solidFill>
            <a:srgbClr val="358FCB"/>
          </a:solidFill>
        </p:grpSpPr>
        <p:sp>
          <p:nvSpPr>
            <p:cNvPr id="191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9" name="Freeform 41"/>
          <p:cNvSpPr>
            <a:spLocks noEditPoints="1"/>
          </p:cNvSpPr>
          <p:nvPr/>
        </p:nvSpPr>
        <p:spPr bwMode="auto">
          <a:xfrm>
            <a:off x="2758908" y="3280882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42"/>
          <p:cNvSpPr>
            <a:spLocks/>
          </p:cNvSpPr>
          <p:nvPr/>
        </p:nvSpPr>
        <p:spPr bwMode="auto">
          <a:xfrm>
            <a:off x="2870033" y="3641245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43"/>
          <p:cNvSpPr>
            <a:spLocks/>
          </p:cNvSpPr>
          <p:nvPr/>
        </p:nvSpPr>
        <p:spPr bwMode="auto">
          <a:xfrm>
            <a:off x="2831933" y="3701570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44"/>
          <p:cNvSpPr>
            <a:spLocks/>
          </p:cNvSpPr>
          <p:nvPr/>
        </p:nvSpPr>
        <p:spPr bwMode="auto">
          <a:xfrm>
            <a:off x="1642895" y="696432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3" name="Freeform 45"/>
          <p:cNvSpPr>
            <a:spLocks noEditPoints="1"/>
          </p:cNvSpPr>
          <p:nvPr/>
        </p:nvSpPr>
        <p:spPr bwMode="auto">
          <a:xfrm>
            <a:off x="1487320" y="3357082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4" name="Freeform 46"/>
          <p:cNvSpPr>
            <a:spLocks noEditPoints="1"/>
          </p:cNvSpPr>
          <p:nvPr/>
        </p:nvSpPr>
        <p:spPr bwMode="auto">
          <a:xfrm>
            <a:off x="2616033" y="2304570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5" name="Freeform 47"/>
          <p:cNvSpPr>
            <a:spLocks noEditPoints="1"/>
          </p:cNvSpPr>
          <p:nvPr/>
        </p:nvSpPr>
        <p:spPr bwMode="auto">
          <a:xfrm>
            <a:off x="3236745" y="2583970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48"/>
          <p:cNvSpPr>
            <a:spLocks noEditPoints="1"/>
          </p:cNvSpPr>
          <p:nvPr/>
        </p:nvSpPr>
        <p:spPr bwMode="auto">
          <a:xfrm>
            <a:off x="2001670" y="2672870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49"/>
          <p:cNvSpPr>
            <a:spLocks/>
          </p:cNvSpPr>
          <p:nvPr/>
        </p:nvSpPr>
        <p:spPr bwMode="auto">
          <a:xfrm>
            <a:off x="2108033" y="2857020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08" name="Group 126"/>
          <p:cNvGrpSpPr/>
          <p:nvPr/>
        </p:nvGrpSpPr>
        <p:grpSpPr>
          <a:xfrm>
            <a:off x="2233445" y="3418995"/>
            <a:ext cx="454025" cy="431800"/>
            <a:chOff x="8505825" y="3605213"/>
            <a:chExt cx="454025" cy="431800"/>
          </a:xfrm>
        </p:grpSpPr>
        <p:sp>
          <p:nvSpPr>
            <p:cNvPr id="209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1" name="Freeform 52"/>
          <p:cNvSpPr>
            <a:spLocks/>
          </p:cNvSpPr>
          <p:nvPr/>
        </p:nvSpPr>
        <p:spPr bwMode="auto">
          <a:xfrm>
            <a:off x="833270" y="848832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2" name="Freeform 53"/>
          <p:cNvSpPr>
            <a:spLocks/>
          </p:cNvSpPr>
          <p:nvPr/>
        </p:nvSpPr>
        <p:spPr bwMode="auto">
          <a:xfrm>
            <a:off x="1349208" y="818670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3" name="Freeform 54"/>
          <p:cNvSpPr>
            <a:spLocks/>
          </p:cNvSpPr>
          <p:nvPr/>
        </p:nvSpPr>
        <p:spPr bwMode="auto">
          <a:xfrm>
            <a:off x="922170" y="994882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4" name="Freeform 55"/>
          <p:cNvSpPr>
            <a:spLocks noEditPoints="1"/>
          </p:cNvSpPr>
          <p:nvPr/>
        </p:nvSpPr>
        <p:spPr bwMode="auto">
          <a:xfrm>
            <a:off x="503070" y="1290157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" name="Freeform 56"/>
          <p:cNvSpPr>
            <a:spLocks noEditPoints="1"/>
          </p:cNvSpPr>
          <p:nvPr/>
        </p:nvSpPr>
        <p:spPr bwMode="auto">
          <a:xfrm>
            <a:off x="233195" y="2380770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6" name="Freeform 57"/>
          <p:cNvSpPr>
            <a:spLocks noEditPoints="1"/>
          </p:cNvSpPr>
          <p:nvPr/>
        </p:nvSpPr>
        <p:spPr bwMode="auto">
          <a:xfrm>
            <a:off x="2282658" y="817082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Freeform 58"/>
          <p:cNvSpPr>
            <a:spLocks noEditPoints="1"/>
          </p:cNvSpPr>
          <p:nvPr/>
        </p:nvSpPr>
        <p:spPr bwMode="auto">
          <a:xfrm>
            <a:off x="415250" y="2982706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8" name="Rectangle 59"/>
          <p:cNvSpPr>
            <a:spLocks noChangeArrowheads="1"/>
          </p:cNvSpPr>
          <p:nvPr/>
        </p:nvSpPr>
        <p:spPr bwMode="auto">
          <a:xfrm>
            <a:off x="2411245" y="2488720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9" name="Rectangle 60"/>
          <p:cNvSpPr>
            <a:spLocks noChangeArrowheads="1"/>
          </p:cNvSpPr>
          <p:nvPr/>
        </p:nvSpPr>
        <p:spPr bwMode="auto">
          <a:xfrm>
            <a:off x="2436645" y="2425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0" name="Rectangle 61"/>
          <p:cNvSpPr>
            <a:spLocks noChangeArrowheads="1"/>
          </p:cNvSpPr>
          <p:nvPr/>
        </p:nvSpPr>
        <p:spPr bwMode="auto">
          <a:xfrm>
            <a:off x="2663658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1" name="Rectangle 62"/>
          <p:cNvSpPr>
            <a:spLocks noChangeArrowheads="1"/>
          </p:cNvSpPr>
          <p:nvPr/>
        </p:nvSpPr>
        <p:spPr bwMode="auto">
          <a:xfrm>
            <a:off x="2685883" y="2126770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2" name="Rectangle 63"/>
          <p:cNvSpPr>
            <a:spLocks noChangeArrowheads="1"/>
          </p:cNvSpPr>
          <p:nvPr/>
        </p:nvSpPr>
        <p:spPr bwMode="auto">
          <a:xfrm>
            <a:off x="2663658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3" name="Rectangle 64"/>
          <p:cNvSpPr>
            <a:spLocks noChangeArrowheads="1"/>
          </p:cNvSpPr>
          <p:nvPr/>
        </p:nvSpPr>
        <p:spPr bwMode="auto">
          <a:xfrm>
            <a:off x="2849395" y="2360132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4" name="Rectangle 65"/>
          <p:cNvSpPr>
            <a:spLocks noChangeArrowheads="1"/>
          </p:cNvSpPr>
          <p:nvPr/>
        </p:nvSpPr>
        <p:spPr bwMode="auto">
          <a:xfrm>
            <a:off x="2870033" y="2126770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5" name="Rectangle 66"/>
          <p:cNvSpPr>
            <a:spLocks noChangeArrowheads="1"/>
          </p:cNvSpPr>
          <p:nvPr/>
        </p:nvSpPr>
        <p:spPr bwMode="auto">
          <a:xfrm>
            <a:off x="2849395" y="211407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6" name="Rectangle 67"/>
          <p:cNvSpPr>
            <a:spLocks noChangeArrowheads="1"/>
          </p:cNvSpPr>
          <p:nvPr/>
        </p:nvSpPr>
        <p:spPr bwMode="auto">
          <a:xfrm>
            <a:off x="2481095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7" name="Rectangle 68"/>
          <p:cNvSpPr>
            <a:spLocks noChangeArrowheads="1"/>
          </p:cNvSpPr>
          <p:nvPr/>
        </p:nvSpPr>
        <p:spPr bwMode="auto">
          <a:xfrm>
            <a:off x="2501733" y="2126770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8" name="Rectangle 69"/>
          <p:cNvSpPr>
            <a:spLocks noChangeArrowheads="1"/>
          </p:cNvSpPr>
          <p:nvPr/>
        </p:nvSpPr>
        <p:spPr bwMode="auto">
          <a:xfrm>
            <a:off x="2481095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9" name="Rectangle 70"/>
          <p:cNvSpPr>
            <a:spLocks noChangeArrowheads="1"/>
          </p:cNvSpPr>
          <p:nvPr/>
        </p:nvSpPr>
        <p:spPr bwMode="auto">
          <a:xfrm>
            <a:off x="2436645" y="2044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0" name="Freeform 71"/>
          <p:cNvSpPr>
            <a:spLocks/>
          </p:cNvSpPr>
          <p:nvPr/>
        </p:nvSpPr>
        <p:spPr bwMode="auto">
          <a:xfrm>
            <a:off x="2436645" y="1860070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1" name="Freeform 72"/>
          <p:cNvSpPr>
            <a:spLocks noEditPoints="1"/>
          </p:cNvSpPr>
          <p:nvPr/>
        </p:nvSpPr>
        <p:spPr bwMode="auto">
          <a:xfrm>
            <a:off x="852320" y="2026757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2" name="Freeform 73"/>
          <p:cNvSpPr>
            <a:spLocks noEditPoints="1"/>
          </p:cNvSpPr>
          <p:nvPr/>
        </p:nvSpPr>
        <p:spPr bwMode="auto">
          <a:xfrm>
            <a:off x="2617620" y="2599845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3" name="Freeform 74"/>
          <p:cNvSpPr>
            <a:spLocks noEditPoints="1"/>
          </p:cNvSpPr>
          <p:nvPr/>
        </p:nvSpPr>
        <p:spPr bwMode="auto">
          <a:xfrm>
            <a:off x="982495" y="1479070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4" name="Freeform 75"/>
          <p:cNvSpPr>
            <a:spLocks noEditPoints="1"/>
          </p:cNvSpPr>
          <p:nvPr/>
        </p:nvSpPr>
        <p:spPr bwMode="auto">
          <a:xfrm>
            <a:off x="1706395" y="1963257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5" name="Freeform 76"/>
          <p:cNvSpPr>
            <a:spLocks noEditPoints="1"/>
          </p:cNvSpPr>
          <p:nvPr/>
        </p:nvSpPr>
        <p:spPr bwMode="auto">
          <a:xfrm>
            <a:off x="1138070" y="2699857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Freeform 77"/>
          <p:cNvSpPr>
            <a:spLocks/>
          </p:cNvSpPr>
          <p:nvPr/>
        </p:nvSpPr>
        <p:spPr bwMode="auto">
          <a:xfrm>
            <a:off x="1419058" y="1985482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7" name="Freeform 78"/>
          <p:cNvSpPr>
            <a:spLocks/>
          </p:cNvSpPr>
          <p:nvPr/>
        </p:nvSpPr>
        <p:spPr bwMode="auto">
          <a:xfrm>
            <a:off x="1514308" y="1944207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8" name="Freeform 79"/>
          <p:cNvSpPr>
            <a:spLocks noEditPoints="1"/>
          </p:cNvSpPr>
          <p:nvPr/>
        </p:nvSpPr>
        <p:spPr bwMode="auto">
          <a:xfrm>
            <a:off x="1180933" y="3280882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9" name="Freeform 80"/>
          <p:cNvSpPr>
            <a:spLocks noEditPoints="1"/>
          </p:cNvSpPr>
          <p:nvPr/>
        </p:nvSpPr>
        <p:spPr bwMode="auto">
          <a:xfrm>
            <a:off x="2912895" y="1677507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0" name="Freeform 81"/>
          <p:cNvSpPr>
            <a:spLocks noEditPoints="1"/>
          </p:cNvSpPr>
          <p:nvPr/>
        </p:nvSpPr>
        <p:spPr bwMode="auto">
          <a:xfrm>
            <a:off x="1500020" y="1261582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1" name="Freeform 82"/>
          <p:cNvSpPr>
            <a:spLocks noEditPoints="1"/>
          </p:cNvSpPr>
          <p:nvPr/>
        </p:nvSpPr>
        <p:spPr bwMode="auto">
          <a:xfrm>
            <a:off x="1347620" y="1174270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2" name="Freeform 83"/>
          <p:cNvSpPr>
            <a:spLocks/>
          </p:cNvSpPr>
          <p:nvPr/>
        </p:nvSpPr>
        <p:spPr bwMode="auto">
          <a:xfrm>
            <a:off x="1277770" y="1304445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3" name="Freeform 84"/>
          <p:cNvSpPr>
            <a:spLocks/>
          </p:cNvSpPr>
          <p:nvPr/>
        </p:nvSpPr>
        <p:spPr bwMode="auto">
          <a:xfrm>
            <a:off x="1209508" y="1313970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4" name="Freeform 85"/>
          <p:cNvSpPr>
            <a:spLocks noEditPoints="1"/>
          </p:cNvSpPr>
          <p:nvPr/>
        </p:nvSpPr>
        <p:spPr bwMode="auto">
          <a:xfrm>
            <a:off x="1125370" y="2472845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" name="Freeform 86"/>
          <p:cNvSpPr>
            <a:spLocks/>
          </p:cNvSpPr>
          <p:nvPr/>
        </p:nvSpPr>
        <p:spPr bwMode="auto">
          <a:xfrm>
            <a:off x="2973220" y="2882420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6" name="Freeform 87"/>
          <p:cNvSpPr>
            <a:spLocks/>
          </p:cNvSpPr>
          <p:nvPr/>
        </p:nvSpPr>
        <p:spPr bwMode="auto">
          <a:xfrm>
            <a:off x="3112920" y="2871307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7" name="Freeform 88"/>
          <p:cNvSpPr>
            <a:spLocks/>
          </p:cNvSpPr>
          <p:nvPr/>
        </p:nvSpPr>
        <p:spPr bwMode="auto">
          <a:xfrm>
            <a:off x="3020845" y="2936395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8" name="Freeform 89"/>
          <p:cNvSpPr>
            <a:spLocks noEditPoints="1"/>
          </p:cNvSpPr>
          <p:nvPr/>
        </p:nvSpPr>
        <p:spPr bwMode="auto">
          <a:xfrm>
            <a:off x="2639845" y="1644170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9" name="Freeform 90"/>
          <p:cNvSpPr>
            <a:spLocks/>
          </p:cNvSpPr>
          <p:nvPr/>
        </p:nvSpPr>
        <p:spPr bwMode="auto">
          <a:xfrm>
            <a:off x="787233" y="2704620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0" name="Freeform 91"/>
          <p:cNvSpPr>
            <a:spLocks/>
          </p:cNvSpPr>
          <p:nvPr/>
        </p:nvSpPr>
        <p:spPr bwMode="auto">
          <a:xfrm>
            <a:off x="774533" y="2695095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1" name="Freeform 92"/>
          <p:cNvSpPr>
            <a:spLocks/>
          </p:cNvSpPr>
          <p:nvPr/>
        </p:nvSpPr>
        <p:spPr bwMode="auto">
          <a:xfrm>
            <a:off x="815808" y="2752245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2" name="Freeform 93"/>
          <p:cNvSpPr>
            <a:spLocks noEditPoints="1"/>
          </p:cNvSpPr>
          <p:nvPr/>
        </p:nvSpPr>
        <p:spPr bwMode="auto">
          <a:xfrm>
            <a:off x="2147720" y="4355620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3" name="Freeform 94"/>
          <p:cNvSpPr>
            <a:spLocks/>
          </p:cNvSpPr>
          <p:nvPr/>
        </p:nvSpPr>
        <p:spPr bwMode="auto">
          <a:xfrm>
            <a:off x="1882608" y="2776057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4" name="Freeform 95"/>
          <p:cNvSpPr>
            <a:spLocks/>
          </p:cNvSpPr>
          <p:nvPr/>
        </p:nvSpPr>
        <p:spPr bwMode="auto">
          <a:xfrm>
            <a:off x="1868320" y="2593495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5" name="Freeform 96"/>
          <p:cNvSpPr>
            <a:spLocks/>
          </p:cNvSpPr>
          <p:nvPr/>
        </p:nvSpPr>
        <p:spPr bwMode="auto">
          <a:xfrm>
            <a:off x="1909595" y="2625245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6" name="Freeform 97"/>
          <p:cNvSpPr>
            <a:spLocks/>
          </p:cNvSpPr>
          <p:nvPr/>
        </p:nvSpPr>
        <p:spPr bwMode="auto">
          <a:xfrm>
            <a:off x="1898483" y="2822095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7" name="Freeform 98"/>
          <p:cNvSpPr>
            <a:spLocks noEditPoints="1"/>
          </p:cNvSpPr>
          <p:nvPr/>
        </p:nvSpPr>
        <p:spPr bwMode="auto">
          <a:xfrm>
            <a:off x="1847683" y="1213957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9" name="矩形 258"/>
          <p:cNvSpPr/>
          <p:nvPr/>
        </p:nvSpPr>
        <p:spPr>
          <a:xfrm>
            <a:off x="5399883" y="4891476"/>
            <a:ext cx="2017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Presented By PO Team</a:t>
            </a:r>
            <a:endParaRPr lang="id-ID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5395263" y="5247075"/>
            <a:ext cx="1965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Love Tech, Love Sharing</a:t>
            </a:r>
            <a:endParaRPr lang="id-ID" altLang="zh-CN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什么是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流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？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9028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What is </a:t>
            </a:r>
            <a:r>
              <a:rPr lang="en-US" altLang="zh-CN" sz="1050" dirty="0" err="1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stram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95" y="1058934"/>
            <a:ext cx="5473203" cy="27900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0016" y="3981490"/>
            <a:ext cx="8226771" cy="1338828"/>
          </a:xfrm>
          <a:prstGeom prst="rect">
            <a:avLst/>
          </a:prstGeom>
          <a:noFill/>
          <a:ln w="19050">
            <a:solidFill>
              <a:srgbClr val="358FCB"/>
            </a:solidFill>
          </a:ln>
        </p:spPr>
        <p:txBody>
          <a:bodyPr wrap="square" rtlCol="0">
            <a:spAutoFit/>
          </a:bodyPr>
          <a:lstStyle/>
          <a:p>
            <a:pPr marL="395478" indent="-285750">
              <a:lnSpc>
                <a:spcPct val="150000"/>
              </a:lnSpc>
              <a:buClr>
                <a:srgbClr val="EC0B8E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“流”，就是一个数据管道。可以通过订阅它来监听其中的数据。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95478" indent="-285750">
              <a:lnSpc>
                <a:spcPct val="150000"/>
              </a:lnSpc>
              <a:buClr>
                <a:srgbClr val="EC0B8E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管道中的数据可能同步到达，也可能在未来某个时间异步到达。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95478" indent="-285750">
              <a:lnSpc>
                <a:spcPct val="150000"/>
              </a:lnSpc>
              <a:buClr>
                <a:srgbClr val="EC0B8E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所有的事件和数据都可以转化为流。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538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核心概念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8819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Core Concepts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  <a:p>
            <a:pPr lvl="0"/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1537" y="1158948"/>
            <a:ext cx="8226771" cy="1222745"/>
            <a:chOff x="601542" y="1158948"/>
            <a:chExt cx="8226771" cy="1222745"/>
          </a:xfrm>
        </p:grpSpPr>
        <p:grpSp>
          <p:nvGrpSpPr>
            <p:cNvPr id="17" name="组合 16"/>
            <p:cNvGrpSpPr/>
            <p:nvPr/>
          </p:nvGrpSpPr>
          <p:grpSpPr>
            <a:xfrm>
              <a:off x="601542" y="1158948"/>
              <a:ext cx="8226771" cy="1222745"/>
              <a:chOff x="601542" y="1158948"/>
              <a:chExt cx="8226771" cy="122274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01542" y="1158948"/>
                <a:ext cx="8226771" cy="1222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58F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1544" y="1163413"/>
                <a:ext cx="3566420" cy="92333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95478" indent="-285750">
                  <a:lnSpc>
                    <a:spcPct val="150000"/>
                  </a:lnSpc>
                  <a:buClr>
                    <a:srgbClr val="EC0B8E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altLang="zh-CN" sz="1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Observable</a:t>
                </a: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：可观测（流）。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marL="395478" indent="-285750">
                  <a:lnSpc>
                    <a:spcPct val="150000"/>
                  </a:lnSpc>
                  <a:buClr>
                    <a:srgbClr val="EC0B8E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生产者。</a:t>
                </a:r>
                <a:endPara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8698" y="1217424"/>
              <a:ext cx="1783528" cy="1105787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601537" y="4798826"/>
            <a:ext cx="8226771" cy="1446029"/>
            <a:chOff x="601537" y="4798826"/>
            <a:chExt cx="8226771" cy="1446029"/>
          </a:xfrm>
        </p:grpSpPr>
        <p:grpSp>
          <p:nvGrpSpPr>
            <p:cNvPr id="21" name="组合 20"/>
            <p:cNvGrpSpPr/>
            <p:nvPr/>
          </p:nvGrpSpPr>
          <p:grpSpPr>
            <a:xfrm>
              <a:off x="601537" y="4798826"/>
              <a:ext cx="8226771" cy="1446029"/>
              <a:chOff x="601538" y="4798826"/>
              <a:chExt cx="8226771" cy="1446029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01538" y="4798826"/>
                <a:ext cx="8226771" cy="14460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58F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0698" y="4897806"/>
                <a:ext cx="1688543" cy="1241079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601541" y="4798826"/>
              <a:ext cx="3566420" cy="9233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Observer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：观察者。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消费者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1537" y="2858386"/>
            <a:ext cx="8226771" cy="1463748"/>
            <a:chOff x="601537" y="2845979"/>
            <a:chExt cx="8226771" cy="1463748"/>
          </a:xfrm>
        </p:grpSpPr>
        <p:grpSp>
          <p:nvGrpSpPr>
            <p:cNvPr id="18" name="组合 17"/>
            <p:cNvGrpSpPr/>
            <p:nvPr/>
          </p:nvGrpSpPr>
          <p:grpSpPr>
            <a:xfrm>
              <a:off x="601537" y="2845979"/>
              <a:ext cx="8226771" cy="1463748"/>
              <a:chOff x="601537" y="2845979"/>
              <a:chExt cx="8226771" cy="146374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01537" y="2863698"/>
                <a:ext cx="8226771" cy="14460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58F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20018" y="2845979"/>
                <a:ext cx="4713982" cy="133882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95478" indent="-285750">
                  <a:lnSpc>
                    <a:spcPct val="150000"/>
                  </a:lnSpc>
                  <a:buClr>
                    <a:srgbClr val="EC0B8E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altLang="zh-CN" sz="1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Operator</a:t>
                </a: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：操作符。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marL="395478" indent="-285750">
                  <a:lnSpc>
                    <a:spcPct val="150000"/>
                  </a:lnSpc>
                  <a:buClr>
                    <a:srgbClr val="EC0B8E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中间人</a:t>
                </a: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。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marL="395478" indent="-285750">
                  <a:lnSpc>
                    <a:spcPct val="150000"/>
                  </a:lnSpc>
                  <a:buClr>
                    <a:srgbClr val="EC0B8E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创建、映射、过滤、组合、错误处理等</a:t>
                </a:r>
                <a:endPara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0698" y="3036081"/>
              <a:ext cx="1719529" cy="1065823"/>
            </a:xfrm>
            <a:prstGeom prst="rect">
              <a:avLst/>
            </a:prstGeom>
          </p:spPr>
        </p:pic>
      </p:grpSp>
      <p:sp>
        <p:nvSpPr>
          <p:cNvPr id="15" name="下箭头 14"/>
          <p:cNvSpPr/>
          <p:nvPr/>
        </p:nvSpPr>
        <p:spPr>
          <a:xfrm>
            <a:off x="4538090" y="2461434"/>
            <a:ext cx="353663" cy="33669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538090" y="4424903"/>
            <a:ext cx="353663" cy="33669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4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核心概念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8819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Core Concepts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26" y="1465078"/>
            <a:ext cx="5654949" cy="34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3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示例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id-ID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电影搜索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6206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example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  <a:p>
            <a:pPr lvl="0"/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01537" y="1158949"/>
            <a:ext cx="8226771" cy="1578136"/>
            <a:chOff x="601542" y="1158948"/>
            <a:chExt cx="8226771" cy="1343293"/>
          </a:xfrm>
        </p:grpSpPr>
        <p:sp>
          <p:nvSpPr>
            <p:cNvPr id="2" name="矩形 1"/>
            <p:cNvSpPr/>
            <p:nvPr/>
          </p:nvSpPr>
          <p:spPr>
            <a:xfrm>
              <a:off x="601542" y="1158948"/>
              <a:ext cx="8226771" cy="12227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543" y="1163413"/>
              <a:ext cx="8226769" cy="13388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用户输入完成后再进行搜索，减少冗余请求。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前后两次输入关键词相同时，不进行搜索。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当输入新的关键词后，抛弃上一次未返回的搜索结果。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63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示例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id-ID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俄罗斯方块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6206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example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  <a:p>
            <a:pPr lvl="0"/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20" y="0"/>
            <a:ext cx="4438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2" y="273728"/>
            <a:ext cx="2228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58FCB"/>
                </a:solidFill>
                <a:latin typeface="+mn-ea"/>
              </a:rPr>
              <a:t>Observable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特点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Observable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1537" y="1158948"/>
            <a:ext cx="8226771" cy="1343293"/>
            <a:chOff x="601542" y="1158948"/>
            <a:chExt cx="8226771" cy="1343293"/>
          </a:xfrm>
        </p:grpSpPr>
        <p:grpSp>
          <p:nvGrpSpPr>
            <p:cNvPr id="17" name="组合 16"/>
            <p:cNvGrpSpPr/>
            <p:nvPr/>
          </p:nvGrpSpPr>
          <p:grpSpPr>
            <a:xfrm>
              <a:off x="601542" y="1158948"/>
              <a:ext cx="8226771" cy="1343293"/>
              <a:chOff x="601542" y="1158948"/>
              <a:chExt cx="8226771" cy="134329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01542" y="1158948"/>
                <a:ext cx="8226771" cy="13432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58F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1543" y="1163413"/>
                <a:ext cx="5733947" cy="133882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95478" indent="-285750">
                  <a:lnSpc>
                    <a:spcPct val="150000"/>
                  </a:lnSpc>
                  <a:buClr>
                    <a:srgbClr val="EC0B8E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懒执行。订阅时才执行。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marL="395478" indent="-285750">
                  <a:lnSpc>
                    <a:spcPct val="150000"/>
                  </a:lnSpc>
                  <a:buClr>
                    <a:srgbClr val="EC0B8E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每个订阅关系是独立的。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marL="395478" indent="-285750">
                  <a:lnSpc>
                    <a:spcPct val="150000"/>
                  </a:lnSpc>
                  <a:buClr>
                    <a:srgbClr val="EC0B8E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数据传递给消费者的过程是同步的。</a:t>
                </a:r>
                <a:endPara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8698" y="1217424"/>
              <a:ext cx="1783528" cy="1105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131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2" y="273728"/>
            <a:ext cx="2228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还有一些核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心概念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8819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Core Concepts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  <a:p>
            <a:pPr lvl="0"/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01537" y="1158948"/>
            <a:ext cx="8226771" cy="1343293"/>
            <a:chOff x="601542" y="1158948"/>
            <a:chExt cx="8226771" cy="1343293"/>
          </a:xfrm>
        </p:grpSpPr>
        <p:sp>
          <p:nvSpPr>
            <p:cNvPr id="2" name="矩形 1"/>
            <p:cNvSpPr/>
            <p:nvPr/>
          </p:nvSpPr>
          <p:spPr>
            <a:xfrm>
              <a:off x="601542" y="1158948"/>
              <a:ext cx="8226771" cy="1343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544" y="1163413"/>
              <a:ext cx="3566420" cy="13388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Subject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：主题（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流）。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既是消费者，又是生成者。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具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有多播特性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014" y="1196107"/>
            <a:ext cx="1148426" cy="1148426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20016" y="3437371"/>
            <a:ext cx="3292088" cy="1907515"/>
            <a:chOff x="620016" y="3437371"/>
            <a:chExt cx="3292088" cy="19075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16" y="3437371"/>
              <a:ext cx="3292088" cy="127857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507006" y="5044804"/>
              <a:ext cx="151810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Observable</a:t>
              </a:r>
              <a:r>
                <a:rPr lang="zh-CN" altLang="en-US" b="1" dirty="0" smtClean="0">
                  <a:latin typeface="+mj-ea"/>
                  <a:ea typeface="+mj-ea"/>
                </a:rPr>
                <a:t>订阅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7193" y="3062637"/>
            <a:ext cx="3158899" cy="3261963"/>
            <a:chOff x="5427193" y="3062637"/>
            <a:chExt cx="3158899" cy="32619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7193" y="3062637"/>
              <a:ext cx="3158899" cy="266644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286750" y="6024518"/>
              <a:ext cx="117852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Subject</a:t>
              </a:r>
              <a:r>
                <a:rPr lang="zh-CN" altLang="en-US" b="1" dirty="0" smtClean="0">
                  <a:latin typeface="+mj-ea"/>
                  <a:ea typeface="+mj-ea"/>
                </a:rPr>
                <a:t>订阅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24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2" y="273728"/>
            <a:ext cx="2228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还有一些核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心概念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8819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Core Concepts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  <a:p>
            <a:pPr lvl="0"/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01537" y="1158948"/>
            <a:ext cx="8226771" cy="1343293"/>
            <a:chOff x="601542" y="1158948"/>
            <a:chExt cx="8226771" cy="1343293"/>
          </a:xfrm>
        </p:grpSpPr>
        <p:sp>
          <p:nvSpPr>
            <p:cNvPr id="2" name="矩形 1"/>
            <p:cNvSpPr/>
            <p:nvPr/>
          </p:nvSpPr>
          <p:spPr>
            <a:xfrm>
              <a:off x="601542" y="1158948"/>
              <a:ext cx="8226771" cy="1343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544" y="1163413"/>
              <a:ext cx="3566420" cy="9233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Subscription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：订阅关系。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用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于释放资源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5" y="2950057"/>
            <a:ext cx="2013416" cy="226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4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2" y="273728"/>
            <a:ext cx="2228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总结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8819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Core Concepts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  <a:p>
            <a:pPr lvl="0"/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01537" y="1158948"/>
            <a:ext cx="8226771" cy="1029081"/>
            <a:chOff x="601542" y="1158948"/>
            <a:chExt cx="8226771" cy="1029081"/>
          </a:xfrm>
        </p:grpSpPr>
        <p:sp>
          <p:nvSpPr>
            <p:cNvPr id="2" name="矩形 1"/>
            <p:cNvSpPr/>
            <p:nvPr/>
          </p:nvSpPr>
          <p:spPr>
            <a:xfrm>
              <a:off x="601542" y="1158948"/>
              <a:ext cx="8226771" cy="10290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543" y="1163413"/>
              <a:ext cx="8226769" cy="9233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Scheduler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：调度器。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用于控制</a:t>
              </a: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Observable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何时产生数据、何时将数据发送给消费者。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1" name="组合 16"/>
          <p:cNvGrpSpPr/>
          <p:nvPr/>
        </p:nvGrpSpPr>
        <p:grpSpPr>
          <a:xfrm>
            <a:off x="601537" y="1158948"/>
            <a:ext cx="8226771" cy="2672823"/>
            <a:chOff x="601542" y="1158948"/>
            <a:chExt cx="8226771" cy="2672823"/>
          </a:xfrm>
        </p:grpSpPr>
        <p:sp>
          <p:nvSpPr>
            <p:cNvPr id="13" name="矩形 1"/>
            <p:cNvSpPr/>
            <p:nvPr/>
          </p:nvSpPr>
          <p:spPr>
            <a:xfrm>
              <a:off x="601542" y="1158948"/>
              <a:ext cx="8226771" cy="2672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543" y="1163413"/>
              <a:ext cx="5733947" cy="258532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Observable——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水龙头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Observer——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消费者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Operator——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水管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Subject——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分岔水管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Subscription——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关水龙头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Scheduler——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调度器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19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2" y="273728"/>
            <a:ext cx="3001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58FCB"/>
                </a:solidFill>
                <a:latin typeface="+mn-ea"/>
              </a:rPr>
              <a:t>Angular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中的</a:t>
            </a:r>
            <a:r>
              <a:rPr lang="en-US" altLang="zh-CN" sz="2000" dirty="0" smtClean="0">
                <a:solidFill>
                  <a:srgbClr val="358FCB"/>
                </a:solidFill>
                <a:latin typeface="+mn-ea"/>
              </a:rPr>
              <a:t>Observable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8819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Core Concepts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  <a:p>
            <a:pPr lvl="0"/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01537" y="1158948"/>
            <a:ext cx="8226771" cy="1029081"/>
            <a:chOff x="601542" y="1158948"/>
            <a:chExt cx="8226771" cy="1029081"/>
          </a:xfrm>
        </p:grpSpPr>
        <p:sp>
          <p:nvSpPr>
            <p:cNvPr id="2" name="矩形 1"/>
            <p:cNvSpPr/>
            <p:nvPr/>
          </p:nvSpPr>
          <p:spPr>
            <a:xfrm>
              <a:off x="601542" y="1158948"/>
              <a:ext cx="8226771" cy="10290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543" y="1163413"/>
              <a:ext cx="8226769" cy="9233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Scheduler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：调度器。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用于控制</a:t>
              </a: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Observable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何时产生数据、何时将数据发送给消费者。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1" name="组合 16"/>
          <p:cNvGrpSpPr/>
          <p:nvPr/>
        </p:nvGrpSpPr>
        <p:grpSpPr>
          <a:xfrm>
            <a:off x="601537" y="1158950"/>
            <a:ext cx="8422720" cy="1856394"/>
            <a:chOff x="601542" y="1158949"/>
            <a:chExt cx="8226771" cy="1246951"/>
          </a:xfrm>
        </p:grpSpPr>
        <p:sp>
          <p:nvSpPr>
            <p:cNvPr id="13" name="矩形 1"/>
            <p:cNvSpPr/>
            <p:nvPr/>
          </p:nvSpPr>
          <p:spPr>
            <a:xfrm>
              <a:off x="601542" y="1158949"/>
              <a:ext cx="8226771" cy="12469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543" y="1163413"/>
              <a:ext cx="8226769" cy="117839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Angular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中大量服务基于</a:t>
              </a:r>
              <a:r>
                <a:rPr lang="en-US" altLang="zh-CN" sz="18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RxJS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搭建，返回值是</a:t>
              </a: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Observable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AsyncPipe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利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用</a:t>
              </a:r>
              <a:r>
                <a:rPr lang="en-US" altLang="zh-CN" sz="18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takeUntil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操作符释放资源。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变化检测策略优化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3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1506023" y="2438163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907365" y="2840730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1966831" y="2922598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00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787179" y="2449091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431358" y="2765891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287967" y="4151768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01099" y="3812695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030577" y="3483742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854070" y="4103991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266586" y="3483742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455176" y="2898967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引子：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数据的关联计算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38"/>
          <p:cNvSpPr/>
          <p:nvPr/>
        </p:nvSpPr>
        <p:spPr>
          <a:xfrm>
            <a:off x="1782419" y="2373244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39"/>
          <p:cNvSpPr/>
          <p:nvPr/>
        </p:nvSpPr>
        <p:spPr>
          <a:xfrm>
            <a:off x="2183761" y="2775811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"/>
          <p:cNvSpPr txBox="1">
            <a:spLocks noChangeArrowheads="1"/>
          </p:cNvSpPr>
          <p:nvPr/>
        </p:nvSpPr>
        <p:spPr bwMode="auto">
          <a:xfrm>
            <a:off x="2244453" y="2858086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椭圆 41"/>
          <p:cNvSpPr/>
          <p:nvPr/>
        </p:nvSpPr>
        <p:spPr>
          <a:xfrm>
            <a:off x="3063575" y="2384172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42"/>
          <p:cNvSpPr/>
          <p:nvPr/>
        </p:nvSpPr>
        <p:spPr>
          <a:xfrm>
            <a:off x="1707754" y="2700972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43"/>
          <p:cNvSpPr/>
          <p:nvPr/>
        </p:nvSpPr>
        <p:spPr>
          <a:xfrm>
            <a:off x="1564363" y="4086849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44"/>
          <p:cNvSpPr/>
          <p:nvPr/>
        </p:nvSpPr>
        <p:spPr>
          <a:xfrm>
            <a:off x="1977495" y="3747776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45"/>
          <p:cNvSpPr/>
          <p:nvPr/>
        </p:nvSpPr>
        <p:spPr>
          <a:xfrm>
            <a:off x="3306973" y="3418823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46"/>
          <p:cNvSpPr/>
          <p:nvPr/>
        </p:nvSpPr>
        <p:spPr>
          <a:xfrm>
            <a:off x="3130466" y="4039072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47"/>
          <p:cNvSpPr/>
          <p:nvPr/>
        </p:nvSpPr>
        <p:spPr>
          <a:xfrm>
            <a:off x="1542982" y="3418823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3"/>
          <p:cNvSpPr/>
          <p:nvPr/>
        </p:nvSpPr>
        <p:spPr>
          <a:xfrm>
            <a:off x="3753343" y="2933756"/>
            <a:ext cx="4052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前端数据管理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</a:t>
            </a:r>
            <a:r>
              <a:rPr lang="en-US" altLang="zh-CN" sz="3200" dirty="0" err="1" smtClean="0">
                <a:solidFill>
                  <a:srgbClr val="358FCB"/>
                </a:solidFill>
                <a:latin typeface="+mn-ea"/>
              </a:rPr>
              <a:t>NgRx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949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前端数据管理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与</a:t>
            </a:r>
            <a:r>
              <a:rPr lang="en-US" altLang="zh-CN" sz="2000" dirty="0" err="1">
                <a:solidFill>
                  <a:srgbClr val="358FCB"/>
                </a:solidFill>
                <a:latin typeface="+mn-ea"/>
              </a:rPr>
              <a:t>NgRx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1464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State Management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cxnSp>
        <p:nvCxnSpPr>
          <p:cNvPr id="26" name="直接连接符 49"/>
          <p:cNvCxnSpPr/>
          <p:nvPr/>
        </p:nvCxnSpPr>
        <p:spPr>
          <a:xfrm>
            <a:off x="2200909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53"/>
          <p:cNvCxnSpPr/>
          <p:nvPr/>
        </p:nvCxnSpPr>
        <p:spPr>
          <a:xfrm>
            <a:off x="6762055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52"/>
          <p:cNvCxnSpPr/>
          <p:nvPr/>
        </p:nvCxnSpPr>
        <p:spPr>
          <a:xfrm>
            <a:off x="4472690" y="286048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42"/>
          <p:cNvCxnSpPr/>
          <p:nvPr/>
        </p:nvCxnSpPr>
        <p:spPr>
          <a:xfrm>
            <a:off x="1325693" y="3838485"/>
            <a:ext cx="6613303" cy="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45"/>
          <p:cNvSpPr/>
          <p:nvPr/>
        </p:nvSpPr>
        <p:spPr>
          <a:xfrm>
            <a:off x="2006010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3" name="椭圆 46"/>
          <p:cNvSpPr/>
          <p:nvPr/>
        </p:nvSpPr>
        <p:spPr>
          <a:xfrm>
            <a:off x="4277432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4" name="椭圆 47"/>
          <p:cNvSpPr/>
          <p:nvPr/>
        </p:nvSpPr>
        <p:spPr>
          <a:xfrm>
            <a:off x="6566797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1248507" y="2617425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远古时代： </a:t>
            </a:r>
            <a:r>
              <a:rPr lang="zh-CN" altLang="en-US" sz="1400" dirty="0">
                <a:solidFill>
                  <a:srgbClr val="358FCB"/>
                </a:solidFill>
                <a:ea typeface="微软雅黑" panose="020B0503020204020204" pitchFamily="34" charset="-122"/>
              </a:rPr>
              <a:t>刀耕火种</a:t>
            </a:r>
          </a:p>
        </p:txBody>
      </p:sp>
      <p:cxnSp>
        <p:nvCxnSpPr>
          <p:cNvPr id="3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1579755" y="2925202"/>
            <a:ext cx="13049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55"/>
          <p:cNvSpPr/>
          <p:nvPr/>
        </p:nvSpPr>
        <p:spPr>
          <a:xfrm>
            <a:off x="1898050" y="4840651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194"/>
          <p:cNvSpPr>
            <a:spLocks noEditPoints="1"/>
          </p:cNvSpPr>
          <p:nvPr/>
        </p:nvSpPr>
        <p:spPr bwMode="auto">
          <a:xfrm>
            <a:off x="4297857" y="2346303"/>
            <a:ext cx="341456" cy="271122"/>
          </a:xfrm>
          <a:custGeom>
            <a:avLst/>
            <a:gdLst>
              <a:gd name="T0" fmla="*/ 110 w 127"/>
              <a:gd name="T1" fmla="*/ 9 h 101"/>
              <a:gd name="T2" fmla="*/ 107 w 127"/>
              <a:gd name="T3" fmla="*/ 7 h 101"/>
              <a:gd name="T4" fmla="*/ 57 w 127"/>
              <a:gd name="T5" fmla="*/ 0 h 101"/>
              <a:gd name="T6" fmla="*/ 18 w 127"/>
              <a:gd name="T7" fmla="*/ 15 h 101"/>
              <a:gd name="T8" fmla="*/ 18 w 127"/>
              <a:gd name="T9" fmla="*/ 15 h 101"/>
              <a:gd name="T10" fmla="*/ 17 w 127"/>
              <a:gd name="T11" fmla="*/ 16 h 101"/>
              <a:gd name="T12" fmla="*/ 0 w 127"/>
              <a:gd name="T13" fmla="*/ 38 h 101"/>
              <a:gd name="T14" fmla="*/ 2 w 127"/>
              <a:gd name="T15" fmla="*/ 43 h 101"/>
              <a:gd name="T16" fmla="*/ 16 w 127"/>
              <a:gd name="T17" fmla="*/ 82 h 101"/>
              <a:gd name="T18" fmla="*/ 71 w 127"/>
              <a:gd name="T19" fmla="*/ 101 h 101"/>
              <a:gd name="T20" fmla="*/ 72 w 127"/>
              <a:gd name="T21" fmla="*/ 101 h 101"/>
              <a:gd name="T22" fmla="*/ 72 w 127"/>
              <a:gd name="T23" fmla="*/ 101 h 101"/>
              <a:gd name="T24" fmla="*/ 73 w 127"/>
              <a:gd name="T25" fmla="*/ 101 h 101"/>
              <a:gd name="T26" fmla="*/ 112 w 127"/>
              <a:gd name="T27" fmla="*/ 77 h 101"/>
              <a:gd name="T28" fmla="*/ 125 w 127"/>
              <a:gd name="T29" fmla="*/ 36 h 101"/>
              <a:gd name="T30" fmla="*/ 126 w 127"/>
              <a:gd name="T31" fmla="*/ 31 h 101"/>
              <a:gd name="T32" fmla="*/ 21 w 127"/>
              <a:gd name="T33" fmla="*/ 21 h 101"/>
              <a:gd name="T34" fmla="*/ 53 w 127"/>
              <a:gd name="T35" fmla="*/ 50 h 101"/>
              <a:gd name="T36" fmla="*/ 68 w 127"/>
              <a:gd name="T37" fmla="*/ 93 h 101"/>
              <a:gd name="T38" fmla="*/ 23 w 127"/>
              <a:gd name="T39" fmla="*/ 48 h 101"/>
              <a:gd name="T40" fmla="*/ 54 w 127"/>
              <a:gd name="T41" fmla="*/ 56 h 101"/>
              <a:gd name="T42" fmla="*/ 68 w 127"/>
              <a:gd name="T43" fmla="*/ 38 h 101"/>
              <a:gd name="T44" fmla="*/ 71 w 127"/>
              <a:gd name="T45" fmla="*/ 24 h 101"/>
              <a:gd name="T46" fmla="*/ 58 w 127"/>
              <a:gd name="T47" fmla="*/ 7 h 101"/>
              <a:gd name="T48" fmla="*/ 71 w 127"/>
              <a:gd name="T49" fmla="*/ 24 h 101"/>
              <a:gd name="T50" fmla="*/ 75 w 127"/>
              <a:gd name="T51" fmla="*/ 42 h 101"/>
              <a:gd name="T52" fmla="*/ 82 w 127"/>
              <a:gd name="T53" fmla="*/ 55 h 101"/>
              <a:gd name="T54" fmla="*/ 85 w 127"/>
              <a:gd name="T55" fmla="*/ 55 h 101"/>
              <a:gd name="T56" fmla="*/ 106 w 127"/>
              <a:gd name="T57" fmla="*/ 75 h 101"/>
              <a:gd name="T58" fmla="*/ 75 w 127"/>
              <a:gd name="T59" fmla="*/ 92 h 101"/>
              <a:gd name="T60" fmla="*/ 76 w 127"/>
              <a:gd name="T61" fmla="*/ 29 h 101"/>
              <a:gd name="T62" fmla="*/ 118 w 127"/>
              <a:gd name="T6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1">
                <a:moveTo>
                  <a:pt x="126" y="31"/>
                </a:moveTo>
                <a:cubicBezTo>
                  <a:pt x="110" y="9"/>
                  <a:pt x="110" y="9"/>
                  <a:pt x="110" y="9"/>
                </a:cubicBezTo>
                <a:cubicBezTo>
                  <a:pt x="109" y="8"/>
                  <a:pt x="108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0"/>
                  <a:pt x="57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5"/>
                  <a:pt x="19" y="85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79"/>
                  <a:pt x="112" y="78"/>
                  <a:pt x="112" y="7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6" y="36"/>
                  <a:pt x="126" y="35"/>
                  <a:pt x="126" y="34"/>
                </a:cubicBezTo>
                <a:cubicBezTo>
                  <a:pt x="127" y="33"/>
                  <a:pt x="126" y="32"/>
                  <a:pt x="126" y="31"/>
                </a:cubicBezTo>
                <a:close/>
                <a:moveTo>
                  <a:pt x="8" y="38"/>
                </a:moveTo>
                <a:cubicBezTo>
                  <a:pt x="21" y="21"/>
                  <a:pt x="21" y="21"/>
                  <a:pt x="21" y="21"/>
                </a:cubicBezTo>
                <a:cubicBezTo>
                  <a:pt x="66" y="30"/>
                  <a:pt x="66" y="30"/>
                  <a:pt x="66" y="30"/>
                </a:cubicBezTo>
                <a:cubicBezTo>
                  <a:pt x="53" y="50"/>
                  <a:pt x="53" y="50"/>
                  <a:pt x="53" y="50"/>
                </a:cubicBezTo>
                <a:lnTo>
                  <a:pt x="8" y="38"/>
                </a:lnTo>
                <a:close/>
                <a:moveTo>
                  <a:pt x="68" y="93"/>
                </a:moveTo>
                <a:cubicBezTo>
                  <a:pt x="23" y="80"/>
                  <a:pt x="23" y="80"/>
                  <a:pt x="23" y="80"/>
                </a:cubicBezTo>
                <a:cubicBezTo>
                  <a:pt x="23" y="48"/>
                  <a:pt x="23" y="48"/>
                  <a:pt x="23" y="48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6" y="56"/>
                  <a:pt x="57" y="55"/>
                </a:cubicBezTo>
                <a:cubicBezTo>
                  <a:pt x="68" y="38"/>
                  <a:pt x="68" y="38"/>
                  <a:pt x="68" y="38"/>
                </a:cubicBezTo>
                <a:lnTo>
                  <a:pt x="68" y="93"/>
                </a:lnTo>
                <a:close/>
                <a:moveTo>
                  <a:pt x="71" y="24"/>
                </a:moveTo>
                <a:cubicBezTo>
                  <a:pt x="31" y="17"/>
                  <a:pt x="31" y="17"/>
                  <a:pt x="3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96" y="12"/>
                  <a:pt x="96" y="12"/>
                  <a:pt x="96" y="12"/>
                </a:cubicBezTo>
                <a:lnTo>
                  <a:pt x="71" y="24"/>
                </a:lnTo>
                <a:close/>
                <a:moveTo>
                  <a:pt x="75" y="92"/>
                </a:moveTo>
                <a:cubicBezTo>
                  <a:pt x="75" y="42"/>
                  <a:pt x="75" y="42"/>
                  <a:pt x="75" y="42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4"/>
                  <a:pt x="81" y="55"/>
                  <a:pt x="82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4" y="55"/>
                  <a:pt x="84" y="55"/>
                  <a:pt x="85" y="5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8"/>
                </a:moveTo>
                <a:cubicBezTo>
                  <a:pt x="76" y="29"/>
                  <a:pt x="76" y="29"/>
                  <a:pt x="76" y="29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8" y="32"/>
                  <a:pt x="118" y="32"/>
                  <a:pt x="118" y="32"/>
                </a:cubicBezTo>
                <a:lnTo>
                  <a:pt x="85" y="4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Rectangle 85"/>
          <p:cNvSpPr/>
          <p:nvPr/>
        </p:nvSpPr>
        <p:spPr>
          <a:xfrm>
            <a:off x="1448682" y="2925202"/>
            <a:ext cx="1462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原生</a:t>
            </a:r>
            <a:r>
              <a:rPr lang="en-US" altLang="zh-CN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JS/HTML/CSS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87" name="椭圆 55"/>
          <p:cNvSpPr/>
          <p:nvPr/>
        </p:nvSpPr>
        <p:spPr>
          <a:xfrm>
            <a:off x="4176416" y="2178769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55"/>
          <p:cNvSpPr/>
          <p:nvPr/>
        </p:nvSpPr>
        <p:spPr>
          <a:xfrm>
            <a:off x="6465782" y="4840650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126"/>
          <p:cNvSpPr>
            <a:spLocks noEditPoints="1"/>
          </p:cNvSpPr>
          <p:nvPr/>
        </p:nvSpPr>
        <p:spPr bwMode="auto">
          <a:xfrm>
            <a:off x="6623429" y="4941830"/>
            <a:ext cx="195263" cy="368300"/>
          </a:xfrm>
          <a:custGeom>
            <a:avLst/>
            <a:gdLst>
              <a:gd name="T0" fmla="*/ 82 w 87"/>
              <a:gd name="T1" fmla="*/ 5 h 163"/>
              <a:gd name="T2" fmla="*/ 84 w 87"/>
              <a:gd name="T3" fmla="*/ 0 h 163"/>
              <a:gd name="T4" fmla="*/ 84 w 87"/>
              <a:gd name="T5" fmla="*/ 163 h 163"/>
              <a:gd name="T6" fmla="*/ 43 w 87"/>
              <a:gd name="T7" fmla="*/ 149 h 163"/>
              <a:gd name="T8" fmla="*/ 52 w 87"/>
              <a:gd name="T9" fmla="*/ 146 h 163"/>
              <a:gd name="T10" fmla="*/ 52 w 87"/>
              <a:gd name="T11" fmla="*/ 128 h 163"/>
              <a:gd name="T12" fmla="*/ 43 w 87"/>
              <a:gd name="T13" fmla="*/ 124 h 163"/>
              <a:gd name="T14" fmla="*/ 49 w 87"/>
              <a:gd name="T15" fmla="*/ 131 h 163"/>
              <a:gd name="T16" fmla="*/ 51 w 87"/>
              <a:gd name="T17" fmla="*/ 137 h 163"/>
              <a:gd name="T18" fmla="*/ 43 w 87"/>
              <a:gd name="T19" fmla="*/ 144 h 163"/>
              <a:gd name="T20" fmla="*/ 43 w 87"/>
              <a:gd name="T21" fmla="*/ 114 h 163"/>
              <a:gd name="T22" fmla="*/ 52 w 87"/>
              <a:gd name="T23" fmla="*/ 110 h 163"/>
              <a:gd name="T24" fmla="*/ 52 w 87"/>
              <a:gd name="T25" fmla="*/ 93 h 163"/>
              <a:gd name="T26" fmla="*/ 43 w 87"/>
              <a:gd name="T27" fmla="*/ 94 h 163"/>
              <a:gd name="T28" fmla="*/ 49 w 87"/>
              <a:gd name="T29" fmla="*/ 96 h 163"/>
              <a:gd name="T30" fmla="*/ 49 w 87"/>
              <a:gd name="T31" fmla="*/ 107 h 163"/>
              <a:gd name="T32" fmla="*/ 43 w 87"/>
              <a:gd name="T33" fmla="*/ 114 h 163"/>
              <a:gd name="T34" fmla="*/ 79 w 87"/>
              <a:gd name="T35" fmla="*/ 79 h 163"/>
              <a:gd name="T36" fmla="*/ 43 w 87"/>
              <a:gd name="T37" fmla="*/ 46 h 163"/>
              <a:gd name="T38" fmla="*/ 74 w 87"/>
              <a:gd name="T39" fmla="*/ 77 h 163"/>
              <a:gd name="T40" fmla="*/ 43 w 87"/>
              <a:gd name="T41" fmla="*/ 44 h 163"/>
              <a:gd name="T42" fmla="*/ 79 w 87"/>
              <a:gd name="T43" fmla="*/ 11 h 163"/>
              <a:gd name="T44" fmla="*/ 43 w 87"/>
              <a:gd name="T45" fmla="*/ 14 h 163"/>
              <a:gd name="T46" fmla="*/ 43 w 87"/>
              <a:gd name="T47" fmla="*/ 39 h 163"/>
              <a:gd name="T48" fmla="*/ 43 w 87"/>
              <a:gd name="T49" fmla="*/ 159 h 163"/>
              <a:gd name="T50" fmla="*/ 0 w 87"/>
              <a:gd name="T51" fmla="*/ 161 h 163"/>
              <a:gd name="T52" fmla="*/ 43 w 87"/>
              <a:gd name="T53" fmla="*/ 0 h 163"/>
              <a:gd name="T54" fmla="*/ 5 w 87"/>
              <a:gd name="T55" fmla="*/ 159 h 163"/>
              <a:gd name="T56" fmla="*/ 8 w 87"/>
              <a:gd name="T57" fmla="*/ 11 h 163"/>
              <a:gd name="T58" fmla="*/ 43 w 87"/>
              <a:gd name="T59" fmla="*/ 44 h 163"/>
              <a:gd name="T60" fmla="*/ 13 w 87"/>
              <a:gd name="T61" fmla="*/ 14 h 163"/>
              <a:gd name="T62" fmla="*/ 43 w 87"/>
              <a:gd name="T63" fmla="*/ 46 h 163"/>
              <a:gd name="T64" fmla="*/ 8 w 87"/>
              <a:gd name="T65" fmla="*/ 79 h 163"/>
              <a:gd name="T66" fmla="*/ 43 w 87"/>
              <a:gd name="T67" fmla="*/ 77 h 163"/>
              <a:gd name="T68" fmla="*/ 43 w 87"/>
              <a:gd name="T69" fmla="*/ 51 h 163"/>
              <a:gd name="T70" fmla="*/ 35 w 87"/>
              <a:gd name="T71" fmla="*/ 93 h 163"/>
              <a:gd name="T72" fmla="*/ 35 w 87"/>
              <a:gd name="T73" fmla="*/ 110 h 163"/>
              <a:gd name="T74" fmla="*/ 43 w 87"/>
              <a:gd name="T75" fmla="*/ 109 h 163"/>
              <a:gd name="T76" fmla="*/ 36 w 87"/>
              <a:gd name="T77" fmla="*/ 101 h 163"/>
              <a:gd name="T78" fmla="*/ 43 w 87"/>
              <a:gd name="T79" fmla="*/ 94 h 163"/>
              <a:gd name="T80" fmla="*/ 35 w 87"/>
              <a:gd name="T81" fmla="*/ 128 h 163"/>
              <a:gd name="T82" fmla="*/ 35 w 87"/>
              <a:gd name="T83" fmla="*/ 146 h 163"/>
              <a:gd name="T84" fmla="*/ 38 w 87"/>
              <a:gd name="T85" fmla="*/ 142 h 163"/>
              <a:gd name="T86" fmla="*/ 38 w 87"/>
              <a:gd name="T87" fmla="*/ 13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7" h="163">
                <a:moveTo>
                  <a:pt x="43" y="159"/>
                </a:moveTo>
                <a:cubicBezTo>
                  <a:pt x="82" y="159"/>
                  <a:pt x="82" y="159"/>
                  <a:pt x="82" y="159"/>
                </a:cubicBezTo>
                <a:cubicBezTo>
                  <a:pt x="82" y="5"/>
                  <a:pt x="82" y="5"/>
                  <a:pt x="82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0"/>
                  <a:pt x="43" y="0"/>
                  <a:pt x="4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6" y="163"/>
                  <a:pt x="84" y="163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43" y="159"/>
                  <a:pt x="43" y="159"/>
                  <a:pt x="43" y="159"/>
                </a:cubicBezTo>
                <a:close/>
                <a:moveTo>
                  <a:pt x="43" y="149"/>
                </a:moveTo>
                <a:cubicBezTo>
                  <a:pt x="43" y="149"/>
                  <a:pt x="43" y="149"/>
                  <a:pt x="43" y="149"/>
                </a:cubicBezTo>
                <a:cubicBezTo>
                  <a:pt x="47" y="149"/>
                  <a:pt x="50" y="148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4" y="143"/>
                  <a:pt x="56" y="140"/>
                  <a:pt x="56" y="137"/>
                </a:cubicBezTo>
                <a:cubicBezTo>
                  <a:pt x="56" y="133"/>
                  <a:pt x="54" y="130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0" y="126"/>
                  <a:pt x="47" y="124"/>
                  <a:pt x="43" y="124"/>
                </a:cubicBezTo>
                <a:cubicBezTo>
                  <a:pt x="43" y="124"/>
                  <a:pt x="43" y="124"/>
                  <a:pt x="43" y="124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5" y="129"/>
                  <a:pt x="47" y="130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50" y="133"/>
                  <a:pt x="51" y="135"/>
                  <a:pt x="51" y="137"/>
                </a:cubicBezTo>
                <a:cubicBezTo>
                  <a:pt x="51" y="139"/>
                  <a:pt x="50" y="141"/>
                  <a:pt x="49" y="142"/>
                </a:cubicBezTo>
                <a:cubicBezTo>
                  <a:pt x="49" y="142"/>
                  <a:pt x="49" y="142"/>
                  <a:pt x="49" y="142"/>
                </a:cubicBezTo>
                <a:cubicBezTo>
                  <a:pt x="47" y="144"/>
                  <a:pt x="45" y="144"/>
                  <a:pt x="43" y="144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3" y="149"/>
                  <a:pt x="43" y="149"/>
                  <a:pt x="43" y="149"/>
                </a:cubicBezTo>
                <a:close/>
                <a:moveTo>
                  <a:pt x="43" y="114"/>
                </a:moveTo>
                <a:cubicBezTo>
                  <a:pt x="43" y="114"/>
                  <a:pt x="43" y="114"/>
                  <a:pt x="43" y="114"/>
                </a:cubicBezTo>
                <a:cubicBezTo>
                  <a:pt x="47" y="114"/>
                  <a:pt x="50" y="113"/>
                  <a:pt x="52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08"/>
                  <a:pt x="56" y="105"/>
                  <a:pt x="56" y="101"/>
                </a:cubicBezTo>
                <a:cubicBezTo>
                  <a:pt x="56" y="98"/>
                  <a:pt x="54" y="95"/>
                  <a:pt x="52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0" y="90"/>
                  <a:pt x="47" y="89"/>
                  <a:pt x="43" y="89"/>
                </a:cubicBezTo>
                <a:cubicBezTo>
                  <a:pt x="43" y="89"/>
                  <a:pt x="43" y="89"/>
                  <a:pt x="43" y="89"/>
                </a:cubicBezTo>
                <a:cubicBezTo>
                  <a:pt x="43" y="94"/>
                  <a:pt x="43" y="94"/>
                  <a:pt x="43" y="94"/>
                </a:cubicBezTo>
                <a:cubicBezTo>
                  <a:pt x="43" y="94"/>
                  <a:pt x="43" y="94"/>
                  <a:pt x="43" y="94"/>
                </a:cubicBezTo>
                <a:cubicBezTo>
                  <a:pt x="45" y="94"/>
                  <a:pt x="47" y="95"/>
                  <a:pt x="4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50" y="97"/>
                  <a:pt x="51" y="99"/>
                  <a:pt x="51" y="101"/>
                </a:cubicBezTo>
                <a:cubicBezTo>
                  <a:pt x="51" y="104"/>
                  <a:pt x="50" y="105"/>
                  <a:pt x="49" y="107"/>
                </a:cubicBezTo>
                <a:cubicBezTo>
                  <a:pt x="49" y="107"/>
                  <a:pt x="49" y="107"/>
                  <a:pt x="49" y="107"/>
                </a:cubicBezTo>
                <a:cubicBezTo>
                  <a:pt x="47" y="108"/>
                  <a:pt x="45" y="109"/>
                  <a:pt x="43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3" y="114"/>
                  <a:pt x="43" y="114"/>
                  <a:pt x="43" y="114"/>
                </a:cubicBezTo>
                <a:close/>
                <a:moveTo>
                  <a:pt x="43" y="81"/>
                </a:moveTo>
                <a:cubicBezTo>
                  <a:pt x="76" y="81"/>
                  <a:pt x="76" y="81"/>
                  <a:pt x="76" y="81"/>
                </a:cubicBezTo>
                <a:cubicBezTo>
                  <a:pt x="78" y="81"/>
                  <a:pt x="79" y="80"/>
                  <a:pt x="79" y="79"/>
                </a:cubicBezTo>
                <a:cubicBezTo>
                  <a:pt x="79" y="49"/>
                  <a:pt x="79" y="49"/>
                  <a:pt x="79" y="49"/>
                </a:cubicBezTo>
                <a:cubicBezTo>
                  <a:pt x="79" y="47"/>
                  <a:pt x="78" y="46"/>
                  <a:pt x="76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51"/>
                  <a:pt x="43" y="51"/>
                  <a:pt x="43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77"/>
                  <a:pt x="74" y="77"/>
                  <a:pt x="74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81"/>
                  <a:pt x="43" y="81"/>
                  <a:pt x="43" y="81"/>
                </a:cubicBezTo>
                <a:close/>
                <a:moveTo>
                  <a:pt x="43" y="44"/>
                </a:moveTo>
                <a:cubicBezTo>
                  <a:pt x="76" y="44"/>
                  <a:pt x="76" y="44"/>
                  <a:pt x="76" y="44"/>
                </a:cubicBezTo>
                <a:cubicBezTo>
                  <a:pt x="78" y="44"/>
                  <a:pt x="79" y="43"/>
                  <a:pt x="79" y="4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0"/>
                  <a:pt x="78" y="9"/>
                  <a:pt x="76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14"/>
                  <a:pt x="43" y="14"/>
                  <a:pt x="43" y="14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39"/>
                  <a:pt x="74" y="39"/>
                  <a:pt x="74" y="39"/>
                </a:cubicBezTo>
                <a:cubicBezTo>
                  <a:pt x="43" y="39"/>
                  <a:pt x="43" y="39"/>
                  <a:pt x="43" y="39"/>
                </a:cubicBezTo>
                <a:lnTo>
                  <a:pt x="43" y="44"/>
                </a:lnTo>
                <a:close/>
                <a:moveTo>
                  <a:pt x="5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59"/>
                  <a:pt x="5" y="159"/>
                  <a:pt x="5" y="159"/>
                </a:cubicBezTo>
                <a:close/>
                <a:moveTo>
                  <a:pt x="43" y="9"/>
                </a:moveTo>
                <a:cubicBezTo>
                  <a:pt x="11" y="9"/>
                  <a:pt x="11" y="9"/>
                  <a:pt x="11" y="9"/>
                </a:cubicBezTo>
                <a:cubicBezTo>
                  <a:pt x="9" y="9"/>
                  <a:pt x="8" y="10"/>
                  <a:pt x="8" y="1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9" y="44"/>
                  <a:pt x="11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39"/>
                  <a:pt x="43" y="39"/>
                  <a:pt x="4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14"/>
                  <a:pt x="13" y="14"/>
                  <a:pt x="1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43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9" y="46"/>
                  <a:pt x="8" y="47"/>
                  <a:pt x="8" y="49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1"/>
                  <a:pt x="11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77"/>
                  <a:pt x="43" y="77"/>
                  <a:pt x="4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51"/>
                  <a:pt x="13" y="51"/>
                  <a:pt x="1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6"/>
                  <a:pt x="43" y="46"/>
                  <a:pt x="43" y="46"/>
                </a:cubicBezTo>
                <a:close/>
                <a:moveTo>
                  <a:pt x="43" y="89"/>
                </a:moveTo>
                <a:cubicBezTo>
                  <a:pt x="40" y="89"/>
                  <a:pt x="37" y="90"/>
                  <a:pt x="35" y="93"/>
                </a:cubicBezTo>
                <a:cubicBezTo>
                  <a:pt x="35" y="93"/>
                  <a:pt x="35" y="93"/>
                  <a:pt x="35" y="93"/>
                </a:cubicBezTo>
                <a:cubicBezTo>
                  <a:pt x="32" y="95"/>
                  <a:pt x="31" y="98"/>
                  <a:pt x="31" y="101"/>
                </a:cubicBezTo>
                <a:cubicBezTo>
                  <a:pt x="31" y="105"/>
                  <a:pt x="32" y="108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7" y="112"/>
                  <a:pt x="40" y="114"/>
                  <a:pt x="43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09"/>
                  <a:pt x="39" y="108"/>
                  <a:pt x="38" y="107"/>
                </a:cubicBezTo>
                <a:cubicBezTo>
                  <a:pt x="38" y="107"/>
                  <a:pt x="38" y="107"/>
                  <a:pt x="38" y="107"/>
                </a:cubicBezTo>
                <a:cubicBezTo>
                  <a:pt x="37" y="105"/>
                  <a:pt x="36" y="104"/>
                  <a:pt x="36" y="101"/>
                </a:cubicBezTo>
                <a:cubicBezTo>
                  <a:pt x="36" y="99"/>
                  <a:pt x="37" y="97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5"/>
                  <a:pt x="41" y="94"/>
                  <a:pt x="43" y="94"/>
                </a:cubicBezTo>
                <a:cubicBezTo>
                  <a:pt x="43" y="89"/>
                  <a:pt x="43" y="89"/>
                  <a:pt x="43" y="89"/>
                </a:cubicBezTo>
                <a:close/>
                <a:moveTo>
                  <a:pt x="43" y="124"/>
                </a:moveTo>
                <a:cubicBezTo>
                  <a:pt x="40" y="124"/>
                  <a:pt x="37" y="126"/>
                  <a:pt x="35" y="128"/>
                </a:cubicBezTo>
                <a:cubicBezTo>
                  <a:pt x="32" y="130"/>
                  <a:pt x="31" y="133"/>
                  <a:pt x="31" y="137"/>
                </a:cubicBezTo>
                <a:cubicBezTo>
                  <a:pt x="31" y="140"/>
                  <a:pt x="32" y="143"/>
                  <a:pt x="35" y="146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7" y="148"/>
                  <a:pt x="40" y="149"/>
                  <a:pt x="43" y="149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1" y="144"/>
                  <a:pt x="39" y="144"/>
                  <a:pt x="38" y="142"/>
                </a:cubicBezTo>
                <a:cubicBezTo>
                  <a:pt x="38" y="142"/>
                  <a:pt x="38" y="142"/>
                  <a:pt x="38" y="142"/>
                </a:cubicBezTo>
                <a:cubicBezTo>
                  <a:pt x="37" y="141"/>
                  <a:pt x="36" y="139"/>
                  <a:pt x="36" y="137"/>
                </a:cubicBezTo>
                <a:cubicBezTo>
                  <a:pt x="36" y="135"/>
                  <a:pt x="37" y="133"/>
                  <a:pt x="38" y="131"/>
                </a:cubicBezTo>
                <a:cubicBezTo>
                  <a:pt x="39" y="130"/>
                  <a:pt x="41" y="129"/>
                  <a:pt x="43" y="129"/>
                </a:cubicBezTo>
                <a:lnTo>
                  <a:pt x="43" y="1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4" name="Freeform 127"/>
          <p:cNvSpPr>
            <a:spLocks noEditPoints="1"/>
          </p:cNvSpPr>
          <p:nvPr/>
        </p:nvSpPr>
        <p:spPr bwMode="auto">
          <a:xfrm>
            <a:off x="6821866" y="4941830"/>
            <a:ext cx="87313" cy="368300"/>
          </a:xfrm>
          <a:custGeom>
            <a:avLst/>
            <a:gdLst>
              <a:gd name="T0" fmla="*/ 34 w 39"/>
              <a:gd name="T1" fmla="*/ 150 h 163"/>
              <a:gd name="T2" fmla="*/ 34 w 39"/>
              <a:gd name="T3" fmla="*/ 30 h 163"/>
              <a:gd name="T4" fmla="*/ 20 w 39"/>
              <a:gd name="T5" fmla="*/ 19 h 163"/>
              <a:gd name="T6" fmla="*/ 20 w 39"/>
              <a:gd name="T7" fmla="*/ 13 h 163"/>
              <a:gd name="T8" fmla="*/ 38 w 39"/>
              <a:gd name="T9" fmla="*/ 27 h 163"/>
              <a:gd name="T10" fmla="*/ 39 w 39"/>
              <a:gd name="T11" fmla="*/ 29 h 163"/>
              <a:gd name="T12" fmla="*/ 39 w 39"/>
              <a:gd name="T13" fmla="*/ 152 h 163"/>
              <a:gd name="T14" fmla="*/ 39 w 39"/>
              <a:gd name="T15" fmla="*/ 152 h 163"/>
              <a:gd name="T16" fmla="*/ 37 w 39"/>
              <a:gd name="T17" fmla="*/ 154 h 163"/>
              <a:gd name="T18" fmla="*/ 20 w 39"/>
              <a:gd name="T19" fmla="*/ 159 h 163"/>
              <a:gd name="T20" fmla="*/ 20 w 39"/>
              <a:gd name="T21" fmla="*/ 154 h 163"/>
              <a:gd name="T22" fmla="*/ 34 w 39"/>
              <a:gd name="T23" fmla="*/ 150 h 163"/>
              <a:gd name="T24" fmla="*/ 20 w 39"/>
              <a:gd name="T25" fmla="*/ 19 h 163"/>
              <a:gd name="T26" fmla="*/ 5 w 39"/>
              <a:gd name="T27" fmla="*/ 7 h 163"/>
              <a:gd name="T28" fmla="*/ 5 w 39"/>
              <a:gd name="T29" fmla="*/ 158 h 163"/>
              <a:gd name="T30" fmla="*/ 20 w 39"/>
              <a:gd name="T31" fmla="*/ 154 h 163"/>
              <a:gd name="T32" fmla="*/ 20 w 39"/>
              <a:gd name="T33" fmla="*/ 159 h 163"/>
              <a:gd name="T34" fmla="*/ 3 w 39"/>
              <a:gd name="T35" fmla="*/ 163 h 163"/>
              <a:gd name="T36" fmla="*/ 3 w 39"/>
              <a:gd name="T37" fmla="*/ 163 h 163"/>
              <a:gd name="T38" fmla="*/ 0 w 39"/>
              <a:gd name="T39" fmla="*/ 161 h 163"/>
              <a:gd name="T40" fmla="*/ 0 w 39"/>
              <a:gd name="T41" fmla="*/ 2 h 163"/>
              <a:gd name="T42" fmla="*/ 0 w 39"/>
              <a:gd name="T43" fmla="*/ 2 h 163"/>
              <a:gd name="T44" fmla="*/ 1 w 39"/>
              <a:gd name="T45" fmla="*/ 1 h 163"/>
              <a:gd name="T46" fmla="*/ 4 w 39"/>
              <a:gd name="T47" fmla="*/ 1 h 163"/>
              <a:gd name="T48" fmla="*/ 20 w 39"/>
              <a:gd name="T49" fmla="*/ 13 h 163"/>
              <a:gd name="T50" fmla="*/ 20 w 39"/>
              <a:gd name="T51" fmla="*/ 19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" h="163">
                <a:moveTo>
                  <a:pt x="34" y="150"/>
                </a:moveTo>
                <a:cubicBezTo>
                  <a:pt x="34" y="30"/>
                  <a:pt x="34" y="30"/>
                  <a:pt x="34" y="30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3"/>
                  <a:pt x="20" y="13"/>
                  <a:pt x="20" y="13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8"/>
                  <a:pt x="39" y="29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3"/>
                  <a:pt x="38" y="154"/>
                  <a:pt x="37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20" y="154"/>
                  <a:pt x="20" y="154"/>
                  <a:pt x="20" y="154"/>
                </a:cubicBezTo>
                <a:lnTo>
                  <a:pt x="34" y="150"/>
                </a:lnTo>
                <a:close/>
                <a:moveTo>
                  <a:pt x="20" y="19"/>
                </a:moveTo>
                <a:cubicBezTo>
                  <a:pt x="5" y="7"/>
                  <a:pt x="5" y="7"/>
                  <a:pt x="5" y="7"/>
                </a:cubicBezTo>
                <a:cubicBezTo>
                  <a:pt x="5" y="158"/>
                  <a:pt x="5" y="158"/>
                  <a:pt x="5" y="158"/>
                </a:cubicBezTo>
                <a:cubicBezTo>
                  <a:pt x="20" y="154"/>
                  <a:pt x="20" y="154"/>
                  <a:pt x="20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3" y="163"/>
                  <a:pt x="3" y="163"/>
                  <a:pt x="3" y="163"/>
                </a:cubicBezTo>
                <a:cubicBezTo>
                  <a:pt x="3" y="163"/>
                  <a:pt x="3" y="163"/>
                  <a:pt x="3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1" y="1"/>
                </a:cubicBezTo>
                <a:cubicBezTo>
                  <a:pt x="1" y="0"/>
                  <a:pt x="3" y="0"/>
                  <a:pt x="4" y="1"/>
                </a:cubicBezTo>
                <a:cubicBezTo>
                  <a:pt x="20" y="13"/>
                  <a:pt x="20" y="13"/>
                  <a:pt x="20" y="13"/>
                </a:cubicBezTo>
                <a:lnTo>
                  <a:pt x="20" y="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5" name="Freeform 128"/>
          <p:cNvSpPr>
            <a:spLocks noEditPoints="1"/>
          </p:cNvSpPr>
          <p:nvPr/>
        </p:nvSpPr>
        <p:spPr bwMode="auto">
          <a:xfrm>
            <a:off x="6652004" y="4971993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3 h 26"/>
              <a:gd name="T6" fmla="*/ 61 w 61"/>
              <a:gd name="T7" fmla="*/ 24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2 h 26"/>
              <a:gd name="T14" fmla="*/ 56 w 61"/>
              <a:gd name="T15" fmla="*/ 22 h 26"/>
              <a:gd name="T16" fmla="*/ 56 w 61"/>
              <a:gd name="T17" fmla="*/ 5 h 26"/>
              <a:gd name="T18" fmla="*/ 30 w 61"/>
              <a:gd name="T19" fmla="*/ 5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5 h 26"/>
              <a:gd name="T28" fmla="*/ 4 w 61"/>
              <a:gd name="T29" fmla="*/ 5 h 26"/>
              <a:gd name="T30" fmla="*/ 4 w 61"/>
              <a:gd name="T31" fmla="*/ 22 h 26"/>
              <a:gd name="T32" fmla="*/ 30 w 61"/>
              <a:gd name="T33" fmla="*/ 22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4 h 26"/>
              <a:gd name="T40" fmla="*/ 0 w 61"/>
              <a:gd name="T41" fmla="*/ 3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2"/>
                  <a:pt x="30" y="22"/>
                  <a:pt x="30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5"/>
                  <a:pt x="56" y="5"/>
                  <a:pt x="56" y="5"/>
                </a:cubicBezTo>
                <a:cubicBezTo>
                  <a:pt x="30" y="5"/>
                  <a:pt x="30" y="5"/>
                  <a:pt x="30" y="5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5"/>
                  <a:pt x="30" y="5"/>
                  <a:pt x="30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22"/>
                  <a:pt x="4" y="22"/>
                  <a:pt x="4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6" name="Freeform 129"/>
          <p:cNvSpPr>
            <a:spLocks noEditPoints="1"/>
          </p:cNvSpPr>
          <p:nvPr/>
        </p:nvSpPr>
        <p:spPr bwMode="auto">
          <a:xfrm>
            <a:off x="6652004" y="5057718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2 h 26"/>
              <a:gd name="T6" fmla="*/ 61 w 61"/>
              <a:gd name="T7" fmla="*/ 23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1 h 26"/>
              <a:gd name="T14" fmla="*/ 56 w 61"/>
              <a:gd name="T15" fmla="*/ 21 h 26"/>
              <a:gd name="T16" fmla="*/ 56 w 61"/>
              <a:gd name="T17" fmla="*/ 4 h 26"/>
              <a:gd name="T18" fmla="*/ 30 w 61"/>
              <a:gd name="T19" fmla="*/ 4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4 h 26"/>
              <a:gd name="T28" fmla="*/ 4 w 61"/>
              <a:gd name="T29" fmla="*/ 4 h 26"/>
              <a:gd name="T30" fmla="*/ 4 w 61"/>
              <a:gd name="T31" fmla="*/ 21 h 26"/>
              <a:gd name="T32" fmla="*/ 30 w 61"/>
              <a:gd name="T33" fmla="*/ 21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3 h 26"/>
              <a:gd name="T40" fmla="*/ 0 w 61"/>
              <a:gd name="T41" fmla="*/ 2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2"/>
                </a:cubicBezTo>
                <a:cubicBezTo>
                  <a:pt x="61" y="23"/>
                  <a:pt x="61" y="23"/>
                  <a:pt x="61" y="23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1"/>
                  <a:pt x="30" y="21"/>
                  <a:pt x="30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4"/>
                  <a:pt x="56" y="4"/>
                  <a:pt x="56" y="4"/>
                </a:cubicBezTo>
                <a:cubicBezTo>
                  <a:pt x="30" y="4"/>
                  <a:pt x="30" y="4"/>
                  <a:pt x="30" y="4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4"/>
                  <a:pt x="30" y="4"/>
                  <a:pt x="3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1" name="Group 82"/>
          <p:cNvGrpSpPr/>
          <p:nvPr/>
        </p:nvGrpSpPr>
        <p:grpSpPr>
          <a:xfrm>
            <a:off x="2069259" y="5001362"/>
            <a:ext cx="264017" cy="264017"/>
            <a:chOff x="8216107" y="1647825"/>
            <a:chExt cx="464344" cy="464344"/>
          </a:xfrm>
          <a:solidFill>
            <a:schemeClr val="bg1">
              <a:lumMod val="50000"/>
            </a:schemeClr>
          </a:solidFill>
        </p:grpSpPr>
        <p:sp>
          <p:nvSpPr>
            <p:cNvPr id="102" name="AutoShape 81"/>
            <p:cNvSpPr/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3" name="AutoShape 82"/>
            <p:cNvSpPr/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04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3697646" y="4257170"/>
            <a:ext cx="1550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近代：</a:t>
            </a:r>
            <a:r>
              <a:rPr lang="en-US" altLang="zh-CN" sz="1400" dirty="0" err="1">
                <a:solidFill>
                  <a:srgbClr val="358FCB"/>
                </a:solidFill>
                <a:latin typeface="+mn-ea"/>
              </a:rPr>
              <a:t>jQuery</a:t>
            </a:r>
            <a:endParaRPr lang="zh-CN" altLang="en-US" sz="14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105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3875314" y="4564947"/>
            <a:ext cx="118654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751980" y="4582074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组件化开始萌芽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10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6012945" y="2617425"/>
            <a:ext cx="1525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现代：</a:t>
            </a:r>
            <a:r>
              <a:rPr lang="zh-CN" altLang="en-US" sz="1400" dirty="0">
                <a:solidFill>
                  <a:srgbClr val="358FCB"/>
                </a:solidFill>
                <a:ea typeface="微软雅黑" panose="020B0503020204020204" pitchFamily="34" charset="-122"/>
              </a:rPr>
              <a:t>单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页应用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6150429" y="2925202"/>
            <a:ext cx="12518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965275" y="2952850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组件化；模型驱动；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grpSp>
        <p:nvGrpSpPr>
          <p:cNvPr id="110" name="组合 86"/>
          <p:cNvGrpSpPr/>
          <p:nvPr/>
        </p:nvGrpSpPr>
        <p:grpSpPr>
          <a:xfrm>
            <a:off x="1318403" y="1094688"/>
            <a:ext cx="340923" cy="296058"/>
            <a:chOff x="5753100" y="4821238"/>
            <a:chExt cx="760413" cy="741362"/>
          </a:xfrm>
          <a:solidFill>
            <a:srgbClr val="7F7F7F"/>
          </a:solidFill>
        </p:grpSpPr>
        <p:sp>
          <p:nvSpPr>
            <p:cNvPr id="111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2" name="Freeform 916"/>
            <p:cNvSpPr>
              <a:spLocks/>
            </p:cNvSpPr>
            <p:nvPr/>
          </p:nvSpPr>
          <p:spPr bwMode="auto">
            <a:xfrm>
              <a:off x="5838824" y="4929188"/>
              <a:ext cx="471487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3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4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1644013" y="1080525"/>
            <a:ext cx="3584984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前端开发的发展历程。</a:t>
            </a:r>
            <a:endParaRPr lang="zh-CN" altLang="en-US" sz="16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17" name="Action Button: Custom 116">
            <a:hlinkClick r:id="" action="ppaction://noaction" highlightClick="1"/>
          </p:cNvPr>
          <p:cNvSpPr/>
          <p:nvPr/>
        </p:nvSpPr>
        <p:spPr>
          <a:xfrm>
            <a:off x="1064895" y="119358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5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前端数据管理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与</a:t>
            </a:r>
            <a:r>
              <a:rPr lang="en-US" altLang="zh-CN" sz="2000" dirty="0" err="1">
                <a:solidFill>
                  <a:srgbClr val="358FCB"/>
                </a:solidFill>
                <a:latin typeface="+mn-ea"/>
              </a:rPr>
              <a:t>NgRx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1464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State Management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39" name="Rounded Rectangle 114"/>
          <p:cNvSpPr/>
          <p:nvPr/>
        </p:nvSpPr>
        <p:spPr>
          <a:xfrm>
            <a:off x="1702695" y="1086789"/>
            <a:ext cx="2376936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混乱的数据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40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99851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278"/>
          <p:cNvSpPr/>
          <p:nvPr/>
        </p:nvSpPr>
        <p:spPr bwMode="auto">
          <a:xfrm>
            <a:off x="1372748" y="1107821"/>
            <a:ext cx="186498" cy="282323"/>
          </a:xfrm>
          <a:custGeom>
            <a:avLst/>
            <a:gdLst>
              <a:gd name="T0" fmla="*/ 228 w 382"/>
              <a:gd name="T1" fmla="*/ 290 h 579"/>
              <a:gd name="T2" fmla="*/ 348 w 382"/>
              <a:gd name="T3" fmla="*/ 13 h 579"/>
              <a:gd name="T4" fmla="*/ 330 w 382"/>
              <a:gd name="T5" fmla="*/ 1 h 579"/>
              <a:gd name="T6" fmla="*/ 318 w 382"/>
              <a:gd name="T7" fmla="*/ 19 h 579"/>
              <a:gd name="T8" fmla="*/ 191 w 382"/>
              <a:gd name="T9" fmla="*/ 274 h 579"/>
              <a:gd name="T10" fmla="*/ 64 w 382"/>
              <a:gd name="T11" fmla="*/ 19 h 579"/>
              <a:gd name="T12" fmla="*/ 52 w 382"/>
              <a:gd name="T13" fmla="*/ 1 h 579"/>
              <a:gd name="T14" fmla="*/ 34 w 382"/>
              <a:gd name="T15" fmla="*/ 13 h 579"/>
              <a:gd name="T16" fmla="*/ 154 w 382"/>
              <a:gd name="T17" fmla="*/ 290 h 579"/>
              <a:gd name="T18" fmla="*/ 34 w 382"/>
              <a:gd name="T19" fmla="*/ 567 h 579"/>
              <a:gd name="T20" fmla="*/ 49 w 382"/>
              <a:gd name="T21" fmla="*/ 579 h 579"/>
              <a:gd name="T22" fmla="*/ 52 w 382"/>
              <a:gd name="T23" fmla="*/ 579 h 579"/>
              <a:gd name="T24" fmla="*/ 64 w 382"/>
              <a:gd name="T25" fmla="*/ 561 h 579"/>
              <a:gd name="T26" fmla="*/ 191 w 382"/>
              <a:gd name="T27" fmla="*/ 306 h 579"/>
              <a:gd name="T28" fmla="*/ 318 w 382"/>
              <a:gd name="T29" fmla="*/ 561 h 579"/>
              <a:gd name="T30" fmla="*/ 330 w 382"/>
              <a:gd name="T31" fmla="*/ 579 h 579"/>
              <a:gd name="T32" fmla="*/ 333 w 382"/>
              <a:gd name="T33" fmla="*/ 579 h 579"/>
              <a:gd name="T34" fmla="*/ 348 w 382"/>
              <a:gd name="T35" fmla="*/ 567 h 579"/>
              <a:gd name="T36" fmla="*/ 228 w 382"/>
              <a:gd name="T37" fmla="*/ 29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2" h="579">
                <a:moveTo>
                  <a:pt x="228" y="290"/>
                </a:moveTo>
                <a:cubicBezTo>
                  <a:pt x="382" y="209"/>
                  <a:pt x="348" y="16"/>
                  <a:pt x="348" y="13"/>
                </a:cubicBezTo>
                <a:cubicBezTo>
                  <a:pt x="346" y="5"/>
                  <a:pt x="338" y="0"/>
                  <a:pt x="330" y="1"/>
                </a:cubicBezTo>
                <a:cubicBezTo>
                  <a:pt x="322" y="3"/>
                  <a:pt x="317" y="11"/>
                  <a:pt x="318" y="19"/>
                </a:cubicBezTo>
                <a:cubicBezTo>
                  <a:pt x="319" y="27"/>
                  <a:pt x="351" y="211"/>
                  <a:pt x="191" y="274"/>
                </a:cubicBezTo>
                <a:cubicBezTo>
                  <a:pt x="31" y="211"/>
                  <a:pt x="63" y="27"/>
                  <a:pt x="64" y="19"/>
                </a:cubicBezTo>
                <a:cubicBezTo>
                  <a:pt x="66" y="11"/>
                  <a:pt x="60" y="3"/>
                  <a:pt x="52" y="1"/>
                </a:cubicBezTo>
                <a:cubicBezTo>
                  <a:pt x="44" y="0"/>
                  <a:pt x="36" y="5"/>
                  <a:pt x="34" y="13"/>
                </a:cubicBezTo>
                <a:cubicBezTo>
                  <a:pt x="34" y="16"/>
                  <a:pt x="0" y="209"/>
                  <a:pt x="154" y="290"/>
                </a:cubicBezTo>
                <a:cubicBezTo>
                  <a:pt x="0" y="371"/>
                  <a:pt x="34" y="564"/>
                  <a:pt x="34" y="567"/>
                </a:cubicBezTo>
                <a:cubicBezTo>
                  <a:pt x="35" y="574"/>
                  <a:pt x="42" y="579"/>
                  <a:pt x="49" y="579"/>
                </a:cubicBezTo>
                <a:cubicBezTo>
                  <a:pt x="50" y="579"/>
                  <a:pt x="51" y="579"/>
                  <a:pt x="52" y="579"/>
                </a:cubicBezTo>
                <a:cubicBezTo>
                  <a:pt x="60" y="577"/>
                  <a:pt x="65" y="569"/>
                  <a:pt x="64" y="561"/>
                </a:cubicBezTo>
                <a:cubicBezTo>
                  <a:pt x="63" y="553"/>
                  <a:pt x="31" y="369"/>
                  <a:pt x="191" y="306"/>
                </a:cubicBezTo>
                <a:cubicBezTo>
                  <a:pt x="351" y="369"/>
                  <a:pt x="319" y="553"/>
                  <a:pt x="318" y="561"/>
                </a:cubicBezTo>
                <a:cubicBezTo>
                  <a:pt x="316" y="569"/>
                  <a:pt x="322" y="577"/>
                  <a:pt x="330" y="579"/>
                </a:cubicBezTo>
                <a:cubicBezTo>
                  <a:pt x="331" y="579"/>
                  <a:pt x="332" y="579"/>
                  <a:pt x="333" y="579"/>
                </a:cubicBezTo>
                <a:cubicBezTo>
                  <a:pt x="340" y="579"/>
                  <a:pt x="347" y="574"/>
                  <a:pt x="348" y="567"/>
                </a:cubicBezTo>
                <a:cubicBezTo>
                  <a:pt x="348" y="564"/>
                  <a:pt x="382" y="371"/>
                  <a:pt x="228" y="29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pPr defTabSz="914400">
              <a:defRPr/>
            </a:pPr>
            <a:endParaRPr lang="en-AU" sz="1800" kern="0">
              <a:solidFill>
                <a:srgbClr val="000000"/>
              </a:solidFill>
              <a:latin typeface="微软雅黑" panose="020B0503020204020204" pitchFamily="34" charset="-122"/>
              <a:ea typeface="Microsoft YaHei UI" panose="020B0503020204020204" charset="-122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28" y="1712937"/>
            <a:ext cx="4497288" cy="30131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2872" y="4924823"/>
            <a:ext cx="369351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 smtClean="0"/>
              <a:t>数据放在哪儿？父组件？子组件？服务？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 smtClean="0"/>
              <a:t>谁可以修改？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05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前端数据管理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与</a:t>
            </a:r>
            <a:r>
              <a:rPr lang="en-US" altLang="zh-CN" sz="2000" dirty="0" err="1">
                <a:solidFill>
                  <a:srgbClr val="358FCB"/>
                </a:solidFill>
                <a:latin typeface="+mn-ea"/>
              </a:rPr>
              <a:t>NgRx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1464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State Management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39" name="Rounded Rectangle 114"/>
          <p:cNvSpPr/>
          <p:nvPr/>
        </p:nvSpPr>
        <p:spPr>
          <a:xfrm>
            <a:off x="1702695" y="1086789"/>
            <a:ext cx="2376936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单向数据流。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40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99851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278"/>
          <p:cNvSpPr/>
          <p:nvPr/>
        </p:nvSpPr>
        <p:spPr bwMode="auto">
          <a:xfrm>
            <a:off x="1372748" y="1107821"/>
            <a:ext cx="186498" cy="282323"/>
          </a:xfrm>
          <a:custGeom>
            <a:avLst/>
            <a:gdLst>
              <a:gd name="T0" fmla="*/ 228 w 382"/>
              <a:gd name="T1" fmla="*/ 290 h 579"/>
              <a:gd name="T2" fmla="*/ 348 w 382"/>
              <a:gd name="T3" fmla="*/ 13 h 579"/>
              <a:gd name="T4" fmla="*/ 330 w 382"/>
              <a:gd name="T5" fmla="*/ 1 h 579"/>
              <a:gd name="T6" fmla="*/ 318 w 382"/>
              <a:gd name="T7" fmla="*/ 19 h 579"/>
              <a:gd name="T8" fmla="*/ 191 w 382"/>
              <a:gd name="T9" fmla="*/ 274 h 579"/>
              <a:gd name="T10" fmla="*/ 64 w 382"/>
              <a:gd name="T11" fmla="*/ 19 h 579"/>
              <a:gd name="T12" fmla="*/ 52 w 382"/>
              <a:gd name="T13" fmla="*/ 1 h 579"/>
              <a:gd name="T14" fmla="*/ 34 w 382"/>
              <a:gd name="T15" fmla="*/ 13 h 579"/>
              <a:gd name="T16" fmla="*/ 154 w 382"/>
              <a:gd name="T17" fmla="*/ 290 h 579"/>
              <a:gd name="T18" fmla="*/ 34 w 382"/>
              <a:gd name="T19" fmla="*/ 567 h 579"/>
              <a:gd name="T20" fmla="*/ 49 w 382"/>
              <a:gd name="T21" fmla="*/ 579 h 579"/>
              <a:gd name="T22" fmla="*/ 52 w 382"/>
              <a:gd name="T23" fmla="*/ 579 h 579"/>
              <a:gd name="T24" fmla="*/ 64 w 382"/>
              <a:gd name="T25" fmla="*/ 561 h 579"/>
              <a:gd name="T26" fmla="*/ 191 w 382"/>
              <a:gd name="T27" fmla="*/ 306 h 579"/>
              <a:gd name="T28" fmla="*/ 318 w 382"/>
              <a:gd name="T29" fmla="*/ 561 h 579"/>
              <a:gd name="T30" fmla="*/ 330 w 382"/>
              <a:gd name="T31" fmla="*/ 579 h 579"/>
              <a:gd name="T32" fmla="*/ 333 w 382"/>
              <a:gd name="T33" fmla="*/ 579 h 579"/>
              <a:gd name="T34" fmla="*/ 348 w 382"/>
              <a:gd name="T35" fmla="*/ 567 h 579"/>
              <a:gd name="T36" fmla="*/ 228 w 382"/>
              <a:gd name="T37" fmla="*/ 29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2" h="579">
                <a:moveTo>
                  <a:pt x="228" y="290"/>
                </a:moveTo>
                <a:cubicBezTo>
                  <a:pt x="382" y="209"/>
                  <a:pt x="348" y="16"/>
                  <a:pt x="348" y="13"/>
                </a:cubicBezTo>
                <a:cubicBezTo>
                  <a:pt x="346" y="5"/>
                  <a:pt x="338" y="0"/>
                  <a:pt x="330" y="1"/>
                </a:cubicBezTo>
                <a:cubicBezTo>
                  <a:pt x="322" y="3"/>
                  <a:pt x="317" y="11"/>
                  <a:pt x="318" y="19"/>
                </a:cubicBezTo>
                <a:cubicBezTo>
                  <a:pt x="319" y="27"/>
                  <a:pt x="351" y="211"/>
                  <a:pt x="191" y="274"/>
                </a:cubicBezTo>
                <a:cubicBezTo>
                  <a:pt x="31" y="211"/>
                  <a:pt x="63" y="27"/>
                  <a:pt x="64" y="19"/>
                </a:cubicBezTo>
                <a:cubicBezTo>
                  <a:pt x="66" y="11"/>
                  <a:pt x="60" y="3"/>
                  <a:pt x="52" y="1"/>
                </a:cubicBezTo>
                <a:cubicBezTo>
                  <a:pt x="44" y="0"/>
                  <a:pt x="36" y="5"/>
                  <a:pt x="34" y="13"/>
                </a:cubicBezTo>
                <a:cubicBezTo>
                  <a:pt x="34" y="16"/>
                  <a:pt x="0" y="209"/>
                  <a:pt x="154" y="290"/>
                </a:cubicBezTo>
                <a:cubicBezTo>
                  <a:pt x="0" y="371"/>
                  <a:pt x="34" y="564"/>
                  <a:pt x="34" y="567"/>
                </a:cubicBezTo>
                <a:cubicBezTo>
                  <a:pt x="35" y="574"/>
                  <a:pt x="42" y="579"/>
                  <a:pt x="49" y="579"/>
                </a:cubicBezTo>
                <a:cubicBezTo>
                  <a:pt x="50" y="579"/>
                  <a:pt x="51" y="579"/>
                  <a:pt x="52" y="579"/>
                </a:cubicBezTo>
                <a:cubicBezTo>
                  <a:pt x="60" y="577"/>
                  <a:pt x="65" y="569"/>
                  <a:pt x="64" y="561"/>
                </a:cubicBezTo>
                <a:cubicBezTo>
                  <a:pt x="63" y="553"/>
                  <a:pt x="31" y="369"/>
                  <a:pt x="191" y="306"/>
                </a:cubicBezTo>
                <a:cubicBezTo>
                  <a:pt x="351" y="369"/>
                  <a:pt x="319" y="553"/>
                  <a:pt x="318" y="561"/>
                </a:cubicBezTo>
                <a:cubicBezTo>
                  <a:pt x="316" y="569"/>
                  <a:pt x="322" y="577"/>
                  <a:pt x="330" y="579"/>
                </a:cubicBezTo>
                <a:cubicBezTo>
                  <a:pt x="331" y="579"/>
                  <a:pt x="332" y="579"/>
                  <a:pt x="333" y="579"/>
                </a:cubicBezTo>
                <a:cubicBezTo>
                  <a:pt x="340" y="579"/>
                  <a:pt x="347" y="574"/>
                  <a:pt x="348" y="567"/>
                </a:cubicBezTo>
                <a:cubicBezTo>
                  <a:pt x="348" y="564"/>
                  <a:pt x="382" y="371"/>
                  <a:pt x="228" y="29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pPr defTabSz="914400">
              <a:defRPr/>
            </a:pPr>
            <a:endParaRPr lang="en-AU" sz="1800" kern="0">
              <a:solidFill>
                <a:srgbClr val="000000"/>
              </a:solidFill>
              <a:latin typeface="微软雅黑" panose="020B0503020204020204" pitchFamily="34" charset="-122"/>
              <a:ea typeface="Microsoft YaHei UI" panose="020B050302020402020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46017" y="1913116"/>
            <a:ext cx="8324335" cy="4085751"/>
            <a:chOff x="474262" y="2510992"/>
            <a:chExt cx="8324335" cy="4085751"/>
          </a:xfrm>
        </p:grpSpPr>
        <p:sp>
          <p:nvSpPr>
            <p:cNvPr id="60" name="矩形 6"/>
            <p:cNvSpPr/>
            <p:nvPr/>
          </p:nvSpPr>
          <p:spPr>
            <a:xfrm>
              <a:off x="474262" y="2510992"/>
              <a:ext cx="8324335" cy="40857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58FC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6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359" y="2944343"/>
              <a:ext cx="6323809" cy="321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210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前端数据管理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与</a:t>
            </a:r>
            <a:r>
              <a:rPr lang="en-US" altLang="zh-CN" sz="2000" dirty="0" err="1">
                <a:solidFill>
                  <a:srgbClr val="358FCB"/>
                </a:solidFill>
                <a:latin typeface="+mn-ea"/>
              </a:rPr>
              <a:t>NgRx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1464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State Management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39" name="Rounded Rectangle 114"/>
          <p:cNvSpPr/>
          <p:nvPr/>
        </p:nvSpPr>
        <p:spPr>
          <a:xfrm>
            <a:off x="1702695" y="1086789"/>
            <a:ext cx="2376936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单向数据流。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40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99851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278"/>
          <p:cNvSpPr/>
          <p:nvPr/>
        </p:nvSpPr>
        <p:spPr bwMode="auto">
          <a:xfrm>
            <a:off x="1372748" y="1107821"/>
            <a:ext cx="186498" cy="282323"/>
          </a:xfrm>
          <a:custGeom>
            <a:avLst/>
            <a:gdLst>
              <a:gd name="T0" fmla="*/ 228 w 382"/>
              <a:gd name="T1" fmla="*/ 290 h 579"/>
              <a:gd name="T2" fmla="*/ 348 w 382"/>
              <a:gd name="T3" fmla="*/ 13 h 579"/>
              <a:gd name="T4" fmla="*/ 330 w 382"/>
              <a:gd name="T5" fmla="*/ 1 h 579"/>
              <a:gd name="T6" fmla="*/ 318 w 382"/>
              <a:gd name="T7" fmla="*/ 19 h 579"/>
              <a:gd name="T8" fmla="*/ 191 w 382"/>
              <a:gd name="T9" fmla="*/ 274 h 579"/>
              <a:gd name="T10" fmla="*/ 64 w 382"/>
              <a:gd name="T11" fmla="*/ 19 h 579"/>
              <a:gd name="T12" fmla="*/ 52 w 382"/>
              <a:gd name="T13" fmla="*/ 1 h 579"/>
              <a:gd name="T14" fmla="*/ 34 w 382"/>
              <a:gd name="T15" fmla="*/ 13 h 579"/>
              <a:gd name="T16" fmla="*/ 154 w 382"/>
              <a:gd name="T17" fmla="*/ 290 h 579"/>
              <a:gd name="T18" fmla="*/ 34 w 382"/>
              <a:gd name="T19" fmla="*/ 567 h 579"/>
              <a:gd name="T20" fmla="*/ 49 w 382"/>
              <a:gd name="T21" fmla="*/ 579 h 579"/>
              <a:gd name="T22" fmla="*/ 52 w 382"/>
              <a:gd name="T23" fmla="*/ 579 h 579"/>
              <a:gd name="T24" fmla="*/ 64 w 382"/>
              <a:gd name="T25" fmla="*/ 561 h 579"/>
              <a:gd name="T26" fmla="*/ 191 w 382"/>
              <a:gd name="T27" fmla="*/ 306 h 579"/>
              <a:gd name="T28" fmla="*/ 318 w 382"/>
              <a:gd name="T29" fmla="*/ 561 h 579"/>
              <a:gd name="T30" fmla="*/ 330 w 382"/>
              <a:gd name="T31" fmla="*/ 579 h 579"/>
              <a:gd name="T32" fmla="*/ 333 w 382"/>
              <a:gd name="T33" fmla="*/ 579 h 579"/>
              <a:gd name="T34" fmla="*/ 348 w 382"/>
              <a:gd name="T35" fmla="*/ 567 h 579"/>
              <a:gd name="T36" fmla="*/ 228 w 382"/>
              <a:gd name="T37" fmla="*/ 29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2" h="579">
                <a:moveTo>
                  <a:pt x="228" y="290"/>
                </a:moveTo>
                <a:cubicBezTo>
                  <a:pt x="382" y="209"/>
                  <a:pt x="348" y="16"/>
                  <a:pt x="348" y="13"/>
                </a:cubicBezTo>
                <a:cubicBezTo>
                  <a:pt x="346" y="5"/>
                  <a:pt x="338" y="0"/>
                  <a:pt x="330" y="1"/>
                </a:cubicBezTo>
                <a:cubicBezTo>
                  <a:pt x="322" y="3"/>
                  <a:pt x="317" y="11"/>
                  <a:pt x="318" y="19"/>
                </a:cubicBezTo>
                <a:cubicBezTo>
                  <a:pt x="319" y="27"/>
                  <a:pt x="351" y="211"/>
                  <a:pt x="191" y="274"/>
                </a:cubicBezTo>
                <a:cubicBezTo>
                  <a:pt x="31" y="211"/>
                  <a:pt x="63" y="27"/>
                  <a:pt x="64" y="19"/>
                </a:cubicBezTo>
                <a:cubicBezTo>
                  <a:pt x="66" y="11"/>
                  <a:pt x="60" y="3"/>
                  <a:pt x="52" y="1"/>
                </a:cubicBezTo>
                <a:cubicBezTo>
                  <a:pt x="44" y="0"/>
                  <a:pt x="36" y="5"/>
                  <a:pt x="34" y="13"/>
                </a:cubicBezTo>
                <a:cubicBezTo>
                  <a:pt x="34" y="16"/>
                  <a:pt x="0" y="209"/>
                  <a:pt x="154" y="290"/>
                </a:cubicBezTo>
                <a:cubicBezTo>
                  <a:pt x="0" y="371"/>
                  <a:pt x="34" y="564"/>
                  <a:pt x="34" y="567"/>
                </a:cubicBezTo>
                <a:cubicBezTo>
                  <a:pt x="35" y="574"/>
                  <a:pt x="42" y="579"/>
                  <a:pt x="49" y="579"/>
                </a:cubicBezTo>
                <a:cubicBezTo>
                  <a:pt x="50" y="579"/>
                  <a:pt x="51" y="579"/>
                  <a:pt x="52" y="579"/>
                </a:cubicBezTo>
                <a:cubicBezTo>
                  <a:pt x="60" y="577"/>
                  <a:pt x="65" y="569"/>
                  <a:pt x="64" y="561"/>
                </a:cubicBezTo>
                <a:cubicBezTo>
                  <a:pt x="63" y="553"/>
                  <a:pt x="31" y="369"/>
                  <a:pt x="191" y="306"/>
                </a:cubicBezTo>
                <a:cubicBezTo>
                  <a:pt x="351" y="369"/>
                  <a:pt x="319" y="553"/>
                  <a:pt x="318" y="561"/>
                </a:cubicBezTo>
                <a:cubicBezTo>
                  <a:pt x="316" y="569"/>
                  <a:pt x="322" y="577"/>
                  <a:pt x="330" y="579"/>
                </a:cubicBezTo>
                <a:cubicBezTo>
                  <a:pt x="331" y="579"/>
                  <a:pt x="332" y="579"/>
                  <a:pt x="333" y="579"/>
                </a:cubicBezTo>
                <a:cubicBezTo>
                  <a:pt x="340" y="579"/>
                  <a:pt x="347" y="574"/>
                  <a:pt x="348" y="567"/>
                </a:cubicBezTo>
                <a:cubicBezTo>
                  <a:pt x="348" y="564"/>
                  <a:pt x="382" y="371"/>
                  <a:pt x="228" y="29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pPr defTabSz="914400">
              <a:defRPr/>
            </a:pPr>
            <a:endParaRPr lang="en-AU" sz="1800" kern="0">
              <a:solidFill>
                <a:srgbClr val="000000"/>
              </a:solidFill>
              <a:latin typeface="微软雅黑" panose="020B0503020204020204" pitchFamily="34" charset="-122"/>
              <a:ea typeface="Microsoft YaHei UI" panose="020B0503020204020204" charset="-122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95" y="1963686"/>
            <a:ext cx="5623391" cy="42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4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前端数据管理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与</a:t>
            </a:r>
            <a:r>
              <a:rPr lang="en-US" altLang="zh-CN" sz="2000" dirty="0" err="1">
                <a:solidFill>
                  <a:srgbClr val="358FCB"/>
                </a:solidFill>
                <a:latin typeface="+mn-ea"/>
              </a:rPr>
              <a:t>NgRx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1464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State Management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244" y="1360270"/>
            <a:ext cx="8226771" cy="46070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1767078" lvl="4" indent="-285750">
              <a:lnSpc>
                <a:spcPct val="150000"/>
              </a:lnSpc>
              <a:buClr>
                <a:srgbClr val="EC0B8E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NgRx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是一个基于</a:t>
            </a:r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RxJS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搭建的</a:t>
            </a:r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Redux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风格的数据管理框架。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3074" name="Picture 2" descr="E:\presentation\ngr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" y="1328093"/>
            <a:ext cx="1031631" cy="103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84" y="2359723"/>
            <a:ext cx="5347922" cy="361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2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358FCB"/>
                </a:solidFill>
                <a:latin typeface="+mn-ea"/>
              </a:rPr>
              <a:t>NgRx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使用展示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1464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State Management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597"/>
            <a:ext cx="91440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3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358FCB"/>
                </a:solidFill>
                <a:latin typeface="+mn-ea"/>
              </a:rPr>
              <a:t>Redux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的优点与困境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1464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State Management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959" y="3667596"/>
            <a:ext cx="8226771" cy="17543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95478" indent="-285750">
              <a:lnSpc>
                <a:spcPct val="150000"/>
              </a:lnSpc>
              <a:buClr>
                <a:srgbClr val="EC0B8E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代码书写繁琐、代码逻辑零碎。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95478" indent="-285750">
              <a:lnSpc>
                <a:spcPct val="150000"/>
              </a:lnSpc>
              <a:buClr>
                <a:srgbClr val="EC0B8E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什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么数据应该放入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Store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当中？缺乏最佳实践。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95478" indent="-285750">
              <a:lnSpc>
                <a:spcPct val="150000"/>
              </a:lnSpc>
              <a:buClr>
                <a:srgbClr val="EC0B8E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看上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去很美的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Time Fly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特性，实质上作用不大。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95478" indent="-285750">
              <a:lnSpc>
                <a:spcPct val="150000"/>
              </a:lnSpc>
              <a:buClr>
                <a:srgbClr val="EC0B8E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全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局唯一的状态树，在实际应用中难以和不断变化的组件树对应。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959" y="1152998"/>
            <a:ext cx="8226771" cy="216982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95478" indent="-285750">
              <a:lnSpc>
                <a:spcPct val="150000"/>
              </a:lnSpc>
              <a:buClr>
                <a:srgbClr val="00B05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数据流向清晰，状态变化可跟踪。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95478" indent="-285750">
              <a:lnSpc>
                <a:spcPct val="150000"/>
              </a:lnSpc>
              <a:buClr>
                <a:srgbClr val="00B05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强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大的开发者工具，理论上可以回溯应用生命周期的每个状态。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95478" indent="-285750">
              <a:lnSpc>
                <a:spcPct val="150000"/>
              </a:lnSpc>
              <a:buClr>
                <a:srgbClr val="00B05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独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立的数据层，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便于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共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享、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缓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存和同步。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95478" indent="-285750">
              <a:lnSpc>
                <a:spcPct val="150000"/>
              </a:lnSpc>
              <a:buClr>
                <a:srgbClr val="00B05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强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制代码书写规范。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95478" indent="-285750">
              <a:lnSpc>
                <a:spcPct val="150000"/>
              </a:lnSpc>
              <a:buClr>
                <a:srgbClr val="00B05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便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于单元测试。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106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E:\Envato\Success\Images\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121572" y="1198505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Envato\Success\Images\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12" y="1436337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Jokomoro\Documents\b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62" y="0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36972" y="3453942"/>
            <a:ext cx="7008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358FCB"/>
                </a:solidFill>
                <a:latin typeface="Raleway" panose="020B0003030101060003" pitchFamily="34" charset="0"/>
                <a:ea typeface="+mj-ea"/>
              </a:rPr>
              <a:t>Thanks for </a:t>
            </a:r>
            <a:r>
              <a:rPr lang="en-US" altLang="zh-CN" sz="5400" dirty="0" smtClean="0">
                <a:solidFill>
                  <a:srgbClr val="7F7F7F"/>
                </a:solidFill>
                <a:latin typeface="Raleway" panose="020B0003030101060003" pitchFamily="34" charset="0"/>
                <a:ea typeface="+mj-ea"/>
              </a:rPr>
              <a:t>Watching</a:t>
            </a:r>
            <a:endParaRPr lang="id-ID" sz="5400" dirty="0">
              <a:solidFill>
                <a:srgbClr val="7F7F7F"/>
              </a:solidFill>
              <a:latin typeface="Raleway" panose="020B00030301010600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49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数据的关联计算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6097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Association calculation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5172" y="1085649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定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义变量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a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0115" y="1205794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5172" y="1542447"/>
            <a:ext cx="3039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定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义变量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，要求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始终等于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a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+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1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90115" y="1662592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247" y="2122712"/>
            <a:ext cx="3766456" cy="4256315"/>
            <a:chOff x="539247" y="2122712"/>
            <a:chExt cx="3766456" cy="4256315"/>
          </a:xfrm>
        </p:grpSpPr>
        <p:sp>
          <p:nvSpPr>
            <p:cNvPr id="4" name="Rectangle 3"/>
            <p:cNvSpPr/>
            <p:nvPr/>
          </p:nvSpPr>
          <p:spPr>
            <a:xfrm>
              <a:off x="539247" y="2122712"/>
              <a:ext cx="3657342" cy="42563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74" y="2707485"/>
              <a:ext cx="3199030" cy="3540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547825" y="2122712"/>
              <a:ext cx="3757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Raleway" panose="020B0003030101060003" pitchFamily="34" charset="0"/>
                </a:rPr>
                <a:t>setter</a:t>
              </a:r>
              <a:r>
                <a:rPr lang="zh-CN" altLang="en-US" sz="1600" b="1" dirty="0">
                  <a:solidFill>
                    <a:srgbClr val="FF0000"/>
                  </a:solidFill>
                  <a:latin typeface="Raleway" panose="020B0003030101060003" pitchFamily="34" charset="0"/>
                </a:rPr>
                <a:t>方法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：在给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a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赋值的时候，同时设置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b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的值。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62904" y="2122712"/>
            <a:ext cx="3766456" cy="4256315"/>
            <a:chOff x="4762904" y="2122712"/>
            <a:chExt cx="3766456" cy="4256315"/>
          </a:xfrm>
        </p:grpSpPr>
        <p:sp>
          <p:nvSpPr>
            <p:cNvPr id="63" name="Rectangle 62"/>
            <p:cNvSpPr/>
            <p:nvPr/>
          </p:nvSpPr>
          <p:spPr>
            <a:xfrm>
              <a:off x="4762904" y="2122712"/>
              <a:ext cx="3657342" cy="42563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71482" y="2122712"/>
              <a:ext cx="3757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  <a:latin typeface="Raleway" panose="020B0003030101060003" pitchFamily="34" charset="0"/>
                </a:rPr>
                <a:t>getter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Raleway" panose="020B0003030101060003" pitchFamily="34" charset="0"/>
                </a:rPr>
                <a:t>方</a:t>
              </a:r>
              <a:r>
                <a:rPr lang="zh-CN" altLang="en-US" sz="1600" b="1" dirty="0">
                  <a:solidFill>
                    <a:srgbClr val="FF0000"/>
                  </a:solidFill>
                  <a:latin typeface="Raleway" panose="020B0003030101060003" pitchFamily="34" charset="0"/>
                </a:rPr>
                <a:t>法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：在读取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b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时，根据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a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的值重新计算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b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的值。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676" y="2707485"/>
              <a:ext cx="2638980" cy="1770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数据的关联计算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6097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Association calculation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96757" y="118479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i="1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让问题更复杂一点：</a:t>
            </a:r>
            <a:endParaRPr lang="zh-CN" altLang="en-US" sz="1800" i="1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77343" y="1184793"/>
            <a:ext cx="3886200" cy="4105664"/>
            <a:chOff x="3777343" y="1184793"/>
            <a:chExt cx="3886200" cy="4105664"/>
          </a:xfrm>
        </p:grpSpPr>
        <p:sp>
          <p:nvSpPr>
            <p:cNvPr id="63" name="Rectangle 62"/>
            <p:cNvSpPr/>
            <p:nvPr/>
          </p:nvSpPr>
          <p:spPr>
            <a:xfrm>
              <a:off x="3777343" y="1184793"/>
              <a:ext cx="3886200" cy="41056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573" y="1921474"/>
              <a:ext cx="3391540" cy="291533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308186" y="1554126"/>
            <a:ext cx="1818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+mn-ea"/>
              </a:rPr>
              <a:t>一对多依赖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多</a:t>
            </a:r>
            <a:r>
              <a:rPr lang="zh-CN" altLang="en-US" sz="2000" dirty="0" smtClean="0">
                <a:latin typeface="+mn-ea"/>
              </a:rPr>
              <a:t>级依赖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异</a:t>
            </a:r>
            <a:r>
              <a:rPr lang="zh-CN" altLang="en-US" sz="2000" dirty="0" smtClean="0">
                <a:latin typeface="+mn-ea"/>
              </a:rPr>
              <a:t>步依赖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103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67396" y="947050"/>
            <a:ext cx="3766456" cy="5617033"/>
            <a:chOff x="4967396" y="947050"/>
            <a:chExt cx="3766456" cy="5617033"/>
          </a:xfrm>
        </p:grpSpPr>
        <p:sp>
          <p:nvSpPr>
            <p:cNvPr id="63" name="Rectangle 62"/>
            <p:cNvSpPr/>
            <p:nvPr/>
          </p:nvSpPr>
          <p:spPr>
            <a:xfrm>
              <a:off x="4967396" y="947050"/>
              <a:ext cx="3657342" cy="5617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75974" y="947050"/>
              <a:ext cx="3757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  <a:latin typeface="+mn-ea"/>
                </a:rPr>
                <a:t>getter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+mn-ea"/>
                </a:rPr>
                <a:t>方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法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：在读取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b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时，根据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的值重新计算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b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的值。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168" y="1531822"/>
              <a:ext cx="2454669" cy="1646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4975974" y="4735284"/>
              <a:ext cx="3657342" cy="0"/>
            </a:xfrm>
            <a:prstGeom prst="line">
              <a:avLst/>
            </a:prstGeom>
            <a:ln w="19050">
              <a:solidFill>
                <a:srgbClr val="358F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数据的关联计算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6097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Association calculation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2982" y="947053"/>
            <a:ext cx="3766456" cy="5617033"/>
            <a:chOff x="532982" y="947053"/>
            <a:chExt cx="3766456" cy="5617033"/>
          </a:xfrm>
        </p:grpSpPr>
        <p:grpSp>
          <p:nvGrpSpPr>
            <p:cNvPr id="9" name="Group 8"/>
            <p:cNvGrpSpPr/>
            <p:nvPr/>
          </p:nvGrpSpPr>
          <p:grpSpPr>
            <a:xfrm>
              <a:off x="532982" y="947053"/>
              <a:ext cx="3657342" cy="5617033"/>
              <a:chOff x="532982" y="947053"/>
              <a:chExt cx="3657342" cy="561703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32982" y="947053"/>
                <a:ext cx="3657342" cy="5617033"/>
                <a:chOff x="532982" y="947053"/>
                <a:chExt cx="3657342" cy="5617033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532982" y="947053"/>
                  <a:ext cx="3657342" cy="561703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532982" y="4735284"/>
                  <a:ext cx="3657342" cy="0"/>
                </a:xfrm>
                <a:prstGeom prst="line">
                  <a:avLst/>
                </a:prstGeom>
                <a:ln w="19050">
                  <a:solidFill>
                    <a:srgbClr val="358FC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409" y="1531826"/>
                <a:ext cx="2834602" cy="3137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" name="TextBox 61"/>
            <p:cNvSpPr txBox="1"/>
            <p:nvPr/>
          </p:nvSpPr>
          <p:spPr>
            <a:xfrm>
              <a:off x="541560" y="947053"/>
              <a:ext cx="3757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setter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方法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：在给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赋值的时候，同时设置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b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的值。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176602" y="2967335"/>
            <a:ext cx="7907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VS</a:t>
            </a:r>
            <a:endParaRPr lang="en-US" altLang="zh-CN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7396" y="4739748"/>
            <a:ext cx="3657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8080"/>
                </a:solidFill>
                <a:latin typeface="+mn-ea"/>
              </a:rPr>
              <a:t>优</a:t>
            </a:r>
            <a:r>
              <a:rPr lang="zh-CN" altLang="en-US" sz="1600" dirty="0" smtClean="0">
                <a:solidFill>
                  <a:srgbClr val="008080"/>
                </a:solidFill>
                <a:latin typeface="+mn-ea"/>
              </a:rPr>
              <a:t>点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简洁，直观。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缺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点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低效，难以及时触发更新。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无法处理异步依赖。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982" y="4750478"/>
            <a:ext cx="3657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8080"/>
                </a:solidFill>
                <a:latin typeface="+mn-ea"/>
              </a:rPr>
              <a:t>优</a:t>
            </a:r>
            <a:r>
              <a:rPr lang="zh-CN" altLang="en-US" sz="1600" dirty="0" smtClean="0">
                <a:solidFill>
                  <a:srgbClr val="008080"/>
                </a:solidFill>
                <a:latin typeface="+mn-ea"/>
              </a:rPr>
              <a:t>点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高效。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缺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点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代</a:t>
            </a:r>
            <a:r>
              <a:rPr lang="zh-CN" altLang="en-US" sz="1600" dirty="0" smtClean="0">
                <a:latin typeface="+mn-ea"/>
              </a:rPr>
              <a:t>码繁琐。可维护性差。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952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数据的关联计算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6097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Association calculation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2837" y="2187246"/>
            <a:ext cx="8741163" cy="2377440"/>
            <a:chOff x="402837" y="2187246"/>
            <a:chExt cx="8741163" cy="237744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37" y="2187246"/>
              <a:ext cx="2377440" cy="237744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242752" y="3006634"/>
              <a:ext cx="6901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i="1" dirty="0" smtClean="0">
                  <a:latin typeface="+mn-ea"/>
                </a:rPr>
                <a:t>有没有办法同时拥有</a:t>
              </a:r>
              <a:r>
                <a:rPr lang="en-US" altLang="zh-CN" sz="2000" i="1" dirty="0" smtClean="0">
                  <a:solidFill>
                    <a:srgbClr val="00B050"/>
                  </a:solidFill>
                  <a:latin typeface="+mn-ea"/>
                </a:rPr>
                <a:t>setter</a:t>
              </a:r>
              <a:r>
                <a:rPr lang="zh-CN" altLang="en-US" sz="2000" i="1" dirty="0" smtClean="0">
                  <a:solidFill>
                    <a:srgbClr val="00B050"/>
                  </a:solidFill>
                  <a:latin typeface="+mn-ea"/>
                </a:rPr>
                <a:t>的高效</a:t>
              </a:r>
              <a:r>
                <a:rPr lang="zh-CN" altLang="en-US" sz="2000" i="1" dirty="0" smtClean="0">
                  <a:latin typeface="+mn-ea"/>
                </a:rPr>
                <a:t>和</a:t>
              </a:r>
              <a:r>
                <a:rPr lang="en-US" altLang="zh-CN" sz="2000" i="1" dirty="0" smtClean="0">
                  <a:solidFill>
                    <a:srgbClr val="00B050"/>
                  </a:solidFill>
                  <a:latin typeface="+mn-ea"/>
                </a:rPr>
                <a:t>getter</a:t>
              </a:r>
              <a:r>
                <a:rPr lang="zh-CN" altLang="en-US" sz="2000" i="1" dirty="0" smtClean="0">
                  <a:solidFill>
                    <a:srgbClr val="00B050"/>
                  </a:solidFill>
                  <a:latin typeface="+mn-ea"/>
                </a:rPr>
                <a:t>的简洁直观</a:t>
              </a:r>
              <a:r>
                <a:rPr lang="zh-CN" altLang="en-US" sz="2000" i="1" dirty="0" smtClean="0">
                  <a:latin typeface="+mn-ea"/>
                </a:rPr>
                <a:t>呢？</a:t>
              </a:r>
              <a:endParaRPr lang="zh-CN" altLang="en-US" sz="2000" i="1" dirty="0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23310" y="1809311"/>
            <a:ext cx="4496236" cy="3245720"/>
            <a:chOff x="2423310" y="1809311"/>
            <a:chExt cx="4496236" cy="324572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10" y="1809311"/>
              <a:ext cx="4496236" cy="3245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17006">
              <a:off x="3327051" y="3042769"/>
              <a:ext cx="467972" cy="46797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 rot="20951974">
              <a:off x="3833133" y="2562335"/>
              <a:ext cx="365341" cy="12748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 rot="20927924">
              <a:off x="3785734" y="2537928"/>
              <a:ext cx="430887" cy="13369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16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响应式编程</a:t>
              </a:r>
              <a:endPara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75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113" accel="50000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139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11">
                                          <p:stCondLst>
                                            <p:cond delay="113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15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7" tmFilter="0, 0; 0.125,0.2665; 0.25,0.4; 0.375,0.465; 0.5,0.5;  0.625,0.535; 0.75,0.6; 0.875,0.7335; 1,1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2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13" accel="50000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6">
                                          <p:stCondLst>
                                            <p:cond delay="3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04" decel="50000">
                                          <p:stCondLst>
                                            <p:cond delay="4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38"/>
          <p:cNvSpPr/>
          <p:nvPr/>
        </p:nvSpPr>
        <p:spPr>
          <a:xfrm>
            <a:off x="1782419" y="2373244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39"/>
          <p:cNvSpPr/>
          <p:nvPr/>
        </p:nvSpPr>
        <p:spPr>
          <a:xfrm>
            <a:off x="2183761" y="2775811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"/>
          <p:cNvSpPr txBox="1">
            <a:spLocks noChangeArrowheads="1"/>
          </p:cNvSpPr>
          <p:nvPr/>
        </p:nvSpPr>
        <p:spPr bwMode="auto">
          <a:xfrm>
            <a:off x="2244453" y="2858086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椭圆 41"/>
          <p:cNvSpPr/>
          <p:nvPr/>
        </p:nvSpPr>
        <p:spPr>
          <a:xfrm>
            <a:off x="3063575" y="2384172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42"/>
          <p:cNvSpPr/>
          <p:nvPr/>
        </p:nvSpPr>
        <p:spPr>
          <a:xfrm>
            <a:off x="1707754" y="2700972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43"/>
          <p:cNvSpPr/>
          <p:nvPr/>
        </p:nvSpPr>
        <p:spPr>
          <a:xfrm>
            <a:off x="1564363" y="4086849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44"/>
          <p:cNvSpPr/>
          <p:nvPr/>
        </p:nvSpPr>
        <p:spPr>
          <a:xfrm>
            <a:off x="1977495" y="3747776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45"/>
          <p:cNvSpPr/>
          <p:nvPr/>
        </p:nvSpPr>
        <p:spPr>
          <a:xfrm>
            <a:off x="3306973" y="3418823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46"/>
          <p:cNvSpPr/>
          <p:nvPr/>
        </p:nvSpPr>
        <p:spPr>
          <a:xfrm>
            <a:off x="3130466" y="4039072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47"/>
          <p:cNvSpPr/>
          <p:nvPr/>
        </p:nvSpPr>
        <p:spPr>
          <a:xfrm>
            <a:off x="1542982" y="3418823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3"/>
          <p:cNvSpPr/>
          <p:nvPr/>
        </p:nvSpPr>
        <p:spPr>
          <a:xfrm>
            <a:off x="3753343" y="2933756"/>
            <a:ext cx="3443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响应式编程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</a:t>
            </a:r>
            <a:r>
              <a:rPr lang="en-US" altLang="zh-CN" sz="3200" dirty="0" err="1" smtClean="0">
                <a:solidFill>
                  <a:srgbClr val="358FCB"/>
                </a:solidFill>
                <a:latin typeface="+mn-ea"/>
              </a:rPr>
              <a:t>RxJS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198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什么是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响应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式编程？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20938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What is reactive-programming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1543" y="1174495"/>
            <a:ext cx="7739743" cy="1754326"/>
            <a:chOff x="592079" y="1417275"/>
            <a:chExt cx="7739743" cy="1754326"/>
          </a:xfrm>
        </p:grpSpPr>
        <p:sp>
          <p:nvSpPr>
            <p:cNvPr id="2" name="TextBox 1"/>
            <p:cNvSpPr txBox="1"/>
            <p:nvPr/>
          </p:nvSpPr>
          <p:spPr>
            <a:xfrm>
              <a:off x="592079" y="1417275"/>
              <a:ext cx="7739743" cy="1754326"/>
            </a:xfrm>
            <a:prstGeom prst="rect">
              <a:avLst/>
            </a:prstGeom>
            <a:noFill/>
            <a:ln w="19050">
              <a:solidFill>
                <a:srgbClr val="358FCB"/>
              </a:solidFill>
            </a:ln>
          </p:spPr>
          <p:txBody>
            <a:bodyPr wrap="square" rtlCol="0">
              <a:spAutoFit/>
            </a:bodyPr>
            <a:lstStyle/>
            <a:p>
              <a:pPr marL="1481328" lvl="4"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响应式编</a:t>
              </a:r>
              <a:r>
                <a:rPr lang="zh-CN" altLang="en-US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程（</a:t>
              </a:r>
              <a:r>
                <a:rPr lang="en-US" altLang="zh-C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Reactive programming</a:t>
              </a:r>
              <a:r>
                <a:rPr lang="zh-CN" altLang="en-US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）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是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一种</a:t>
              </a:r>
              <a:r>
                <a:rPr lang="zh-CN" altLang="en-US" sz="1800" dirty="0">
                  <a:latin typeface="+mn-ea"/>
                </a:rPr>
                <a:t>面向</a:t>
              </a:r>
              <a:r>
                <a:rPr lang="zh-CN" altLang="en-US" sz="1800" dirty="0">
                  <a:solidFill>
                    <a:srgbClr val="FF0000"/>
                  </a:solidFill>
                  <a:latin typeface="+mn-ea"/>
                </a:rPr>
                <a:t>数据流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和</a:t>
              </a:r>
              <a:r>
                <a:rPr lang="zh-CN" altLang="en-US" sz="1800" dirty="0">
                  <a:solidFill>
                    <a:srgbClr val="FF0000"/>
                  </a:solidFill>
                  <a:latin typeface="+mn-ea"/>
                </a:rPr>
                <a:t>变化传播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的编程范式。这意味着可以在编程语言中很方便地表达静态或动态的数据流，而相关的计算模型会自动将变化的值通过数据流进行传播。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862" y="1648588"/>
              <a:ext cx="1124847" cy="1291700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76" y="3235052"/>
            <a:ext cx="3597748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3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什么是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2000" dirty="0" err="1" smtClean="0">
                <a:solidFill>
                  <a:srgbClr val="358FCB"/>
                </a:solidFill>
                <a:latin typeface="+mn-ea"/>
              </a:rPr>
              <a:t>RxJS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？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8467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What is </a:t>
            </a:r>
            <a:r>
              <a:rPr lang="en-US" altLang="zh-CN" sz="1050" dirty="0" err="1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RxJS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8245" y="1174495"/>
            <a:ext cx="8226771" cy="1338828"/>
            <a:chOff x="601543" y="1174495"/>
            <a:chExt cx="8226771" cy="1338828"/>
          </a:xfrm>
        </p:grpSpPr>
        <p:sp>
          <p:nvSpPr>
            <p:cNvPr id="2" name="TextBox 1"/>
            <p:cNvSpPr txBox="1"/>
            <p:nvPr/>
          </p:nvSpPr>
          <p:spPr>
            <a:xfrm>
              <a:off x="601543" y="1174495"/>
              <a:ext cx="8226771" cy="1338828"/>
            </a:xfrm>
            <a:prstGeom prst="rect">
              <a:avLst/>
            </a:prstGeom>
            <a:noFill/>
            <a:ln w="19050">
              <a:solidFill>
                <a:srgbClr val="358FCB"/>
              </a:solidFill>
            </a:ln>
          </p:spPr>
          <p:txBody>
            <a:bodyPr wrap="square" rtlCol="0">
              <a:spAutoFit/>
            </a:bodyPr>
            <a:lstStyle/>
            <a:p>
              <a:pPr marL="1767078" lvl="4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Rx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全称是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Reactive Extension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。是一个用于响应式编程的库。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1767078" lvl="4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Rx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有多种语言的实现。</a:t>
              </a:r>
              <a:r>
                <a:rPr lang="en-US" altLang="zh-CN" sz="18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RxJS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是</a:t>
              </a: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Rx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的</a:t>
              </a: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JavaScript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实现。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1767078" lvl="4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Rx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让我们可以使用“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+mn-ea"/>
                </a:rPr>
                <a:t>流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”这种抽象概念来编写代码。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81" y="1307937"/>
              <a:ext cx="1071944" cy="1071944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5" y="2692643"/>
            <a:ext cx="14478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564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2799</TotalTime>
  <Words>1297</Words>
  <Application>Microsoft Office PowerPoint</Application>
  <PresentationFormat>On-screen Show (4:3)</PresentationFormat>
  <Paragraphs>172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Jake.C.Xiao (g-mis.cncd02.Newegg) 42082</cp:lastModifiedBy>
  <cp:revision>1433</cp:revision>
  <dcterms:created xsi:type="dcterms:W3CDTF">2016-04-24T15:52:00Z</dcterms:created>
  <dcterms:modified xsi:type="dcterms:W3CDTF">2018-02-23T05:06:51Z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