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1.xml" ContentType="application/vnd.openxmlformats-officedocument.drawingml.chart+xml"/>
  <Override PartName="/ppt/notesSlides/notesSlide33.xml" ContentType="application/vnd.openxmlformats-officedocument.presentationml.notesSlide+xml"/>
  <Override PartName="/ppt/tags/tag6.xml" ContentType="application/vnd.openxmlformats-officedocument.presentationml.tags+xml"/>
  <Override PartName="/ppt/notesSlides/notesSlide34.xml" ContentType="application/vnd.openxmlformats-officedocument.presentationml.notesSlide+xml"/>
  <Override PartName="/ppt/tags/tag7.xml" ContentType="application/vnd.openxmlformats-officedocument.presentationml.tags+xml"/>
  <Override PartName="/ppt/notesSlides/notesSlide35.xml" ContentType="application/vnd.openxmlformats-officedocument.presentationml.notesSlide+xml"/>
  <Override PartName="/ppt/tags/tag8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361" r:id="rId2"/>
    <p:sldId id="432" r:id="rId3"/>
    <p:sldId id="363" r:id="rId4"/>
    <p:sldId id="434" r:id="rId5"/>
    <p:sldId id="493" r:id="rId6"/>
    <p:sldId id="492" r:id="rId7"/>
    <p:sldId id="494" r:id="rId8"/>
    <p:sldId id="495" r:id="rId9"/>
    <p:sldId id="454" r:id="rId10"/>
    <p:sldId id="496" r:id="rId11"/>
    <p:sldId id="497" r:id="rId12"/>
    <p:sldId id="498" r:id="rId13"/>
    <p:sldId id="499" r:id="rId14"/>
    <p:sldId id="500" r:id="rId15"/>
    <p:sldId id="501" r:id="rId16"/>
    <p:sldId id="502" r:id="rId17"/>
    <p:sldId id="503" r:id="rId18"/>
    <p:sldId id="505" r:id="rId19"/>
    <p:sldId id="504" r:id="rId20"/>
    <p:sldId id="506" r:id="rId21"/>
    <p:sldId id="507" r:id="rId22"/>
    <p:sldId id="455" r:id="rId23"/>
    <p:sldId id="456" r:id="rId24"/>
    <p:sldId id="435" r:id="rId25"/>
    <p:sldId id="457" r:id="rId26"/>
    <p:sldId id="458" r:id="rId27"/>
    <p:sldId id="462" r:id="rId28"/>
    <p:sldId id="459" r:id="rId29"/>
    <p:sldId id="463" r:id="rId30"/>
    <p:sldId id="480" r:id="rId31"/>
    <p:sldId id="485" r:id="rId32"/>
    <p:sldId id="486" r:id="rId33"/>
    <p:sldId id="481" r:id="rId34"/>
    <p:sldId id="487" r:id="rId35"/>
    <p:sldId id="469" r:id="rId36"/>
    <p:sldId id="472" r:id="rId37"/>
    <p:sldId id="489" r:id="rId38"/>
    <p:sldId id="490" r:id="rId39"/>
    <p:sldId id="473" r:id="rId40"/>
    <p:sldId id="491" r:id="rId41"/>
    <p:sldId id="477" r:id="rId42"/>
    <p:sldId id="478" r:id="rId43"/>
    <p:sldId id="476" r:id="rId44"/>
  </p:sldIdLst>
  <p:sldSz cx="9144000" cy="6858000" type="screen4x3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94">
          <p15:clr>
            <a:srgbClr val="A4A3A4"/>
          </p15:clr>
        </p15:guide>
        <p15:guide id="2" pos="317">
          <p15:clr>
            <a:srgbClr val="A4A3A4"/>
          </p15:clr>
        </p15:guide>
        <p15:guide id="3" orient="horz" pos="146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54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8FCB"/>
    <a:srgbClr val="7F7F7F"/>
    <a:srgbClr val="27506E"/>
    <a:srgbClr val="E0E0E0"/>
    <a:srgbClr val="EFEFEF"/>
    <a:srgbClr val="2E4864"/>
    <a:srgbClr val="10327B"/>
    <a:srgbClr val="000000"/>
    <a:srgbClr val="FAFAFA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360" autoAdjust="0"/>
  </p:normalViewPr>
  <p:slideViewPr>
    <p:cSldViewPr snapToGrid="0" showGuides="1">
      <p:cViewPr varScale="1">
        <p:scale>
          <a:sx n="108" d="100"/>
          <a:sy n="108" d="100"/>
        </p:scale>
        <p:origin x="-1986" y="-78"/>
      </p:cViewPr>
      <p:guideLst>
        <p:guide orient="horz" pos="4125"/>
        <p:guide orient="horz" pos="195"/>
        <p:guide orient="horz" pos="2160"/>
        <p:guide pos="317"/>
        <p:guide pos="2880"/>
        <p:guide pos="54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552263779527559"/>
          <c:y val="6.558587598425196E-2"/>
          <c:w val="0.6156176181102363"/>
          <c:h val="0.800612204724409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旧版</c:v>
                </c:pt>
                <c:pt idx="1">
                  <c:v>新版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</c:v>
                </c:pt>
                <c:pt idx="1">
                  <c:v>13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Serious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旧版</c:v>
                </c:pt>
                <c:pt idx="1">
                  <c:v>新版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</c:v>
                </c:pt>
                <c:pt idx="1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Average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旧版</c:v>
                </c:pt>
                <c:pt idx="1">
                  <c:v>新版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9</c:v>
                </c:pt>
                <c:pt idx="1">
                  <c:v>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Minor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旧版</c:v>
                </c:pt>
                <c:pt idx="1">
                  <c:v>新版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3</c:v>
                </c:pt>
                <c:pt idx="1">
                  <c:v>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Enhancement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旧版</c:v>
                </c:pt>
                <c:pt idx="1">
                  <c:v>新版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3</c:v>
                </c:pt>
                <c:pt idx="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8990208"/>
        <c:axId val="358991744"/>
      </c:barChart>
      <c:catAx>
        <c:axId val="35899020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358991744"/>
        <c:crosses val="autoZero"/>
        <c:auto val="1"/>
        <c:lblAlgn val="ctr"/>
        <c:lblOffset val="100"/>
        <c:noMultiLvlLbl val="0"/>
      </c:catAx>
      <c:valAx>
        <c:axId val="3589917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899020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25287073490816"/>
          <c:y val="0.3178203740157482"/>
          <c:w val="0.20705462598425195"/>
          <c:h val="0.35810900590551181"/>
        </c:manualLayout>
      </c:layout>
      <c:overlay val="0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  <a:pPr/>
              <a:t>2018/2/22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42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  <a:pPr/>
              <a:t>2018/2/22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60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35"/>
          <p:cNvGrpSpPr/>
          <p:nvPr userDrawn="1"/>
        </p:nvGrpSpPr>
        <p:grpSpPr>
          <a:xfrm rot="16200000">
            <a:off x="291943" y="536125"/>
            <a:ext cx="462683" cy="81481"/>
            <a:chOff x="2013527" y="1616364"/>
            <a:chExt cx="576928" cy="101600"/>
          </a:xfrm>
        </p:grpSpPr>
        <p:sp>
          <p:nvSpPr>
            <p:cNvPr id="44" name="Oval 5"/>
            <p:cNvSpPr/>
            <p:nvPr userDrawn="1"/>
          </p:nvSpPr>
          <p:spPr>
            <a:xfrm>
              <a:off x="2013527" y="1616364"/>
              <a:ext cx="101600" cy="101600"/>
            </a:xfrm>
            <a:prstGeom prst="ellipse">
              <a:avLst/>
            </a:prstGeom>
            <a:solidFill>
              <a:srgbClr val="358FCB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Oval 52"/>
            <p:cNvSpPr/>
            <p:nvPr userDrawn="1"/>
          </p:nvSpPr>
          <p:spPr>
            <a:xfrm>
              <a:off x="2132359" y="1616364"/>
              <a:ext cx="101600" cy="101600"/>
            </a:xfrm>
            <a:prstGeom prst="ellipse">
              <a:avLst/>
            </a:prstGeom>
            <a:solidFill>
              <a:srgbClr val="358FCB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Oval 60"/>
            <p:cNvSpPr/>
            <p:nvPr userDrawn="1"/>
          </p:nvSpPr>
          <p:spPr>
            <a:xfrm>
              <a:off x="2251191" y="1616364"/>
              <a:ext cx="101600" cy="101600"/>
            </a:xfrm>
            <a:prstGeom prst="ellipse">
              <a:avLst/>
            </a:prstGeom>
            <a:solidFill>
              <a:srgbClr val="358FCB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7" name="Oval 61"/>
            <p:cNvSpPr/>
            <p:nvPr userDrawn="1"/>
          </p:nvSpPr>
          <p:spPr>
            <a:xfrm>
              <a:off x="2370023" y="1616364"/>
              <a:ext cx="101600" cy="101600"/>
            </a:xfrm>
            <a:prstGeom prst="ellipse">
              <a:avLst/>
            </a:prstGeom>
            <a:solidFill>
              <a:srgbClr val="358FC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8" name="Oval 62"/>
            <p:cNvSpPr/>
            <p:nvPr userDrawn="1"/>
          </p:nvSpPr>
          <p:spPr>
            <a:xfrm>
              <a:off x="2488855" y="1616364"/>
              <a:ext cx="101600" cy="101600"/>
            </a:xfrm>
            <a:prstGeom prst="ellipse">
              <a:avLst/>
            </a:prstGeom>
            <a:solidFill>
              <a:srgbClr val="358F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244886"/>
            <a:ext cx="648000" cy="646383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2" y="1451085"/>
            <a:ext cx="8499413" cy="3646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244886"/>
            <a:ext cx="648000" cy="646383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9" y="1041338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5" y="3104038"/>
            <a:ext cx="1836773" cy="335875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5" y="1036736"/>
            <a:ext cx="1836773" cy="196440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9" y="3881535"/>
            <a:ext cx="1836773" cy="25812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244886"/>
            <a:ext cx="648000" cy="646383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7" y="1924635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30" y="1924635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3" y="1924635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6" y="1924634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F7F7F7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 userDrawn="1"/>
        </p:nvGrpSpPr>
        <p:grpSpPr>
          <a:xfrm>
            <a:off x="1197173" y="1283731"/>
            <a:ext cx="8562124" cy="6485496"/>
            <a:chOff x="3943629" y="1765230"/>
            <a:chExt cx="8733041" cy="6614959"/>
          </a:xfrm>
        </p:grpSpPr>
        <p:sp>
          <p:nvSpPr>
            <p:cNvPr id="3" name="Donut 7"/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4" name="Donut 8"/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5" name="Donut 9"/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6" name="Donut 10"/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7" name="Donut 11"/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8" name="Oval 12"/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9" name="Oval 13"/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0" name="Donut 14"/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" name="Donut 15"/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2" name="Oval 16"/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3" name="Oval 17"/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4" name="Donut 18"/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5" name="Donut 19"/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6" name="Donut 20"/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7" name="Donut 21"/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8" name="Oval 22"/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9" name="Oval 23"/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0" name="Oval 24"/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1" name="Oval 25"/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2" name="Donut 26"/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3" name="Donut 27"/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4" name="Oval 28"/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5" name="Donut 29"/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6" name="Donut 30"/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7" name="Donut 31"/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8" name="Oval 32"/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9" name="Oval 33"/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0" name="Oval 34"/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18.png"/><Relationship Id="rId5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37.gi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18.png"/><Relationship Id="rId5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notesSlide" Target="../notesSlides/notesSlide40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716"/>
          <p:cNvSpPr/>
          <p:nvPr/>
        </p:nvSpPr>
        <p:spPr>
          <a:xfrm>
            <a:off x="0" y="4542645"/>
            <a:ext cx="9144000" cy="1416465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4" name="AutoShape 113"/>
          <p:cNvSpPr/>
          <p:nvPr/>
        </p:nvSpPr>
        <p:spPr bwMode="auto">
          <a:xfrm>
            <a:off x="57899" y="443345"/>
            <a:ext cx="3668626" cy="532938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7634 w 21600"/>
              <a:gd name="connsiteY3" fmla="*/ 7103 h 21599"/>
              <a:gd name="connsiteX4" fmla="*/ 10800 w 21600"/>
              <a:gd name="connsiteY4" fmla="*/ 1350 h 21599"/>
              <a:gd name="connsiteX5" fmla="*/ 19636 w 21600"/>
              <a:gd name="connsiteY5" fmla="*/ 7425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6991 w 21600"/>
              <a:gd name="connsiteY13" fmla="*/ 15525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7634 w 21600"/>
              <a:gd name="connsiteY3" fmla="*/ 7103 h 21599"/>
              <a:gd name="connsiteX4" fmla="*/ 10800 w 21600"/>
              <a:gd name="connsiteY4" fmla="*/ 135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6991 w 21600"/>
              <a:gd name="connsiteY13" fmla="*/ 15525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800 w 21600"/>
              <a:gd name="connsiteY4" fmla="*/ 135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6991 w 21600"/>
              <a:gd name="connsiteY13" fmla="*/ 15525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904 w 21600"/>
              <a:gd name="connsiteY4" fmla="*/ 969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6991 w 21600"/>
              <a:gd name="connsiteY13" fmla="*/ 15525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904 w 21600"/>
              <a:gd name="connsiteY4" fmla="*/ 969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14616 w 21600"/>
              <a:gd name="connsiteY13" fmla="*/ 15525 h 21599"/>
              <a:gd name="connsiteX14" fmla="*/ 14270 w 21600"/>
              <a:gd name="connsiteY14" fmla="*/ 16239 h 21599"/>
              <a:gd name="connsiteX15" fmla="*/ 7595 w 21600"/>
              <a:gd name="connsiteY15" fmla="*/ 16813 h 21599"/>
              <a:gd name="connsiteX16" fmla="*/ 13345 w 21600"/>
              <a:gd name="connsiteY16" fmla="*/ 18343 h 21599"/>
              <a:gd name="connsiteX17" fmla="*/ 8476 w 21600"/>
              <a:gd name="connsiteY17" fmla="*/ 18762 h 21599"/>
              <a:gd name="connsiteX18" fmla="*/ 7890 w 21600"/>
              <a:gd name="connsiteY18" fmla="*/ 17483 h 21599"/>
              <a:gd name="connsiteX19" fmla="*/ 7881 w 21600"/>
              <a:gd name="connsiteY19" fmla="*/ 17462 h 21599"/>
              <a:gd name="connsiteX20" fmla="*/ 13957 w 21600"/>
              <a:gd name="connsiteY20" fmla="*/ 16941 h 21599"/>
              <a:gd name="connsiteX21" fmla="*/ 13698 w 21600"/>
              <a:gd name="connsiteY21" fmla="*/ 17537 h 21599"/>
              <a:gd name="connsiteX22" fmla="*/ 13345 w 21600"/>
              <a:gd name="connsiteY22" fmla="*/ 18343 h 21599"/>
              <a:gd name="connsiteX23" fmla="*/ 10800 w 21600"/>
              <a:gd name="connsiteY23" fmla="*/ 0 h 21599"/>
              <a:gd name="connsiteX24" fmla="*/ 0 w 21600"/>
              <a:gd name="connsiteY24" fmla="*/ 7425 h 21599"/>
              <a:gd name="connsiteX25" fmla="*/ 4939 w 21600"/>
              <a:gd name="connsiteY25" fmla="*/ 15562 h 21599"/>
              <a:gd name="connsiteX26" fmla="*/ 10800 w 21600"/>
              <a:gd name="connsiteY26" fmla="*/ 21599 h 21599"/>
              <a:gd name="connsiteX27" fmla="*/ 16660 w 21600"/>
              <a:gd name="connsiteY27" fmla="*/ 15577 h 21599"/>
              <a:gd name="connsiteX28" fmla="*/ 21600 w 21600"/>
              <a:gd name="connsiteY28" fmla="*/ 7425 h 21599"/>
              <a:gd name="connsiteX29" fmla="*/ 10800 w 21600"/>
              <a:gd name="connsiteY29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5681 w 21600"/>
              <a:gd name="connsiteY3" fmla="*/ 7446 h 21599"/>
              <a:gd name="connsiteX4" fmla="*/ 11068 w 21600"/>
              <a:gd name="connsiteY4" fmla="*/ 7318 h 21599"/>
              <a:gd name="connsiteX5" fmla="*/ 10904 w 21600"/>
              <a:gd name="connsiteY5" fmla="*/ 9690 h 21599"/>
              <a:gd name="connsiteX6" fmla="*/ 10896 w 21600"/>
              <a:gd name="connsiteY6" fmla="*/ 7568 h 21599"/>
              <a:gd name="connsiteX7" fmla="*/ 17029 w 21600"/>
              <a:gd name="connsiteY7" fmla="*/ 12011 h 21599"/>
              <a:gd name="connsiteX8" fmla="*/ 15386 w 21600"/>
              <a:gd name="connsiteY8" fmla="*/ 14175 h 21599"/>
              <a:gd name="connsiteX9" fmla="*/ 10800 w 21600"/>
              <a:gd name="connsiteY9" fmla="*/ 20249 h 21599"/>
              <a:gd name="connsiteX10" fmla="*/ 8839 w 21600"/>
              <a:gd name="connsiteY10" fmla="*/ 19406 h 21599"/>
              <a:gd name="connsiteX11" fmla="*/ 13000 w 21600"/>
              <a:gd name="connsiteY11" fmla="*/ 19048 h 21599"/>
              <a:gd name="connsiteX12" fmla="*/ 10800 w 21600"/>
              <a:gd name="connsiteY12" fmla="*/ 20249 h 21599"/>
              <a:gd name="connsiteX13" fmla="*/ 7595 w 21600"/>
              <a:gd name="connsiteY13" fmla="*/ 16813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904 w 21600"/>
              <a:gd name="connsiteY4" fmla="*/ 969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14616 w 21600"/>
              <a:gd name="connsiteY13" fmla="*/ 15525 h 21599"/>
              <a:gd name="connsiteX14" fmla="*/ 14270 w 21600"/>
              <a:gd name="connsiteY14" fmla="*/ 16239 h 21599"/>
              <a:gd name="connsiteX15" fmla="*/ 7595 w 21600"/>
              <a:gd name="connsiteY15" fmla="*/ 16813 h 21599"/>
              <a:gd name="connsiteX16" fmla="*/ 13345 w 21600"/>
              <a:gd name="connsiteY16" fmla="*/ 18343 h 21599"/>
              <a:gd name="connsiteX17" fmla="*/ 8476 w 21600"/>
              <a:gd name="connsiteY17" fmla="*/ 18762 h 21599"/>
              <a:gd name="connsiteX18" fmla="*/ 7890 w 21600"/>
              <a:gd name="connsiteY18" fmla="*/ 17483 h 21599"/>
              <a:gd name="connsiteX19" fmla="*/ 7881 w 21600"/>
              <a:gd name="connsiteY19" fmla="*/ 17462 h 21599"/>
              <a:gd name="connsiteX20" fmla="*/ 13957 w 21600"/>
              <a:gd name="connsiteY20" fmla="*/ 16941 h 21599"/>
              <a:gd name="connsiteX21" fmla="*/ 13698 w 21600"/>
              <a:gd name="connsiteY21" fmla="*/ 17537 h 21599"/>
              <a:gd name="connsiteX22" fmla="*/ 13345 w 21600"/>
              <a:gd name="connsiteY22" fmla="*/ 18343 h 21599"/>
              <a:gd name="connsiteX23" fmla="*/ 10800 w 21600"/>
              <a:gd name="connsiteY23" fmla="*/ 0 h 21599"/>
              <a:gd name="connsiteX24" fmla="*/ 0 w 21600"/>
              <a:gd name="connsiteY24" fmla="*/ 7425 h 21599"/>
              <a:gd name="connsiteX25" fmla="*/ 4939 w 21600"/>
              <a:gd name="connsiteY25" fmla="*/ 15562 h 21599"/>
              <a:gd name="connsiteX26" fmla="*/ 10800 w 21600"/>
              <a:gd name="connsiteY26" fmla="*/ 21599 h 21599"/>
              <a:gd name="connsiteX27" fmla="*/ 16660 w 21600"/>
              <a:gd name="connsiteY27" fmla="*/ 15577 h 21599"/>
              <a:gd name="connsiteX28" fmla="*/ 21600 w 21600"/>
              <a:gd name="connsiteY28" fmla="*/ 7425 h 21599"/>
              <a:gd name="connsiteX29" fmla="*/ 10800 w 21600"/>
              <a:gd name="connsiteY29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904 w 21600"/>
              <a:gd name="connsiteY4" fmla="*/ 9690 h 21599"/>
              <a:gd name="connsiteX5" fmla="*/ 17029 w 21600"/>
              <a:gd name="connsiteY5" fmla="*/ 12011 h 21599"/>
              <a:gd name="connsiteX6" fmla="*/ 15386 w 21600"/>
              <a:gd name="connsiteY6" fmla="*/ 14175 h 21599"/>
              <a:gd name="connsiteX7" fmla="*/ 10800 w 21600"/>
              <a:gd name="connsiteY7" fmla="*/ 20249 h 21599"/>
              <a:gd name="connsiteX8" fmla="*/ 8839 w 21600"/>
              <a:gd name="connsiteY8" fmla="*/ 19406 h 21599"/>
              <a:gd name="connsiteX9" fmla="*/ 13000 w 21600"/>
              <a:gd name="connsiteY9" fmla="*/ 19048 h 21599"/>
              <a:gd name="connsiteX10" fmla="*/ 10800 w 21600"/>
              <a:gd name="connsiteY10" fmla="*/ 20249 h 21599"/>
              <a:gd name="connsiteX11" fmla="*/ 7595 w 21600"/>
              <a:gd name="connsiteY11" fmla="*/ 16813 h 21599"/>
              <a:gd name="connsiteX12" fmla="*/ 14616 w 21600"/>
              <a:gd name="connsiteY12" fmla="*/ 15525 h 21599"/>
              <a:gd name="connsiteX13" fmla="*/ 14270 w 21600"/>
              <a:gd name="connsiteY13" fmla="*/ 16239 h 21599"/>
              <a:gd name="connsiteX14" fmla="*/ 7595 w 21600"/>
              <a:gd name="connsiteY14" fmla="*/ 16813 h 21599"/>
              <a:gd name="connsiteX15" fmla="*/ 13345 w 21600"/>
              <a:gd name="connsiteY15" fmla="*/ 18343 h 21599"/>
              <a:gd name="connsiteX16" fmla="*/ 8476 w 21600"/>
              <a:gd name="connsiteY16" fmla="*/ 18762 h 21599"/>
              <a:gd name="connsiteX17" fmla="*/ 7890 w 21600"/>
              <a:gd name="connsiteY17" fmla="*/ 17483 h 21599"/>
              <a:gd name="connsiteX18" fmla="*/ 7881 w 21600"/>
              <a:gd name="connsiteY18" fmla="*/ 17462 h 21599"/>
              <a:gd name="connsiteX19" fmla="*/ 13957 w 21600"/>
              <a:gd name="connsiteY19" fmla="*/ 16941 h 21599"/>
              <a:gd name="connsiteX20" fmla="*/ 13698 w 21600"/>
              <a:gd name="connsiteY20" fmla="*/ 17537 h 21599"/>
              <a:gd name="connsiteX21" fmla="*/ 13345 w 21600"/>
              <a:gd name="connsiteY21" fmla="*/ 18343 h 21599"/>
              <a:gd name="connsiteX22" fmla="*/ 10800 w 21600"/>
              <a:gd name="connsiteY22" fmla="*/ 0 h 21599"/>
              <a:gd name="connsiteX23" fmla="*/ 0 w 21600"/>
              <a:gd name="connsiteY23" fmla="*/ 7425 h 21599"/>
              <a:gd name="connsiteX24" fmla="*/ 4939 w 21600"/>
              <a:gd name="connsiteY24" fmla="*/ 15562 h 21599"/>
              <a:gd name="connsiteX25" fmla="*/ 10800 w 21600"/>
              <a:gd name="connsiteY25" fmla="*/ 21599 h 21599"/>
              <a:gd name="connsiteX26" fmla="*/ 16660 w 21600"/>
              <a:gd name="connsiteY26" fmla="*/ 15577 h 21599"/>
              <a:gd name="connsiteX27" fmla="*/ 21600 w 21600"/>
              <a:gd name="connsiteY27" fmla="*/ 7425 h 21599"/>
              <a:gd name="connsiteX28" fmla="*/ 10800 w 21600"/>
              <a:gd name="connsiteY28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0904 w 21600"/>
              <a:gd name="connsiteY3" fmla="*/ 9690 h 21599"/>
              <a:gd name="connsiteX4" fmla="*/ 17029 w 21600"/>
              <a:gd name="connsiteY4" fmla="*/ 12011 h 21599"/>
              <a:gd name="connsiteX5" fmla="*/ 15386 w 21600"/>
              <a:gd name="connsiteY5" fmla="*/ 14175 h 21599"/>
              <a:gd name="connsiteX6" fmla="*/ 10800 w 21600"/>
              <a:gd name="connsiteY6" fmla="*/ 20249 h 21599"/>
              <a:gd name="connsiteX7" fmla="*/ 8839 w 21600"/>
              <a:gd name="connsiteY7" fmla="*/ 19406 h 21599"/>
              <a:gd name="connsiteX8" fmla="*/ 13000 w 21600"/>
              <a:gd name="connsiteY8" fmla="*/ 19048 h 21599"/>
              <a:gd name="connsiteX9" fmla="*/ 10800 w 21600"/>
              <a:gd name="connsiteY9" fmla="*/ 20249 h 21599"/>
              <a:gd name="connsiteX10" fmla="*/ 7595 w 21600"/>
              <a:gd name="connsiteY10" fmla="*/ 16813 h 21599"/>
              <a:gd name="connsiteX11" fmla="*/ 14616 w 21600"/>
              <a:gd name="connsiteY11" fmla="*/ 15525 h 21599"/>
              <a:gd name="connsiteX12" fmla="*/ 14270 w 21600"/>
              <a:gd name="connsiteY12" fmla="*/ 16239 h 21599"/>
              <a:gd name="connsiteX13" fmla="*/ 7595 w 21600"/>
              <a:gd name="connsiteY13" fmla="*/ 16813 h 21599"/>
              <a:gd name="connsiteX14" fmla="*/ 13345 w 21600"/>
              <a:gd name="connsiteY14" fmla="*/ 18343 h 21599"/>
              <a:gd name="connsiteX15" fmla="*/ 8476 w 21600"/>
              <a:gd name="connsiteY15" fmla="*/ 18762 h 21599"/>
              <a:gd name="connsiteX16" fmla="*/ 7890 w 21600"/>
              <a:gd name="connsiteY16" fmla="*/ 17483 h 21599"/>
              <a:gd name="connsiteX17" fmla="*/ 7881 w 21600"/>
              <a:gd name="connsiteY17" fmla="*/ 17462 h 21599"/>
              <a:gd name="connsiteX18" fmla="*/ 13957 w 21600"/>
              <a:gd name="connsiteY18" fmla="*/ 16941 h 21599"/>
              <a:gd name="connsiteX19" fmla="*/ 13698 w 21600"/>
              <a:gd name="connsiteY19" fmla="*/ 17537 h 21599"/>
              <a:gd name="connsiteX20" fmla="*/ 13345 w 21600"/>
              <a:gd name="connsiteY20" fmla="*/ 18343 h 21599"/>
              <a:gd name="connsiteX21" fmla="*/ 10800 w 21600"/>
              <a:gd name="connsiteY21" fmla="*/ 0 h 21599"/>
              <a:gd name="connsiteX22" fmla="*/ 0 w 21600"/>
              <a:gd name="connsiteY22" fmla="*/ 7425 h 21599"/>
              <a:gd name="connsiteX23" fmla="*/ 4939 w 21600"/>
              <a:gd name="connsiteY23" fmla="*/ 15562 h 21599"/>
              <a:gd name="connsiteX24" fmla="*/ 10800 w 21600"/>
              <a:gd name="connsiteY24" fmla="*/ 21599 h 21599"/>
              <a:gd name="connsiteX25" fmla="*/ 16660 w 21600"/>
              <a:gd name="connsiteY25" fmla="*/ 15577 h 21599"/>
              <a:gd name="connsiteX26" fmla="*/ 21600 w 21600"/>
              <a:gd name="connsiteY26" fmla="*/ 7425 h 21599"/>
              <a:gd name="connsiteX27" fmla="*/ 10800 w 21600"/>
              <a:gd name="connsiteY27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7029 w 21600"/>
              <a:gd name="connsiteY3" fmla="*/ 12011 h 21599"/>
              <a:gd name="connsiteX4" fmla="*/ 15386 w 21600"/>
              <a:gd name="connsiteY4" fmla="*/ 14175 h 21599"/>
              <a:gd name="connsiteX5" fmla="*/ 10800 w 21600"/>
              <a:gd name="connsiteY5" fmla="*/ 20249 h 21599"/>
              <a:gd name="connsiteX6" fmla="*/ 8839 w 21600"/>
              <a:gd name="connsiteY6" fmla="*/ 19406 h 21599"/>
              <a:gd name="connsiteX7" fmla="*/ 13000 w 21600"/>
              <a:gd name="connsiteY7" fmla="*/ 19048 h 21599"/>
              <a:gd name="connsiteX8" fmla="*/ 10800 w 21600"/>
              <a:gd name="connsiteY8" fmla="*/ 20249 h 21599"/>
              <a:gd name="connsiteX9" fmla="*/ 7595 w 21600"/>
              <a:gd name="connsiteY9" fmla="*/ 16813 h 21599"/>
              <a:gd name="connsiteX10" fmla="*/ 14616 w 21600"/>
              <a:gd name="connsiteY10" fmla="*/ 15525 h 21599"/>
              <a:gd name="connsiteX11" fmla="*/ 14270 w 21600"/>
              <a:gd name="connsiteY11" fmla="*/ 16239 h 21599"/>
              <a:gd name="connsiteX12" fmla="*/ 7595 w 21600"/>
              <a:gd name="connsiteY12" fmla="*/ 16813 h 21599"/>
              <a:gd name="connsiteX13" fmla="*/ 13345 w 21600"/>
              <a:gd name="connsiteY13" fmla="*/ 18343 h 21599"/>
              <a:gd name="connsiteX14" fmla="*/ 8476 w 21600"/>
              <a:gd name="connsiteY14" fmla="*/ 18762 h 21599"/>
              <a:gd name="connsiteX15" fmla="*/ 7890 w 21600"/>
              <a:gd name="connsiteY15" fmla="*/ 17483 h 21599"/>
              <a:gd name="connsiteX16" fmla="*/ 7881 w 21600"/>
              <a:gd name="connsiteY16" fmla="*/ 17462 h 21599"/>
              <a:gd name="connsiteX17" fmla="*/ 13957 w 21600"/>
              <a:gd name="connsiteY17" fmla="*/ 16941 h 21599"/>
              <a:gd name="connsiteX18" fmla="*/ 13698 w 21600"/>
              <a:gd name="connsiteY18" fmla="*/ 17537 h 21599"/>
              <a:gd name="connsiteX19" fmla="*/ 13345 w 21600"/>
              <a:gd name="connsiteY19" fmla="*/ 18343 h 21599"/>
              <a:gd name="connsiteX20" fmla="*/ 10800 w 21600"/>
              <a:gd name="connsiteY20" fmla="*/ 0 h 21599"/>
              <a:gd name="connsiteX21" fmla="*/ 0 w 21600"/>
              <a:gd name="connsiteY21" fmla="*/ 7425 h 21599"/>
              <a:gd name="connsiteX22" fmla="*/ 4939 w 21600"/>
              <a:gd name="connsiteY22" fmla="*/ 15562 h 21599"/>
              <a:gd name="connsiteX23" fmla="*/ 10800 w 21600"/>
              <a:gd name="connsiteY23" fmla="*/ 21599 h 21599"/>
              <a:gd name="connsiteX24" fmla="*/ 16660 w 21600"/>
              <a:gd name="connsiteY24" fmla="*/ 15577 h 21599"/>
              <a:gd name="connsiteX25" fmla="*/ 21600 w 21600"/>
              <a:gd name="connsiteY25" fmla="*/ 7425 h 21599"/>
              <a:gd name="connsiteX26" fmla="*/ 10800 w 21600"/>
              <a:gd name="connsiteY26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17029 w 21600"/>
              <a:gd name="connsiteY2" fmla="*/ 12011 h 21599"/>
              <a:gd name="connsiteX3" fmla="*/ 15386 w 21600"/>
              <a:gd name="connsiteY3" fmla="*/ 14175 h 21599"/>
              <a:gd name="connsiteX4" fmla="*/ 10800 w 21600"/>
              <a:gd name="connsiteY4" fmla="*/ 20249 h 21599"/>
              <a:gd name="connsiteX5" fmla="*/ 8839 w 21600"/>
              <a:gd name="connsiteY5" fmla="*/ 19406 h 21599"/>
              <a:gd name="connsiteX6" fmla="*/ 13000 w 21600"/>
              <a:gd name="connsiteY6" fmla="*/ 19048 h 21599"/>
              <a:gd name="connsiteX7" fmla="*/ 10800 w 21600"/>
              <a:gd name="connsiteY7" fmla="*/ 20249 h 21599"/>
              <a:gd name="connsiteX8" fmla="*/ 7595 w 21600"/>
              <a:gd name="connsiteY8" fmla="*/ 16813 h 21599"/>
              <a:gd name="connsiteX9" fmla="*/ 14616 w 21600"/>
              <a:gd name="connsiteY9" fmla="*/ 15525 h 21599"/>
              <a:gd name="connsiteX10" fmla="*/ 14270 w 21600"/>
              <a:gd name="connsiteY10" fmla="*/ 16239 h 21599"/>
              <a:gd name="connsiteX11" fmla="*/ 7595 w 21600"/>
              <a:gd name="connsiteY11" fmla="*/ 16813 h 21599"/>
              <a:gd name="connsiteX12" fmla="*/ 13345 w 21600"/>
              <a:gd name="connsiteY12" fmla="*/ 18343 h 21599"/>
              <a:gd name="connsiteX13" fmla="*/ 8476 w 21600"/>
              <a:gd name="connsiteY13" fmla="*/ 18762 h 21599"/>
              <a:gd name="connsiteX14" fmla="*/ 7890 w 21600"/>
              <a:gd name="connsiteY14" fmla="*/ 17483 h 21599"/>
              <a:gd name="connsiteX15" fmla="*/ 7881 w 21600"/>
              <a:gd name="connsiteY15" fmla="*/ 17462 h 21599"/>
              <a:gd name="connsiteX16" fmla="*/ 13957 w 21600"/>
              <a:gd name="connsiteY16" fmla="*/ 16941 h 21599"/>
              <a:gd name="connsiteX17" fmla="*/ 13698 w 21600"/>
              <a:gd name="connsiteY17" fmla="*/ 17537 h 21599"/>
              <a:gd name="connsiteX18" fmla="*/ 13345 w 21600"/>
              <a:gd name="connsiteY18" fmla="*/ 18343 h 21599"/>
              <a:gd name="connsiteX19" fmla="*/ 10800 w 21600"/>
              <a:gd name="connsiteY19" fmla="*/ 0 h 21599"/>
              <a:gd name="connsiteX20" fmla="*/ 0 w 21600"/>
              <a:gd name="connsiteY20" fmla="*/ 7425 h 21599"/>
              <a:gd name="connsiteX21" fmla="*/ 4939 w 21600"/>
              <a:gd name="connsiteY21" fmla="*/ 15562 h 21599"/>
              <a:gd name="connsiteX22" fmla="*/ 10800 w 21600"/>
              <a:gd name="connsiteY22" fmla="*/ 21599 h 21599"/>
              <a:gd name="connsiteX23" fmla="*/ 16660 w 21600"/>
              <a:gd name="connsiteY23" fmla="*/ 15577 h 21599"/>
              <a:gd name="connsiteX24" fmla="*/ 21600 w 21600"/>
              <a:gd name="connsiteY24" fmla="*/ 7425 h 21599"/>
              <a:gd name="connsiteX25" fmla="*/ 10800 w 21600"/>
              <a:gd name="connsiteY25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15386 w 21600"/>
              <a:gd name="connsiteY2" fmla="*/ 14175 h 21599"/>
              <a:gd name="connsiteX3" fmla="*/ 10800 w 21600"/>
              <a:gd name="connsiteY3" fmla="*/ 20249 h 21599"/>
              <a:gd name="connsiteX4" fmla="*/ 8839 w 21600"/>
              <a:gd name="connsiteY4" fmla="*/ 19406 h 21599"/>
              <a:gd name="connsiteX5" fmla="*/ 13000 w 21600"/>
              <a:gd name="connsiteY5" fmla="*/ 19048 h 21599"/>
              <a:gd name="connsiteX6" fmla="*/ 10800 w 21600"/>
              <a:gd name="connsiteY6" fmla="*/ 20249 h 21599"/>
              <a:gd name="connsiteX7" fmla="*/ 7595 w 21600"/>
              <a:gd name="connsiteY7" fmla="*/ 16813 h 21599"/>
              <a:gd name="connsiteX8" fmla="*/ 14616 w 21600"/>
              <a:gd name="connsiteY8" fmla="*/ 15525 h 21599"/>
              <a:gd name="connsiteX9" fmla="*/ 14270 w 21600"/>
              <a:gd name="connsiteY9" fmla="*/ 16239 h 21599"/>
              <a:gd name="connsiteX10" fmla="*/ 7595 w 21600"/>
              <a:gd name="connsiteY10" fmla="*/ 16813 h 21599"/>
              <a:gd name="connsiteX11" fmla="*/ 13345 w 21600"/>
              <a:gd name="connsiteY11" fmla="*/ 18343 h 21599"/>
              <a:gd name="connsiteX12" fmla="*/ 8476 w 21600"/>
              <a:gd name="connsiteY12" fmla="*/ 18762 h 21599"/>
              <a:gd name="connsiteX13" fmla="*/ 7890 w 21600"/>
              <a:gd name="connsiteY13" fmla="*/ 17483 h 21599"/>
              <a:gd name="connsiteX14" fmla="*/ 7881 w 21600"/>
              <a:gd name="connsiteY14" fmla="*/ 17462 h 21599"/>
              <a:gd name="connsiteX15" fmla="*/ 13957 w 21600"/>
              <a:gd name="connsiteY15" fmla="*/ 16941 h 21599"/>
              <a:gd name="connsiteX16" fmla="*/ 13698 w 21600"/>
              <a:gd name="connsiteY16" fmla="*/ 17537 h 21599"/>
              <a:gd name="connsiteX17" fmla="*/ 13345 w 21600"/>
              <a:gd name="connsiteY17" fmla="*/ 18343 h 21599"/>
              <a:gd name="connsiteX18" fmla="*/ 10800 w 21600"/>
              <a:gd name="connsiteY18" fmla="*/ 0 h 21599"/>
              <a:gd name="connsiteX19" fmla="*/ 0 w 21600"/>
              <a:gd name="connsiteY19" fmla="*/ 7425 h 21599"/>
              <a:gd name="connsiteX20" fmla="*/ 4939 w 21600"/>
              <a:gd name="connsiteY20" fmla="*/ 15562 h 21599"/>
              <a:gd name="connsiteX21" fmla="*/ 10800 w 21600"/>
              <a:gd name="connsiteY21" fmla="*/ 21599 h 21599"/>
              <a:gd name="connsiteX22" fmla="*/ 16660 w 21600"/>
              <a:gd name="connsiteY22" fmla="*/ 15577 h 21599"/>
              <a:gd name="connsiteX23" fmla="*/ 21600 w 21600"/>
              <a:gd name="connsiteY23" fmla="*/ 7425 h 21599"/>
              <a:gd name="connsiteX24" fmla="*/ 10800 w 21600"/>
              <a:gd name="connsiteY24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10800 w 21600"/>
              <a:gd name="connsiteY2" fmla="*/ 20249 h 21599"/>
              <a:gd name="connsiteX3" fmla="*/ 8839 w 21600"/>
              <a:gd name="connsiteY3" fmla="*/ 19406 h 21599"/>
              <a:gd name="connsiteX4" fmla="*/ 13000 w 21600"/>
              <a:gd name="connsiteY4" fmla="*/ 19048 h 21599"/>
              <a:gd name="connsiteX5" fmla="*/ 10800 w 21600"/>
              <a:gd name="connsiteY5" fmla="*/ 20249 h 21599"/>
              <a:gd name="connsiteX6" fmla="*/ 7595 w 21600"/>
              <a:gd name="connsiteY6" fmla="*/ 16813 h 21599"/>
              <a:gd name="connsiteX7" fmla="*/ 14616 w 21600"/>
              <a:gd name="connsiteY7" fmla="*/ 15525 h 21599"/>
              <a:gd name="connsiteX8" fmla="*/ 14270 w 21600"/>
              <a:gd name="connsiteY8" fmla="*/ 16239 h 21599"/>
              <a:gd name="connsiteX9" fmla="*/ 7595 w 21600"/>
              <a:gd name="connsiteY9" fmla="*/ 16813 h 21599"/>
              <a:gd name="connsiteX10" fmla="*/ 13345 w 21600"/>
              <a:gd name="connsiteY10" fmla="*/ 18343 h 21599"/>
              <a:gd name="connsiteX11" fmla="*/ 8476 w 21600"/>
              <a:gd name="connsiteY11" fmla="*/ 18762 h 21599"/>
              <a:gd name="connsiteX12" fmla="*/ 7890 w 21600"/>
              <a:gd name="connsiteY12" fmla="*/ 17483 h 21599"/>
              <a:gd name="connsiteX13" fmla="*/ 7881 w 21600"/>
              <a:gd name="connsiteY13" fmla="*/ 17462 h 21599"/>
              <a:gd name="connsiteX14" fmla="*/ 13957 w 21600"/>
              <a:gd name="connsiteY14" fmla="*/ 16941 h 21599"/>
              <a:gd name="connsiteX15" fmla="*/ 13698 w 21600"/>
              <a:gd name="connsiteY15" fmla="*/ 17537 h 21599"/>
              <a:gd name="connsiteX16" fmla="*/ 13345 w 21600"/>
              <a:gd name="connsiteY16" fmla="*/ 18343 h 21599"/>
              <a:gd name="connsiteX17" fmla="*/ 10800 w 21600"/>
              <a:gd name="connsiteY17" fmla="*/ 0 h 21599"/>
              <a:gd name="connsiteX18" fmla="*/ 0 w 21600"/>
              <a:gd name="connsiteY18" fmla="*/ 7425 h 21599"/>
              <a:gd name="connsiteX19" fmla="*/ 4939 w 21600"/>
              <a:gd name="connsiteY19" fmla="*/ 15562 h 21599"/>
              <a:gd name="connsiteX20" fmla="*/ 10800 w 21600"/>
              <a:gd name="connsiteY20" fmla="*/ 21599 h 21599"/>
              <a:gd name="connsiteX21" fmla="*/ 16660 w 21600"/>
              <a:gd name="connsiteY21" fmla="*/ 15577 h 21599"/>
              <a:gd name="connsiteX22" fmla="*/ 21600 w 21600"/>
              <a:gd name="connsiteY22" fmla="*/ 7425 h 21599"/>
              <a:gd name="connsiteX23" fmla="*/ 10800 w 21600"/>
              <a:gd name="connsiteY23" fmla="*/ 0 h 21599"/>
              <a:gd name="connsiteX0" fmla="*/ 10800 w 21600"/>
              <a:gd name="connsiteY0" fmla="*/ 20249 h 21599"/>
              <a:gd name="connsiteX1" fmla="*/ 8839 w 21600"/>
              <a:gd name="connsiteY1" fmla="*/ 19406 h 21599"/>
              <a:gd name="connsiteX2" fmla="*/ 13000 w 21600"/>
              <a:gd name="connsiteY2" fmla="*/ 19048 h 21599"/>
              <a:gd name="connsiteX3" fmla="*/ 10800 w 21600"/>
              <a:gd name="connsiteY3" fmla="*/ 20249 h 21599"/>
              <a:gd name="connsiteX4" fmla="*/ 7595 w 21600"/>
              <a:gd name="connsiteY4" fmla="*/ 16813 h 21599"/>
              <a:gd name="connsiteX5" fmla="*/ 14616 w 21600"/>
              <a:gd name="connsiteY5" fmla="*/ 15525 h 21599"/>
              <a:gd name="connsiteX6" fmla="*/ 14270 w 21600"/>
              <a:gd name="connsiteY6" fmla="*/ 16239 h 21599"/>
              <a:gd name="connsiteX7" fmla="*/ 7595 w 21600"/>
              <a:gd name="connsiteY7" fmla="*/ 16813 h 21599"/>
              <a:gd name="connsiteX8" fmla="*/ 13345 w 21600"/>
              <a:gd name="connsiteY8" fmla="*/ 18343 h 21599"/>
              <a:gd name="connsiteX9" fmla="*/ 8476 w 21600"/>
              <a:gd name="connsiteY9" fmla="*/ 18762 h 21599"/>
              <a:gd name="connsiteX10" fmla="*/ 7890 w 21600"/>
              <a:gd name="connsiteY10" fmla="*/ 17483 h 21599"/>
              <a:gd name="connsiteX11" fmla="*/ 7881 w 21600"/>
              <a:gd name="connsiteY11" fmla="*/ 17462 h 21599"/>
              <a:gd name="connsiteX12" fmla="*/ 13957 w 21600"/>
              <a:gd name="connsiteY12" fmla="*/ 16941 h 21599"/>
              <a:gd name="connsiteX13" fmla="*/ 13698 w 21600"/>
              <a:gd name="connsiteY13" fmla="*/ 17537 h 21599"/>
              <a:gd name="connsiteX14" fmla="*/ 13345 w 21600"/>
              <a:gd name="connsiteY14" fmla="*/ 18343 h 21599"/>
              <a:gd name="connsiteX15" fmla="*/ 10800 w 21600"/>
              <a:gd name="connsiteY15" fmla="*/ 0 h 21599"/>
              <a:gd name="connsiteX16" fmla="*/ 0 w 21600"/>
              <a:gd name="connsiteY16" fmla="*/ 7425 h 21599"/>
              <a:gd name="connsiteX17" fmla="*/ 4939 w 21600"/>
              <a:gd name="connsiteY17" fmla="*/ 15562 h 21599"/>
              <a:gd name="connsiteX18" fmla="*/ 10800 w 21600"/>
              <a:gd name="connsiteY18" fmla="*/ 21599 h 21599"/>
              <a:gd name="connsiteX19" fmla="*/ 16660 w 21600"/>
              <a:gd name="connsiteY19" fmla="*/ 15577 h 21599"/>
              <a:gd name="connsiteX20" fmla="*/ 21600 w 21600"/>
              <a:gd name="connsiteY20" fmla="*/ 7425 h 21599"/>
              <a:gd name="connsiteX21" fmla="*/ 10800 w 21600"/>
              <a:gd name="connsiteY21" fmla="*/ 0 h 21599"/>
              <a:gd name="connsiteX0" fmla="*/ 10800 w 21600"/>
              <a:gd name="connsiteY0" fmla="*/ 20249 h 21599"/>
              <a:gd name="connsiteX1" fmla="*/ 8839 w 21600"/>
              <a:gd name="connsiteY1" fmla="*/ 19406 h 21599"/>
              <a:gd name="connsiteX2" fmla="*/ 13000 w 21600"/>
              <a:gd name="connsiteY2" fmla="*/ 19048 h 21599"/>
              <a:gd name="connsiteX3" fmla="*/ 7595 w 21600"/>
              <a:gd name="connsiteY3" fmla="*/ 16813 h 21599"/>
              <a:gd name="connsiteX4" fmla="*/ 14616 w 21600"/>
              <a:gd name="connsiteY4" fmla="*/ 15525 h 21599"/>
              <a:gd name="connsiteX5" fmla="*/ 14270 w 21600"/>
              <a:gd name="connsiteY5" fmla="*/ 16239 h 21599"/>
              <a:gd name="connsiteX6" fmla="*/ 7595 w 21600"/>
              <a:gd name="connsiteY6" fmla="*/ 16813 h 21599"/>
              <a:gd name="connsiteX7" fmla="*/ 13345 w 21600"/>
              <a:gd name="connsiteY7" fmla="*/ 18343 h 21599"/>
              <a:gd name="connsiteX8" fmla="*/ 8476 w 21600"/>
              <a:gd name="connsiteY8" fmla="*/ 18762 h 21599"/>
              <a:gd name="connsiteX9" fmla="*/ 7890 w 21600"/>
              <a:gd name="connsiteY9" fmla="*/ 17483 h 21599"/>
              <a:gd name="connsiteX10" fmla="*/ 7881 w 21600"/>
              <a:gd name="connsiteY10" fmla="*/ 17462 h 21599"/>
              <a:gd name="connsiteX11" fmla="*/ 13957 w 21600"/>
              <a:gd name="connsiteY11" fmla="*/ 16941 h 21599"/>
              <a:gd name="connsiteX12" fmla="*/ 13698 w 21600"/>
              <a:gd name="connsiteY12" fmla="*/ 17537 h 21599"/>
              <a:gd name="connsiteX13" fmla="*/ 13345 w 21600"/>
              <a:gd name="connsiteY13" fmla="*/ 18343 h 21599"/>
              <a:gd name="connsiteX14" fmla="*/ 10800 w 21600"/>
              <a:gd name="connsiteY14" fmla="*/ 0 h 21599"/>
              <a:gd name="connsiteX15" fmla="*/ 0 w 21600"/>
              <a:gd name="connsiteY15" fmla="*/ 7425 h 21599"/>
              <a:gd name="connsiteX16" fmla="*/ 4939 w 21600"/>
              <a:gd name="connsiteY16" fmla="*/ 15562 h 21599"/>
              <a:gd name="connsiteX17" fmla="*/ 10800 w 21600"/>
              <a:gd name="connsiteY17" fmla="*/ 21599 h 21599"/>
              <a:gd name="connsiteX18" fmla="*/ 16660 w 21600"/>
              <a:gd name="connsiteY18" fmla="*/ 15577 h 21599"/>
              <a:gd name="connsiteX19" fmla="*/ 21600 w 21600"/>
              <a:gd name="connsiteY19" fmla="*/ 7425 h 21599"/>
              <a:gd name="connsiteX20" fmla="*/ 10800 w 21600"/>
              <a:gd name="connsiteY20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7881 w 21600"/>
              <a:gd name="connsiteY9" fmla="*/ 17462 h 21599"/>
              <a:gd name="connsiteX10" fmla="*/ 13957 w 21600"/>
              <a:gd name="connsiteY10" fmla="*/ 16941 h 21599"/>
              <a:gd name="connsiteX11" fmla="*/ 13698 w 21600"/>
              <a:gd name="connsiteY11" fmla="*/ 17537 h 21599"/>
              <a:gd name="connsiteX12" fmla="*/ 13345 w 21600"/>
              <a:gd name="connsiteY12" fmla="*/ 18343 h 21599"/>
              <a:gd name="connsiteX13" fmla="*/ 10800 w 21600"/>
              <a:gd name="connsiteY13" fmla="*/ 0 h 21599"/>
              <a:gd name="connsiteX14" fmla="*/ 0 w 21600"/>
              <a:gd name="connsiteY14" fmla="*/ 7425 h 21599"/>
              <a:gd name="connsiteX15" fmla="*/ 4939 w 21600"/>
              <a:gd name="connsiteY15" fmla="*/ 15562 h 21599"/>
              <a:gd name="connsiteX16" fmla="*/ 10800 w 21600"/>
              <a:gd name="connsiteY16" fmla="*/ 21599 h 21599"/>
              <a:gd name="connsiteX17" fmla="*/ 16660 w 21600"/>
              <a:gd name="connsiteY17" fmla="*/ 15577 h 21599"/>
              <a:gd name="connsiteX18" fmla="*/ 21600 w 21600"/>
              <a:gd name="connsiteY18" fmla="*/ 7425 h 21599"/>
              <a:gd name="connsiteX19" fmla="*/ 10800 w 21600"/>
              <a:gd name="connsiteY19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7881 w 21600"/>
              <a:gd name="connsiteY9" fmla="*/ 17462 h 21599"/>
              <a:gd name="connsiteX10" fmla="*/ 13698 w 21600"/>
              <a:gd name="connsiteY10" fmla="*/ 17537 h 21599"/>
              <a:gd name="connsiteX11" fmla="*/ 13345 w 21600"/>
              <a:gd name="connsiteY11" fmla="*/ 18343 h 21599"/>
              <a:gd name="connsiteX12" fmla="*/ 10800 w 21600"/>
              <a:gd name="connsiteY12" fmla="*/ 0 h 21599"/>
              <a:gd name="connsiteX13" fmla="*/ 0 w 21600"/>
              <a:gd name="connsiteY13" fmla="*/ 7425 h 21599"/>
              <a:gd name="connsiteX14" fmla="*/ 4939 w 21600"/>
              <a:gd name="connsiteY14" fmla="*/ 15562 h 21599"/>
              <a:gd name="connsiteX15" fmla="*/ 10800 w 21600"/>
              <a:gd name="connsiteY15" fmla="*/ 21599 h 21599"/>
              <a:gd name="connsiteX16" fmla="*/ 16660 w 21600"/>
              <a:gd name="connsiteY16" fmla="*/ 15577 h 21599"/>
              <a:gd name="connsiteX17" fmla="*/ 21600 w 21600"/>
              <a:gd name="connsiteY17" fmla="*/ 7425 h 21599"/>
              <a:gd name="connsiteX18" fmla="*/ 10800 w 21600"/>
              <a:gd name="connsiteY18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7881 w 21600"/>
              <a:gd name="connsiteY9" fmla="*/ 17462 h 21599"/>
              <a:gd name="connsiteX10" fmla="*/ 13345 w 21600"/>
              <a:gd name="connsiteY10" fmla="*/ 18343 h 21599"/>
              <a:gd name="connsiteX11" fmla="*/ 10800 w 21600"/>
              <a:gd name="connsiteY11" fmla="*/ 0 h 21599"/>
              <a:gd name="connsiteX12" fmla="*/ 0 w 21600"/>
              <a:gd name="connsiteY12" fmla="*/ 7425 h 21599"/>
              <a:gd name="connsiteX13" fmla="*/ 4939 w 21600"/>
              <a:gd name="connsiteY13" fmla="*/ 15562 h 21599"/>
              <a:gd name="connsiteX14" fmla="*/ 10800 w 21600"/>
              <a:gd name="connsiteY14" fmla="*/ 21599 h 21599"/>
              <a:gd name="connsiteX15" fmla="*/ 16660 w 21600"/>
              <a:gd name="connsiteY15" fmla="*/ 15577 h 21599"/>
              <a:gd name="connsiteX16" fmla="*/ 21600 w 21600"/>
              <a:gd name="connsiteY16" fmla="*/ 7425 h 21599"/>
              <a:gd name="connsiteX17" fmla="*/ 10800 w 21600"/>
              <a:gd name="connsiteY17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7881 w 21600"/>
              <a:gd name="connsiteY9" fmla="*/ 17462 h 21599"/>
              <a:gd name="connsiteX10" fmla="*/ 10800 w 21600"/>
              <a:gd name="connsiteY10" fmla="*/ 0 h 21599"/>
              <a:gd name="connsiteX11" fmla="*/ 0 w 21600"/>
              <a:gd name="connsiteY11" fmla="*/ 7425 h 21599"/>
              <a:gd name="connsiteX12" fmla="*/ 4939 w 21600"/>
              <a:gd name="connsiteY12" fmla="*/ 15562 h 21599"/>
              <a:gd name="connsiteX13" fmla="*/ 10800 w 21600"/>
              <a:gd name="connsiteY13" fmla="*/ 21599 h 21599"/>
              <a:gd name="connsiteX14" fmla="*/ 16660 w 21600"/>
              <a:gd name="connsiteY14" fmla="*/ 15577 h 21599"/>
              <a:gd name="connsiteX15" fmla="*/ 21600 w 21600"/>
              <a:gd name="connsiteY15" fmla="*/ 7425 h 21599"/>
              <a:gd name="connsiteX16" fmla="*/ 10800 w 21600"/>
              <a:gd name="connsiteY16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10800 w 21600"/>
              <a:gd name="connsiteY9" fmla="*/ 0 h 21599"/>
              <a:gd name="connsiteX10" fmla="*/ 0 w 21600"/>
              <a:gd name="connsiteY10" fmla="*/ 7425 h 21599"/>
              <a:gd name="connsiteX11" fmla="*/ 4939 w 21600"/>
              <a:gd name="connsiteY11" fmla="*/ 15562 h 21599"/>
              <a:gd name="connsiteX12" fmla="*/ 10800 w 21600"/>
              <a:gd name="connsiteY12" fmla="*/ 21599 h 21599"/>
              <a:gd name="connsiteX13" fmla="*/ 16660 w 21600"/>
              <a:gd name="connsiteY13" fmla="*/ 15577 h 21599"/>
              <a:gd name="connsiteX14" fmla="*/ 21600 w 21600"/>
              <a:gd name="connsiteY14" fmla="*/ 7425 h 21599"/>
              <a:gd name="connsiteX15" fmla="*/ 10800 w 21600"/>
              <a:gd name="connsiteY15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7890 w 21600"/>
              <a:gd name="connsiteY7" fmla="*/ 17483 h 21599"/>
              <a:gd name="connsiteX8" fmla="*/ 10800 w 21600"/>
              <a:gd name="connsiteY8" fmla="*/ 0 h 21599"/>
              <a:gd name="connsiteX9" fmla="*/ 0 w 21600"/>
              <a:gd name="connsiteY9" fmla="*/ 7425 h 21599"/>
              <a:gd name="connsiteX10" fmla="*/ 4939 w 21600"/>
              <a:gd name="connsiteY10" fmla="*/ 15562 h 21599"/>
              <a:gd name="connsiteX11" fmla="*/ 10800 w 21600"/>
              <a:gd name="connsiteY11" fmla="*/ 21599 h 21599"/>
              <a:gd name="connsiteX12" fmla="*/ 16660 w 21600"/>
              <a:gd name="connsiteY12" fmla="*/ 15577 h 21599"/>
              <a:gd name="connsiteX13" fmla="*/ 21600 w 21600"/>
              <a:gd name="connsiteY13" fmla="*/ 7425 h 21599"/>
              <a:gd name="connsiteX14" fmla="*/ 10800 w 21600"/>
              <a:gd name="connsiteY14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0800 w 21600"/>
              <a:gd name="connsiteY6" fmla="*/ 0 h 21599"/>
              <a:gd name="connsiteX7" fmla="*/ 0 w 21600"/>
              <a:gd name="connsiteY7" fmla="*/ 7425 h 21599"/>
              <a:gd name="connsiteX8" fmla="*/ 4939 w 21600"/>
              <a:gd name="connsiteY8" fmla="*/ 15562 h 21599"/>
              <a:gd name="connsiteX9" fmla="*/ 10800 w 21600"/>
              <a:gd name="connsiteY9" fmla="*/ 21599 h 21599"/>
              <a:gd name="connsiteX10" fmla="*/ 16660 w 21600"/>
              <a:gd name="connsiteY10" fmla="*/ 15577 h 21599"/>
              <a:gd name="connsiteX11" fmla="*/ 21600 w 21600"/>
              <a:gd name="connsiteY11" fmla="*/ 7425 h 21599"/>
              <a:gd name="connsiteX12" fmla="*/ 10800 w 21600"/>
              <a:gd name="connsiteY12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14270 w 21600"/>
              <a:gd name="connsiteY2" fmla="*/ 16239 h 21599"/>
              <a:gd name="connsiteX3" fmla="*/ 7595 w 21600"/>
              <a:gd name="connsiteY3" fmla="*/ 16813 h 21599"/>
              <a:gd name="connsiteX4" fmla="*/ 10800 w 21600"/>
              <a:gd name="connsiteY4" fmla="*/ 0 h 21599"/>
              <a:gd name="connsiteX5" fmla="*/ 0 w 21600"/>
              <a:gd name="connsiteY5" fmla="*/ 7425 h 21599"/>
              <a:gd name="connsiteX6" fmla="*/ 4939 w 21600"/>
              <a:gd name="connsiteY6" fmla="*/ 15562 h 21599"/>
              <a:gd name="connsiteX7" fmla="*/ 10800 w 21600"/>
              <a:gd name="connsiteY7" fmla="*/ 21599 h 21599"/>
              <a:gd name="connsiteX8" fmla="*/ 16660 w 21600"/>
              <a:gd name="connsiteY8" fmla="*/ 15577 h 21599"/>
              <a:gd name="connsiteX9" fmla="*/ 21600 w 21600"/>
              <a:gd name="connsiteY9" fmla="*/ 7425 h 21599"/>
              <a:gd name="connsiteX10" fmla="*/ 10800 w 21600"/>
              <a:gd name="connsiteY10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11559 w 21600"/>
              <a:gd name="connsiteY2" fmla="*/ 14855 h 21599"/>
              <a:gd name="connsiteX3" fmla="*/ 7595 w 21600"/>
              <a:gd name="connsiteY3" fmla="*/ 16813 h 21599"/>
              <a:gd name="connsiteX4" fmla="*/ 10800 w 21600"/>
              <a:gd name="connsiteY4" fmla="*/ 0 h 21599"/>
              <a:gd name="connsiteX5" fmla="*/ 0 w 21600"/>
              <a:gd name="connsiteY5" fmla="*/ 7425 h 21599"/>
              <a:gd name="connsiteX6" fmla="*/ 4939 w 21600"/>
              <a:gd name="connsiteY6" fmla="*/ 15562 h 21599"/>
              <a:gd name="connsiteX7" fmla="*/ 10800 w 21600"/>
              <a:gd name="connsiteY7" fmla="*/ 21599 h 21599"/>
              <a:gd name="connsiteX8" fmla="*/ 16660 w 21600"/>
              <a:gd name="connsiteY8" fmla="*/ 15577 h 21599"/>
              <a:gd name="connsiteX9" fmla="*/ 21600 w 21600"/>
              <a:gd name="connsiteY9" fmla="*/ 7425 h 21599"/>
              <a:gd name="connsiteX10" fmla="*/ 10800 w 21600"/>
              <a:gd name="connsiteY10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10" fmla="*/ 13224 w 21600"/>
              <a:gd name="connsiteY10" fmla="*/ 14068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11820 w 21600"/>
              <a:gd name="connsiteY2" fmla="*/ 12350 h 21599"/>
              <a:gd name="connsiteX3" fmla="*/ 7595 w 21600"/>
              <a:gd name="connsiteY3" fmla="*/ 16813 h 21599"/>
              <a:gd name="connsiteX4" fmla="*/ 10800 w 21600"/>
              <a:gd name="connsiteY4" fmla="*/ 0 h 21599"/>
              <a:gd name="connsiteX5" fmla="*/ 0 w 21600"/>
              <a:gd name="connsiteY5" fmla="*/ 7425 h 21599"/>
              <a:gd name="connsiteX6" fmla="*/ 4939 w 21600"/>
              <a:gd name="connsiteY6" fmla="*/ 15562 h 21599"/>
              <a:gd name="connsiteX7" fmla="*/ 10800 w 21600"/>
              <a:gd name="connsiteY7" fmla="*/ 21599 h 21599"/>
              <a:gd name="connsiteX8" fmla="*/ 16660 w 21600"/>
              <a:gd name="connsiteY8" fmla="*/ 15577 h 21599"/>
              <a:gd name="connsiteX9" fmla="*/ 21600 w 21600"/>
              <a:gd name="connsiteY9" fmla="*/ 7425 h 21599"/>
              <a:gd name="connsiteX10" fmla="*/ 10800 w 21600"/>
              <a:gd name="connsiteY10" fmla="*/ 0 h 21599"/>
              <a:gd name="connsiteX0" fmla="*/ 7595 w 21600"/>
              <a:gd name="connsiteY0" fmla="*/ 16813 h 21599"/>
              <a:gd name="connsiteX1" fmla="*/ 11247 w 21600"/>
              <a:gd name="connsiteY1" fmla="*/ 14676 h 21599"/>
              <a:gd name="connsiteX2" fmla="*/ 14616 w 21600"/>
              <a:gd name="connsiteY2" fmla="*/ 15525 h 21599"/>
              <a:gd name="connsiteX3" fmla="*/ 11820 w 21600"/>
              <a:gd name="connsiteY3" fmla="*/ 12350 h 21599"/>
              <a:gd name="connsiteX4" fmla="*/ 7595 w 21600"/>
              <a:gd name="connsiteY4" fmla="*/ 16813 h 21599"/>
              <a:gd name="connsiteX5" fmla="*/ 10800 w 21600"/>
              <a:gd name="connsiteY5" fmla="*/ 0 h 21599"/>
              <a:gd name="connsiteX6" fmla="*/ 0 w 21600"/>
              <a:gd name="connsiteY6" fmla="*/ 7425 h 21599"/>
              <a:gd name="connsiteX7" fmla="*/ 4939 w 21600"/>
              <a:gd name="connsiteY7" fmla="*/ 15562 h 21599"/>
              <a:gd name="connsiteX8" fmla="*/ 10800 w 21600"/>
              <a:gd name="connsiteY8" fmla="*/ 21599 h 21599"/>
              <a:gd name="connsiteX9" fmla="*/ 16660 w 21600"/>
              <a:gd name="connsiteY9" fmla="*/ 15577 h 21599"/>
              <a:gd name="connsiteX10" fmla="*/ 21600 w 21600"/>
              <a:gd name="connsiteY10" fmla="*/ 7425 h 21599"/>
              <a:gd name="connsiteX11" fmla="*/ 10800 w 21600"/>
              <a:gd name="connsiteY11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11820 w 21600"/>
              <a:gd name="connsiteY2" fmla="*/ 12350 h 21599"/>
              <a:gd name="connsiteX3" fmla="*/ 7595 w 21600"/>
              <a:gd name="connsiteY3" fmla="*/ 16813 h 21599"/>
              <a:gd name="connsiteX4" fmla="*/ 10800 w 21600"/>
              <a:gd name="connsiteY4" fmla="*/ 0 h 21599"/>
              <a:gd name="connsiteX5" fmla="*/ 0 w 21600"/>
              <a:gd name="connsiteY5" fmla="*/ 7425 h 21599"/>
              <a:gd name="connsiteX6" fmla="*/ 4939 w 21600"/>
              <a:gd name="connsiteY6" fmla="*/ 15562 h 21599"/>
              <a:gd name="connsiteX7" fmla="*/ 10800 w 21600"/>
              <a:gd name="connsiteY7" fmla="*/ 21599 h 21599"/>
              <a:gd name="connsiteX8" fmla="*/ 16660 w 21600"/>
              <a:gd name="connsiteY8" fmla="*/ 15577 h 21599"/>
              <a:gd name="connsiteX9" fmla="*/ 21600 w 21600"/>
              <a:gd name="connsiteY9" fmla="*/ 7425 h 21599"/>
              <a:gd name="connsiteX10" fmla="*/ 10800 w 21600"/>
              <a:gd name="connsiteY10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11445 w 21600"/>
              <a:gd name="connsiteY0" fmla="*/ 20393 h 21599"/>
              <a:gd name="connsiteX1" fmla="*/ 14616 w 21600"/>
              <a:gd name="connsiteY1" fmla="*/ 15525 h 21599"/>
              <a:gd name="connsiteX2" fmla="*/ 11445 w 21600"/>
              <a:gd name="connsiteY2" fmla="*/ 2039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10800 w 21600"/>
              <a:gd name="connsiteY0" fmla="*/ 0 h 21599"/>
              <a:gd name="connsiteX1" fmla="*/ 0 w 21600"/>
              <a:gd name="connsiteY1" fmla="*/ 7425 h 21599"/>
              <a:gd name="connsiteX2" fmla="*/ 4939 w 21600"/>
              <a:gd name="connsiteY2" fmla="*/ 15562 h 21599"/>
              <a:gd name="connsiteX3" fmla="*/ 10800 w 21600"/>
              <a:gd name="connsiteY3" fmla="*/ 21599 h 21599"/>
              <a:gd name="connsiteX4" fmla="*/ 16660 w 21600"/>
              <a:gd name="connsiteY4" fmla="*/ 15577 h 21599"/>
              <a:gd name="connsiteX5" fmla="*/ 21600 w 21600"/>
              <a:gd name="connsiteY5" fmla="*/ 7425 h 21599"/>
              <a:gd name="connsiteX6" fmla="*/ 10800 w 21600"/>
              <a:gd name="connsiteY6" fmla="*/ 0 h 21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00" h="21599">
                <a:moveTo>
                  <a:pt x="10800" y="0"/>
                </a:moveTo>
                <a:cubicBezTo>
                  <a:pt x="4835" y="0"/>
                  <a:pt x="0" y="3324"/>
                  <a:pt x="0" y="7425"/>
                </a:cubicBezTo>
                <a:cubicBezTo>
                  <a:pt x="0" y="10146"/>
                  <a:pt x="3621" y="13029"/>
                  <a:pt x="4939" y="15562"/>
                </a:cubicBezTo>
                <a:cubicBezTo>
                  <a:pt x="6906" y="19339"/>
                  <a:pt x="6688" y="21599"/>
                  <a:pt x="10800" y="21599"/>
                </a:cubicBezTo>
                <a:cubicBezTo>
                  <a:pt x="14972" y="21599"/>
                  <a:pt x="14692" y="19349"/>
                  <a:pt x="16660" y="15577"/>
                </a:cubicBezTo>
                <a:cubicBezTo>
                  <a:pt x="17983" y="13039"/>
                  <a:pt x="21600" y="10124"/>
                  <a:pt x="21600" y="7425"/>
                </a:cubicBezTo>
                <a:cubicBezTo>
                  <a:pt x="21600" y="3324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26525" y="2020720"/>
            <a:ext cx="541747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spc="325" dirty="0" err="1" smtClean="0">
                <a:solidFill>
                  <a:srgbClr val="358FCB"/>
                </a:solidFill>
              </a:rPr>
              <a:t>RxJS</a:t>
            </a:r>
            <a:r>
              <a:rPr lang="en-US" altLang="zh-CN" sz="3600" spc="325" dirty="0" smtClean="0">
                <a:solidFill>
                  <a:srgbClr val="358FCB"/>
                </a:solidFill>
              </a:rPr>
              <a:t> &amp; </a:t>
            </a:r>
            <a:r>
              <a:rPr lang="en-US" altLang="zh-CN" sz="3600" spc="325" dirty="0" err="1" smtClean="0">
                <a:solidFill>
                  <a:srgbClr val="358FCB"/>
                </a:solidFill>
              </a:rPr>
              <a:t>NgRx</a:t>
            </a:r>
            <a:r>
              <a:rPr lang="en-US" altLang="zh-CN" sz="3600" spc="325" dirty="0" smtClean="0">
                <a:solidFill>
                  <a:srgbClr val="3D3743"/>
                </a:solidFill>
              </a:rPr>
              <a:t> </a:t>
            </a:r>
          </a:p>
          <a:p>
            <a:r>
              <a:rPr lang="zh-CN" altLang="en-US" sz="3200" spc="325" dirty="0">
                <a:solidFill>
                  <a:srgbClr val="3D3743"/>
                </a:solidFill>
              </a:rPr>
              <a:t>前</a:t>
            </a:r>
            <a:r>
              <a:rPr lang="zh-CN" altLang="en-US" sz="3200" spc="325" dirty="0" smtClean="0">
                <a:solidFill>
                  <a:srgbClr val="3D3743"/>
                </a:solidFill>
              </a:rPr>
              <a:t>端数据管理方案的探索</a:t>
            </a:r>
            <a:endParaRPr lang="en-US" altLang="zh-CN" sz="3200" spc="325" dirty="0" smtClean="0">
              <a:solidFill>
                <a:srgbClr val="3D3743"/>
              </a:solidFill>
            </a:endParaRPr>
          </a:p>
        </p:txBody>
      </p:sp>
      <p:sp>
        <p:nvSpPr>
          <p:cNvPr id="158" name="Freeform 6"/>
          <p:cNvSpPr>
            <a:spLocks/>
          </p:cNvSpPr>
          <p:nvPr/>
        </p:nvSpPr>
        <p:spPr bwMode="auto">
          <a:xfrm flipH="1">
            <a:off x="1451345" y="5268194"/>
            <a:ext cx="893867" cy="192303"/>
          </a:xfrm>
          <a:custGeom>
            <a:avLst/>
            <a:gdLst>
              <a:gd name="T0" fmla="*/ 20 w 23"/>
              <a:gd name="T1" fmla="*/ 0 h 5"/>
              <a:gd name="T2" fmla="*/ 3 w 23"/>
              <a:gd name="T3" fmla="*/ 0 h 5"/>
              <a:gd name="T4" fmla="*/ 0 w 23"/>
              <a:gd name="T5" fmla="*/ 2 h 5"/>
              <a:gd name="T6" fmla="*/ 3 w 23"/>
              <a:gd name="T7" fmla="*/ 5 h 5"/>
              <a:gd name="T8" fmla="*/ 20 w 23"/>
              <a:gd name="T9" fmla="*/ 5 h 5"/>
              <a:gd name="T10" fmla="*/ 23 w 23"/>
              <a:gd name="T11" fmla="*/ 2 h 5"/>
              <a:gd name="T12" fmla="*/ 20 w 23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5">
                <a:moveTo>
                  <a:pt x="2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4"/>
                  <a:pt x="1" y="5"/>
                  <a:pt x="3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2" y="5"/>
                  <a:pt x="23" y="4"/>
                  <a:pt x="23" y="2"/>
                </a:cubicBezTo>
                <a:cubicBezTo>
                  <a:pt x="23" y="1"/>
                  <a:pt x="22" y="0"/>
                  <a:pt x="20" y="0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1"/>
          </a:p>
        </p:txBody>
      </p:sp>
      <p:sp>
        <p:nvSpPr>
          <p:cNvPr id="159" name="Freeform 24"/>
          <p:cNvSpPr/>
          <p:nvPr/>
        </p:nvSpPr>
        <p:spPr>
          <a:xfrm flipH="1">
            <a:off x="1217058" y="4830936"/>
            <a:ext cx="1362439" cy="397176"/>
          </a:xfrm>
          <a:custGeom>
            <a:avLst/>
            <a:gdLst>
              <a:gd name="connsiteX0" fmla="*/ 0 w 2645228"/>
              <a:gd name="connsiteY0" fmla="*/ 0 h 496975"/>
              <a:gd name="connsiteX1" fmla="*/ 2645228 w 2645228"/>
              <a:gd name="connsiteY1" fmla="*/ 0 h 496975"/>
              <a:gd name="connsiteX2" fmla="*/ 2645228 w 2645228"/>
              <a:gd name="connsiteY2" fmla="*/ 56095 h 496975"/>
              <a:gd name="connsiteX3" fmla="*/ 2204348 w 2645228"/>
              <a:gd name="connsiteY3" fmla="*/ 496975 h 496975"/>
              <a:gd name="connsiteX4" fmla="*/ 440880 w 2645228"/>
              <a:gd name="connsiteY4" fmla="*/ 496975 h 496975"/>
              <a:gd name="connsiteX5" fmla="*/ 0 w 2645228"/>
              <a:gd name="connsiteY5" fmla="*/ 56095 h 496975"/>
              <a:gd name="connsiteX6" fmla="*/ 0 w 2645228"/>
              <a:gd name="connsiteY6" fmla="*/ 0 h 49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5228" h="496975">
                <a:moveTo>
                  <a:pt x="0" y="0"/>
                </a:moveTo>
                <a:lnTo>
                  <a:pt x="2645228" y="0"/>
                </a:lnTo>
                <a:lnTo>
                  <a:pt x="2645228" y="56095"/>
                </a:lnTo>
                <a:cubicBezTo>
                  <a:pt x="2645228" y="299586"/>
                  <a:pt x="2447839" y="496975"/>
                  <a:pt x="2204348" y="496975"/>
                </a:cubicBezTo>
                <a:lnTo>
                  <a:pt x="440880" y="496975"/>
                </a:lnTo>
                <a:cubicBezTo>
                  <a:pt x="197389" y="496975"/>
                  <a:pt x="0" y="299586"/>
                  <a:pt x="0" y="5609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0" name="Freeform 25"/>
          <p:cNvSpPr/>
          <p:nvPr/>
        </p:nvSpPr>
        <p:spPr>
          <a:xfrm flipH="1">
            <a:off x="1594396" y="5500580"/>
            <a:ext cx="607766" cy="129742"/>
          </a:xfrm>
          <a:custGeom>
            <a:avLst/>
            <a:gdLst>
              <a:gd name="connsiteX0" fmla="*/ 0 w 694404"/>
              <a:gd name="connsiteY0" fmla="*/ 0 h 288475"/>
              <a:gd name="connsiteX1" fmla="*/ 694404 w 694404"/>
              <a:gd name="connsiteY1" fmla="*/ 0 h 288475"/>
              <a:gd name="connsiteX2" fmla="*/ 693800 w 694404"/>
              <a:gd name="connsiteY2" fmla="*/ 5989 h 288475"/>
              <a:gd name="connsiteX3" fmla="*/ 347202 w 694404"/>
              <a:gd name="connsiteY3" fmla="*/ 288475 h 288475"/>
              <a:gd name="connsiteX4" fmla="*/ 604 w 694404"/>
              <a:gd name="connsiteY4" fmla="*/ 5989 h 288475"/>
              <a:gd name="connsiteX5" fmla="*/ 0 w 694404"/>
              <a:gd name="connsiteY5" fmla="*/ 0 h 28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4404" h="288475">
                <a:moveTo>
                  <a:pt x="0" y="0"/>
                </a:moveTo>
                <a:lnTo>
                  <a:pt x="694404" y="0"/>
                </a:lnTo>
                <a:lnTo>
                  <a:pt x="693800" y="5989"/>
                </a:lnTo>
                <a:cubicBezTo>
                  <a:pt x="660811" y="167204"/>
                  <a:pt x="518169" y="288475"/>
                  <a:pt x="347202" y="288475"/>
                </a:cubicBezTo>
                <a:cubicBezTo>
                  <a:pt x="176235" y="288475"/>
                  <a:pt x="33593" y="167204"/>
                  <a:pt x="604" y="598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1" name="Freeform 5"/>
          <p:cNvSpPr>
            <a:spLocks/>
          </p:cNvSpPr>
          <p:nvPr/>
        </p:nvSpPr>
        <p:spPr bwMode="auto">
          <a:xfrm>
            <a:off x="1788945" y="4063520"/>
            <a:ext cx="177800" cy="525463"/>
          </a:xfrm>
          <a:custGeom>
            <a:avLst/>
            <a:gdLst>
              <a:gd name="T0" fmla="*/ 77 w 112"/>
              <a:gd name="T1" fmla="*/ 270 h 331"/>
              <a:gd name="T2" fmla="*/ 44 w 112"/>
              <a:gd name="T3" fmla="*/ 331 h 331"/>
              <a:gd name="T4" fmla="*/ 15 w 112"/>
              <a:gd name="T5" fmla="*/ 328 h 331"/>
              <a:gd name="T6" fmla="*/ 0 w 112"/>
              <a:gd name="T7" fmla="*/ 261 h 331"/>
              <a:gd name="T8" fmla="*/ 35 w 112"/>
              <a:gd name="T9" fmla="*/ 0 h 331"/>
              <a:gd name="T10" fmla="*/ 112 w 112"/>
              <a:gd name="T11" fmla="*/ 11 h 331"/>
              <a:gd name="T12" fmla="*/ 77 w 112"/>
              <a:gd name="T13" fmla="*/ 27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331">
                <a:moveTo>
                  <a:pt x="77" y="270"/>
                </a:moveTo>
                <a:lnTo>
                  <a:pt x="44" y="331"/>
                </a:lnTo>
                <a:lnTo>
                  <a:pt x="15" y="328"/>
                </a:lnTo>
                <a:lnTo>
                  <a:pt x="0" y="261"/>
                </a:lnTo>
                <a:lnTo>
                  <a:pt x="35" y="0"/>
                </a:lnTo>
                <a:lnTo>
                  <a:pt x="112" y="11"/>
                </a:lnTo>
                <a:lnTo>
                  <a:pt x="77" y="27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2" name="Freeform 6"/>
          <p:cNvSpPr>
            <a:spLocks/>
          </p:cNvSpPr>
          <p:nvPr/>
        </p:nvSpPr>
        <p:spPr bwMode="auto">
          <a:xfrm>
            <a:off x="1839745" y="3969857"/>
            <a:ext cx="139700" cy="161925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2 w 64"/>
              <a:gd name="T15" fmla="*/ 22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3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2" y="22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3" name="Freeform 7"/>
          <p:cNvSpPr>
            <a:spLocks/>
          </p:cNvSpPr>
          <p:nvPr/>
        </p:nvSpPr>
        <p:spPr bwMode="auto">
          <a:xfrm>
            <a:off x="1823870" y="4028595"/>
            <a:ext cx="152400" cy="147638"/>
          </a:xfrm>
          <a:custGeom>
            <a:avLst/>
            <a:gdLst>
              <a:gd name="T0" fmla="*/ 85 w 96"/>
              <a:gd name="T1" fmla="*/ 93 h 93"/>
              <a:gd name="T2" fmla="*/ 0 w 96"/>
              <a:gd name="T3" fmla="*/ 81 h 93"/>
              <a:gd name="T4" fmla="*/ 11 w 96"/>
              <a:gd name="T5" fmla="*/ 0 h 93"/>
              <a:gd name="T6" fmla="*/ 96 w 96"/>
              <a:gd name="T7" fmla="*/ 12 h 93"/>
              <a:gd name="T8" fmla="*/ 85 w 96"/>
              <a:gd name="T9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3">
                <a:moveTo>
                  <a:pt x="85" y="93"/>
                </a:moveTo>
                <a:lnTo>
                  <a:pt x="0" y="81"/>
                </a:lnTo>
                <a:lnTo>
                  <a:pt x="11" y="0"/>
                </a:lnTo>
                <a:lnTo>
                  <a:pt x="96" y="12"/>
                </a:lnTo>
                <a:lnTo>
                  <a:pt x="85" y="9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4" name="Freeform 8"/>
          <p:cNvSpPr>
            <a:spLocks/>
          </p:cNvSpPr>
          <p:nvPr/>
        </p:nvSpPr>
        <p:spPr bwMode="auto">
          <a:xfrm>
            <a:off x="1812758" y="4569932"/>
            <a:ext cx="46038" cy="76200"/>
          </a:xfrm>
          <a:custGeom>
            <a:avLst/>
            <a:gdLst>
              <a:gd name="T0" fmla="*/ 0 w 21"/>
              <a:gd name="T1" fmla="*/ 5 h 35"/>
              <a:gd name="T2" fmla="*/ 5 w 21"/>
              <a:gd name="T3" fmla="*/ 26 h 35"/>
              <a:gd name="T4" fmla="*/ 21 w 21"/>
              <a:gd name="T5" fmla="*/ 9 h 35"/>
              <a:gd name="T6" fmla="*/ 0 w 21"/>
              <a:gd name="T7" fmla="*/ 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5"/>
                </a:moveTo>
                <a:cubicBezTo>
                  <a:pt x="0" y="5"/>
                  <a:pt x="3" y="22"/>
                  <a:pt x="5" y="26"/>
                </a:cubicBezTo>
                <a:cubicBezTo>
                  <a:pt x="6" y="31"/>
                  <a:pt x="9" y="35"/>
                  <a:pt x="21" y="9"/>
                </a:cubicBezTo>
                <a:cubicBezTo>
                  <a:pt x="21" y="9"/>
                  <a:pt x="13" y="0"/>
                  <a:pt x="0" y="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5" name="Freeform 9"/>
          <p:cNvSpPr>
            <a:spLocks/>
          </p:cNvSpPr>
          <p:nvPr/>
        </p:nvSpPr>
        <p:spPr bwMode="auto">
          <a:xfrm>
            <a:off x="1973095" y="4061932"/>
            <a:ext cx="176213" cy="525463"/>
          </a:xfrm>
          <a:custGeom>
            <a:avLst/>
            <a:gdLst>
              <a:gd name="T0" fmla="*/ 75 w 111"/>
              <a:gd name="T1" fmla="*/ 269 h 331"/>
              <a:gd name="T2" fmla="*/ 44 w 111"/>
              <a:gd name="T3" fmla="*/ 331 h 331"/>
              <a:gd name="T4" fmla="*/ 15 w 111"/>
              <a:gd name="T5" fmla="*/ 326 h 331"/>
              <a:gd name="T6" fmla="*/ 0 w 111"/>
              <a:gd name="T7" fmla="*/ 259 h 331"/>
              <a:gd name="T8" fmla="*/ 34 w 111"/>
              <a:gd name="T9" fmla="*/ 0 h 331"/>
              <a:gd name="T10" fmla="*/ 111 w 111"/>
              <a:gd name="T11" fmla="*/ 9 h 331"/>
              <a:gd name="T12" fmla="*/ 75 w 111"/>
              <a:gd name="T13" fmla="*/ 269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331">
                <a:moveTo>
                  <a:pt x="75" y="269"/>
                </a:moveTo>
                <a:lnTo>
                  <a:pt x="44" y="331"/>
                </a:lnTo>
                <a:lnTo>
                  <a:pt x="15" y="326"/>
                </a:lnTo>
                <a:lnTo>
                  <a:pt x="0" y="259"/>
                </a:lnTo>
                <a:lnTo>
                  <a:pt x="34" y="0"/>
                </a:lnTo>
                <a:lnTo>
                  <a:pt x="111" y="9"/>
                </a:lnTo>
                <a:lnTo>
                  <a:pt x="75" y="26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6" name="Freeform 10"/>
          <p:cNvSpPr>
            <a:spLocks/>
          </p:cNvSpPr>
          <p:nvPr/>
        </p:nvSpPr>
        <p:spPr bwMode="auto">
          <a:xfrm>
            <a:off x="2022308" y="3965095"/>
            <a:ext cx="139700" cy="161925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1 w 64"/>
              <a:gd name="T15" fmla="*/ 23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4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1" y="23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7" name="Freeform 11"/>
          <p:cNvSpPr>
            <a:spLocks/>
          </p:cNvSpPr>
          <p:nvPr/>
        </p:nvSpPr>
        <p:spPr bwMode="auto">
          <a:xfrm>
            <a:off x="2008020" y="4027007"/>
            <a:ext cx="152400" cy="146050"/>
          </a:xfrm>
          <a:custGeom>
            <a:avLst/>
            <a:gdLst>
              <a:gd name="T0" fmla="*/ 85 w 96"/>
              <a:gd name="T1" fmla="*/ 92 h 92"/>
              <a:gd name="T2" fmla="*/ 0 w 96"/>
              <a:gd name="T3" fmla="*/ 81 h 92"/>
              <a:gd name="T4" fmla="*/ 11 w 96"/>
              <a:gd name="T5" fmla="*/ 0 h 92"/>
              <a:gd name="T6" fmla="*/ 96 w 96"/>
              <a:gd name="T7" fmla="*/ 11 h 92"/>
              <a:gd name="T8" fmla="*/ 85 w 96"/>
              <a:gd name="T9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2">
                <a:moveTo>
                  <a:pt x="85" y="92"/>
                </a:moveTo>
                <a:lnTo>
                  <a:pt x="0" y="81"/>
                </a:lnTo>
                <a:lnTo>
                  <a:pt x="11" y="0"/>
                </a:lnTo>
                <a:lnTo>
                  <a:pt x="96" y="11"/>
                </a:lnTo>
                <a:lnTo>
                  <a:pt x="85" y="9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8" name="Freeform 12"/>
          <p:cNvSpPr>
            <a:spLocks/>
          </p:cNvSpPr>
          <p:nvPr/>
        </p:nvSpPr>
        <p:spPr bwMode="auto">
          <a:xfrm>
            <a:off x="1996908" y="4565170"/>
            <a:ext cx="46038" cy="76200"/>
          </a:xfrm>
          <a:custGeom>
            <a:avLst/>
            <a:gdLst>
              <a:gd name="T0" fmla="*/ 0 w 21"/>
              <a:gd name="T1" fmla="*/ 6 h 35"/>
              <a:gd name="T2" fmla="*/ 5 w 21"/>
              <a:gd name="T3" fmla="*/ 27 h 35"/>
              <a:gd name="T4" fmla="*/ 21 w 21"/>
              <a:gd name="T5" fmla="*/ 10 h 35"/>
              <a:gd name="T6" fmla="*/ 0 w 21"/>
              <a:gd name="T7" fmla="*/ 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6"/>
                </a:moveTo>
                <a:cubicBezTo>
                  <a:pt x="0" y="6"/>
                  <a:pt x="3" y="22"/>
                  <a:pt x="5" y="27"/>
                </a:cubicBezTo>
                <a:cubicBezTo>
                  <a:pt x="6" y="31"/>
                  <a:pt x="9" y="35"/>
                  <a:pt x="21" y="10"/>
                </a:cubicBezTo>
                <a:cubicBezTo>
                  <a:pt x="21" y="10"/>
                  <a:pt x="13" y="0"/>
                  <a:pt x="0" y="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9" name="Freeform 13"/>
          <p:cNvSpPr>
            <a:spLocks/>
          </p:cNvSpPr>
          <p:nvPr/>
        </p:nvSpPr>
        <p:spPr bwMode="auto">
          <a:xfrm>
            <a:off x="2133433" y="4065107"/>
            <a:ext cx="41275" cy="266700"/>
          </a:xfrm>
          <a:custGeom>
            <a:avLst/>
            <a:gdLst>
              <a:gd name="T0" fmla="*/ 4 w 19"/>
              <a:gd name="T1" fmla="*/ 0 h 122"/>
              <a:gd name="T2" fmla="*/ 19 w 19"/>
              <a:gd name="T3" fmla="*/ 16 h 122"/>
              <a:gd name="T4" fmla="*/ 7 w 19"/>
              <a:gd name="T5" fmla="*/ 115 h 122"/>
              <a:gd name="T6" fmla="*/ 0 w 19"/>
              <a:gd name="T7" fmla="*/ 121 h 122"/>
              <a:gd name="T8" fmla="*/ 10 w 19"/>
              <a:gd name="T9" fmla="*/ 43 h 122"/>
              <a:gd name="T10" fmla="*/ 5 w 19"/>
              <a:gd name="T11" fmla="*/ 34 h 122"/>
              <a:gd name="T12" fmla="*/ 4 w 19"/>
              <a:gd name="T13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22">
                <a:moveTo>
                  <a:pt x="4" y="0"/>
                </a:moveTo>
                <a:cubicBezTo>
                  <a:pt x="4" y="0"/>
                  <a:pt x="18" y="10"/>
                  <a:pt x="19" y="16"/>
                </a:cubicBezTo>
                <a:cubicBezTo>
                  <a:pt x="19" y="21"/>
                  <a:pt x="7" y="115"/>
                  <a:pt x="7" y="115"/>
                </a:cubicBezTo>
                <a:cubicBezTo>
                  <a:pt x="7" y="115"/>
                  <a:pt x="8" y="122"/>
                  <a:pt x="0" y="121"/>
                </a:cubicBezTo>
                <a:cubicBezTo>
                  <a:pt x="10" y="43"/>
                  <a:pt x="10" y="43"/>
                  <a:pt x="10" y="43"/>
                </a:cubicBezTo>
                <a:cubicBezTo>
                  <a:pt x="5" y="34"/>
                  <a:pt x="5" y="34"/>
                  <a:pt x="5" y="34"/>
                </a:cubicBezTo>
                <a:cubicBezTo>
                  <a:pt x="4" y="0"/>
                  <a:pt x="4" y="0"/>
                  <a:pt x="4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70" name="Group 123"/>
          <p:cNvGrpSpPr/>
          <p:nvPr/>
        </p:nvGrpSpPr>
        <p:grpSpPr>
          <a:xfrm>
            <a:off x="898358" y="3982557"/>
            <a:ext cx="817563" cy="620713"/>
            <a:chOff x="7170738" y="4168775"/>
            <a:chExt cx="817563" cy="620713"/>
          </a:xfrm>
          <a:solidFill>
            <a:srgbClr val="358FCB"/>
          </a:solidFill>
        </p:grpSpPr>
        <p:sp>
          <p:nvSpPr>
            <p:cNvPr id="171" name="Freeform 14"/>
            <p:cNvSpPr>
              <a:spLocks/>
            </p:cNvSpPr>
            <p:nvPr/>
          </p:nvSpPr>
          <p:spPr bwMode="auto">
            <a:xfrm>
              <a:off x="7170738" y="4168775"/>
              <a:ext cx="785813" cy="354013"/>
            </a:xfrm>
            <a:custGeom>
              <a:avLst/>
              <a:gdLst>
                <a:gd name="T0" fmla="*/ 246 w 495"/>
                <a:gd name="T1" fmla="*/ 223 h 223"/>
                <a:gd name="T2" fmla="*/ 0 w 495"/>
                <a:gd name="T3" fmla="*/ 111 h 223"/>
                <a:gd name="T4" fmla="*/ 252 w 495"/>
                <a:gd name="T5" fmla="*/ 0 h 223"/>
                <a:gd name="T6" fmla="*/ 495 w 495"/>
                <a:gd name="T7" fmla="*/ 109 h 223"/>
                <a:gd name="T8" fmla="*/ 246 w 495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223">
                  <a:moveTo>
                    <a:pt x="246" y="223"/>
                  </a:moveTo>
                  <a:lnTo>
                    <a:pt x="0" y="111"/>
                  </a:lnTo>
                  <a:lnTo>
                    <a:pt x="252" y="0"/>
                  </a:lnTo>
                  <a:lnTo>
                    <a:pt x="495" y="109"/>
                  </a:lnTo>
                  <a:lnTo>
                    <a:pt x="246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2" name="Rectangle 15"/>
            <p:cNvSpPr>
              <a:spLocks noChangeArrowheads="1"/>
            </p:cNvSpPr>
            <p:nvPr/>
          </p:nvSpPr>
          <p:spPr bwMode="auto">
            <a:xfrm>
              <a:off x="7924800" y="4335463"/>
              <a:ext cx="23813" cy="257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3" name="Oval 16"/>
            <p:cNvSpPr>
              <a:spLocks noChangeArrowheads="1"/>
            </p:cNvSpPr>
            <p:nvPr/>
          </p:nvSpPr>
          <p:spPr bwMode="auto">
            <a:xfrm>
              <a:off x="7897813" y="4564063"/>
              <a:ext cx="76200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4" name="Freeform 17"/>
            <p:cNvSpPr>
              <a:spLocks/>
            </p:cNvSpPr>
            <p:nvPr/>
          </p:nvSpPr>
          <p:spPr bwMode="auto">
            <a:xfrm>
              <a:off x="7888288" y="4605338"/>
              <a:ext cx="55563" cy="171450"/>
            </a:xfrm>
            <a:custGeom>
              <a:avLst/>
              <a:gdLst>
                <a:gd name="T0" fmla="*/ 14 w 26"/>
                <a:gd name="T1" fmla="*/ 4 h 79"/>
                <a:gd name="T2" fmla="*/ 6 w 26"/>
                <a:gd name="T3" fmla="*/ 79 h 79"/>
                <a:gd name="T4" fmla="*/ 26 w 26"/>
                <a:gd name="T5" fmla="*/ 79 h 79"/>
                <a:gd name="T6" fmla="*/ 26 w 26"/>
                <a:gd name="T7" fmla="*/ 0 h 79"/>
                <a:gd name="T8" fmla="*/ 14 w 26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79">
                  <a:moveTo>
                    <a:pt x="14" y="4"/>
                  </a:moveTo>
                  <a:cubicBezTo>
                    <a:pt x="14" y="4"/>
                    <a:pt x="0" y="34"/>
                    <a:pt x="6" y="79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14" y="7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5" name="Freeform 18"/>
            <p:cNvSpPr>
              <a:spLocks/>
            </p:cNvSpPr>
            <p:nvPr/>
          </p:nvSpPr>
          <p:spPr bwMode="auto">
            <a:xfrm>
              <a:off x="7932738" y="4605338"/>
              <a:ext cx="55563" cy="171450"/>
            </a:xfrm>
            <a:custGeom>
              <a:avLst/>
              <a:gdLst>
                <a:gd name="T0" fmla="*/ 11 w 25"/>
                <a:gd name="T1" fmla="*/ 4 h 79"/>
                <a:gd name="T2" fmla="*/ 20 w 25"/>
                <a:gd name="T3" fmla="*/ 79 h 79"/>
                <a:gd name="T4" fmla="*/ 0 w 25"/>
                <a:gd name="T5" fmla="*/ 79 h 79"/>
                <a:gd name="T6" fmla="*/ 0 w 25"/>
                <a:gd name="T7" fmla="*/ 0 h 79"/>
                <a:gd name="T8" fmla="*/ 11 w 25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9">
                  <a:moveTo>
                    <a:pt x="11" y="4"/>
                  </a:moveTo>
                  <a:cubicBezTo>
                    <a:pt x="11" y="4"/>
                    <a:pt x="25" y="34"/>
                    <a:pt x="2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" y="7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6" name="Freeform 19"/>
            <p:cNvSpPr>
              <a:spLocks/>
            </p:cNvSpPr>
            <p:nvPr/>
          </p:nvSpPr>
          <p:spPr bwMode="auto">
            <a:xfrm>
              <a:off x="7327900" y="4449763"/>
              <a:ext cx="455613" cy="339725"/>
            </a:xfrm>
            <a:custGeom>
              <a:avLst/>
              <a:gdLst>
                <a:gd name="T0" fmla="*/ 209 w 209"/>
                <a:gd name="T1" fmla="*/ 0 h 156"/>
                <a:gd name="T2" fmla="*/ 104 w 209"/>
                <a:gd name="T3" fmla="*/ 49 h 156"/>
                <a:gd name="T4" fmla="*/ 0 w 209"/>
                <a:gd name="T5" fmla="*/ 0 h 156"/>
                <a:gd name="T6" fmla="*/ 0 w 209"/>
                <a:gd name="T7" fmla="*/ 120 h 156"/>
                <a:gd name="T8" fmla="*/ 102 w 209"/>
                <a:gd name="T9" fmla="*/ 156 h 156"/>
                <a:gd name="T10" fmla="*/ 102 w 209"/>
                <a:gd name="T11" fmla="*/ 156 h 156"/>
                <a:gd name="T12" fmla="*/ 104 w 209"/>
                <a:gd name="T13" fmla="*/ 156 h 156"/>
                <a:gd name="T14" fmla="*/ 107 w 209"/>
                <a:gd name="T15" fmla="*/ 156 h 156"/>
                <a:gd name="T16" fmla="*/ 107 w 209"/>
                <a:gd name="T17" fmla="*/ 156 h 156"/>
                <a:gd name="T18" fmla="*/ 209 w 209"/>
                <a:gd name="T19" fmla="*/ 120 h 156"/>
                <a:gd name="T20" fmla="*/ 209 w 20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156">
                  <a:moveTo>
                    <a:pt x="209" y="0"/>
                  </a:moveTo>
                  <a:cubicBezTo>
                    <a:pt x="209" y="1"/>
                    <a:pt x="121" y="41"/>
                    <a:pt x="104" y="49"/>
                  </a:cubicBezTo>
                  <a:cubicBezTo>
                    <a:pt x="87" y="41"/>
                    <a:pt x="0" y="1"/>
                    <a:pt x="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8" y="150"/>
                    <a:pt x="84" y="155"/>
                    <a:pt x="102" y="156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02" y="156"/>
                    <a:pt x="103" y="156"/>
                    <a:pt x="104" y="156"/>
                  </a:cubicBezTo>
                  <a:cubicBezTo>
                    <a:pt x="106" y="156"/>
                    <a:pt x="107" y="156"/>
                    <a:pt x="107" y="156"/>
                  </a:cubicBezTo>
                  <a:cubicBezTo>
                    <a:pt x="107" y="156"/>
                    <a:pt x="107" y="156"/>
                    <a:pt x="107" y="156"/>
                  </a:cubicBezTo>
                  <a:cubicBezTo>
                    <a:pt x="125" y="155"/>
                    <a:pt x="181" y="150"/>
                    <a:pt x="209" y="120"/>
                  </a:cubicBezTo>
                  <a:lnTo>
                    <a:pt x="2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77" name="Freeform 20"/>
          <p:cNvSpPr>
            <a:spLocks noEditPoints="1"/>
          </p:cNvSpPr>
          <p:nvPr/>
        </p:nvSpPr>
        <p:spPr bwMode="auto">
          <a:xfrm>
            <a:off x="233195" y="1823557"/>
            <a:ext cx="477838" cy="503238"/>
          </a:xfrm>
          <a:custGeom>
            <a:avLst/>
            <a:gdLst>
              <a:gd name="T0" fmla="*/ 168 w 219"/>
              <a:gd name="T1" fmla="*/ 224 h 231"/>
              <a:gd name="T2" fmla="*/ 197 w 219"/>
              <a:gd name="T3" fmla="*/ 212 h 231"/>
              <a:gd name="T4" fmla="*/ 168 w 219"/>
              <a:gd name="T5" fmla="*/ 132 h 231"/>
              <a:gd name="T6" fmla="*/ 168 w 219"/>
              <a:gd name="T7" fmla="*/ 150 h 231"/>
              <a:gd name="T8" fmla="*/ 192 w 219"/>
              <a:gd name="T9" fmla="*/ 190 h 231"/>
              <a:gd name="T10" fmla="*/ 168 w 219"/>
              <a:gd name="T11" fmla="*/ 209 h 231"/>
              <a:gd name="T12" fmla="*/ 168 w 219"/>
              <a:gd name="T13" fmla="*/ 224 h 231"/>
              <a:gd name="T14" fmla="*/ 168 w 219"/>
              <a:gd name="T15" fmla="*/ 203 h 231"/>
              <a:gd name="T16" fmla="*/ 168 w 219"/>
              <a:gd name="T17" fmla="*/ 157 h 231"/>
              <a:gd name="T18" fmla="*/ 181 w 219"/>
              <a:gd name="T19" fmla="*/ 187 h 231"/>
              <a:gd name="T20" fmla="*/ 168 w 219"/>
              <a:gd name="T21" fmla="*/ 203 h 231"/>
              <a:gd name="T22" fmla="*/ 146 w 219"/>
              <a:gd name="T23" fmla="*/ 112 h 231"/>
              <a:gd name="T24" fmla="*/ 141 w 219"/>
              <a:gd name="T25" fmla="*/ 98 h 231"/>
              <a:gd name="T26" fmla="*/ 141 w 219"/>
              <a:gd name="T27" fmla="*/ 44 h 231"/>
              <a:gd name="T28" fmla="*/ 146 w 219"/>
              <a:gd name="T29" fmla="*/ 37 h 231"/>
              <a:gd name="T30" fmla="*/ 148 w 219"/>
              <a:gd name="T31" fmla="*/ 37 h 231"/>
              <a:gd name="T32" fmla="*/ 148 w 219"/>
              <a:gd name="T33" fmla="*/ 14 h 231"/>
              <a:gd name="T34" fmla="*/ 146 w 219"/>
              <a:gd name="T35" fmla="*/ 14 h 231"/>
              <a:gd name="T36" fmla="*/ 146 w 219"/>
              <a:gd name="T37" fmla="*/ 13 h 231"/>
              <a:gd name="T38" fmla="*/ 114 w 219"/>
              <a:gd name="T39" fmla="*/ 0 h 231"/>
              <a:gd name="T40" fmla="*/ 81 w 219"/>
              <a:gd name="T41" fmla="*/ 13 h 231"/>
              <a:gd name="T42" fmla="*/ 81 w 219"/>
              <a:gd name="T43" fmla="*/ 14 h 231"/>
              <a:gd name="T44" fmla="*/ 80 w 219"/>
              <a:gd name="T45" fmla="*/ 14 h 231"/>
              <a:gd name="T46" fmla="*/ 80 w 219"/>
              <a:gd name="T47" fmla="*/ 37 h 231"/>
              <a:gd name="T48" fmla="*/ 81 w 219"/>
              <a:gd name="T49" fmla="*/ 37 h 231"/>
              <a:gd name="T50" fmla="*/ 90 w 219"/>
              <a:gd name="T51" fmla="*/ 45 h 231"/>
              <a:gd name="T52" fmla="*/ 90 w 219"/>
              <a:gd name="T53" fmla="*/ 98 h 231"/>
              <a:gd name="T54" fmla="*/ 83 w 219"/>
              <a:gd name="T55" fmla="*/ 112 h 231"/>
              <a:gd name="T56" fmla="*/ 31 w 219"/>
              <a:gd name="T57" fmla="*/ 212 h 231"/>
              <a:gd name="T58" fmla="*/ 114 w 219"/>
              <a:gd name="T59" fmla="*/ 230 h 231"/>
              <a:gd name="T60" fmla="*/ 168 w 219"/>
              <a:gd name="T61" fmla="*/ 224 h 231"/>
              <a:gd name="T62" fmla="*/ 168 w 219"/>
              <a:gd name="T63" fmla="*/ 209 h 231"/>
              <a:gd name="T64" fmla="*/ 144 w 219"/>
              <a:gd name="T65" fmla="*/ 212 h 231"/>
              <a:gd name="T66" fmla="*/ 144 w 219"/>
              <a:gd name="T67" fmla="*/ 212 h 231"/>
              <a:gd name="T68" fmla="*/ 168 w 219"/>
              <a:gd name="T69" fmla="*/ 203 h 231"/>
              <a:gd name="T70" fmla="*/ 168 w 219"/>
              <a:gd name="T71" fmla="*/ 157 h 231"/>
              <a:gd name="T72" fmla="*/ 149 w 219"/>
              <a:gd name="T73" fmla="*/ 134 h 231"/>
              <a:gd name="T74" fmla="*/ 168 w 219"/>
              <a:gd name="T75" fmla="*/ 150 h 231"/>
              <a:gd name="T76" fmla="*/ 168 w 219"/>
              <a:gd name="T77" fmla="*/ 132 h 231"/>
              <a:gd name="T78" fmla="*/ 146 w 219"/>
              <a:gd name="T79" fmla="*/ 11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9" h="231">
                <a:moveTo>
                  <a:pt x="168" y="224"/>
                </a:moveTo>
                <a:cubicBezTo>
                  <a:pt x="179" y="221"/>
                  <a:pt x="189" y="217"/>
                  <a:pt x="197" y="212"/>
                </a:cubicBezTo>
                <a:cubicBezTo>
                  <a:pt x="219" y="196"/>
                  <a:pt x="191" y="157"/>
                  <a:pt x="168" y="132"/>
                </a:cubicBezTo>
                <a:cubicBezTo>
                  <a:pt x="168" y="150"/>
                  <a:pt x="168" y="150"/>
                  <a:pt x="168" y="150"/>
                </a:cubicBezTo>
                <a:cubicBezTo>
                  <a:pt x="180" y="162"/>
                  <a:pt x="193" y="177"/>
                  <a:pt x="192" y="190"/>
                </a:cubicBezTo>
                <a:cubicBezTo>
                  <a:pt x="192" y="201"/>
                  <a:pt x="180" y="207"/>
                  <a:pt x="168" y="209"/>
                </a:cubicBezTo>
                <a:cubicBezTo>
                  <a:pt x="168" y="224"/>
                  <a:pt x="168" y="224"/>
                  <a:pt x="168" y="224"/>
                </a:cubicBezTo>
                <a:close/>
                <a:moveTo>
                  <a:pt x="168" y="203"/>
                </a:moveTo>
                <a:cubicBezTo>
                  <a:pt x="168" y="157"/>
                  <a:pt x="168" y="157"/>
                  <a:pt x="168" y="157"/>
                </a:cubicBezTo>
                <a:cubicBezTo>
                  <a:pt x="175" y="167"/>
                  <a:pt x="182" y="179"/>
                  <a:pt x="181" y="187"/>
                </a:cubicBezTo>
                <a:cubicBezTo>
                  <a:pt x="180" y="194"/>
                  <a:pt x="175" y="199"/>
                  <a:pt x="168" y="203"/>
                </a:cubicBezTo>
                <a:close/>
                <a:moveTo>
                  <a:pt x="146" y="112"/>
                </a:moveTo>
                <a:cubicBezTo>
                  <a:pt x="146" y="112"/>
                  <a:pt x="141" y="109"/>
                  <a:pt x="141" y="98"/>
                </a:cubicBezTo>
                <a:cubicBezTo>
                  <a:pt x="141" y="90"/>
                  <a:pt x="141" y="56"/>
                  <a:pt x="141" y="44"/>
                </a:cubicBezTo>
                <a:cubicBezTo>
                  <a:pt x="144" y="43"/>
                  <a:pt x="146" y="40"/>
                  <a:pt x="146" y="37"/>
                </a:cubicBezTo>
                <a:cubicBezTo>
                  <a:pt x="148" y="37"/>
                  <a:pt x="148" y="37"/>
                  <a:pt x="148" y="37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6" y="14"/>
                  <a:pt x="146" y="14"/>
                  <a:pt x="146" y="14"/>
                </a:cubicBezTo>
                <a:cubicBezTo>
                  <a:pt x="146" y="14"/>
                  <a:pt x="146" y="13"/>
                  <a:pt x="146" y="13"/>
                </a:cubicBezTo>
                <a:cubicBezTo>
                  <a:pt x="146" y="6"/>
                  <a:pt x="132" y="0"/>
                  <a:pt x="114" y="0"/>
                </a:cubicBezTo>
                <a:cubicBezTo>
                  <a:pt x="95" y="0"/>
                  <a:pt x="81" y="6"/>
                  <a:pt x="81" y="13"/>
                </a:cubicBezTo>
                <a:cubicBezTo>
                  <a:pt x="81" y="13"/>
                  <a:pt x="81" y="14"/>
                  <a:pt x="81" y="14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37"/>
                  <a:pt x="80" y="37"/>
                  <a:pt x="80" y="37"/>
                </a:cubicBezTo>
                <a:cubicBezTo>
                  <a:pt x="81" y="37"/>
                  <a:pt x="81" y="37"/>
                  <a:pt x="81" y="37"/>
                </a:cubicBezTo>
                <a:cubicBezTo>
                  <a:pt x="81" y="40"/>
                  <a:pt x="84" y="43"/>
                  <a:pt x="90" y="45"/>
                </a:cubicBezTo>
                <a:cubicBezTo>
                  <a:pt x="90" y="56"/>
                  <a:pt x="90" y="90"/>
                  <a:pt x="90" y="98"/>
                </a:cubicBezTo>
                <a:cubicBezTo>
                  <a:pt x="90" y="109"/>
                  <a:pt x="83" y="112"/>
                  <a:pt x="83" y="112"/>
                </a:cubicBezTo>
                <a:cubicBezTo>
                  <a:pt x="71" y="119"/>
                  <a:pt x="0" y="190"/>
                  <a:pt x="31" y="212"/>
                </a:cubicBezTo>
                <a:cubicBezTo>
                  <a:pt x="58" y="231"/>
                  <a:pt x="105" y="230"/>
                  <a:pt x="114" y="230"/>
                </a:cubicBezTo>
                <a:cubicBezTo>
                  <a:pt x="121" y="230"/>
                  <a:pt x="145" y="230"/>
                  <a:pt x="168" y="224"/>
                </a:cubicBezTo>
                <a:cubicBezTo>
                  <a:pt x="168" y="209"/>
                  <a:pt x="168" y="209"/>
                  <a:pt x="168" y="209"/>
                </a:cubicBezTo>
                <a:cubicBezTo>
                  <a:pt x="156" y="212"/>
                  <a:pt x="144" y="212"/>
                  <a:pt x="144" y="212"/>
                </a:cubicBezTo>
                <a:cubicBezTo>
                  <a:pt x="144" y="212"/>
                  <a:pt x="144" y="212"/>
                  <a:pt x="144" y="212"/>
                </a:cubicBezTo>
                <a:cubicBezTo>
                  <a:pt x="144" y="212"/>
                  <a:pt x="158" y="210"/>
                  <a:pt x="168" y="203"/>
                </a:cubicBezTo>
                <a:cubicBezTo>
                  <a:pt x="168" y="157"/>
                  <a:pt x="168" y="157"/>
                  <a:pt x="168" y="157"/>
                </a:cubicBezTo>
                <a:cubicBezTo>
                  <a:pt x="159" y="144"/>
                  <a:pt x="149" y="134"/>
                  <a:pt x="149" y="134"/>
                </a:cubicBezTo>
                <a:cubicBezTo>
                  <a:pt x="149" y="134"/>
                  <a:pt x="158" y="141"/>
                  <a:pt x="168" y="150"/>
                </a:cubicBezTo>
                <a:cubicBezTo>
                  <a:pt x="168" y="132"/>
                  <a:pt x="168" y="132"/>
                  <a:pt x="168" y="132"/>
                </a:cubicBezTo>
                <a:cubicBezTo>
                  <a:pt x="159" y="122"/>
                  <a:pt x="150" y="114"/>
                  <a:pt x="146" y="112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8" name="Oval 21"/>
          <p:cNvSpPr>
            <a:spLocks noChangeArrowheads="1"/>
          </p:cNvSpPr>
          <p:nvPr/>
        </p:nvSpPr>
        <p:spPr bwMode="auto">
          <a:xfrm>
            <a:off x="3282783" y="1706082"/>
            <a:ext cx="141288" cy="141288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9" name="Freeform 22"/>
          <p:cNvSpPr>
            <a:spLocks/>
          </p:cNvSpPr>
          <p:nvPr/>
        </p:nvSpPr>
        <p:spPr bwMode="auto">
          <a:xfrm>
            <a:off x="3333583" y="1810857"/>
            <a:ext cx="222250" cy="463550"/>
          </a:xfrm>
          <a:custGeom>
            <a:avLst/>
            <a:gdLst>
              <a:gd name="T0" fmla="*/ 0 w 102"/>
              <a:gd name="T1" fmla="*/ 6 h 213"/>
              <a:gd name="T2" fmla="*/ 68 w 102"/>
              <a:gd name="T3" fmla="*/ 184 h 213"/>
              <a:gd name="T4" fmla="*/ 99 w 102"/>
              <a:gd name="T5" fmla="*/ 213 h 213"/>
              <a:gd name="T6" fmla="*/ 23 w 102"/>
              <a:gd name="T7" fmla="*/ 0 h 213"/>
              <a:gd name="T8" fmla="*/ 0 w 102"/>
              <a:gd name="T9" fmla="*/ 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213">
                <a:moveTo>
                  <a:pt x="0" y="6"/>
                </a:moveTo>
                <a:cubicBezTo>
                  <a:pt x="0" y="7"/>
                  <a:pt x="68" y="184"/>
                  <a:pt x="68" y="184"/>
                </a:cubicBezTo>
                <a:cubicBezTo>
                  <a:pt x="68" y="184"/>
                  <a:pt x="96" y="213"/>
                  <a:pt x="99" y="213"/>
                </a:cubicBezTo>
                <a:cubicBezTo>
                  <a:pt x="102" y="213"/>
                  <a:pt x="23" y="0"/>
                  <a:pt x="23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0" name="Freeform 23"/>
          <p:cNvSpPr>
            <a:spLocks/>
          </p:cNvSpPr>
          <p:nvPr/>
        </p:nvSpPr>
        <p:spPr bwMode="auto">
          <a:xfrm>
            <a:off x="3138320" y="1810857"/>
            <a:ext cx="238125" cy="457200"/>
          </a:xfrm>
          <a:custGeom>
            <a:avLst/>
            <a:gdLst>
              <a:gd name="T0" fmla="*/ 149 w 150"/>
              <a:gd name="T1" fmla="*/ 14 h 288"/>
              <a:gd name="T2" fmla="*/ 40 w 150"/>
              <a:gd name="T3" fmla="*/ 248 h 288"/>
              <a:gd name="T4" fmla="*/ 0 w 150"/>
              <a:gd name="T5" fmla="*/ 288 h 288"/>
              <a:gd name="T6" fmla="*/ 11 w 150"/>
              <a:gd name="T7" fmla="*/ 233 h 288"/>
              <a:gd name="T8" fmla="*/ 117 w 150"/>
              <a:gd name="T9" fmla="*/ 0 h 288"/>
              <a:gd name="T10" fmla="*/ 150 w 150"/>
              <a:gd name="T11" fmla="*/ 11 h 288"/>
              <a:gd name="T12" fmla="*/ 149 w 150"/>
              <a:gd name="T13" fmla="*/ 1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288">
                <a:moveTo>
                  <a:pt x="149" y="14"/>
                </a:moveTo>
                <a:lnTo>
                  <a:pt x="40" y="248"/>
                </a:lnTo>
                <a:lnTo>
                  <a:pt x="0" y="288"/>
                </a:lnTo>
                <a:lnTo>
                  <a:pt x="11" y="233"/>
                </a:lnTo>
                <a:lnTo>
                  <a:pt x="117" y="0"/>
                </a:lnTo>
                <a:lnTo>
                  <a:pt x="150" y="11"/>
                </a:lnTo>
                <a:lnTo>
                  <a:pt x="149" y="1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1" name="Freeform 24"/>
          <p:cNvSpPr>
            <a:spLocks/>
          </p:cNvSpPr>
          <p:nvPr/>
        </p:nvSpPr>
        <p:spPr bwMode="auto">
          <a:xfrm>
            <a:off x="3346283" y="1655282"/>
            <a:ext cx="25400" cy="79375"/>
          </a:xfrm>
          <a:custGeom>
            <a:avLst/>
            <a:gdLst>
              <a:gd name="T0" fmla="*/ 12 w 12"/>
              <a:gd name="T1" fmla="*/ 30 h 36"/>
              <a:gd name="T2" fmla="*/ 6 w 12"/>
              <a:gd name="T3" fmla="*/ 36 h 36"/>
              <a:gd name="T4" fmla="*/ 0 w 12"/>
              <a:gd name="T5" fmla="*/ 30 h 36"/>
              <a:gd name="T6" fmla="*/ 0 w 12"/>
              <a:gd name="T7" fmla="*/ 6 h 36"/>
              <a:gd name="T8" fmla="*/ 6 w 12"/>
              <a:gd name="T9" fmla="*/ 0 h 36"/>
              <a:gd name="T10" fmla="*/ 12 w 12"/>
              <a:gd name="T11" fmla="*/ 6 h 36"/>
              <a:gd name="T12" fmla="*/ 12 w 12"/>
              <a:gd name="T13" fmla="*/ 3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12" y="30"/>
                </a:moveTo>
                <a:cubicBezTo>
                  <a:pt x="12" y="33"/>
                  <a:pt x="10" y="36"/>
                  <a:pt x="6" y="36"/>
                </a:cubicBezTo>
                <a:cubicBezTo>
                  <a:pt x="3" y="36"/>
                  <a:pt x="0" y="33"/>
                  <a:pt x="0" y="30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0" y="0"/>
                  <a:pt x="12" y="3"/>
                  <a:pt x="12" y="6"/>
                </a:cubicBezTo>
                <a:lnTo>
                  <a:pt x="12" y="3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2" name="Freeform 25"/>
          <p:cNvSpPr>
            <a:spLocks noEditPoints="1"/>
          </p:cNvSpPr>
          <p:nvPr/>
        </p:nvSpPr>
        <p:spPr bwMode="auto">
          <a:xfrm>
            <a:off x="2209633" y="1313970"/>
            <a:ext cx="225425" cy="609600"/>
          </a:xfrm>
          <a:custGeom>
            <a:avLst/>
            <a:gdLst>
              <a:gd name="T0" fmla="*/ 51 w 103"/>
              <a:gd name="T1" fmla="*/ 280 h 280"/>
              <a:gd name="T2" fmla="*/ 103 w 103"/>
              <a:gd name="T3" fmla="*/ 140 h 280"/>
              <a:gd name="T4" fmla="*/ 51 w 103"/>
              <a:gd name="T5" fmla="*/ 0 h 280"/>
              <a:gd name="T6" fmla="*/ 51 w 103"/>
              <a:gd name="T7" fmla="*/ 22 h 280"/>
              <a:gd name="T8" fmla="*/ 94 w 103"/>
              <a:gd name="T9" fmla="*/ 140 h 280"/>
              <a:gd name="T10" fmla="*/ 51 w 103"/>
              <a:gd name="T11" fmla="*/ 257 h 280"/>
              <a:gd name="T12" fmla="*/ 51 w 103"/>
              <a:gd name="T13" fmla="*/ 280 h 280"/>
              <a:gd name="T14" fmla="*/ 51 w 103"/>
              <a:gd name="T15" fmla="*/ 0 h 280"/>
              <a:gd name="T16" fmla="*/ 0 w 103"/>
              <a:gd name="T17" fmla="*/ 140 h 280"/>
              <a:gd name="T18" fmla="*/ 51 w 103"/>
              <a:gd name="T19" fmla="*/ 280 h 280"/>
              <a:gd name="T20" fmla="*/ 51 w 103"/>
              <a:gd name="T21" fmla="*/ 280 h 280"/>
              <a:gd name="T22" fmla="*/ 51 w 103"/>
              <a:gd name="T23" fmla="*/ 257 h 280"/>
              <a:gd name="T24" fmla="*/ 51 w 103"/>
              <a:gd name="T25" fmla="*/ 257 h 280"/>
              <a:gd name="T26" fmla="*/ 51 w 103"/>
              <a:gd name="T27" fmla="*/ 257 h 280"/>
              <a:gd name="T28" fmla="*/ 8 w 103"/>
              <a:gd name="T29" fmla="*/ 140 h 280"/>
              <a:gd name="T30" fmla="*/ 51 w 103"/>
              <a:gd name="T31" fmla="*/ 22 h 280"/>
              <a:gd name="T32" fmla="*/ 51 w 103"/>
              <a:gd name="T33" fmla="*/ 22 h 280"/>
              <a:gd name="T34" fmla="*/ 51 w 103"/>
              <a:gd name="T3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" h="280">
                <a:moveTo>
                  <a:pt x="51" y="280"/>
                </a:moveTo>
                <a:cubicBezTo>
                  <a:pt x="80" y="280"/>
                  <a:pt x="103" y="217"/>
                  <a:pt x="103" y="140"/>
                </a:cubicBezTo>
                <a:cubicBezTo>
                  <a:pt x="103" y="62"/>
                  <a:pt x="80" y="0"/>
                  <a:pt x="51" y="0"/>
                </a:cubicBezTo>
                <a:cubicBezTo>
                  <a:pt x="51" y="22"/>
                  <a:pt x="51" y="22"/>
                  <a:pt x="51" y="22"/>
                </a:cubicBezTo>
                <a:cubicBezTo>
                  <a:pt x="75" y="22"/>
                  <a:pt x="94" y="75"/>
                  <a:pt x="94" y="140"/>
                </a:cubicBezTo>
                <a:cubicBezTo>
                  <a:pt x="94" y="204"/>
                  <a:pt x="75" y="257"/>
                  <a:pt x="51" y="257"/>
                </a:cubicBezTo>
                <a:lnTo>
                  <a:pt x="51" y="280"/>
                </a:lnTo>
                <a:close/>
                <a:moveTo>
                  <a:pt x="51" y="0"/>
                </a:moveTo>
                <a:cubicBezTo>
                  <a:pt x="23" y="0"/>
                  <a:pt x="0" y="62"/>
                  <a:pt x="0" y="140"/>
                </a:cubicBezTo>
                <a:cubicBezTo>
                  <a:pt x="0" y="217"/>
                  <a:pt x="23" y="280"/>
                  <a:pt x="51" y="280"/>
                </a:cubicBezTo>
                <a:cubicBezTo>
                  <a:pt x="51" y="280"/>
                  <a:pt x="51" y="280"/>
                  <a:pt x="51" y="280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27" y="257"/>
                  <a:pt x="8" y="204"/>
                  <a:pt x="8" y="140"/>
                </a:cubicBezTo>
                <a:cubicBezTo>
                  <a:pt x="8" y="75"/>
                  <a:pt x="27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51" y="0"/>
                  <a:pt x="51" y="0"/>
                  <a:pt x="51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3" name="Freeform 26"/>
          <p:cNvSpPr>
            <a:spLocks noEditPoints="1"/>
          </p:cNvSpPr>
          <p:nvPr/>
        </p:nvSpPr>
        <p:spPr bwMode="auto">
          <a:xfrm>
            <a:off x="2015958" y="1506057"/>
            <a:ext cx="611188" cy="223838"/>
          </a:xfrm>
          <a:custGeom>
            <a:avLst/>
            <a:gdLst>
              <a:gd name="T0" fmla="*/ 280 w 280"/>
              <a:gd name="T1" fmla="*/ 52 h 103"/>
              <a:gd name="T2" fmla="*/ 140 w 280"/>
              <a:gd name="T3" fmla="*/ 0 h 103"/>
              <a:gd name="T4" fmla="*/ 140 w 280"/>
              <a:gd name="T5" fmla="*/ 8 h 103"/>
              <a:gd name="T6" fmla="*/ 257 w 280"/>
              <a:gd name="T7" fmla="*/ 52 h 103"/>
              <a:gd name="T8" fmla="*/ 140 w 280"/>
              <a:gd name="T9" fmla="*/ 95 h 103"/>
              <a:gd name="T10" fmla="*/ 140 w 280"/>
              <a:gd name="T11" fmla="*/ 103 h 103"/>
              <a:gd name="T12" fmla="*/ 280 w 280"/>
              <a:gd name="T13" fmla="*/ 52 h 103"/>
              <a:gd name="T14" fmla="*/ 140 w 280"/>
              <a:gd name="T15" fmla="*/ 0 h 103"/>
              <a:gd name="T16" fmla="*/ 140 w 280"/>
              <a:gd name="T17" fmla="*/ 0 h 103"/>
              <a:gd name="T18" fmla="*/ 0 w 280"/>
              <a:gd name="T19" fmla="*/ 52 h 103"/>
              <a:gd name="T20" fmla="*/ 140 w 280"/>
              <a:gd name="T21" fmla="*/ 103 h 103"/>
              <a:gd name="T22" fmla="*/ 140 w 280"/>
              <a:gd name="T23" fmla="*/ 103 h 103"/>
              <a:gd name="T24" fmla="*/ 140 w 280"/>
              <a:gd name="T25" fmla="*/ 95 h 103"/>
              <a:gd name="T26" fmla="*/ 140 w 280"/>
              <a:gd name="T27" fmla="*/ 95 h 103"/>
              <a:gd name="T28" fmla="*/ 23 w 280"/>
              <a:gd name="T29" fmla="*/ 52 h 103"/>
              <a:gd name="T30" fmla="*/ 23 w 280"/>
              <a:gd name="T31" fmla="*/ 52 h 103"/>
              <a:gd name="T32" fmla="*/ 140 w 280"/>
              <a:gd name="T33" fmla="*/ 8 h 103"/>
              <a:gd name="T34" fmla="*/ 140 w 280"/>
              <a:gd name="T35" fmla="*/ 8 h 103"/>
              <a:gd name="T36" fmla="*/ 140 w 280"/>
              <a:gd name="T3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0" h="103">
                <a:moveTo>
                  <a:pt x="280" y="52"/>
                </a:moveTo>
                <a:cubicBezTo>
                  <a:pt x="280" y="23"/>
                  <a:pt x="217" y="0"/>
                  <a:pt x="140" y="0"/>
                </a:cubicBezTo>
                <a:cubicBezTo>
                  <a:pt x="140" y="8"/>
                  <a:pt x="140" y="8"/>
                  <a:pt x="140" y="8"/>
                </a:cubicBezTo>
                <a:cubicBezTo>
                  <a:pt x="205" y="8"/>
                  <a:pt x="257" y="28"/>
                  <a:pt x="257" y="52"/>
                </a:cubicBezTo>
                <a:cubicBezTo>
                  <a:pt x="257" y="75"/>
                  <a:pt x="205" y="95"/>
                  <a:pt x="140" y="95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217" y="103"/>
                  <a:pt x="280" y="80"/>
                  <a:pt x="280" y="52"/>
                </a:cubicBezTo>
                <a:close/>
                <a:moveTo>
                  <a:pt x="140" y="0"/>
                </a:moveTo>
                <a:cubicBezTo>
                  <a:pt x="140" y="0"/>
                  <a:pt x="140" y="0"/>
                  <a:pt x="140" y="0"/>
                </a:cubicBezTo>
                <a:cubicBezTo>
                  <a:pt x="63" y="0"/>
                  <a:pt x="0" y="23"/>
                  <a:pt x="0" y="52"/>
                </a:cubicBezTo>
                <a:cubicBezTo>
                  <a:pt x="0" y="80"/>
                  <a:pt x="63" y="103"/>
                  <a:pt x="140" y="103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75" y="95"/>
                  <a:pt x="23" y="75"/>
                  <a:pt x="2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28"/>
                  <a:pt x="75" y="8"/>
                  <a:pt x="140" y="8"/>
                </a:cubicBezTo>
                <a:cubicBezTo>
                  <a:pt x="140" y="8"/>
                  <a:pt x="140" y="8"/>
                  <a:pt x="140" y="8"/>
                </a:cubicBezTo>
                <a:lnTo>
                  <a:pt x="14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4" name="Freeform 27"/>
          <p:cNvSpPr>
            <a:spLocks noEditPoints="1"/>
          </p:cNvSpPr>
          <p:nvPr/>
        </p:nvSpPr>
        <p:spPr bwMode="auto">
          <a:xfrm>
            <a:off x="2061995" y="1367945"/>
            <a:ext cx="519113" cy="498475"/>
          </a:xfrm>
          <a:custGeom>
            <a:avLst/>
            <a:gdLst>
              <a:gd name="T0" fmla="*/ 218 w 238"/>
              <a:gd name="T1" fmla="*/ 16 h 229"/>
              <a:gd name="T2" fmla="*/ 119 w 238"/>
              <a:gd name="T3" fmla="*/ 46 h 229"/>
              <a:gd name="T4" fmla="*/ 119 w 238"/>
              <a:gd name="T5" fmla="*/ 57 h 229"/>
              <a:gd name="T6" fmla="*/ 202 w 238"/>
              <a:gd name="T7" fmla="*/ 32 h 229"/>
              <a:gd name="T8" fmla="*/ 150 w 238"/>
              <a:gd name="T9" fmla="*/ 145 h 229"/>
              <a:gd name="T10" fmla="*/ 119 w 238"/>
              <a:gd name="T11" fmla="*/ 172 h 229"/>
              <a:gd name="T12" fmla="*/ 119 w 238"/>
              <a:gd name="T13" fmla="*/ 183 h 229"/>
              <a:gd name="T14" fmla="*/ 156 w 238"/>
              <a:gd name="T15" fmla="*/ 151 h 229"/>
              <a:gd name="T16" fmla="*/ 218 w 238"/>
              <a:gd name="T17" fmla="*/ 16 h 229"/>
              <a:gd name="T18" fmla="*/ 119 w 238"/>
              <a:gd name="T19" fmla="*/ 46 h 229"/>
              <a:gd name="T20" fmla="*/ 83 w 238"/>
              <a:gd name="T21" fmla="*/ 78 h 229"/>
              <a:gd name="T22" fmla="*/ 20 w 238"/>
              <a:gd name="T23" fmla="*/ 214 h 229"/>
              <a:gd name="T24" fmla="*/ 119 w 238"/>
              <a:gd name="T25" fmla="*/ 183 h 229"/>
              <a:gd name="T26" fmla="*/ 119 w 238"/>
              <a:gd name="T27" fmla="*/ 172 h 229"/>
              <a:gd name="T28" fmla="*/ 36 w 238"/>
              <a:gd name="T29" fmla="*/ 197 h 229"/>
              <a:gd name="T30" fmla="*/ 36 w 238"/>
              <a:gd name="T31" fmla="*/ 197 h 229"/>
              <a:gd name="T32" fmla="*/ 89 w 238"/>
              <a:gd name="T33" fmla="*/ 84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16"/>
                </a:moveTo>
                <a:cubicBezTo>
                  <a:pt x="202" y="0"/>
                  <a:pt x="162" y="13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55" y="30"/>
                  <a:pt x="189" y="19"/>
                  <a:pt x="202" y="32"/>
                </a:cubicBezTo>
                <a:cubicBezTo>
                  <a:pt x="219" y="49"/>
                  <a:pt x="195" y="99"/>
                  <a:pt x="150" y="145"/>
                </a:cubicBezTo>
                <a:cubicBezTo>
                  <a:pt x="140" y="155"/>
                  <a:pt x="129" y="164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31" y="174"/>
                  <a:pt x="144" y="163"/>
                  <a:pt x="156" y="151"/>
                </a:cubicBezTo>
                <a:cubicBezTo>
                  <a:pt x="210" y="96"/>
                  <a:pt x="238" y="36"/>
                  <a:pt x="218" y="16"/>
                </a:cubicBezTo>
                <a:close/>
                <a:moveTo>
                  <a:pt x="119" y="46"/>
                </a:moveTo>
                <a:cubicBezTo>
                  <a:pt x="107" y="55"/>
                  <a:pt x="95" y="66"/>
                  <a:pt x="83" y="78"/>
                </a:cubicBezTo>
                <a:cubicBezTo>
                  <a:pt x="28" y="133"/>
                  <a:pt x="0" y="193"/>
                  <a:pt x="20" y="214"/>
                </a:cubicBezTo>
                <a:cubicBezTo>
                  <a:pt x="36" y="229"/>
                  <a:pt x="76" y="216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83" y="199"/>
                  <a:pt x="49" y="211"/>
                  <a:pt x="36" y="197"/>
                </a:cubicBezTo>
                <a:cubicBezTo>
                  <a:pt x="36" y="197"/>
                  <a:pt x="36" y="197"/>
                  <a:pt x="36" y="197"/>
                </a:cubicBezTo>
                <a:cubicBezTo>
                  <a:pt x="19" y="181"/>
                  <a:pt x="43" y="130"/>
                  <a:pt x="89" y="84"/>
                </a:cubicBezTo>
                <a:cubicBezTo>
                  <a:pt x="99" y="74"/>
                  <a:pt x="109" y="65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5" name="Freeform 28"/>
          <p:cNvSpPr>
            <a:spLocks noEditPoints="1"/>
          </p:cNvSpPr>
          <p:nvPr/>
        </p:nvSpPr>
        <p:spPr bwMode="auto">
          <a:xfrm>
            <a:off x="2061995" y="1367945"/>
            <a:ext cx="519113" cy="498475"/>
          </a:xfrm>
          <a:custGeom>
            <a:avLst/>
            <a:gdLst>
              <a:gd name="T0" fmla="*/ 218 w 238"/>
              <a:gd name="T1" fmla="*/ 214 h 229"/>
              <a:gd name="T2" fmla="*/ 156 w 238"/>
              <a:gd name="T3" fmla="*/ 78 h 229"/>
              <a:gd name="T4" fmla="*/ 119 w 238"/>
              <a:gd name="T5" fmla="*/ 46 h 229"/>
              <a:gd name="T6" fmla="*/ 119 w 238"/>
              <a:gd name="T7" fmla="*/ 57 h 229"/>
              <a:gd name="T8" fmla="*/ 150 w 238"/>
              <a:gd name="T9" fmla="*/ 84 h 229"/>
              <a:gd name="T10" fmla="*/ 202 w 238"/>
              <a:gd name="T11" fmla="*/ 197 h 229"/>
              <a:gd name="T12" fmla="*/ 119 w 238"/>
              <a:gd name="T13" fmla="*/ 172 h 229"/>
              <a:gd name="T14" fmla="*/ 119 w 238"/>
              <a:gd name="T15" fmla="*/ 183 h 229"/>
              <a:gd name="T16" fmla="*/ 218 w 238"/>
              <a:gd name="T17" fmla="*/ 214 h 229"/>
              <a:gd name="T18" fmla="*/ 119 w 238"/>
              <a:gd name="T19" fmla="*/ 46 h 229"/>
              <a:gd name="T20" fmla="*/ 20 w 238"/>
              <a:gd name="T21" fmla="*/ 16 h 229"/>
              <a:gd name="T22" fmla="*/ 83 w 238"/>
              <a:gd name="T23" fmla="*/ 151 h 229"/>
              <a:gd name="T24" fmla="*/ 119 w 238"/>
              <a:gd name="T25" fmla="*/ 183 h 229"/>
              <a:gd name="T26" fmla="*/ 119 w 238"/>
              <a:gd name="T27" fmla="*/ 172 h 229"/>
              <a:gd name="T28" fmla="*/ 89 w 238"/>
              <a:gd name="T29" fmla="*/ 145 h 229"/>
              <a:gd name="T30" fmla="*/ 36 w 238"/>
              <a:gd name="T31" fmla="*/ 32 h 229"/>
              <a:gd name="T32" fmla="*/ 36 w 238"/>
              <a:gd name="T33" fmla="*/ 32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214"/>
                </a:moveTo>
                <a:cubicBezTo>
                  <a:pt x="238" y="193"/>
                  <a:pt x="210" y="133"/>
                  <a:pt x="156" y="78"/>
                </a:cubicBezTo>
                <a:cubicBezTo>
                  <a:pt x="144" y="66"/>
                  <a:pt x="131" y="55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29" y="65"/>
                  <a:pt x="140" y="74"/>
                  <a:pt x="150" y="84"/>
                </a:cubicBezTo>
                <a:cubicBezTo>
                  <a:pt x="195" y="130"/>
                  <a:pt x="219" y="181"/>
                  <a:pt x="202" y="197"/>
                </a:cubicBezTo>
                <a:cubicBezTo>
                  <a:pt x="189" y="211"/>
                  <a:pt x="155" y="199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62" y="216"/>
                  <a:pt x="202" y="229"/>
                  <a:pt x="218" y="214"/>
                </a:cubicBezTo>
                <a:close/>
                <a:moveTo>
                  <a:pt x="119" y="46"/>
                </a:moveTo>
                <a:cubicBezTo>
                  <a:pt x="76" y="13"/>
                  <a:pt x="36" y="0"/>
                  <a:pt x="20" y="16"/>
                </a:cubicBezTo>
                <a:cubicBezTo>
                  <a:pt x="0" y="36"/>
                  <a:pt x="28" y="96"/>
                  <a:pt x="83" y="151"/>
                </a:cubicBezTo>
                <a:cubicBezTo>
                  <a:pt x="95" y="163"/>
                  <a:pt x="107" y="174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109" y="164"/>
                  <a:pt x="99" y="155"/>
                  <a:pt x="89" y="145"/>
                </a:cubicBezTo>
                <a:cubicBezTo>
                  <a:pt x="43" y="99"/>
                  <a:pt x="19" y="49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49" y="19"/>
                  <a:pt x="83" y="30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6" name="Oval 29"/>
          <p:cNvSpPr>
            <a:spLocks noChangeArrowheads="1"/>
          </p:cNvSpPr>
          <p:nvPr/>
        </p:nvSpPr>
        <p:spPr bwMode="auto">
          <a:xfrm>
            <a:off x="2276308" y="1571145"/>
            <a:ext cx="93663" cy="93663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7" name="Freeform 30"/>
          <p:cNvSpPr>
            <a:spLocks noEditPoints="1"/>
          </p:cNvSpPr>
          <p:nvPr/>
        </p:nvSpPr>
        <p:spPr bwMode="auto">
          <a:xfrm>
            <a:off x="2995445" y="1140932"/>
            <a:ext cx="257175" cy="487363"/>
          </a:xfrm>
          <a:custGeom>
            <a:avLst/>
            <a:gdLst>
              <a:gd name="T0" fmla="*/ 67 w 162"/>
              <a:gd name="T1" fmla="*/ 307 h 307"/>
              <a:gd name="T2" fmla="*/ 162 w 162"/>
              <a:gd name="T3" fmla="*/ 307 h 307"/>
              <a:gd name="T4" fmla="*/ 67 w 162"/>
              <a:gd name="T5" fmla="*/ 127 h 307"/>
              <a:gd name="T6" fmla="*/ 67 w 162"/>
              <a:gd name="T7" fmla="*/ 193 h 307"/>
              <a:gd name="T8" fmla="*/ 110 w 162"/>
              <a:gd name="T9" fmla="*/ 267 h 307"/>
              <a:gd name="T10" fmla="*/ 67 w 162"/>
              <a:gd name="T11" fmla="*/ 267 h 307"/>
              <a:gd name="T12" fmla="*/ 67 w 162"/>
              <a:gd name="T13" fmla="*/ 307 h 307"/>
              <a:gd name="T14" fmla="*/ 0 w 162"/>
              <a:gd name="T15" fmla="*/ 0 h 307"/>
              <a:gd name="T16" fmla="*/ 0 w 162"/>
              <a:gd name="T17" fmla="*/ 307 h 307"/>
              <a:gd name="T18" fmla="*/ 67 w 162"/>
              <a:gd name="T19" fmla="*/ 307 h 307"/>
              <a:gd name="T20" fmla="*/ 67 w 162"/>
              <a:gd name="T21" fmla="*/ 267 h 307"/>
              <a:gd name="T22" fmla="*/ 24 w 162"/>
              <a:gd name="T23" fmla="*/ 267 h 307"/>
              <a:gd name="T24" fmla="*/ 24 w 162"/>
              <a:gd name="T25" fmla="*/ 120 h 307"/>
              <a:gd name="T26" fmla="*/ 24 w 162"/>
              <a:gd name="T27" fmla="*/ 120 h 307"/>
              <a:gd name="T28" fmla="*/ 67 w 162"/>
              <a:gd name="T29" fmla="*/ 193 h 307"/>
              <a:gd name="T30" fmla="*/ 67 w 162"/>
              <a:gd name="T31" fmla="*/ 127 h 307"/>
              <a:gd name="T32" fmla="*/ 0 w 162"/>
              <a:gd name="T33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" h="307">
                <a:moveTo>
                  <a:pt x="67" y="307"/>
                </a:moveTo>
                <a:lnTo>
                  <a:pt x="162" y="307"/>
                </a:lnTo>
                <a:lnTo>
                  <a:pt x="67" y="127"/>
                </a:lnTo>
                <a:lnTo>
                  <a:pt x="67" y="193"/>
                </a:lnTo>
                <a:lnTo>
                  <a:pt x="110" y="267"/>
                </a:lnTo>
                <a:lnTo>
                  <a:pt x="67" y="267"/>
                </a:lnTo>
                <a:lnTo>
                  <a:pt x="67" y="307"/>
                </a:lnTo>
                <a:close/>
                <a:moveTo>
                  <a:pt x="0" y="0"/>
                </a:moveTo>
                <a:lnTo>
                  <a:pt x="0" y="307"/>
                </a:lnTo>
                <a:lnTo>
                  <a:pt x="67" y="307"/>
                </a:lnTo>
                <a:lnTo>
                  <a:pt x="67" y="267"/>
                </a:lnTo>
                <a:lnTo>
                  <a:pt x="24" y="267"/>
                </a:lnTo>
                <a:lnTo>
                  <a:pt x="24" y="120"/>
                </a:lnTo>
                <a:lnTo>
                  <a:pt x="24" y="120"/>
                </a:lnTo>
                <a:lnTo>
                  <a:pt x="67" y="193"/>
                </a:lnTo>
                <a:lnTo>
                  <a:pt x="67" y="127"/>
                </a:ln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8" name="Rectangle 31"/>
          <p:cNvSpPr>
            <a:spLocks noChangeArrowheads="1"/>
          </p:cNvSpPr>
          <p:nvPr/>
        </p:nvSpPr>
        <p:spPr bwMode="auto">
          <a:xfrm>
            <a:off x="2866858" y="1139345"/>
            <a:ext cx="65088" cy="474663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9" name="Freeform 32"/>
          <p:cNvSpPr>
            <a:spLocks noEditPoints="1"/>
          </p:cNvSpPr>
          <p:nvPr/>
        </p:nvSpPr>
        <p:spPr bwMode="auto">
          <a:xfrm>
            <a:off x="758658" y="3530120"/>
            <a:ext cx="561975" cy="411163"/>
          </a:xfrm>
          <a:custGeom>
            <a:avLst/>
            <a:gdLst>
              <a:gd name="T0" fmla="*/ 213 w 258"/>
              <a:gd name="T1" fmla="*/ 31 h 189"/>
              <a:gd name="T2" fmla="*/ 204 w 258"/>
              <a:gd name="T3" fmla="*/ 69 h 189"/>
              <a:gd name="T4" fmla="*/ 228 w 258"/>
              <a:gd name="T5" fmla="*/ 109 h 189"/>
              <a:gd name="T6" fmla="*/ 204 w 258"/>
              <a:gd name="T7" fmla="*/ 146 h 189"/>
              <a:gd name="T8" fmla="*/ 204 w 258"/>
              <a:gd name="T9" fmla="*/ 27 h 189"/>
              <a:gd name="T10" fmla="*/ 91 w 258"/>
              <a:gd name="T11" fmla="*/ 14 h 189"/>
              <a:gd name="T12" fmla="*/ 97 w 258"/>
              <a:gd name="T13" fmla="*/ 15 h 189"/>
              <a:gd name="T14" fmla="*/ 91 w 258"/>
              <a:gd name="T15" fmla="*/ 42 h 189"/>
              <a:gd name="T16" fmla="*/ 91 w 258"/>
              <a:gd name="T17" fmla="*/ 162 h 189"/>
              <a:gd name="T18" fmla="*/ 166 w 258"/>
              <a:gd name="T19" fmla="*/ 145 h 189"/>
              <a:gd name="T20" fmla="*/ 204 w 258"/>
              <a:gd name="T21" fmla="*/ 125 h 189"/>
              <a:gd name="T22" fmla="*/ 191 w 258"/>
              <a:gd name="T23" fmla="*/ 122 h 189"/>
              <a:gd name="T24" fmla="*/ 204 w 258"/>
              <a:gd name="T25" fmla="*/ 69 h 189"/>
              <a:gd name="T26" fmla="*/ 91 w 258"/>
              <a:gd name="T27" fmla="*/ 6 h 189"/>
              <a:gd name="T28" fmla="*/ 78 w 258"/>
              <a:gd name="T29" fmla="*/ 24 h 189"/>
              <a:gd name="T30" fmla="*/ 91 w 258"/>
              <a:gd name="T31" fmla="*/ 14 h 189"/>
              <a:gd name="T32" fmla="*/ 78 w 258"/>
              <a:gd name="T33" fmla="*/ 188 h 189"/>
              <a:gd name="T34" fmla="*/ 91 w 258"/>
              <a:gd name="T35" fmla="*/ 162 h 189"/>
              <a:gd name="T36" fmla="*/ 78 w 258"/>
              <a:gd name="T37" fmla="*/ 176 h 189"/>
              <a:gd name="T38" fmla="*/ 91 w 258"/>
              <a:gd name="T39" fmla="*/ 42 h 189"/>
              <a:gd name="T40" fmla="*/ 80 w 258"/>
              <a:gd name="T41" fmla="*/ 134 h 189"/>
              <a:gd name="T42" fmla="*/ 78 w 258"/>
              <a:gd name="T43" fmla="*/ 64 h 189"/>
              <a:gd name="T44" fmla="*/ 78 w 258"/>
              <a:gd name="T45" fmla="*/ 33 h 189"/>
              <a:gd name="T46" fmla="*/ 91 w 258"/>
              <a:gd name="T47" fmla="*/ 42 h 189"/>
              <a:gd name="T48" fmla="*/ 60 w 258"/>
              <a:gd name="T49" fmla="*/ 18 h 189"/>
              <a:gd name="T50" fmla="*/ 68 w 258"/>
              <a:gd name="T51" fmla="*/ 42 h 189"/>
              <a:gd name="T52" fmla="*/ 78 w 258"/>
              <a:gd name="T53" fmla="*/ 33 h 189"/>
              <a:gd name="T54" fmla="*/ 78 w 258"/>
              <a:gd name="T55" fmla="*/ 9 h 189"/>
              <a:gd name="T56" fmla="*/ 78 w 258"/>
              <a:gd name="T57" fmla="*/ 188 h 189"/>
              <a:gd name="T58" fmla="*/ 60 w 258"/>
              <a:gd name="T59" fmla="*/ 176 h 189"/>
              <a:gd name="T60" fmla="*/ 78 w 258"/>
              <a:gd name="T61" fmla="*/ 64 h 189"/>
              <a:gd name="T62" fmla="*/ 60 w 258"/>
              <a:gd name="T63" fmla="*/ 134 h 189"/>
              <a:gd name="T64" fmla="*/ 70 w 258"/>
              <a:gd name="T65" fmla="*/ 116 h 189"/>
              <a:gd name="T66" fmla="*/ 60 w 258"/>
              <a:gd name="T67" fmla="*/ 87 h 189"/>
              <a:gd name="T68" fmla="*/ 76 w 258"/>
              <a:gd name="T69" fmla="*/ 68 h 189"/>
              <a:gd name="T70" fmla="*/ 60 w 258"/>
              <a:gd name="T71" fmla="*/ 18 h 189"/>
              <a:gd name="T72" fmla="*/ 60 w 258"/>
              <a:gd name="T73" fmla="*/ 187 h 189"/>
              <a:gd name="T74" fmla="*/ 59 w 258"/>
              <a:gd name="T75" fmla="*/ 175 h 189"/>
              <a:gd name="T76" fmla="*/ 49 w 258"/>
              <a:gd name="T77" fmla="*/ 144 h 189"/>
              <a:gd name="T78" fmla="*/ 60 w 258"/>
              <a:gd name="T79" fmla="*/ 125 h 189"/>
              <a:gd name="T80" fmla="*/ 41 w 258"/>
              <a:gd name="T81" fmla="*/ 125 h 189"/>
              <a:gd name="T82" fmla="*/ 60 w 258"/>
              <a:gd name="T83" fmla="*/ 87 h 189"/>
              <a:gd name="T84" fmla="*/ 51 w 258"/>
              <a:gd name="T85" fmla="*/ 76 h 189"/>
              <a:gd name="T86" fmla="*/ 43 w 258"/>
              <a:gd name="T87" fmla="*/ 51 h 189"/>
              <a:gd name="T88" fmla="*/ 60 w 258"/>
              <a:gd name="T89" fmla="*/ 1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8" h="189">
                <a:moveTo>
                  <a:pt x="253" y="104"/>
                </a:moveTo>
                <a:cubicBezTo>
                  <a:pt x="258" y="60"/>
                  <a:pt x="213" y="31"/>
                  <a:pt x="213" y="31"/>
                </a:cubicBezTo>
                <a:cubicBezTo>
                  <a:pt x="210" y="30"/>
                  <a:pt x="207" y="28"/>
                  <a:pt x="204" y="27"/>
                </a:cubicBezTo>
                <a:cubicBezTo>
                  <a:pt x="204" y="69"/>
                  <a:pt x="204" y="69"/>
                  <a:pt x="204" y="69"/>
                </a:cubicBezTo>
                <a:cubicBezTo>
                  <a:pt x="208" y="69"/>
                  <a:pt x="212" y="70"/>
                  <a:pt x="216" y="72"/>
                </a:cubicBezTo>
                <a:cubicBezTo>
                  <a:pt x="230" y="79"/>
                  <a:pt x="235" y="95"/>
                  <a:pt x="228" y="109"/>
                </a:cubicBezTo>
                <a:cubicBezTo>
                  <a:pt x="224" y="119"/>
                  <a:pt x="214" y="125"/>
                  <a:pt x="204" y="125"/>
                </a:cubicBezTo>
                <a:cubicBezTo>
                  <a:pt x="204" y="146"/>
                  <a:pt x="204" y="146"/>
                  <a:pt x="204" y="146"/>
                </a:cubicBezTo>
                <a:cubicBezTo>
                  <a:pt x="230" y="144"/>
                  <a:pt x="249" y="134"/>
                  <a:pt x="253" y="104"/>
                </a:cubicBezTo>
                <a:close/>
                <a:moveTo>
                  <a:pt x="204" y="27"/>
                </a:moveTo>
                <a:cubicBezTo>
                  <a:pt x="156" y="5"/>
                  <a:pt x="119" y="0"/>
                  <a:pt x="91" y="6"/>
                </a:cubicBezTo>
                <a:cubicBezTo>
                  <a:pt x="91" y="14"/>
                  <a:pt x="91" y="14"/>
                  <a:pt x="91" y="14"/>
                </a:cubicBezTo>
                <a:cubicBezTo>
                  <a:pt x="93" y="14"/>
                  <a:pt x="95" y="14"/>
                  <a:pt x="97" y="15"/>
                </a:cubicBezTo>
                <a:cubicBezTo>
                  <a:pt x="97" y="15"/>
                  <a:pt x="97" y="15"/>
                  <a:pt x="97" y="15"/>
                </a:cubicBezTo>
                <a:cubicBezTo>
                  <a:pt x="104" y="19"/>
                  <a:pt x="107" y="27"/>
                  <a:pt x="103" y="34"/>
                </a:cubicBezTo>
                <a:cubicBezTo>
                  <a:pt x="101" y="39"/>
                  <a:pt x="96" y="42"/>
                  <a:pt x="91" y="42"/>
                </a:cubicBezTo>
                <a:cubicBezTo>
                  <a:pt x="91" y="146"/>
                  <a:pt x="91" y="146"/>
                  <a:pt x="91" y="146"/>
                </a:cubicBezTo>
                <a:cubicBezTo>
                  <a:pt x="93" y="151"/>
                  <a:pt x="93" y="157"/>
                  <a:pt x="91" y="162"/>
                </a:cubicBezTo>
                <a:cubicBezTo>
                  <a:pt x="91" y="185"/>
                  <a:pt x="91" y="185"/>
                  <a:pt x="91" y="185"/>
                </a:cubicBezTo>
                <a:cubicBezTo>
                  <a:pt x="117" y="174"/>
                  <a:pt x="138" y="143"/>
                  <a:pt x="166" y="145"/>
                </a:cubicBezTo>
                <a:cubicBezTo>
                  <a:pt x="179" y="147"/>
                  <a:pt x="192" y="147"/>
                  <a:pt x="204" y="146"/>
                </a:cubicBezTo>
                <a:cubicBezTo>
                  <a:pt x="204" y="125"/>
                  <a:pt x="204" y="125"/>
                  <a:pt x="204" y="125"/>
                </a:cubicBezTo>
                <a:cubicBezTo>
                  <a:pt x="199" y="125"/>
                  <a:pt x="195" y="124"/>
                  <a:pt x="191" y="122"/>
                </a:cubicBezTo>
                <a:cubicBezTo>
                  <a:pt x="191" y="122"/>
                  <a:pt x="191" y="122"/>
                  <a:pt x="191" y="122"/>
                </a:cubicBezTo>
                <a:cubicBezTo>
                  <a:pt x="177" y="115"/>
                  <a:pt x="172" y="98"/>
                  <a:pt x="179" y="84"/>
                </a:cubicBezTo>
                <a:cubicBezTo>
                  <a:pt x="184" y="74"/>
                  <a:pt x="193" y="69"/>
                  <a:pt x="204" y="69"/>
                </a:cubicBezTo>
                <a:lnTo>
                  <a:pt x="204" y="27"/>
                </a:lnTo>
                <a:close/>
                <a:moveTo>
                  <a:pt x="91" y="6"/>
                </a:moveTo>
                <a:cubicBezTo>
                  <a:pt x="86" y="6"/>
                  <a:pt x="82" y="8"/>
                  <a:pt x="78" y="9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3"/>
                  <a:pt x="78" y="22"/>
                  <a:pt x="78" y="22"/>
                </a:cubicBezTo>
                <a:cubicBezTo>
                  <a:pt x="81" y="17"/>
                  <a:pt x="86" y="14"/>
                  <a:pt x="91" y="14"/>
                </a:cubicBezTo>
                <a:cubicBezTo>
                  <a:pt x="91" y="6"/>
                  <a:pt x="91" y="6"/>
                  <a:pt x="91" y="6"/>
                </a:cubicBezTo>
                <a:close/>
                <a:moveTo>
                  <a:pt x="78" y="188"/>
                </a:moveTo>
                <a:cubicBezTo>
                  <a:pt x="82" y="188"/>
                  <a:pt x="87" y="187"/>
                  <a:pt x="91" y="185"/>
                </a:cubicBezTo>
                <a:cubicBezTo>
                  <a:pt x="91" y="162"/>
                  <a:pt x="91" y="162"/>
                  <a:pt x="91" y="162"/>
                </a:cubicBezTo>
                <a:cubicBezTo>
                  <a:pt x="90" y="163"/>
                  <a:pt x="90" y="164"/>
                  <a:pt x="90" y="165"/>
                </a:cubicBezTo>
                <a:cubicBezTo>
                  <a:pt x="87" y="170"/>
                  <a:pt x="83" y="174"/>
                  <a:pt x="78" y="176"/>
                </a:cubicBezTo>
                <a:cubicBezTo>
                  <a:pt x="78" y="188"/>
                  <a:pt x="78" y="188"/>
                  <a:pt x="78" y="188"/>
                </a:cubicBezTo>
                <a:close/>
                <a:moveTo>
                  <a:pt x="91" y="42"/>
                </a:moveTo>
                <a:cubicBezTo>
                  <a:pt x="91" y="146"/>
                  <a:pt x="91" y="146"/>
                  <a:pt x="91" y="146"/>
                </a:cubicBezTo>
                <a:cubicBezTo>
                  <a:pt x="89" y="141"/>
                  <a:pt x="85" y="136"/>
                  <a:pt x="80" y="134"/>
                </a:cubicBezTo>
                <a:cubicBezTo>
                  <a:pt x="79" y="133"/>
                  <a:pt x="78" y="133"/>
                  <a:pt x="78" y="133"/>
                </a:cubicBezTo>
                <a:cubicBezTo>
                  <a:pt x="78" y="64"/>
                  <a:pt x="78" y="64"/>
                  <a:pt x="78" y="64"/>
                </a:cubicBezTo>
                <a:cubicBezTo>
                  <a:pt x="79" y="61"/>
                  <a:pt x="79" y="57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9" y="36"/>
                  <a:pt x="81" y="39"/>
                  <a:pt x="84" y="41"/>
                </a:cubicBezTo>
                <a:cubicBezTo>
                  <a:pt x="86" y="42"/>
                  <a:pt x="89" y="42"/>
                  <a:pt x="91" y="42"/>
                </a:cubicBezTo>
                <a:close/>
                <a:moveTo>
                  <a:pt x="78" y="9"/>
                </a:moveTo>
                <a:cubicBezTo>
                  <a:pt x="71" y="11"/>
                  <a:pt x="65" y="14"/>
                  <a:pt x="60" y="18"/>
                </a:cubicBezTo>
                <a:cubicBezTo>
                  <a:pt x="60" y="40"/>
                  <a:pt x="60" y="40"/>
                  <a:pt x="60" y="40"/>
                </a:cubicBezTo>
                <a:cubicBezTo>
                  <a:pt x="62" y="40"/>
                  <a:pt x="65" y="41"/>
                  <a:pt x="68" y="42"/>
                </a:cubicBezTo>
                <a:cubicBezTo>
                  <a:pt x="73" y="45"/>
                  <a:pt x="76" y="49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7" y="30"/>
                  <a:pt x="77" y="27"/>
                  <a:pt x="78" y="24"/>
                </a:cubicBezTo>
                <a:cubicBezTo>
                  <a:pt x="78" y="9"/>
                  <a:pt x="78" y="9"/>
                  <a:pt x="78" y="9"/>
                </a:cubicBezTo>
                <a:close/>
                <a:moveTo>
                  <a:pt x="60" y="187"/>
                </a:moveTo>
                <a:cubicBezTo>
                  <a:pt x="66" y="188"/>
                  <a:pt x="72" y="189"/>
                  <a:pt x="78" y="188"/>
                </a:cubicBezTo>
                <a:cubicBezTo>
                  <a:pt x="78" y="176"/>
                  <a:pt x="78" y="176"/>
                  <a:pt x="78" y="176"/>
                </a:cubicBezTo>
                <a:cubicBezTo>
                  <a:pt x="72" y="178"/>
                  <a:pt x="65" y="178"/>
                  <a:pt x="60" y="176"/>
                </a:cubicBezTo>
                <a:cubicBezTo>
                  <a:pt x="60" y="187"/>
                  <a:pt x="60" y="187"/>
                  <a:pt x="60" y="187"/>
                </a:cubicBezTo>
                <a:close/>
                <a:moveTo>
                  <a:pt x="78" y="64"/>
                </a:moveTo>
                <a:cubicBezTo>
                  <a:pt x="78" y="133"/>
                  <a:pt x="78" y="133"/>
                  <a:pt x="78" y="133"/>
                </a:cubicBezTo>
                <a:cubicBezTo>
                  <a:pt x="72" y="131"/>
                  <a:pt x="65" y="131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4" y="123"/>
                  <a:pt x="67" y="120"/>
                  <a:pt x="70" y="116"/>
                </a:cubicBezTo>
                <a:cubicBezTo>
                  <a:pt x="75" y="105"/>
                  <a:pt x="71" y="92"/>
                  <a:pt x="60" y="87"/>
                </a:cubicBezTo>
                <a:cubicBezTo>
                  <a:pt x="60" y="87"/>
                  <a:pt x="60" y="87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66" y="78"/>
                  <a:pt x="73" y="74"/>
                  <a:pt x="76" y="68"/>
                </a:cubicBezTo>
                <a:cubicBezTo>
                  <a:pt x="77" y="66"/>
                  <a:pt x="77" y="65"/>
                  <a:pt x="78" y="64"/>
                </a:cubicBezTo>
                <a:close/>
                <a:moveTo>
                  <a:pt x="60" y="18"/>
                </a:moveTo>
                <a:cubicBezTo>
                  <a:pt x="0" y="56"/>
                  <a:pt x="10" y="159"/>
                  <a:pt x="46" y="180"/>
                </a:cubicBezTo>
                <a:cubicBezTo>
                  <a:pt x="51" y="183"/>
                  <a:pt x="55" y="185"/>
                  <a:pt x="60" y="187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48" y="170"/>
                  <a:pt x="43" y="156"/>
                  <a:pt x="49" y="144"/>
                </a:cubicBezTo>
                <a:cubicBezTo>
                  <a:pt x="51" y="139"/>
                  <a:pt x="55" y="136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54" y="128"/>
                  <a:pt x="47" y="128"/>
                  <a:pt x="41" y="125"/>
                </a:cubicBezTo>
                <a:cubicBezTo>
                  <a:pt x="41" y="125"/>
                  <a:pt x="41" y="125"/>
                  <a:pt x="41" y="125"/>
                </a:cubicBezTo>
                <a:cubicBezTo>
                  <a:pt x="31" y="120"/>
                  <a:pt x="26" y="107"/>
                  <a:pt x="32" y="97"/>
                </a:cubicBezTo>
                <a:cubicBezTo>
                  <a:pt x="37" y="86"/>
                  <a:pt x="49" y="82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57" y="78"/>
                  <a:pt x="54" y="77"/>
                  <a:pt x="51" y="76"/>
                </a:cubicBezTo>
                <a:cubicBezTo>
                  <a:pt x="42" y="71"/>
                  <a:pt x="38" y="60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6" y="44"/>
                  <a:pt x="53" y="40"/>
                  <a:pt x="60" y="40"/>
                </a:cubicBezTo>
                <a:lnTo>
                  <a:pt x="60" y="1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90" name="Group 127"/>
          <p:cNvGrpSpPr/>
          <p:nvPr/>
        </p:nvGrpSpPr>
        <p:grpSpPr>
          <a:xfrm>
            <a:off x="2338220" y="3941282"/>
            <a:ext cx="508001" cy="654050"/>
            <a:chOff x="8610600" y="4127500"/>
            <a:chExt cx="508001" cy="654050"/>
          </a:xfrm>
          <a:solidFill>
            <a:srgbClr val="358FCB"/>
          </a:solidFill>
        </p:grpSpPr>
        <p:sp>
          <p:nvSpPr>
            <p:cNvPr id="191" name="Freeform 33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2" name="Freeform 34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3" name="Freeform 35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4" name="Freeform 36"/>
            <p:cNvSpPr>
              <a:spLocks/>
            </p:cNvSpPr>
            <p:nvPr/>
          </p:nvSpPr>
          <p:spPr bwMode="auto">
            <a:xfrm>
              <a:off x="8729663" y="4613275"/>
              <a:ext cx="141288" cy="168275"/>
            </a:xfrm>
            <a:custGeom>
              <a:avLst/>
              <a:gdLst>
                <a:gd name="T0" fmla="*/ 45 w 65"/>
                <a:gd name="T1" fmla="*/ 5 h 77"/>
                <a:gd name="T2" fmla="*/ 45 w 65"/>
                <a:gd name="T3" fmla="*/ 28 h 77"/>
                <a:gd name="T4" fmla="*/ 25 w 65"/>
                <a:gd name="T5" fmla="*/ 45 h 77"/>
                <a:gd name="T6" fmla="*/ 1 w 65"/>
                <a:gd name="T7" fmla="*/ 64 h 77"/>
                <a:gd name="T8" fmla="*/ 65 w 65"/>
                <a:gd name="T9" fmla="*/ 77 h 77"/>
                <a:gd name="T10" fmla="*/ 65 w 65"/>
                <a:gd name="T11" fmla="*/ 0 h 77"/>
                <a:gd name="T12" fmla="*/ 45 w 65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7">
                  <a:moveTo>
                    <a:pt x="45" y="5"/>
                  </a:move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39" y="40"/>
                    <a:pt x="25" y="45"/>
                  </a:cubicBezTo>
                  <a:cubicBezTo>
                    <a:pt x="12" y="49"/>
                    <a:pt x="0" y="56"/>
                    <a:pt x="1" y="64"/>
                  </a:cubicBezTo>
                  <a:cubicBezTo>
                    <a:pt x="2" y="71"/>
                    <a:pt x="18" y="77"/>
                    <a:pt x="65" y="77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4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5" name="Freeform 37"/>
            <p:cNvSpPr>
              <a:spLocks/>
            </p:cNvSpPr>
            <p:nvPr/>
          </p:nvSpPr>
          <p:spPr bwMode="auto">
            <a:xfrm>
              <a:off x="8855075" y="4613275"/>
              <a:ext cx="134938" cy="168275"/>
            </a:xfrm>
            <a:custGeom>
              <a:avLst/>
              <a:gdLst>
                <a:gd name="T0" fmla="*/ 14 w 62"/>
                <a:gd name="T1" fmla="*/ 5 h 77"/>
                <a:gd name="T2" fmla="*/ 14 w 62"/>
                <a:gd name="T3" fmla="*/ 28 h 77"/>
                <a:gd name="T4" fmla="*/ 32 w 62"/>
                <a:gd name="T5" fmla="*/ 45 h 77"/>
                <a:gd name="T6" fmla="*/ 61 w 62"/>
                <a:gd name="T7" fmla="*/ 64 h 77"/>
                <a:gd name="T8" fmla="*/ 0 w 62"/>
                <a:gd name="T9" fmla="*/ 77 h 77"/>
                <a:gd name="T10" fmla="*/ 0 w 62"/>
                <a:gd name="T11" fmla="*/ 0 h 77"/>
                <a:gd name="T12" fmla="*/ 14 w 62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7">
                  <a:moveTo>
                    <a:pt x="14" y="5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9" y="40"/>
                    <a:pt x="32" y="45"/>
                  </a:cubicBezTo>
                  <a:cubicBezTo>
                    <a:pt x="46" y="49"/>
                    <a:pt x="62" y="56"/>
                    <a:pt x="61" y="64"/>
                  </a:cubicBezTo>
                  <a:cubicBezTo>
                    <a:pt x="60" y="71"/>
                    <a:pt x="34" y="77"/>
                    <a:pt x="0" y="7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6" name="Freeform 38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7" name="Freeform 39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8" name="Freeform 40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99" name="Freeform 41"/>
          <p:cNvSpPr>
            <a:spLocks noEditPoints="1"/>
          </p:cNvSpPr>
          <p:nvPr/>
        </p:nvSpPr>
        <p:spPr bwMode="auto">
          <a:xfrm>
            <a:off x="2758908" y="3280882"/>
            <a:ext cx="428625" cy="390525"/>
          </a:xfrm>
          <a:custGeom>
            <a:avLst/>
            <a:gdLst>
              <a:gd name="T0" fmla="*/ 116 w 196"/>
              <a:gd name="T1" fmla="*/ 2 h 179"/>
              <a:gd name="T2" fmla="*/ 98 w 196"/>
              <a:gd name="T3" fmla="*/ 0 h 179"/>
              <a:gd name="T4" fmla="*/ 98 w 196"/>
              <a:gd name="T5" fmla="*/ 17 h 179"/>
              <a:gd name="T6" fmla="*/ 113 w 196"/>
              <a:gd name="T7" fmla="*/ 18 h 179"/>
              <a:gd name="T8" fmla="*/ 169 w 196"/>
              <a:gd name="T9" fmla="*/ 105 h 179"/>
              <a:gd name="T10" fmla="*/ 98 w 196"/>
              <a:gd name="T11" fmla="*/ 163 h 179"/>
              <a:gd name="T12" fmla="*/ 98 w 196"/>
              <a:gd name="T13" fmla="*/ 179 h 179"/>
              <a:gd name="T14" fmla="*/ 185 w 196"/>
              <a:gd name="T15" fmla="*/ 108 h 179"/>
              <a:gd name="T16" fmla="*/ 116 w 196"/>
              <a:gd name="T17" fmla="*/ 2 h 179"/>
              <a:gd name="T18" fmla="*/ 98 w 196"/>
              <a:gd name="T19" fmla="*/ 0 h 179"/>
              <a:gd name="T20" fmla="*/ 10 w 196"/>
              <a:gd name="T21" fmla="*/ 71 h 179"/>
              <a:gd name="T22" fmla="*/ 79 w 196"/>
              <a:gd name="T23" fmla="*/ 177 h 179"/>
              <a:gd name="T24" fmla="*/ 98 w 196"/>
              <a:gd name="T25" fmla="*/ 179 h 179"/>
              <a:gd name="T26" fmla="*/ 98 w 196"/>
              <a:gd name="T27" fmla="*/ 163 h 179"/>
              <a:gd name="T28" fmla="*/ 83 w 196"/>
              <a:gd name="T29" fmla="*/ 161 h 179"/>
              <a:gd name="T30" fmla="*/ 83 w 196"/>
              <a:gd name="T31" fmla="*/ 161 h 179"/>
              <a:gd name="T32" fmla="*/ 26 w 196"/>
              <a:gd name="T33" fmla="*/ 75 h 179"/>
              <a:gd name="T34" fmla="*/ 98 w 196"/>
              <a:gd name="T35" fmla="*/ 17 h 179"/>
              <a:gd name="T36" fmla="*/ 98 w 196"/>
              <a:gd name="T37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6" h="179">
                <a:moveTo>
                  <a:pt x="116" y="2"/>
                </a:moveTo>
                <a:cubicBezTo>
                  <a:pt x="110" y="1"/>
                  <a:pt x="104" y="0"/>
                  <a:pt x="98" y="0"/>
                </a:cubicBezTo>
                <a:cubicBezTo>
                  <a:pt x="98" y="17"/>
                  <a:pt x="98" y="17"/>
                  <a:pt x="98" y="17"/>
                </a:cubicBezTo>
                <a:cubicBezTo>
                  <a:pt x="103" y="17"/>
                  <a:pt x="108" y="17"/>
                  <a:pt x="113" y="18"/>
                </a:cubicBezTo>
                <a:cubicBezTo>
                  <a:pt x="152" y="27"/>
                  <a:pt x="177" y="65"/>
                  <a:pt x="169" y="105"/>
                </a:cubicBezTo>
                <a:cubicBezTo>
                  <a:pt x="162" y="139"/>
                  <a:pt x="131" y="163"/>
                  <a:pt x="98" y="163"/>
                </a:cubicBezTo>
                <a:cubicBezTo>
                  <a:pt x="98" y="179"/>
                  <a:pt x="98" y="179"/>
                  <a:pt x="98" y="179"/>
                </a:cubicBezTo>
                <a:cubicBezTo>
                  <a:pt x="139" y="179"/>
                  <a:pt x="177" y="150"/>
                  <a:pt x="185" y="108"/>
                </a:cubicBezTo>
                <a:cubicBezTo>
                  <a:pt x="196" y="60"/>
                  <a:pt x="165" y="12"/>
                  <a:pt x="116" y="2"/>
                </a:cubicBezTo>
                <a:close/>
                <a:moveTo>
                  <a:pt x="98" y="0"/>
                </a:moveTo>
                <a:cubicBezTo>
                  <a:pt x="56" y="0"/>
                  <a:pt x="19" y="29"/>
                  <a:pt x="10" y="71"/>
                </a:cubicBezTo>
                <a:cubicBezTo>
                  <a:pt x="0" y="120"/>
                  <a:pt x="31" y="167"/>
                  <a:pt x="79" y="177"/>
                </a:cubicBezTo>
                <a:cubicBezTo>
                  <a:pt x="85" y="179"/>
                  <a:pt x="92" y="179"/>
                  <a:pt x="98" y="179"/>
                </a:cubicBezTo>
                <a:cubicBezTo>
                  <a:pt x="98" y="163"/>
                  <a:pt x="98" y="163"/>
                  <a:pt x="98" y="163"/>
                </a:cubicBezTo>
                <a:cubicBezTo>
                  <a:pt x="93" y="163"/>
                  <a:pt x="88" y="162"/>
                  <a:pt x="83" y="161"/>
                </a:cubicBezTo>
                <a:cubicBezTo>
                  <a:pt x="83" y="161"/>
                  <a:pt x="83" y="161"/>
                  <a:pt x="83" y="161"/>
                </a:cubicBezTo>
                <a:cubicBezTo>
                  <a:pt x="43" y="153"/>
                  <a:pt x="18" y="114"/>
                  <a:pt x="26" y="75"/>
                </a:cubicBezTo>
                <a:cubicBezTo>
                  <a:pt x="33" y="40"/>
                  <a:pt x="64" y="17"/>
                  <a:pt x="98" y="17"/>
                </a:cubicBezTo>
                <a:lnTo>
                  <a:pt x="98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0" name="Freeform 42"/>
          <p:cNvSpPr>
            <a:spLocks/>
          </p:cNvSpPr>
          <p:nvPr/>
        </p:nvSpPr>
        <p:spPr bwMode="auto">
          <a:xfrm>
            <a:off x="2870033" y="3641245"/>
            <a:ext cx="92075" cy="198438"/>
          </a:xfrm>
          <a:custGeom>
            <a:avLst/>
            <a:gdLst>
              <a:gd name="T0" fmla="*/ 33 w 58"/>
              <a:gd name="T1" fmla="*/ 125 h 125"/>
              <a:gd name="T2" fmla="*/ 0 w 58"/>
              <a:gd name="T3" fmla="*/ 118 h 125"/>
              <a:gd name="T4" fmla="*/ 25 w 58"/>
              <a:gd name="T5" fmla="*/ 0 h 125"/>
              <a:gd name="T6" fmla="*/ 58 w 58"/>
              <a:gd name="T7" fmla="*/ 7 h 125"/>
              <a:gd name="T8" fmla="*/ 33 w 58"/>
              <a:gd name="T9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125">
                <a:moveTo>
                  <a:pt x="33" y="125"/>
                </a:moveTo>
                <a:lnTo>
                  <a:pt x="0" y="118"/>
                </a:lnTo>
                <a:lnTo>
                  <a:pt x="25" y="0"/>
                </a:lnTo>
                <a:lnTo>
                  <a:pt x="58" y="7"/>
                </a:lnTo>
                <a:lnTo>
                  <a:pt x="33" y="1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1" name="Freeform 43"/>
          <p:cNvSpPr>
            <a:spLocks/>
          </p:cNvSpPr>
          <p:nvPr/>
        </p:nvSpPr>
        <p:spPr bwMode="auto">
          <a:xfrm>
            <a:off x="2831933" y="3701570"/>
            <a:ext cx="130175" cy="268288"/>
          </a:xfrm>
          <a:custGeom>
            <a:avLst/>
            <a:gdLst>
              <a:gd name="T0" fmla="*/ 40 w 60"/>
              <a:gd name="T1" fmla="*/ 106 h 123"/>
              <a:gd name="T2" fmla="*/ 18 w 60"/>
              <a:gd name="T3" fmla="*/ 121 h 123"/>
              <a:gd name="T4" fmla="*/ 3 w 60"/>
              <a:gd name="T5" fmla="*/ 98 h 123"/>
              <a:gd name="T6" fmla="*/ 20 w 60"/>
              <a:gd name="T7" fmla="*/ 17 h 123"/>
              <a:gd name="T8" fmla="*/ 42 w 60"/>
              <a:gd name="T9" fmla="*/ 2 h 123"/>
              <a:gd name="T10" fmla="*/ 57 w 60"/>
              <a:gd name="T11" fmla="*/ 25 h 123"/>
              <a:gd name="T12" fmla="*/ 40 w 60"/>
              <a:gd name="T13" fmla="*/ 10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123">
                <a:moveTo>
                  <a:pt x="40" y="106"/>
                </a:moveTo>
                <a:cubicBezTo>
                  <a:pt x="38" y="116"/>
                  <a:pt x="28" y="123"/>
                  <a:pt x="18" y="121"/>
                </a:cubicBezTo>
                <a:cubicBezTo>
                  <a:pt x="7" y="118"/>
                  <a:pt x="0" y="108"/>
                  <a:pt x="3" y="98"/>
                </a:cubicBezTo>
                <a:cubicBezTo>
                  <a:pt x="20" y="17"/>
                  <a:pt x="20" y="17"/>
                  <a:pt x="20" y="17"/>
                </a:cubicBezTo>
                <a:cubicBezTo>
                  <a:pt x="22" y="6"/>
                  <a:pt x="32" y="0"/>
                  <a:pt x="42" y="2"/>
                </a:cubicBezTo>
                <a:cubicBezTo>
                  <a:pt x="53" y="4"/>
                  <a:pt x="60" y="14"/>
                  <a:pt x="57" y="25"/>
                </a:cubicBezTo>
                <a:lnTo>
                  <a:pt x="40" y="10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2" name="Freeform 44"/>
          <p:cNvSpPr>
            <a:spLocks/>
          </p:cNvSpPr>
          <p:nvPr/>
        </p:nvSpPr>
        <p:spPr bwMode="auto">
          <a:xfrm>
            <a:off x="1642895" y="696432"/>
            <a:ext cx="523875" cy="479425"/>
          </a:xfrm>
          <a:custGeom>
            <a:avLst/>
            <a:gdLst>
              <a:gd name="T0" fmla="*/ 117 w 240"/>
              <a:gd name="T1" fmla="*/ 220 h 220"/>
              <a:gd name="T2" fmla="*/ 0 w 240"/>
              <a:gd name="T3" fmla="*/ 219 h 220"/>
              <a:gd name="T4" fmla="*/ 0 w 240"/>
              <a:gd name="T5" fmla="*/ 44 h 220"/>
              <a:gd name="T6" fmla="*/ 120 w 240"/>
              <a:gd name="T7" fmla="*/ 44 h 220"/>
              <a:gd name="T8" fmla="*/ 240 w 240"/>
              <a:gd name="T9" fmla="*/ 44 h 220"/>
              <a:gd name="T10" fmla="*/ 240 w 240"/>
              <a:gd name="T11" fmla="*/ 219 h 220"/>
              <a:gd name="T12" fmla="*/ 117 w 240"/>
              <a:gd name="T13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220">
                <a:moveTo>
                  <a:pt x="117" y="220"/>
                </a:moveTo>
                <a:cubicBezTo>
                  <a:pt x="117" y="220"/>
                  <a:pt x="76" y="179"/>
                  <a:pt x="0" y="21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78" y="0"/>
                  <a:pt x="120" y="44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40" y="219"/>
                  <a:pt x="240" y="219"/>
                  <a:pt x="240" y="219"/>
                </a:cubicBezTo>
                <a:lnTo>
                  <a:pt x="117" y="220"/>
                </a:ln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3" name="Freeform 45"/>
          <p:cNvSpPr>
            <a:spLocks noEditPoints="1"/>
          </p:cNvSpPr>
          <p:nvPr/>
        </p:nvSpPr>
        <p:spPr bwMode="auto">
          <a:xfrm>
            <a:off x="1487320" y="3357082"/>
            <a:ext cx="638175" cy="528638"/>
          </a:xfrm>
          <a:custGeom>
            <a:avLst/>
            <a:gdLst>
              <a:gd name="T0" fmla="*/ 199 w 293"/>
              <a:gd name="T1" fmla="*/ 192 h 242"/>
              <a:gd name="T2" fmla="*/ 219 w 293"/>
              <a:gd name="T3" fmla="*/ 205 h 242"/>
              <a:gd name="T4" fmla="*/ 219 w 293"/>
              <a:gd name="T5" fmla="*/ 214 h 242"/>
              <a:gd name="T6" fmla="*/ 199 w 293"/>
              <a:gd name="T7" fmla="*/ 214 h 242"/>
              <a:gd name="T8" fmla="*/ 219 w 293"/>
              <a:gd name="T9" fmla="*/ 242 h 242"/>
              <a:gd name="T10" fmla="*/ 242 w 293"/>
              <a:gd name="T11" fmla="*/ 216 h 242"/>
              <a:gd name="T12" fmla="*/ 199 w 293"/>
              <a:gd name="T13" fmla="*/ 170 h 242"/>
              <a:gd name="T14" fmla="*/ 293 w 293"/>
              <a:gd name="T15" fmla="*/ 147 h 242"/>
              <a:gd name="T16" fmla="*/ 269 w 293"/>
              <a:gd name="T17" fmla="*/ 0 h 242"/>
              <a:gd name="T18" fmla="*/ 199 w 293"/>
              <a:gd name="T19" fmla="*/ 16 h 242"/>
              <a:gd name="T20" fmla="*/ 275 w 293"/>
              <a:gd name="T21" fmla="*/ 35 h 242"/>
              <a:gd name="T22" fmla="*/ 256 w 293"/>
              <a:gd name="T23" fmla="*/ 154 h 242"/>
              <a:gd name="T24" fmla="*/ 199 w 293"/>
              <a:gd name="T25" fmla="*/ 170 h 242"/>
              <a:gd name="T26" fmla="*/ 175 w 293"/>
              <a:gd name="T27" fmla="*/ 192 h 242"/>
              <a:gd name="T28" fmla="*/ 199 w 293"/>
              <a:gd name="T29" fmla="*/ 170 h 242"/>
              <a:gd name="T30" fmla="*/ 146 w 293"/>
              <a:gd name="T31" fmla="*/ 154 h 242"/>
              <a:gd name="T32" fmla="*/ 199 w 293"/>
              <a:gd name="T33" fmla="*/ 242 h 242"/>
              <a:gd name="T34" fmla="*/ 179 w 293"/>
              <a:gd name="T35" fmla="*/ 214 h 242"/>
              <a:gd name="T36" fmla="*/ 179 w 293"/>
              <a:gd name="T37" fmla="*/ 205 h 242"/>
              <a:gd name="T38" fmla="*/ 199 w 293"/>
              <a:gd name="T39" fmla="*/ 192 h 242"/>
              <a:gd name="T40" fmla="*/ 146 w 293"/>
              <a:gd name="T41" fmla="*/ 0 h 242"/>
              <a:gd name="T42" fmla="*/ 199 w 293"/>
              <a:gd name="T43" fmla="*/ 16 h 242"/>
              <a:gd name="T44" fmla="*/ 146 w 293"/>
              <a:gd name="T45" fmla="*/ 0 h 242"/>
              <a:gd name="T46" fmla="*/ 0 w 293"/>
              <a:gd name="T47" fmla="*/ 24 h 242"/>
              <a:gd name="T48" fmla="*/ 23 w 293"/>
              <a:gd name="T49" fmla="*/ 170 h 242"/>
              <a:gd name="T50" fmla="*/ 117 w 293"/>
              <a:gd name="T51" fmla="*/ 192 h 242"/>
              <a:gd name="T52" fmla="*/ 52 w 293"/>
              <a:gd name="T53" fmla="*/ 216 h 242"/>
              <a:gd name="T54" fmla="*/ 75 w 293"/>
              <a:gd name="T55" fmla="*/ 242 h 242"/>
              <a:gd name="T56" fmla="*/ 146 w 293"/>
              <a:gd name="T57" fmla="*/ 154 h 242"/>
              <a:gd name="T58" fmla="*/ 37 w 293"/>
              <a:gd name="T59" fmla="*/ 154 h 242"/>
              <a:gd name="T60" fmla="*/ 17 w 293"/>
              <a:gd name="T61" fmla="*/ 35 h 242"/>
              <a:gd name="T62" fmla="*/ 146 w 293"/>
              <a:gd name="T63" fmla="*/ 1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3" h="242">
                <a:moveTo>
                  <a:pt x="219" y="192"/>
                </a:moveTo>
                <a:cubicBezTo>
                  <a:pt x="199" y="192"/>
                  <a:pt x="199" y="192"/>
                  <a:pt x="199" y="192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219" y="205"/>
                  <a:pt x="219" y="205"/>
                  <a:pt x="219" y="205"/>
                </a:cubicBezTo>
                <a:cubicBezTo>
                  <a:pt x="221" y="205"/>
                  <a:pt x="223" y="207"/>
                  <a:pt x="223" y="209"/>
                </a:cubicBezTo>
                <a:cubicBezTo>
                  <a:pt x="223" y="212"/>
                  <a:pt x="221" y="214"/>
                  <a:pt x="219" y="214"/>
                </a:cubicBezTo>
                <a:cubicBezTo>
                  <a:pt x="219" y="214"/>
                  <a:pt x="219" y="214"/>
                  <a:pt x="219" y="214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219" y="242"/>
                  <a:pt x="219" y="242"/>
                  <a:pt x="219" y="242"/>
                </a:cubicBezTo>
                <a:cubicBezTo>
                  <a:pt x="232" y="242"/>
                  <a:pt x="242" y="232"/>
                  <a:pt x="242" y="219"/>
                </a:cubicBezTo>
                <a:cubicBezTo>
                  <a:pt x="242" y="216"/>
                  <a:pt x="242" y="216"/>
                  <a:pt x="242" y="216"/>
                </a:cubicBezTo>
                <a:cubicBezTo>
                  <a:pt x="242" y="203"/>
                  <a:pt x="232" y="192"/>
                  <a:pt x="219" y="192"/>
                </a:cubicBezTo>
                <a:close/>
                <a:moveTo>
                  <a:pt x="199" y="170"/>
                </a:moveTo>
                <a:cubicBezTo>
                  <a:pt x="269" y="170"/>
                  <a:pt x="269" y="170"/>
                  <a:pt x="269" y="170"/>
                </a:cubicBezTo>
                <a:cubicBezTo>
                  <a:pt x="282" y="170"/>
                  <a:pt x="293" y="160"/>
                  <a:pt x="293" y="147"/>
                </a:cubicBezTo>
                <a:cubicBezTo>
                  <a:pt x="293" y="24"/>
                  <a:pt x="293" y="24"/>
                  <a:pt x="293" y="24"/>
                </a:cubicBezTo>
                <a:cubicBezTo>
                  <a:pt x="293" y="11"/>
                  <a:pt x="282" y="0"/>
                  <a:pt x="269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16"/>
                  <a:pt x="199" y="16"/>
                  <a:pt x="199" y="16"/>
                </a:cubicBezTo>
                <a:cubicBezTo>
                  <a:pt x="256" y="16"/>
                  <a:pt x="256" y="16"/>
                  <a:pt x="256" y="16"/>
                </a:cubicBezTo>
                <a:cubicBezTo>
                  <a:pt x="267" y="16"/>
                  <a:pt x="275" y="24"/>
                  <a:pt x="275" y="35"/>
                </a:cubicBezTo>
                <a:cubicBezTo>
                  <a:pt x="275" y="135"/>
                  <a:pt x="275" y="135"/>
                  <a:pt x="275" y="135"/>
                </a:cubicBezTo>
                <a:cubicBezTo>
                  <a:pt x="275" y="146"/>
                  <a:pt x="267" y="154"/>
                  <a:pt x="256" y="154"/>
                </a:cubicBezTo>
                <a:cubicBezTo>
                  <a:pt x="199" y="154"/>
                  <a:pt x="199" y="154"/>
                  <a:pt x="199" y="154"/>
                </a:cubicBezTo>
                <a:lnTo>
                  <a:pt x="199" y="170"/>
                </a:lnTo>
                <a:close/>
                <a:moveTo>
                  <a:pt x="199" y="192"/>
                </a:moveTo>
                <a:cubicBezTo>
                  <a:pt x="175" y="192"/>
                  <a:pt x="175" y="192"/>
                  <a:pt x="175" y="192"/>
                </a:cubicBezTo>
                <a:cubicBezTo>
                  <a:pt x="175" y="170"/>
                  <a:pt x="175" y="170"/>
                  <a:pt x="175" y="170"/>
                </a:cubicBezTo>
                <a:cubicBezTo>
                  <a:pt x="199" y="170"/>
                  <a:pt x="199" y="170"/>
                  <a:pt x="199" y="170"/>
                </a:cubicBezTo>
                <a:cubicBezTo>
                  <a:pt x="199" y="154"/>
                  <a:pt x="199" y="154"/>
                  <a:pt x="199" y="154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79" y="214"/>
                  <a:pt x="179" y="214"/>
                  <a:pt x="179" y="214"/>
                </a:cubicBezTo>
                <a:cubicBezTo>
                  <a:pt x="177" y="214"/>
                  <a:pt x="175" y="212"/>
                  <a:pt x="175" y="209"/>
                </a:cubicBezTo>
                <a:cubicBezTo>
                  <a:pt x="175" y="207"/>
                  <a:pt x="177" y="205"/>
                  <a:pt x="179" y="205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199" y="192"/>
                  <a:pt x="199" y="192"/>
                  <a:pt x="199" y="192"/>
                </a:cubicBezTo>
                <a:close/>
                <a:moveTo>
                  <a:pt x="199" y="0"/>
                </a:moveTo>
                <a:cubicBezTo>
                  <a:pt x="146" y="0"/>
                  <a:pt x="146" y="0"/>
                  <a:pt x="146" y="0"/>
                </a:cubicBezTo>
                <a:cubicBezTo>
                  <a:pt x="146" y="16"/>
                  <a:pt x="146" y="16"/>
                  <a:pt x="146" y="16"/>
                </a:cubicBezTo>
                <a:cubicBezTo>
                  <a:pt x="199" y="16"/>
                  <a:pt x="199" y="16"/>
                  <a:pt x="199" y="16"/>
                </a:cubicBezTo>
                <a:lnTo>
                  <a:pt x="199" y="0"/>
                </a:lnTo>
                <a:close/>
                <a:moveTo>
                  <a:pt x="14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60"/>
                  <a:pt x="10" y="170"/>
                  <a:pt x="23" y="170"/>
                </a:cubicBezTo>
                <a:cubicBezTo>
                  <a:pt x="117" y="170"/>
                  <a:pt x="117" y="170"/>
                  <a:pt x="117" y="170"/>
                </a:cubicBezTo>
                <a:cubicBezTo>
                  <a:pt x="117" y="192"/>
                  <a:pt x="117" y="192"/>
                  <a:pt x="117" y="192"/>
                </a:cubicBezTo>
                <a:cubicBezTo>
                  <a:pt x="75" y="192"/>
                  <a:pt x="75" y="192"/>
                  <a:pt x="75" y="192"/>
                </a:cubicBezTo>
                <a:cubicBezTo>
                  <a:pt x="62" y="192"/>
                  <a:pt x="52" y="203"/>
                  <a:pt x="52" y="216"/>
                </a:cubicBezTo>
                <a:cubicBezTo>
                  <a:pt x="52" y="219"/>
                  <a:pt x="52" y="219"/>
                  <a:pt x="52" y="219"/>
                </a:cubicBezTo>
                <a:cubicBezTo>
                  <a:pt x="52" y="232"/>
                  <a:pt x="62" y="242"/>
                  <a:pt x="75" y="242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26" y="154"/>
                  <a:pt x="17" y="146"/>
                  <a:pt x="17" y="1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146" y="16"/>
                  <a:pt x="146" y="16"/>
                  <a:pt x="146" y="16"/>
                </a:cubicBezTo>
                <a:lnTo>
                  <a:pt x="146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4" name="Freeform 46"/>
          <p:cNvSpPr>
            <a:spLocks noEditPoints="1"/>
          </p:cNvSpPr>
          <p:nvPr/>
        </p:nvSpPr>
        <p:spPr bwMode="auto">
          <a:xfrm>
            <a:off x="2616033" y="2304570"/>
            <a:ext cx="819150" cy="955675"/>
          </a:xfrm>
          <a:custGeom>
            <a:avLst/>
            <a:gdLst>
              <a:gd name="T0" fmla="*/ 376 w 376"/>
              <a:gd name="T1" fmla="*/ 43 h 438"/>
              <a:gd name="T2" fmla="*/ 324 w 376"/>
              <a:gd name="T3" fmla="*/ 32 h 438"/>
              <a:gd name="T4" fmla="*/ 334 w 376"/>
              <a:gd name="T5" fmla="*/ 54 h 438"/>
              <a:gd name="T6" fmla="*/ 324 w 376"/>
              <a:gd name="T7" fmla="*/ 59 h 438"/>
              <a:gd name="T8" fmla="*/ 272 w 376"/>
              <a:gd name="T9" fmla="*/ 63 h 438"/>
              <a:gd name="T10" fmla="*/ 304 w 376"/>
              <a:gd name="T11" fmla="*/ 98 h 438"/>
              <a:gd name="T12" fmla="*/ 256 w 376"/>
              <a:gd name="T13" fmla="*/ 81 h 438"/>
              <a:gd name="T14" fmla="*/ 271 w 376"/>
              <a:gd name="T15" fmla="*/ 103 h 438"/>
              <a:gd name="T16" fmla="*/ 241 w 376"/>
              <a:gd name="T17" fmla="*/ 100 h 438"/>
              <a:gd name="T18" fmla="*/ 256 w 376"/>
              <a:gd name="T19" fmla="*/ 122 h 438"/>
              <a:gd name="T20" fmla="*/ 226 w 376"/>
              <a:gd name="T21" fmla="*/ 119 h 438"/>
              <a:gd name="T22" fmla="*/ 240 w 376"/>
              <a:gd name="T23" fmla="*/ 140 h 438"/>
              <a:gd name="T24" fmla="*/ 210 w 376"/>
              <a:gd name="T25" fmla="*/ 138 h 438"/>
              <a:gd name="T26" fmla="*/ 242 w 376"/>
              <a:gd name="T27" fmla="*/ 173 h 438"/>
              <a:gd name="T28" fmla="*/ 195 w 376"/>
              <a:gd name="T29" fmla="*/ 156 h 438"/>
              <a:gd name="T30" fmla="*/ 210 w 376"/>
              <a:gd name="T31" fmla="*/ 178 h 438"/>
              <a:gd name="T32" fmla="*/ 180 w 376"/>
              <a:gd name="T33" fmla="*/ 175 h 438"/>
              <a:gd name="T34" fmla="*/ 194 w 376"/>
              <a:gd name="T35" fmla="*/ 197 h 438"/>
              <a:gd name="T36" fmla="*/ 164 w 376"/>
              <a:gd name="T37" fmla="*/ 194 h 438"/>
              <a:gd name="T38" fmla="*/ 179 w 376"/>
              <a:gd name="T39" fmla="*/ 215 h 438"/>
              <a:gd name="T40" fmla="*/ 149 w 376"/>
              <a:gd name="T41" fmla="*/ 213 h 438"/>
              <a:gd name="T42" fmla="*/ 181 w 376"/>
              <a:gd name="T43" fmla="*/ 248 h 438"/>
              <a:gd name="T44" fmla="*/ 134 w 376"/>
              <a:gd name="T45" fmla="*/ 232 h 438"/>
              <a:gd name="T46" fmla="*/ 148 w 376"/>
              <a:gd name="T47" fmla="*/ 253 h 438"/>
              <a:gd name="T48" fmla="*/ 118 w 376"/>
              <a:gd name="T49" fmla="*/ 250 h 438"/>
              <a:gd name="T50" fmla="*/ 133 w 376"/>
              <a:gd name="T51" fmla="*/ 272 h 438"/>
              <a:gd name="T52" fmla="*/ 103 w 376"/>
              <a:gd name="T53" fmla="*/ 269 h 438"/>
              <a:gd name="T54" fmla="*/ 117 w 376"/>
              <a:gd name="T55" fmla="*/ 290 h 438"/>
              <a:gd name="T56" fmla="*/ 88 w 376"/>
              <a:gd name="T57" fmla="*/ 288 h 438"/>
              <a:gd name="T58" fmla="*/ 119 w 376"/>
              <a:gd name="T59" fmla="*/ 323 h 438"/>
              <a:gd name="T60" fmla="*/ 72 w 376"/>
              <a:gd name="T61" fmla="*/ 307 h 438"/>
              <a:gd name="T62" fmla="*/ 87 w 376"/>
              <a:gd name="T63" fmla="*/ 328 h 438"/>
              <a:gd name="T64" fmla="*/ 57 w 376"/>
              <a:gd name="T65" fmla="*/ 325 h 438"/>
              <a:gd name="T66" fmla="*/ 71 w 376"/>
              <a:gd name="T67" fmla="*/ 347 h 438"/>
              <a:gd name="T68" fmla="*/ 42 w 376"/>
              <a:gd name="T69" fmla="*/ 344 h 438"/>
              <a:gd name="T70" fmla="*/ 56 w 376"/>
              <a:gd name="T71" fmla="*/ 366 h 438"/>
              <a:gd name="T72" fmla="*/ 26 w 376"/>
              <a:gd name="T73" fmla="*/ 363 h 438"/>
              <a:gd name="T74" fmla="*/ 58 w 376"/>
              <a:gd name="T75" fmla="*/ 398 h 438"/>
              <a:gd name="T76" fmla="*/ 0 w 376"/>
              <a:gd name="T77" fmla="*/ 395 h 438"/>
              <a:gd name="T78" fmla="*/ 324 w 376"/>
              <a:gd name="T79" fmla="*/ 106 h 438"/>
              <a:gd name="T80" fmla="*/ 316 w 376"/>
              <a:gd name="T81" fmla="*/ 56 h 438"/>
              <a:gd name="T82" fmla="*/ 324 w 376"/>
              <a:gd name="T83" fmla="*/ 32 h 438"/>
              <a:gd name="T84" fmla="*/ 323 w 376"/>
              <a:gd name="T85" fmla="*/ 0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6" h="438">
                <a:moveTo>
                  <a:pt x="324" y="106"/>
                </a:moveTo>
                <a:cubicBezTo>
                  <a:pt x="376" y="43"/>
                  <a:pt x="376" y="43"/>
                  <a:pt x="376" y="43"/>
                </a:cubicBezTo>
                <a:cubicBezTo>
                  <a:pt x="324" y="1"/>
                  <a:pt x="324" y="1"/>
                  <a:pt x="324" y="1"/>
                </a:cubicBezTo>
                <a:cubicBezTo>
                  <a:pt x="324" y="32"/>
                  <a:pt x="324" y="32"/>
                  <a:pt x="324" y="32"/>
                </a:cubicBezTo>
                <a:cubicBezTo>
                  <a:pt x="327" y="32"/>
                  <a:pt x="330" y="33"/>
                  <a:pt x="332" y="35"/>
                </a:cubicBezTo>
                <a:cubicBezTo>
                  <a:pt x="338" y="40"/>
                  <a:pt x="339" y="49"/>
                  <a:pt x="334" y="54"/>
                </a:cubicBezTo>
                <a:cubicBezTo>
                  <a:pt x="334" y="54"/>
                  <a:pt x="334" y="54"/>
                  <a:pt x="334" y="54"/>
                </a:cubicBezTo>
                <a:cubicBezTo>
                  <a:pt x="332" y="57"/>
                  <a:pt x="328" y="59"/>
                  <a:pt x="324" y="59"/>
                </a:cubicBezTo>
                <a:lnTo>
                  <a:pt x="324" y="106"/>
                </a:lnTo>
                <a:close/>
                <a:moveTo>
                  <a:pt x="272" y="63"/>
                </a:moveTo>
                <a:cubicBezTo>
                  <a:pt x="308" y="92"/>
                  <a:pt x="308" y="92"/>
                  <a:pt x="308" y="92"/>
                </a:cubicBezTo>
                <a:cubicBezTo>
                  <a:pt x="304" y="98"/>
                  <a:pt x="304" y="98"/>
                  <a:pt x="304" y="98"/>
                </a:cubicBezTo>
                <a:cubicBezTo>
                  <a:pt x="267" y="68"/>
                  <a:pt x="267" y="68"/>
                  <a:pt x="267" y="68"/>
                </a:cubicBezTo>
                <a:cubicBezTo>
                  <a:pt x="256" y="81"/>
                  <a:pt x="256" y="81"/>
                  <a:pt x="256" y="81"/>
                </a:cubicBezTo>
                <a:cubicBezTo>
                  <a:pt x="276" y="97"/>
                  <a:pt x="276" y="97"/>
                  <a:pt x="276" y="97"/>
                </a:cubicBezTo>
                <a:cubicBezTo>
                  <a:pt x="271" y="103"/>
                  <a:pt x="271" y="103"/>
                  <a:pt x="271" y="103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41" y="100"/>
                  <a:pt x="241" y="100"/>
                  <a:pt x="241" y="100"/>
                </a:cubicBezTo>
                <a:cubicBezTo>
                  <a:pt x="260" y="116"/>
                  <a:pt x="260" y="116"/>
                  <a:pt x="260" y="116"/>
                </a:cubicBezTo>
                <a:cubicBezTo>
                  <a:pt x="256" y="122"/>
                  <a:pt x="256" y="122"/>
                  <a:pt x="256" y="122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26" y="119"/>
                  <a:pt x="226" y="119"/>
                  <a:pt x="226" y="119"/>
                </a:cubicBezTo>
                <a:cubicBezTo>
                  <a:pt x="245" y="135"/>
                  <a:pt x="245" y="135"/>
                  <a:pt x="245" y="135"/>
                </a:cubicBezTo>
                <a:cubicBezTo>
                  <a:pt x="240" y="140"/>
                  <a:pt x="240" y="140"/>
                  <a:pt x="240" y="140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10" y="138"/>
                  <a:pt x="210" y="138"/>
                  <a:pt x="210" y="138"/>
                </a:cubicBezTo>
                <a:cubicBezTo>
                  <a:pt x="247" y="167"/>
                  <a:pt x="247" y="167"/>
                  <a:pt x="247" y="167"/>
                </a:cubicBezTo>
                <a:cubicBezTo>
                  <a:pt x="242" y="173"/>
                  <a:pt x="242" y="173"/>
                  <a:pt x="242" y="173"/>
                </a:cubicBezTo>
                <a:cubicBezTo>
                  <a:pt x="206" y="143"/>
                  <a:pt x="206" y="143"/>
                  <a:pt x="206" y="143"/>
                </a:cubicBezTo>
                <a:cubicBezTo>
                  <a:pt x="195" y="156"/>
                  <a:pt x="195" y="156"/>
                  <a:pt x="195" y="156"/>
                </a:cubicBezTo>
                <a:cubicBezTo>
                  <a:pt x="214" y="172"/>
                  <a:pt x="214" y="172"/>
                  <a:pt x="214" y="172"/>
                </a:cubicBezTo>
                <a:cubicBezTo>
                  <a:pt x="210" y="178"/>
                  <a:pt x="210" y="178"/>
                  <a:pt x="210" y="178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80" y="175"/>
                  <a:pt x="180" y="175"/>
                  <a:pt x="180" y="17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194" y="197"/>
                  <a:pt x="194" y="197"/>
                  <a:pt x="194" y="197"/>
                </a:cubicBezTo>
                <a:cubicBezTo>
                  <a:pt x="175" y="181"/>
                  <a:pt x="175" y="181"/>
                  <a:pt x="175" y="181"/>
                </a:cubicBezTo>
                <a:cubicBezTo>
                  <a:pt x="164" y="194"/>
                  <a:pt x="164" y="194"/>
                  <a:pt x="164" y="194"/>
                </a:cubicBezTo>
                <a:cubicBezTo>
                  <a:pt x="184" y="210"/>
                  <a:pt x="184" y="210"/>
                  <a:pt x="184" y="210"/>
                </a:cubicBezTo>
                <a:cubicBezTo>
                  <a:pt x="179" y="215"/>
                  <a:pt x="179" y="215"/>
                  <a:pt x="179" y="215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49" y="213"/>
                  <a:pt x="149" y="213"/>
                  <a:pt x="149" y="213"/>
                </a:cubicBezTo>
                <a:cubicBezTo>
                  <a:pt x="185" y="243"/>
                  <a:pt x="185" y="243"/>
                  <a:pt x="185" y="243"/>
                </a:cubicBezTo>
                <a:cubicBezTo>
                  <a:pt x="181" y="248"/>
                  <a:pt x="181" y="248"/>
                  <a:pt x="181" y="248"/>
                </a:cubicBezTo>
                <a:cubicBezTo>
                  <a:pt x="144" y="218"/>
                  <a:pt x="144" y="218"/>
                  <a:pt x="144" y="218"/>
                </a:cubicBezTo>
                <a:cubicBezTo>
                  <a:pt x="134" y="232"/>
                  <a:pt x="134" y="232"/>
                  <a:pt x="134" y="232"/>
                </a:cubicBezTo>
                <a:cubicBezTo>
                  <a:pt x="153" y="247"/>
                  <a:pt x="153" y="247"/>
                  <a:pt x="153" y="247"/>
                </a:cubicBezTo>
                <a:cubicBezTo>
                  <a:pt x="148" y="253"/>
                  <a:pt x="148" y="253"/>
                  <a:pt x="148" y="253"/>
                </a:cubicBezTo>
                <a:cubicBezTo>
                  <a:pt x="129" y="237"/>
                  <a:pt x="129" y="237"/>
                  <a:pt x="129" y="237"/>
                </a:cubicBezTo>
                <a:cubicBezTo>
                  <a:pt x="118" y="250"/>
                  <a:pt x="118" y="250"/>
                  <a:pt x="118" y="250"/>
                </a:cubicBezTo>
                <a:cubicBezTo>
                  <a:pt x="137" y="266"/>
                  <a:pt x="137" y="266"/>
                  <a:pt x="137" y="266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14" y="256"/>
                  <a:pt x="114" y="256"/>
                  <a:pt x="114" y="256"/>
                </a:cubicBezTo>
                <a:cubicBezTo>
                  <a:pt x="103" y="269"/>
                  <a:pt x="103" y="269"/>
                  <a:pt x="103" y="269"/>
                </a:cubicBezTo>
                <a:cubicBezTo>
                  <a:pt x="122" y="285"/>
                  <a:pt x="122" y="285"/>
                  <a:pt x="122" y="285"/>
                </a:cubicBezTo>
                <a:cubicBezTo>
                  <a:pt x="117" y="290"/>
                  <a:pt x="117" y="290"/>
                  <a:pt x="117" y="290"/>
                </a:cubicBezTo>
                <a:cubicBezTo>
                  <a:pt x="98" y="275"/>
                  <a:pt x="98" y="275"/>
                  <a:pt x="98" y="275"/>
                </a:cubicBezTo>
                <a:cubicBezTo>
                  <a:pt x="88" y="288"/>
                  <a:pt x="88" y="288"/>
                  <a:pt x="88" y="288"/>
                </a:cubicBezTo>
                <a:cubicBezTo>
                  <a:pt x="124" y="318"/>
                  <a:pt x="124" y="318"/>
                  <a:pt x="124" y="318"/>
                </a:cubicBezTo>
                <a:cubicBezTo>
                  <a:pt x="119" y="323"/>
                  <a:pt x="119" y="323"/>
                  <a:pt x="119" y="323"/>
                </a:cubicBezTo>
                <a:cubicBezTo>
                  <a:pt x="83" y="294"/>
                  <a:pt x="83" y="294"/>
                  <a:pt x="83" y="294"/>
                </a:cubicBezTo>
                <a:cubicBezTo>
                  <a:pt x="72" y="307"/>
                  <a:pt x="72" y="307"/>
                  <a:pt x="72" y="307"/>
                </a:cubicBezTo>
                <a:cubicBezTo>
                  <a:pt x="91" y="322"/>
                  <a:pt x="91" y="322"/>
                  <a:pt x="91" y="322"/>
                </a:cubicBezTo>
                <a:cubicBezTo>
                  <a:pt x="87" y="328"/>
                  <a:pt x="87" y="328"/>
                  <a:pt x="87" y="328"/>
                </a:cubicBezTo>
                <a:cubicBezTo>
                  <a:pt x="68" y="312"/>
                  <a:pt x="68" y="312"/>
                  <a:pt x="68" y="312"/>
                </a:cubicBezTo>
                <a:cubicBezTo>
                  <a:pt x="57" y="325"/>
                  <a:pt x="57" y="325"/>
                  <a:pt x="57" y="325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1" y="347"/>
                  <a:pt x="71" y="347"/>
                  <a:pt x="71" y="347"/>
                </a:cubicBezTo>
                <a:cubicBezTo>
                  <a:pt x="52" y="331"/>
                  <a:pt x="52" y="331"/>
                  <a:pt x="52" y="331"/>
                </a:cubicBezTo>
                <a:cubicBezTo>
                  <a:pt x="42" y="344"/>
                  <a:pt x="42" y="344"/>
                  <a:pt x="42" y="344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56" y="366"/>
                  <a:pt x="56" y="366"/>
                  <a:pt x="56" y="366"/>
                </a:cubicBezTo>
                <a:cubicBezTo>
                  <a:pt x="37" y="350"/>
                  <a:pt x="37" y="350"/>
                  <a:pt x="37" y="350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63" y="393"/>
                  <a:pt x="63" y="393"/>
                  <a:pt x="63" y="393"/>
                </a:cubicBezTo>
                <a:cubicBezTo>
                  <a:pt x="58" y="398"/>
                  <a:pt x="58" y="398"/>
                  <a:pt x="58" y="398"/>
                </a:cubicBezTo>
                <a:cubicBezTo>
                  <a:pt x="22" y="369"/>
                  <a:pt x="22" y="369"/>
                  <a:pt x="22" y="369"/>
                </a:cubicBezTo>
                <a:cubicBezTo>
                  <a:pt x="0" y="395"/>
                  <a:pt x="0" y="395"/>
                  <a:pt x="0" y="395"/>
                </a:cubicBezTo>
                <a:cubicBezTo>
                  <a:pt x="53" y="438"/>
                  <a:pt x="53" y="438"/>
                  <a:pt x="53" y="438"/>
                </a:cubicBezTo>
                <a:cubicBezTo>
                  <a:pt x="324" y="106"/>
                  <a:pt x="324" y="106"/>
                  <a:pt x="324" y="106"/>
                </a:cubicBezTo>
                <a:cubicBezTo>
                  <a:pt x="324" y="59"/>
                  <a:pt x="324" y="59"/>
                  <a:pt x="324" y="59"/>
                </a:cubicBezTo>
                <a:cubicBezTo>
                  <a:pt x="321" y="59"/>
                  <a:pt x="318" y="58"/>
                  <a:pt x="316" y="56"/>
                </a:cubicBezTo>
                <a:cubicBezTo>
                  <a:pt x="310" y="51"/>
                  <a:pt x="309" y="43"/>
                  <a:pt x="314" y="37"/>
                </a:cubicBezTo>
                <a:cubicBezTo>
                  <a:pt x="316" y="34"/>
                  <a:pt x="320" y="32"/>
                  <a:pt x="324" y="32"/>
                </a:cubicBezTo>
                <a:cubicBezTo>
                  <a:pt x="324" y="1"/>
                  <a:pt x="324" y="1"/>
                  <a:pt x="324" y="1"/>
                </a:cubicBezTo>
                <a:cubicBezTo>
                  <a:pt x="323" y="0"/>
                  <a:pt x="323" y="0"/>
                  <a:pt x="323" y="0"/>
                </a:cubicBezTo>
                <a:lnTo>
                  <a:pt x="272" y="63"/>
                </a:ln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5" name="Freeform 47"/>
          <p:cNvSpPr>
            <a:spLocks noEditPoints="1"/>
          </p:cNvSpPr>
          <p:nvPr/>
        </p:nvSpPr>
        <p:spPr bwMode="auto">
          <a:xfrm>
            <a:off x="3236745" y="2583970"/>
            <a:ext cx="354013" cy="695325"/>
          </a:xfrm>
          <a:custGeom>
            <a:avLst/>
            <a:gdLst>
              <a:gd name="T0" fmla="*/ 121 w 162"/>
              <a:gd name="T1" fmla="*/ 144 h 319"/>
              <a:gd name="T2" fmla="*/ 128 w 162"/>
              <a:gd name="T3" fmla="*/ 138 h 319"/>
              <a:gd name="T4" fmla="*/ 150 w 162"/>
              <a:gd name="T5" fmla="*/ 80 h 319"/>
              <a:gd name="T6" fmla="*/ 147 w 162"/>
              <a:gd name="T7" fmla="*/ 69 h 319"/>
              <a:gd name="T8" fmla="*/ 156 w 162"/>
              <a:gd name="T9" fmla="*/ 46 h 319"/>
              <a:gd name="T10" fmla="*/ 137 w 162"/>
              <a:gd name="T11" fmla="*/ 3 h 319"/>
              <a:gd name="T12" fmla="*/ 121 w 162"/>
              <a:gd name="T13" fmla="*/ 1 h 319"/>
              <a:gd name="T14" fmla="*/ 121 w 162"/>
              <a:gd name="T15" fmla="*/ 58 h 319"/>
              <a:gd name="T16" fmla="*/ 126 w 162"/>
              <a:gd name="T17" fmla="*/ 61 h 319"/>
              <a:gd name="T18" fmla="*/ 121 w 162"/>
              <a:gd name="T19" fmla="*/ 59 h 319"/>
              <a:gd name="T20" fmla="*/ 121 w 162"/>
              <a:gd name="T21" fmla="*/ 85 h 319"/>
              <a:gd name="T22" fmla="*/ 125 w 162"/>
              <a:gd name="T23" fmla="*/ 75 h 319"/>
              <a:gd name="T24" fmla="*/ 123 w 162"/>
              <a:gd name="T25" fmla="*/ 66 h 319"/>
              <a:gd name="T26" fmla="*/ 139 w 162"/>
              <a:gd name="T27" fmla="*/ 72 h 319"/>
              <a:gd name="T28" fmla="*/ 144 w 162"/>
              <a:gd name="T29" fmla="*/ 83 h 319"/>
              <a:gd name="T30" fmla="*/ 125 w 162"/>
              <a:gd name="T31" fmla="*/ 132 h 319"/>
              <a:gd name="T32" fmla="*/ 121 w 162"/>
              <a:gd name="T33" fmla="*/ 136 h 319"/>
              <a:gd name="T34" fmla="*/ 121 w 162"/>
              <a:gd name="T35" fmla="*/ 144 h 319"/>
              <a:gd name="T36" fmla="*/ 66 w 162"/>
              <a:gd name="T37" fmla="*/ 284 h 319"/>
              <a:gd name="T38" fmla="*/ 121 w 162"/>
              <a:gd name="T39" fmla="*/ 144 h 319"/>
              <a:gd name="T40" fmla="*/ 121 w 162"/>
              <a:gd name="T41" fmla="*/ 144 h 319"/>
              <a:gd name="T42" fmla="*/ 121 w 162"/>
              <a:gd name="T43" fmla="*/ 136 h 319"/>
              <a:gd name="T44" fmla="*/ 114 w 162"/>
              <a:gd name="T45" fmla="*/ 137 h 319"/>
              <a:gd name="T46" fmla="*/ 98 w 162"/>
              <a:gd name="T47" fmla="*/ 130 h 319"/>
              <a:gd name="T48" fmla="*/ 98 w 162"/>
              <a:gd name="T49" fmla="*/ 130 h 319"/>
              <a:gd name="T50" fmla="*/ 106 w 162"/>
              <a:gd name="T51" fmla="*/ 125 h 319"/>
              <a:gd name="T52" fmla="*/ 121 w 162"/>
              <a:gd name="T53" fmla="*/ 85 h 319"/>
              <a:gd name="T54" fmla="*/ 121 w 162"/>
              <a:gd name="T55" fmla="*/ 59 h 319"/>
              <a:gd name="T56" fmla="*/ 85 w 162"/>
              <a:gd name="T57" fmla="*/ 45 h 319"/>
              <a:gd name="T58" fmla="*/ 74 w 162"/>
              <a:gd name="T59" fmla="*/ 51 h 319"/>
              <a:gd name="T60" fmla="*/ 52 w 162"/>
              <a:gd name="T61" fmla="*/ 108 h 319"/>
              <a:gd name="T62" fmla="*/ 54 w 162"/>
              <a:gd name="T63" fmla="*/ 118 h 319"/>
              <a:gd name="T64" fmla="*/ 35 w 162"/>
              <a:gd name="T65" fmla="*/ 168 h 319"/>
              <a:gd name="T66" fmla="*/ 35 w 162"/>
              <a:gd name="T67" fmla="*/ 256 h 319"/>
              <a:gd name="T68" fmla="*/ 39 w 162"/>
              <a:gd name="T69" fmla="*/ 257 h 319"/>
              <a:gd name="T70" fmla="*/ 45 w 162"/>
              <a:gd name="T71" fmla="*/ 268 h 319"/>
              <a:gd name="T72" fmla="*/ 58 w 162"/>
              <a:gd name="T73" fmla="*/ 264 h 319"/>
              <a:gd name="T74" fmla="*/ 64 w 162"/>
              <a:gd name="T75" fmla="*/ 278 h 319"/>
              <a:gd name="T76" fmla="*/ 63 w 162"/>
              <a:gd name="T77" fmla="*/ 281 h 319"/>
              <a:gd name="T78" fmla="*/ 35 w 162"/>
              <a:gd name="T79" fmla="*/ 300 h 319"/>
              <a:gd name="T80" fmla="*/ 35 w 162"/>
              <a:gd name="T81" fmla="*/ 306 h 319"/>
              <a:gd name="T82" fmla="*/ 66 w 162"/>
              <a:gd name="T83" fmla="*/ 284 h 319"/>
              <a:gd name="T84" fmla="*/ 121 w 162"/>
              <a:gd name="T85" fmla="*/ 1 h 319"/>
              <a:gd name="T86" fmla="*/ 121 w 162"/>
              <a:gd name="T87" fmla="*/ 58 h 319"/>
              <a:gd name="T88" fmla="*/ 88 w 162"/>
              <a:gd name="T89" fmla="*/ 36 h 319"/>
              <a:gd name="T90" fmla="*/ 94 w 162"/>
              <a:gd name="T91" fmla="*/ 22 h 319"/>
              <a:gd name="T92" fmla="*/ 121 w 162"/>
              <a:gd name="T93" fmla="*/ 1 h 319"/>
              <a:gd name="T94" fmla="*/ 35 w 162"/>
              <a:gd name="T95" fmla="*/ 168 h 319"/>
              <a:gd name="T96" fmla="*/ 0 w 162"/>
              <a:gd name="T97" fmla="*/ 258 h 319"/>
              <a:gd name="T98" fmla="*/ 15 w 162"/>
              <a:gd name="T99" fmla="*/ 319 h 319"/>
              <a:gd name="T100" fmla="*/ 35 w 162"/>
              <a:gd name="T101" fmla="*/ 306 h 319"/>
              <a:gd name="T102" fmla="*/ 35 w 162"/>
              <a:gd name="T103" fmla="*/ 300 h 319"/>
              <a:gd name="T104" fmla="*/ 33 w 162"/>
              <a:gd name="T105" fmla="*/ 301 h 319"/>
              <a:gd name="T106" fmla="*/ 13 w 162"/>
              <a:gd name="T107" fmla="*/ 294 h 319"/>
              <a:gd name="T108" fmla="*/ 5 w 162"/>
              <a:gd name="T109" fmla="*/ 259 h 319"/>
              <a:gd name="T110" fmla="*/ 5 w 162"/>
              <a:gd name="T111" fmla="*/ 259 h 319"/>
              <a:gd name="T112" fmla="*/ 6 w 162"/>
              <a:gd name="T113" fmla="*/ 256 h 319"/>
              <a:gd name="T114" fmla="*/ 19 w 162"/>
              <a:gd name="T115" fmla="*/ 250 h 319"/>
              <a:gd name="T116" fmla="*/ 26 w 162"/>
              <a:gd name="T117" fmla="*/ 261 h 319"/>
              <a:gd name="T118" fmla="*/ 35 w 162"/>
              <a:gd name="T119" fmla="*/ 256 h 319"/>
              <a:gd name="T120" fmla="*/ 35 w 162"/>
              <a:gd name="T121" fmla="*/ 16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319">
                <a:moveTo>
                  <a:pt x="121" y="144"/>
                </a:moveTo>
                <a:cubicBezTo>
                  <a:pt x="124" y="143"/>
                  <a:pt x="127" y="141"/>
                  <a:pt x="128" y="138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2" y="76"/>
                  <a:pt x="150" y="71"/>
                  <a:pt x="147" y="69"/>
                </a:cubicBezTo>
                <a:cubicBezTo>
                  <a:pt x="156" y="46"/>
                  <a:pt x="156" y="46"/>
                  <a:pt x="156" y="46"/>
                </a:cubicBezTo>
                <a:cubicBezTo>
                  <a:pt x="162" y="29"/>
                  <a:pt x="154" y="9"/>
                  <a:pt x="137" y="3"/>
                </a:cubicBezTo>
                <a:cubicBezTo>
                  <a:pt x="132" y="1"/>
                  <a:pt x="126" y="0"/>
                  <a:pt x="121" y="1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26" y="72"/>
                  <a:pt x="126" y="68"/>
                  <a:pt x="123" y="66"/>
                </a:cubicBezTo>
                <a:cubicBezTo>
                  <a:pt x="139" y="72"/>
                  <a:pt x="139" y="72"/>
                  <a:pt x="139" y="72"/>
                </a:cubicBezTo>
                <a:cubicBezTo>
                  <a:pt x="143" y="73"/>
                  <a:pt x="146" y="78"/>
                  <a:pt x="144" y="83"/>
                </a:cubicBezTo>
                <a:cubicBezTo>
                  <a:pt x="125" y="132"/>
                  <a:pt x="125" y="132"/>
                  <a:pt x="125" y="132"/>
                </a:cubicBezTo>
                <a:cubicBezTo>
                  <a:pt x="124" y="134"/>
                  <a:pt x="123" y="135"/>
                  <a:pt x="121" y="136"/>
                </a:cubicBezTo>
                <a:lnTo>
                  <a:pt x="121" y="144"/>
                </a:lnTo>
                <a:close/>
                <a:moveTo>
                  <a:pt x="66" y="284"/>
                </a:moveTo>
                <a:cubicBezTo>
                  <a:pt x="121" y="144"/>
                  <a:pt x="121" y="144"/>
                  <a:pt x="121" y="144"/>
                </a:cubicBezTo>
                <a:cubicBezTo>
                  <a:pt x="121" y="144"/>
                  <a:pt x="121" y="144"/>
                  <a:pt x="121" y="144"/>
                </a:cubicBezTo>
                <a:cubicBezTo>
                  <a:pt x="121" y="136"/>
                  <a:pt x="121" y="136"/>
                  <a:pt x="121" y="136"/>
                </a:cubicBezTo>
                <a:cubicBezTo>
                  <a:pt x="119" y="137"/>
                  <a:pt x="117" y="137"/>
                  <a:pt x="114" y="137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102" y="130"/>
                  <a:pt x="105" y="128"/>
                  <a:pt x="106" y="125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85" y="45"/>
                  <a:pt x="85" y="45"/>
                  <a:pt x="85" y="45"/>
                </a:cubicBezTo>
                <a:cubicBezTo>
                  <a:pt x="80" y="44"/>
                  <a:pt x="76" y="47"/>
                  <a:pt x="74" y="51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1" y="112"/>
                  <a:pt x="52" y="115"/>
                  <a:pt x="54" y="118"/>
                </a:cubicBezTo>
                <a:cubicBezTo>
                  <a:pt x="35" y="168"/>
                  <a:pt x="35" y="168"/>
                  <a:pt x="35" y="168"/>
                </a:cubicBezTo>
                <a:cubicBezTo>
                  <a:pt x="35" y="256"/>
                  <a:pt x="35" y="256"/>
                  <a:pt x="35" y="256"/>
                </a:cubicBezTo>
                <a:cubicBezTo>
                  <a:pt x="36" y="256"/>
                  <a:pt x="37" y="257"/>
                  <a:pt x="39" y="257"/>
                </a:cubicBezTo>
                <a:cubicBezTo>
                  <a:pt x="43" y="259"/>
                  <a:pt x="46" y="264"/>
                  <a:pt x="45" y="268"/>
                </a:cubicBezTo>
                <a:cubicBezTo>
                  <a:pt x="48" y="264"/>
                  <a:pt x="53" y="263"/>
                  <a:pt x="58" y="264"/>
                </a:cubicBezTo>
                <a:cubicBezTo>
                  <a:pt x="63" y="267"/>
                  <a:pt x="66" y="273"/>
                  <a:pt x="64" y="278"/>
                </a:cubicBezTo>
                <a:cubicBezTo>
                  <a:pt x="63" y="281"/>
                  <a:pt x="63" y="281"/>
                  <a:pt x="63" y="281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66" y="284"/>
                  <a:pt x="66" y="284"/>
                  <a:pt x="66" y="284"/>
                </a:cubicBezTo>
                <a:close/>
                <a:moveTo>
                  <a:pt x="121" y="1"/>
                </a:moveTo>
                <a:cubicBezTo>
                  <a:pt x="121" y="58"/>
                  <a:pt x="121" y="58"/>
                  <a:pt x="121" y="58"/>
                </a:cubicBezTo>
                <a:cubicBezTo>
                  <a:pt x="88" y="36"/>
                  <a:pt x="88" y="36"/>
                  <a:pt x="88" y="36"/>
                </a:cubicBezTo>
                <a:cubicBezTo>
                  <a:pt x="94" y="22"/>
                  <a:pt x="94" y="22"/>
                  <a:pt x="94" y="22"/>
                </a:cubicBezTo>
                <a:cubicBezTo>
                  <a:pt x="98" y="10"/>
                  <a:pt x="109" y="2"/>
                  <a:pt x="121" y="1"/>
                </a:cubicBezTo>
                <a:close/>
                <a:moveTo>
                  <a:pt x="35" y="168"/>
                </a:moveTo>
                <a:cubicBezTo>
                  <a:pt x="0" y="258"/>
                  <a:pt x="0" y="258"/>
                  <a:pt x="0" y="258"/>
                </a:cubicBezTo>
                <a:cubicBezTo>
                  <a:pt x="15" y="319"/>
                  <a:pt x="15" y="319"/>
                  <a:pt x="15" y="319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3" y="301"/>
                  <a:pt x="33" y="301"/>
                  <a:pt x="33" y="301"/>
                </a:cubicBezTo>
                <a:cubicBezTo>
                  <a:pt x="13" y="294"/>
                  <a:pt x="13" y="294"/>
                  <a:pt x="13" y="294"/>
                </a:cubicBezTo>
                <a:cubicBezTo>
                  <a:pt x="5" y="259"/>
                  <a:pt x="5" y="259"/>
                  <a:pt x="5" y="259"/>
                </a:cubicBezTo>
                <a:cubicBezTo>
                  <a:pt x="5" y="259"/>
                  <a:pt x="5" y="259"/>
                  <a:pt x="5" y="259"/>
                </a:cubicBezTo>
                <a:cubicBezTo>
                  <a:pt x="6" y="256"/>
                  <a:pt x="6" y="256"/>
                  <a:pt x="6" y="256"/>
                </a:cubicBezTo>
                <a:cubicBezTo>
                  <a:pt x="8" y="250"/>
                  <a:pt x="14" y="248"/>
                  <a:pt x="19" y="250"/>
                </a:cubicBezTo>
                <a:cubicBezTo>
                  <a:pt x="24" y="251"/>
                  <a:pt x="27" y="256"/>
                  <a:pt x="26" y="261"/>
                </a:cubicBezTo>
                <a:cubicBezTo>
                  <a:pt x="28" y="258"/>
                  <a:pt x="31" y="256"/>
                  <a:pt x="35" y="256"/>
                </a:cubicBezTo>
                <a:lnTo>
                  <a:pt x="35" y="168"/>
                </a:ln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6" name="Freeform 48"/>
          <p:cNvSpPr>
            <a:spLocks noEditPoints="1"/>
          </p:cNvSpPr>
          <p:nvPr/>
        </p:nvSpPr>
        <p:spPr bwMode="auto">
          <a:xfrm>
            <a:off x="2001670" y="2672870"/>
            <a:ext cx="579438" cy="579438"/>
          </a:xfrm>
          <a:custGeom>
            <a:avLst/>
            <a:gdLst>
              <a:gd name="T0" fmla="*/ 133 w 266"/>
              <a:gd name="T1" fmla="*/ 0 h 266"/>
              <a:gd name="T2" fmla="*/ 133 w 266"/>
              <a:gd name="T3" fmla="*/ 0 h 266"/>
              <a:gd name="T4" fmla="*/ 133 w 266"/>
              <a:gd name="T5" fmla="*/ 35 h 266"/>
              <a:gd name="T6" fmla="*/ 150 w 266"/>
              <a:gd name="T7" fmla="*/ 24 h 266"/>
              <a:gd name="T8" fmla="*/ 242 w 266"/>
              <a:gd name="T9" fmla="*/ 117 h 266"/>
              <a:gd name="T10" fmla="*/ 231 w 266"/>
              <a:gd name="T11" fmla="*/ 133 h 266"/>
              <a:gd name="T12" fmla="*/ 242 w 266"/>
              <a:gd name="T13" fmla="*/ 149 h 266"/>
              <a:gd name="T14" fmla="*/ 150 w 266"/>
              <a:gd name="T15" fmla="*/ 242 h 266"/>
              <a:gd name="T16" fmla="*/ 150 w 266"/>
              <a:gd name="T17" fmla="*/ 242 h 266"/>
              <a:gd name="T18" fmla="*/ 133 w 266"/>
              <a:gd name="T19" fmla="*/ 231 h 266"/>
              <a:gd name="T20" fmla="*/ 133 w 266"/>
              <a:gd name="T21" fmla="*/ 266 h 266"/>
              <a:gd name="T22" fmla="*/ 133 w 266"/>
              <a:gd name="T23" fmla="*/ 266 h 266"/>
              <a:gd name="T24" fmla="*/ 266 w 266"/>
              <a:gd name="T25" fmla="*/ 133 h 266"/>
              <a:gd name="T26" fmla="*/ 133 w 266"/>
              <a:gd name="T27" fmla="*/ 0 h 266"/>
              <a:gd name="T28" fmla="*/ 133 w 266"/>
              <a:gd name="T29" fmla="*/ 0 h 266"/>
              <a:gd name="T30" fmla="*/ 133 w 266"/>
              <a:gd name="T31" fmla="*/ 0 h 266"/>
              <a:gd name="T32" fmla="*/ 0 w 266"/>
              <a:gd name="T33" fmla="*/ 133 h 266"/>
              <a:gd name="T34" fmla="*/ 133 w 266"/>
              <a:gd name="T35" fmla="*/ 266 h 266"/>
              <a:gd name="T36" fmla="*/ 133 w 266"/>
              <a:gd name="T37" fmla="*/ 266 h 266"/>
              <a:gd name="T38" fmla="*/ 133 w 266"/>
              <a:gd name="T39" fmla="*/ 231 h 266"/>
              <a:gd name="T40" fmla="*/ 133 w 266"/>
              <a:gd name="T41" fmla="*/ 231 h 266"/>
              <a:gd name="T42" fmla="*/ 117 w 266"/>
              <a:gd name="T43" fmla="*/ 242 h 266"/>
              <a:gd name="T44" fmla="*/ 24 w 266"/>
              <a:gd name="T45" fmla="*/ 149 h 266"/>
              <a:gd name="T46" fmla="*/ 35 w 266"/>
              <a:gd name="T47" fmla="*/ 133 h 266"/>
              <a:gd name="T48" fmla="*/ 24 w 266"/>
              <a:gd name="T49" fmla="*/ 117 h 266"/>
              <a:gd name="T50" fmla="*/ 117 w 266"/>
              <a:gd name="T51" fmla="*/ 24 h 266"/>
              <a:gd name="T52" fmla="*/ 133 w 266"/>
              <a:gd name="T53" fmla="*/ 35 h 266"/>
              <a:gd name="T54" fmla="*/ 133 w 266"/>
              <a:gd name="T55" fmla="*/ 35 h 266"/>
              <a:gd name="T56" fmla="*/ 133 w 266"/>
              <a:gd name="T57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6" h="266"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41" y="35"/>
                  <a:pt x="147" y="30"/>
                  <a:pt x="150" y="24"/>
                </a:cubicBezTo>
                <a:cubicBezTo>
                  <a:pt x="197" y="31"/>
                  <a:pt x="235" y="69"/>
                  <a:pt x="242" y="117"/>
                </a:cubicBezTo>
                <a:cubicBezTo>
                  <a:pt x="236" y="119"/>
                  <a:pt x="231" y="125"/>
                  <a:pt x="231" y="133"/>
                </a:cubicBezTo>
                <a:cubicBezTo>
                  <a:pt x="231" y="140"/>
                  <a:pt x="236" y="147"/>
                  <a:pt x="242" y="149"/>
                </a:cubicBezTo>
                <a:cubicBezTo>
                  <a:pt x="235" y="197"/>
                  <a:pt x="197" y="235"/>
                  <a:pt x="150" y="242"/>
                </a:cubicBezTo>
                <a:cubicBezTo>
                  <a:pt x="150" y="242"/>
                  <a:pt x="150" y="242"/>
                  <a:pt x="150" y="242"/>
                </a:cubicBezTo>
                <a:cubicBezTo>
                  <a:pt x="147" y="236"/>
                  <a:pt x="141" y="231"/>
                  <a:pt x="133" y="231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207" y="266"/>
                  <a:pt x="266" y="206"/>
                  <a:pt x="266" y="133"/>
                </a:cubicBezTo>
                <a:cubicBezTo>
                  <a:pt x="266" y="59"/>
                  <a:pt x="207" y="0"/>
                  <a:pt x="133" y="0"/>
                </a:cubicBezTo>
                <a:close/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59"/>
                  <a:pt x="0" y="133"/>
                </a:cubicBezTo>
                <a:cubicBezTo>
                  <a:pt x="0" y="206"/>
                  <a:pt x="60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26" y="231"/>
                  <a:pt x="120" y="236"/>
                  <a:pt x="117" y="242"/>
                </a:cubicBezTo>
                <a:cubicBezTo>
                  <a:pt x="69" y="235"/>
                  <a:pt x="31" y="197"/>
                  <a:pt x="24" y="149"/>
                </a:cubicBezTo>
                <a:cubicBezTo>
                  <a:pt x="31" y="147"/>
                  <a:pt x="35" y="140"/>
                  <a:pt x="35" y="133"/>
                </a:cubicBezTo>
                <a:cubicBezTo>
                  <a:pt x="35" y="125"/>
                  <a:pt x="31" y="119"/>
                  <a:pt x="24" y="117"/>
                </a:cubicBezTo>
                <a:cubicBezTo>
                  <a:pt x="31" y="69"/>
                  <a:pt x="69" y="31"/>
                  <a:pt x="117" y="24"/>
                </a:cubicBezTo>
                <a:cubicBezTo>
                  <a:pt x="120" y="30"/>
                  <a:pt x="126" y="35"/>
                  <a:pt x="133" y="35"/>
                </a:cubicBezTo>
                <a:cubicBezTo>
                  <a:pt x="133" y="35"/>
                  <a:pt x="133" y="35"/>
                  <a:pt x="133" y="35"/>
                </a:cubicBezTo>
                <a:lnTo>
                  <a:pt x="133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7" name="Freeform 49"/>
          <p:cNvSpPr>
            <a:spLocks/>
          </p:cNvSpPr>
          <p:nvPr/>
        </p:nvSpPr>
        <p:spPr bwMode="auto">
          <a:xfrm>
            <a:off x="2108033" y="2857020"/>
            <a:ext cx="288925" cy="152400"/>
          </a:xfrm>
          <a:custGeom>
            <a:avLst/>
            <a:gdLst>
              <a:gd name="T0" fmla="*/ 124 w 133"/>
              <a:gd name="T1" fmla="*/ 0 h 70"/>
              <a:gd name="T2" fmla="*/ 93 w 133"/>
              <a:gd name="T3" fmla="*/ 30 h 70"/>
              <a:gd name="T4" fmla="*/ 84 w 133"/>
              <a:gd name="T5" fmla="*/ 28 h 70"/>
              <a:gd name="T6" fmla="*/ 65 w 133"/>
              <a:gd name="T7" fmla="*/ 42 h 70"/>
              <a:gd name="T8" fmla="*/ 0 w 133"/>
              <a:gd name="T9" fmla="*/ 42 h 70"/>
              <a:gd name="T10" fmla="*/ 0 w 133"/>
              <a:gd name="T11" fmla="*/ 56 h 70"/>
              <a:gd name="T12" fmla="*/ 65 w 133"/>
              <a:gd name="T13" fmla="*/ 56 h 70"/>
              <a:gd name="T14" fmla="*/ 84 w 133"/>
              <a:gd name="T15" fmla="*/ 70 h 70"/>
              <a:gd name="T16" fmla="*/ 105 w 133"/>
              <a:gd name="T17" fmla="*/ 49 h 70"/>
              <a:gd name="T18" fmla="*/ 103 w 133"/>
              <a:gd name="T19" fmla="*/ 40 h 70"/>
              <a:gd name="T20" fmla="*/ 133 w 133"/>
              <a:gd name="T21" fmla="*/ 9 h 70"/>
              <a:gd name="T22" fmla="*/ 124 w 133"/>
              <a:gd name="T2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70">
                <a:moveTo>
                  <a:pt x="124" y="0"/>
                </a:moveTo>
                <a:cubicBezTo>
                  <a:pt x="93" y="30"/>
                  <a:pt x="93" y="30"/>
                  <a:pt x="93" y="30"/>
                </a:cubicBezTo>
                <a:cubicBezTo>
                  <a:pt x="91" y="29"/>
                  <a:pt x="88" y="28"/>
                  <a:pt x="84" y="28"/>
                </a:cubicBezTo>
                <a:cubicBezTo>
                  <a:pt x="75" y="28"/>
                  <a:pt x="67" y="34"/>
                  <a:pt x="65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56"/>
                  <a:pt x="0" y="56"/>
                  <a:pt x="0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7" y="64"/>
                  <a:pt x="75" y="70"/>
                  <a:pt x="84" y="70"/>
                </a:cubicBezTo>
                <a:cubicBezTo>
                  <a:pt x="96" y="70"/>
                  <a:pt x="105" y="60"/>
                  <a:pt x="105" y="49"/>
                </a:cubicBezTo>
                <a:cubicBezTo>
                  <a:pt x="105" y="46"/>
                  <a:pt x="104" y="43"/>
                  <a:pt x="103" y="40"/>
                </a:cubicBezTo>
                <a:cubicBezTo>
                  <a:pt x="133" y="9"/>
                  <a:pt x="133" y="9"/>
                  <a:pt x="133" y="9"/>
                </a:cubicBezTo>
                <a:lnTo>
                  <a:pt x="124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08" name="Group 126"/>
          <p:cNvGrpSpPr/>
          <p:nvPr/>
        </p:nvGrpSpPr>
        <p:grpSpPr>
          <a:xfrm>
            <a:off x="2233445" y="3418995"/>
            <a:ext cx="454025" cy="431800"/>
            <a:chOff x="8505825" y="3605213"/>
            <a:chExt cx="454025" cy="431800"/>
          </a:xfrm>
        </p:grpSpPr>
        <p:sp>
          <p:nvSpPr>
            <p:cNvPr id="209" name="Freeform 50"/>
            <p:cNvSpPr>
              <a:spLocks/>
            </p:cNvSpPr>
            <p:nvPr/>
          </p:nvSpPr>
          <p:spPr bwMode="auto">
            <a:xfrm>
              <a:off x="8505825" y="3694113"/>
              <a:ext cx="454025" cy="342900"/>
            </a:xfrm>
            <a:custGeom>
              <a:avLst/>
              <a:gdLst>
                <a:gd name="T0" fmla="*/ 146 w 208"/>
                <a:gd name="T1" fmla="*/ 0 h 157"/>
                <a:gd name="T2" fmla="*/ 104 w 208"/>
                <a:gd name="T3" fmla="*/ 15 h 157"/>
                <a:gd name="T4" fmla="*/ 62 w 208"/>
                <a:gd name="T5" fmla="*/ 0 h 157"/>
                <a:gd name="T6" fmla="*/ 0 w 208"/>
                <a:gd name="T7" fmla="*/ 60 h 157"/>
                <a:gd name="T8" fmla="*/ 107 w 208"/>
                <a:gd name="T9" fmla="*/ 157 h 157"/>
                <a:gd name="T10" fmla="*/ 208 w 208"/>
                <a:gd name="T11" fmla="*/ 60 h 157"/>
                <a:gd name="T12" fmla="*/ 146 w 208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57">
                  <a:moveTo>
                    <a:pt x="146" y="0"/>
                  </a:moveTo>
                  <a:cubicBezTo>
                    <a:pt x="130" y="0"/>
                    <a:pt x="115" y="6"/>
                    <a:pt x="104" y="15"/>
                  </a:cubicBezTo>
                  <a:cubicBezTo>
                    <a:pt x="93" y="6"/>
                    <a:pt x="78" y="0"/>
                    <a:pt x="62" y="0"/>
                  </a:cubicBezTo>
                  <a:cubicBezTo>
                    <a:pt x="28" y="0"/>
                    <a:pt x="0" y="27"/>
                    <a:pt x="0" y="60"/>
                  </a:cubicBezTo>
                  <a:cubicBezTo>
                    <a:pt x="0" y="98"/>
                    <a:pt x="31" y="157"/>
                    <a:pt x="107" y="157"/>
                  </a:cubicBezTo>
                  <a:cubicBezTo>
                    <a:pt x="185" y="157"/>
                    <a:pt x="208" y="95"/>
                    <a:pt x="208" y="60"/>
                  </a:cubicBezTo>
                  <a:cubicBezTo>
                    <a:pt x="208" y="27"/>
                    <a:pt x="180" y="0"/>
                    <a:pt x="146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0" name="Freeform 51"/>
            <p:cNvSpPr>
              <a:spLocks/>
            </p:cNvSpPr>
            <p:nvPr/>
          </p:nvSpPr>
          <p:spPr bwMode="auto">
            <a:xfrm>
              <a:off x="8709025" y="3605213"/>
              <a:ext cx="123825" cy="157163"/>
            </a:xfrm>
            <a:custGeom>
              <a:avLst/>
              <a:gdLst>
                <a:gd name="T0" fmla="*/ 12 w 57"/>
                <a:gd name="T1" fmla="*/ 72 h 72"/>
                <a:gd name="T2" fmla="*/ 27 w 57"/>
                <a:gd name="T3" fmla="*/ 0 h 72"/>
                <a:gd name="T4" fmla="*/ 57 w 57"/>
                <a:gd name="T5" fmla="*/ 6 h 72"/>
                <a:gd name="T6" fmla="*/ 12 w 57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72">
                  <a:moveTo>
                    <a:pt x="12" y="72"/>
                  </a:moveTo>
                  <a:cubicBezTo>
                    <a:pt x="0" y="48"/>
                    <a:pt x="7" y="20"/>
                    <a:pt x="27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29" y="21"/>
                    <a:pt x="12" y="37"/>
                    <a:pt x="12" y="7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11" name="Freeform 52"/>
          <p:cNvSpPr>
            <a:spLocks/>
          </p:cNvSpPr>
          <p:nvPr/>
        </p:nvSpPr>
        <p:spPr bwMode="auto">
          <a:xfrm>
            <a:off x="833270" y="848832"/>
            <a:ext cx="679450" cy="552450"/>
          </a:xfrm>
          <a:custGeom>
            <a:avLst/>
            <a:gdLst>
              <a:gd name="T0" fmla="*/ 312 w 312"/>
              <a:gd name="T1" fmla="*/ 86 h 253"/>
              <a:gd name="T2" fmla="*/ 305 w 312"/>
              <a:gd name="T3" fmla="*/ 75 h 253"/>
              <a:gd name="T4" fmla="*/ 79 w 312"/>
              <a:gd name="T5" fmla="*/ 226 h 253"/>
              <a:gd name="T6" fmla="*/ 28 w 312"/>
              <a:gd name="T7" fmla="*/ 214 h 253"/>
              <a:gd name="T8" fmla="*/ 35 w 312"/>
              <a:gd name="T9" fmla="*/ 162 h 253"/>
              <a:gd name="T10" fmla="*/ 262 w 312"/>
              <a:gd name="T11" fmla="*/ 11 h 253"/>
              <a:gd name="T12" fmla="*/ 254 w 312"/>
              <a:gd name="T13" fmla="*/ 0 h 253"/>
              <a:gd name="T14" fmla="*/ 26 w 312"/>
              <a:gd name="T15" fmla="*/ 153 h 253"/>
              <a:gd name="T16" fmla="*/ 15 w 312"/>
              <a:gd name="T17" fmla="*/ 222 h 253"/>
              <a:gd name="T18" fmla="*/ 83 w 312"/>
              <a:gd name="T19" fmla="*/ 239 h 253"/>
              <a:gd name="T20" fmla="*/ 312 w 312"/>
              <a:gd name="T21" fmla="*/ 86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2" h="253">
                <a:moveTo>
                  <a:pt x="312" y="86"/>
                </a:moveTo>
                <a:cubicBezTo>
                  <a:pt x="305" y="75"/>
                  <a:pt x="305" y="75"/>
                  <a:pt x="305" y="75"/>
                </a:cubicBezTo>
                <a:cubicBezTo>
                  <a:pt x="79" y="226"/>
                  <a:pt x="79" y="226"/>
                  <a:pt x="79" y="226"/>
                </a:cubicBezTo>
                <a:cubicBezTo>
                  <a:pt x="63" y="237"/>
                  <a:pt x="40" y="231"/>
                  <a:pt x="28" y="214"/>
                </a:cubicBezTo>
                <a:cubicBezTo>
                  <a:pt x="16" y="196"/>
                  <a:pt x="19" y="173"/>
                  <a:pt x="35" y="162"/>
                </a:cubicBezTo>
                <a:cubicBezTo>
                  <a:pt x="262" y="11"/>
                  <a:pt x="262" y="11"/>
                  <a:pt x="262" y="11"/>
                </a:cubicBezTo>
                <a:cubicBezTo>
                  <a:pt x="254" y="0"/>
                  <a:pt x="254" y="0"/>
                  <a:pt x="254" y="0"/>
                </a:cubicBezTo>
                <a:cubicBezTo>
                  <a:pt x="26" y="153"/>
                  <a:pt x="26" y="153"/>
                  <a:pt x="26" y="153"/>
                </a:cubicBezTo>
                <a:cubicBezTo>
                  <a:pt x="4" y="167"/>
                  <a:pt x="0" y="198"/>
                  <a:pt x="15" y="222"/>
                </a:cubicBezTo>
                <a:cubicBezTo>
                  <a:pt x="31" y="246"/>
                  <a:pt x="62" y="253"/>
                  <a:pt x="83" y="239"/>
                </a:cubicBezTo>
                <a:lnTo>
                  <a:pt x="312" y="8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2" name="Freeform 53"/>
          <p:cNvSpPr>
            <a:spLocks/>
          </p:cNvSpPr>
          <p:nvPr/>
        </p:nvSpPr>
        <p:spPr bwMode="auto">
          <a:xfrm>
            <a:off x="1349208" y="818670"/>
            <a:ext cx="187325" cy="257175"/>
          </a:xfrm>
          <a:custGeom>
            <a:avLst/>
            <a:gdLst>
              <a:gd name="T0" fmla="*/ 80 w 86"/>
              <a:gd name="T1" fmla="*/ 115 h 118"/>
              <a:gd name="T2" fmla="*/ 68 w 86"/>
              <a:gd name="T3" fmla="*/ 113 h 118"/>
              <a:gd name="T4" fmla="*/ 3 w 86"/>
              <a:gd name="T5" fmla="*/ 16 h 118"/>
              <a:gd name="T6" fmla="*/ 6 w 86"/>
              <a:gd name="T7" fmla="*/ 3 h 118"/>
              <a:gd name="T8" fmla="*/ 19 w 86"/>
              <a:gd name="T9" fmla="*/ 6 h 118"/>
              <a:gd name="T10" fmla="*/ 83 w 86"/>
              <a:gd name="T11" fmla="*/ 102 h 118"/>
              <a:gd name="T12" fmla="*/ 80 w 86"/>
              <a:gd name="T13" fmla="*/ 1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118">
                <a:moveTo>
                  <a:pt x="80" y="115"/>
                </a:moveTo>
                <a:cubicBezTo>
                  <a:pt x="76" y="118"/>
                  <a:pt x="70" y="117"/>
                  <a:pt x="68" y="113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2"/>
                  <a:pt x="1" y="6"/>
                  <a:pt x="6" y="3"/>
                </a:cubicBezTo>
                <a:cubicBezTo>
                  <a:pt x="10" y="0"/>
                  <a:pt x="16" y="2"/>
                  <a:pt x="19" y="6"/>
                </a:cubicBezTo>
                <a:cubicBezTo>
                  <a:pt x="83" y="102"/>
                  <a:pt x="83" y="102"/>
                  <a:pt x="83" y="102"/>
                </a:cubicBezTo>
                <a:cubicBezTo>
                  <a:pt x="86" y="107"/>
                  <a:pt x="85" y="112"/>
                  <a:pt x="80" y="11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3" name="Freeform 54"/>
          <p:cNvSpPr>
            <a:spLocks/>
          </p:cNvSpPr>
          <p:nvPr/>
        </p:nvSpPr>
        <p:spPr bwMode="auto">
          <a:xfrm>
            <a:off x="922170" y="994882"/>
            <a:ext cx="514350" cy="336550"/>
          </a:xfrm>
          <a:custGeom>
            <a:avLst/>
            <a:gdLst>
              <a:gd name="T0" fmla="*/ 236 w 236"/>
              <a:gd name="T1" fmla="*/ 13 h 154"/>
              <a:gd name="T2" fmla="*/ 227 w 236"/>
              <a:gd name="T3" fmla="*/ 0 h 154"/>
              <a:gd name="T4" fmla="*/ 25 w 236"/>
              <a:gd name="T5" fmla="*/ 135 h 154"/>
              <a:gd name="T6" fmla="*/ 0 w 236"/>
              <a:gd name="T7" fmla="*/ 136 h 154"/>
              <a:gd name="T8" fmla="*/ 1 w 236"/>
              <a:gd name="T9" fmla="*/ 138 h 154"/>
              <a:gd name="T10" fmla="*/ 36 w 236"/>
              <a:gd name="T11" fmla="*/ 146 h 154"/>
              <a:gd name="T12" fmla="*/ 236 w 236"/>
              <a:gd name="T13" fmla="*/ 1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154">
                <a:moveTo>
                  <a:pt x="236" y="13"/>
                </a:moveTo>
                <a:cubicBezTo>
                  <a:pt x="227" y="0"/>
                  <a:pt x="227" y="0"/>
                  <a:pt x="227" y="0"/>
                </a:cubicBezTo>
                <a:cubicBezTo>
                  <a:pt x="25" y="135"/>
                  <a:pt x="25" y="135"/>
                  <a:pt x="25" y="135"/>
                </a:cubicBezTo>
                <a:cubicBezTo>
                  <a:pt x="17" y="140"/>
                  <a:pt x="8" y="140"/>
                  <a:pt x="0" y="136"/>
                </a:cubicBezTo>
                <a:cubicBezTo>
                  <a:pt x="0" y="137"/>
                  <a:pt x="0" y="137"/>
                  <a:pt x="1" y="138"/>
                </a:cubicBezTo>
                <a:cubicBezTo>
                  <a:pt x="9" y="150"/>
                  <a:pt x="25" y="154"/>
                  <a:pt x="36" y="146"/>
                </a:cubicBezTo>
                <a:lnTo>
                  <a:pt x="236" y="1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4" name="Freeform 55"/>
          <p:cNvSpPr>
            <a:spLocks noEditPoints="1"/>
          </p:cNvSpPr>
          <p:nvPr/>
        </p:nvSpPr>
        <p:spPr bwMode="auto">
          <a:xfrm>
            <a:off x="503070" y="1290157"/>
            <a:ext cx="296863" cy="520700"/>
          </a:xfrm>
          <a:custGeom>
            <a:avLst/>
            <a:gdLst>
              <a:gd name="T0" fmla="*/ 59 w 136"/>
              <a:gd name="T1" fmla="*/ 203 h 239"/>
              <a:gd name="T2" fmla="*/ 54 w 136"/>
              <a:gd name="T3" fmla="*/ 203 h 239"/>
              <a:gd name="T4" fmla="*/ 54 w 136"/>
              <a:gd name="T5" fmla="*/ 239 h 239"/>
              <a:gd name="T6" fmla="*/ 72 w 136"/>
              <a:gd name="T7" fmla="*/ 226 h 239"/>
              <a:gd name="T8" fmla="*/ 59 w 136"/>
              <a:gd name="T9" fmla="*/ 203 h 239"/>
              <a:gd name="T10" fmla="*/ 54 w 136"/>
              <a:gd name="T11" fmla="*/ 187 h 239"/>
              <a:gd name="T12" fmla="*/ 54 w 136"/>
              <a:gd name="T13" fmla="*/ 82 h 239"/>
              <a:gd name="T14" fmla="*/ 81 w 136"/>
              <a:gd name="T15" fmla="*/ 74 h 239"/>
              <a:gd name="T16" fmla="*/ 97 w 136"/>
              <a:gd name="T17" fmla="*/ 13 h 239"/>
              <a:gd name="T18" fmla="*/ 114 w 136"/>
              <a:gd name="T19" fmla="*/ 2 h 239"/>
              <a:gd name="T20" fmla="*/ 124 w 136"/>
              <a:gd name="T21" fmla="*/ 20 h 239"/>
              <a:gd name="T22" fmla="*/ 109 w 136"/>
              <a:gd name="T23" fmla="*/ 81 h 239"/>
              <a:gd name="T24" fmla="*/ 130 w 136"/>
              <a:gd name="T25" fmla="*/ 134 h 239"/>
              <a:gd name="T26" fmla="*/ 122 w 136"/>
              <a:gd name="T27" fmla="*/ 164 h 239"/>
              <a:gd name="T28" fmla="*/ 122 w 136"/>
              <a:gd name="T29" fmla="*/ 164 h 239"/>
              <a:gd name="T30" fmla="*/ 136 w 136"/>
              <a:gd name="T31" fmla="*/ 187 h 239"/>
              <a:gd name="T32" fmla="*/ 131 w 136"/>
              <a:gd name="T33" fmla="*/ 207 h 239"/>
              <a:gd name="T34" fmla="*/ 54 w 136"/>
              <a:gd name="T35" fmla="*/ 187 h 239"/>
              <a:gd name="T36" fmla="*/ 54 w 136"/>
              <a:gd name="T37" fmla="*/ 203 h 239"/>
              <a:gd name="T38" fmla="*/ 36 w 136"/>
              <a:gd name="T39" fmla="*/ 216 h 239"/>
              <a:gd name="T40" fmla="*/ 50 w 136"/>
              <a:gd name="T41" fmla="*/ 239 h 239"/>
              <a:gd name="T42" fmla="*/ 54 w 136"/>
              <a:gd name="T43" fmla="*/ 239 h 239"/>
              <a:gd name="T44" fmla="*/ 54 w 136"/>
              <a:gd name="T45" fmla="*/ 203 h 239"/>
              <a:gd name="T46" fmla="*/ 54 w 136"/>
              <a:gd name="T47" fmla="*/ 82 h 239"/>
              <a:gd name="T48" fmla="*/ 54 w 136"/>
              <a:gd name="T49" fmla="*/ 187 h 239"/>
              <a:gd name="T50" fmla="*/ 0 w 136"/>
              <a:gd name="T51" fmla="*/ 173 h 239"/>
              <a:gd name="T52" fmla="*/ 5 w 136"/>
              <a:gd name="T53" fmla="*/ 152 h 239"/>
              <a:gd name="T54" fmla="*/ 29 w 136"/>
              <a:gd name="T55" fmla="*/ 140 h 239"/>
              <a:gd name="T56" fmla="*/ 37 w 136"/>
              <a:gd name="T57" fmla="*/ 109 h 239"/>
              <a:gd name="T58" fmla="*/ 54 w 136"/>
              <a:gd name="T59" fmla="*/ 82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6" h="239">
                <a:moveTo>
                  <a:pt x="59" y="203"/>
                </a:moveTo>
                <a:cubicBezTo>
                  <a:pt x="57" y="203"/>
                  <a:pt x="56" y="203"/>
                  <a:pt x="54" y="203"/>
                </a:cubicBezTo>
                <a:cubicBezTo>
                  <a:pt x="54" y="239"/>
                  <a:pt x="54" y="239"/>
                  <a:pt x="54" y="239"/>
                </a:cubicBezTo>
                <a:cubicBezTo>
                  <a:pt x="62" y="239"/>
                  <a:pt x="70" y="234"/>
                  <a:pt x="72" y="226"/>
                </a:cubicBezTo>
                <a:cubicBezTo>
                  <a:pt x="74" y="216"/>
                  <a:pt x="69" y="206"/>
                  <a:pt x="59" y="203"/>
                </a:cubicBezTo>
                <a:close/>
                <a:moveTo>
                  <a:pt x="54" y="187"/>
                </a:moveTo>
                <a:cubicBezTo>
                  <a:pt x="54" y="82"/>
                  <a:pt x="54" y="82"/>
                  <a:pt x="54" y="82"/>
                </a:cubicBezTo>
                <a:cubicBezTo>
                  <a:pt x="62" y="76"/>
                  <a:pt x="71" y="74"/>
                  <a:pt x="81" y="74"/>
                </a:cubicBezTo>
                <a:cubicBezTo>
                  <a:pt x="97" y="13"/>
                  <a:pt x="97" y="13"/>
                  <a:pt x="97" y="13"/>
                </a:cubicBezTo>
                <a:cubicBezTo>
                  <a:pt x="99" y="5"/>
                  <a:pt x="107" y="0"/>
                  <a:pt x="114" y="2"/>
                </a:cubicBezTo>
                <a:cubicBezTo>
                  <a:pt x="122" y="4"/>
                  <a:pt x="126" y="12"/>
                  <a:pt x="124" y="20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25" y="90"/>
                  <a:pt x="136" y="109"/>
                  <a:pt x="130" y="134"/>
                </a:cubicBezTo>
                <a:cubicBezTo>
                  <a:pt x="130" y="134"/>
                  <a:pt x="125" y="154"/>
                  <a:pt x="122" y="164"/>
                </a:cubicBezTo>
                <a:cubicBezTo>
                  <a:pt x="122" y="164"/>
                  <a:pt x="122" y="164"/>
                  <a:pt x="122" y="164"/>
                </a:cubicBezTo>
                <a:cubicBezTo>
                  <a:pt x="118" y="178"/>
                  <a:pt x="136" y="187"/>
                  <a:pt x="136" y="187"/>
                </a:cubicBezTo>
                <a:cubicBezTo>
                  <a:pt x="131" y="207"/>
                  <a:pt x="131" y="207"/>
                  <a:pt x="131" y="207"/>
                </a:cubicBezTo>
                <a:lnTo>
                  <a:pt x="54" y="187"/>
                </a:lnTo>
                <a:close/>
                <a:moveTo>
                  <a:pt x="54" y="203"/>
                </a:moveTo>
                <a:cubicBezTo>
                  <a:pt x="46" y="203"/>
                  <a:pt x="38" y="208"/>
                  <a:pt x="36" y="216"/>
                </a:cubicBezTo>
                <a:cubicBezTo>
                  <a:pt x="34" y="226"/>
                  <a:pt x="40" y="236"/>
                  <a:pt x="50" y="239"/>
                </a:cubicBezTo>
                <a:cubicBezTo>
                  <a:pt x="51" y="239"/>
                  <a:pt x="53" y="239"/>
                  <a:pt x="54" y="239"/>
                </a:cubicBezTo>
                <a:cubicBezTo>
                  <a:pt x="54" y="203"/>
                  <a:pt x="54" y="203"/>
                  <a:pt x="54" y="203"/>
                </a:cubicBezTo>
                <a:close/>
                <a:moveTo>
                  <a:pt x="54" y="82"/>
                </a:moveTo>
                <a:cubicBezTo>
                  <a:pt x="54" y="187"/>
                  <a:pt x="54" y="187"/>
                  <a:pt x="54" y="187"/>
                </a:cubicBezTo>
                <a:cubicBezTo>
                  <a:pt x="0" y="173"/>
                  <a:pt x="0" y="173"/>
                  <a:pt x="0" y="173"/>
                </a:cubicBezTo>
                <a:cubicBezTo>
                  <a:pt x="5" y="152"/>
                  <a:pt x="5" y="152"/>
                  <a:pt x="5" y="152"/>
                </a:cubicBezTo>
                <a:cubicBezTo>
                  <a:pt x="5" y="152"/>
                  <a:pt x="25" y="154"/>
                  <a:pt x="29" y="140"/>
                </a:cubicBezTo>
                <a:cubicBezTo>
                  <a:pt x="32" y="128"/>
                  <a:pt x="37" y="109"/>
                  <a:pt x="37" y="109"/>
                </a:cubicBezTo>
                <a:cubicBezTo>
                  <a:pt x="40" y="97"/>
                  <a:pt x="46" y="88"/>
                  <a:pt x="54" y="82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5" name="Freeform 56"/>
          <p:cNvSpPr>
            <a:spLocks noEditPoints="1"/>
          </p:cNvSpPr>
          <p:nvPr/>
        </p:nvSpPr>
        <p:spPr bwMode="auto">
          <a:xfrm>
            <a:off x="233195" y="2380770"/>
            <a:ext cx="555625" cy="604838"/>
          </a:xfrm>
          <a:custGeom>
            <a:avLst/>
            <a:gdLst>
              <a:gd name="T0" fmla="*/ 198 w 255"/>
              <a:gd name="T1" fmla="*/ 128 h 277"/>
              <a:gd name="T2" fmla="*/ 191 w 255"/>
              <a:gd name="T3" fmla="*/ 158 h 277"/>
              <a:gd name="T4" fmla="*/ 191 w 255"/>
              <a:gd name="T5" fmla="*/ 185 h 277"/>
              <a:gd name="T6" fmla="*/ 196 w 255"/>
              <a:gd name="T7" fmla="*/ 187 h 277"/>
              <a:gd name="T8" fmla="*/ 218 w 255"/>
              <a:gd name="T9" fmla="*/ 218 h 277"/>
              <a:gd name="T10" fmla="*/ 191 w 255"/>
              <a:gd name="T11" fmla="*/ 201 h 277"/>
              <a:gd name="T12" fmla="*/ 191 w 255"/>
              <a:gd name="T13" fmla="*/ 55 h 277"/>
              <a:gd name="T14" fmla="*/ 218 w 255"/>
              <a:gd name="T15" fmla="*/ 38 h 277"/>
              <a:gd name="T16" fmla="*/ 196 w 255"/>
              <a:gd name="T17" fmla="*/ 69 h 277"/>
              <a:gd name="T18" fmla="*/ 191 w 255"/>
              <a:gd name="T19" fmla="*/ 71 h 277"/>
              <a:gd name="T20" fmla="*/ 249 w 255"/>
              <a:gd name="T21" fmla="*/ 121 h 277"/>
              <a:gd name="T22" fmla="*/ 211 w 255"/>
              <a:gd name="T23" fmla="*/ 128 h 277"/>
              <a:gd name="T24" fmla="*/ 249 w 255"/>
              <a:gd name="T25" fmla="*/ 134 h 277"/>
              <a:gd name="T26" fmla="*/ 249 w 255"/>
              <a:gd name="T27" fmla="*/ 121 h 277"/>
              <a:gd name="T28" fmla="*/ 132 w 255"/>
              <a:gd name="T29" fmla="*/ 277 h 277"/>
              <a:gd name="T30" fmla="*/ 167 w 255"/>
              <a:gd name="T31" fmla="*/ 186 h 277"/>
              <a:gd name="T32" fmla="*/ 191 w 255"/>
              <a:gd name="T33" fmla="*/ 98 h 277"/>
              <a:gd name="T34" fmla="*/ 127 w 255"/>
              <a:gd name="T35" fmla="*/ 72 h 277"/>
              <a:gd name="T36" fmla="*/ 183 w 255"/>
              <a:gd name="T37" fmla="*/ 128 h 277"/>
              <a:gd name="T38" fmla="*/ 156 w 255"/>
              <a:gd name="T39" fmla="*/ 176 h 277"/>
              <a:gd name="T40" fmla="*/ 153 w 255"/>
              <a:gd name="T41" fmla="*/ 214 h 277"/>
              <a:gd name="T42" fmla="*/ 127 w 255"/>
              <a:gd name="T43" fmla="*/ 277 h 277"/>
              <a:gd name="T44" fmla="*/ 191 w 255"/>
              <a:gd name="T45" fmla="*/ 71 h 277"/>
              <a:gd name="T46" fmla="*/ 186 w 255"/>
              <a:gd name="T47" fmla="*/ 60 h 277"/>
              <a:gd name="T48" fmla="*/ 191 w 255"/>
              <a:gd name="T49" fmla="*/ 185 h 277"/>
              <a:gd name="T50" fmla="*/ 186 w 255"/>
              <a:gd name="T51" fmla="*/ 196 h 277"/>
              <a:gd name="T52" fmla="*/ 191 w 255"/>
              <a:gd name="T53" fmla="*/ 185 h 277"/>
              <a:gd name="T54" fmla="*/ 127 w 255"/>
              <a:gd name="T55" fmla="*/ 0 h 277"/>
              <a:gd name="T56" fmla="*/ 134 w 255"/>
              <a:gd name="T57" fmla="*/ 7 h 277"/>
              <a:gd name="T58" fmla="*/ 128 w 255"/>
              <a:gd name="T59" fmla="*/ 45 h 277"/>
              <a:gd name="T60" fmla="*/ 127 w 255"/>
              <a:gd name="T61" fmla="*/ 45 h 277"/>
              <a:gd name="T62" fmla="*/ 64 w 255"/>
              <a:gd name="T63" fmla="*/ 97 h 277"/>
              <a:gd name="T64" fmla="*/ 89 w 255"/>
              <a:gd name="T65" fmla="*/ 187 h 277"/>
              <a:gd name="T66" fmla="*/ 124 w 255"/>
              <a:gd name="T67" fmla="*/ 277 h 277"/>
              <a:gd name="T68" fmla="*/ 127 w 255"/>
              <a:gd name="T69" fmla="*/ 214 h 277"/>
              <a:gd name="T70" fmla="*/ 103 w 255"/>
              <a:gd name="T71" fmla="*/ 183 h 277"/>
              <a:gd name="T72" fmla="*/ 71 w 255"/>
              <a:gd name="T73" fmla="*/ 128 h 277"/>
              <a:gd name="T74" fmla="*/ 127 w 255"/>
              <a:gd name="T75" fmla="*/ 72 h 277"/>
              <a:gd name="T76" fmla="*/ 127 w 255"/>
              <a:gd name="T77" fmla="*/ 57 h 277"/>
              <a:gd name="T78" fmla="*/ 127 w 255"/>
              <a:gd name="T79" fmla="*/ 0 h 277"/>
              <a:gd name="T80" fmla="*/ 121 w 255"/>
              <a:gd name="T81" fmla="*/ 38 h 277"/>
              <a:gd name="T82" fmla="*/ 127 w 255"/>
              <a:gd name="T83" fmla="*/ 0 h 277"/>
              <a:gd name="T84" fmla="*/ 64 w 255"/>
              <a:gd name="T85" fmla="*/ 185 h 277"/>
              <a:gd name="T86" fmla="*/ 69 w 255"/>
              <a:gd name="T87" fmla="*/ 196 h 277"/>
              <a:gd name="T88" fmla="*/ 64 w 255"/>
              <a:gd name="T89" fmla="*/ 71 h 277"/>
              <a:gd name="T90" fmla="*/ 69 w 255"/>
              <a:gd name="T91" fmla="*/ 60 h 277"/>
              <a:gd name="T92" fmla="*/ 64 w 255"/>
              <a:gd name="T93" fmla="*/ 71 h 277"/>
              <a:gd name="T94" fmla="*/ 57 w 255"/>
              <a:gd name="T95" fmla="*/ 128 h 277"/>
              <a:gd name="T96" fmla="*/ 64 w 255"/>
              <a:gd name="T97" fmla="*/ 97 h 277"/>
              <a:gd name="T98" fmla="*/ 64 w 255"/>
              <a:gd name="T99" fmla="*/ 71 h 277"/>
              <a:gd name="T100" fmla="*/ 60 w 255"/>
              <a:gd name="T101" fmla="*/ 69 h 277"/>
              <a:gd name="T102" fmla="*/ 38 w 255"/>
              <a:gd name="T103" fmla="*/ 38 h 277"/>
              <a:gd name="T104" fmla="*/ 64 w 255"/>
              <a:gd name="T105" fmla="*/ 55 h 277"/>
              <a:gd name="T106" fmla="*/ 64 w 255"/>
              <a:gd name="T107" fmla="*/ 201 h 277"/>
              <a:gd name="T108" fmla="*/ 38 w 255"/>
              <a:gd name="T109" fmla="*/ 218 h 277"/>
              <a:gd name="T110" fmla="*/ 60 w 255"/>
              <a:gd name="T111" fmla="*/ 187 h 277"/>
              <a:gd name="T112" fmla="*/ 64 w 255"/>
              <a:gd name="T113" fmla="*/ 185 h 277"/>
              <a:gd name="T114" fmla="*/ 45 w 255"/>
              <a:gd name="T115" fmla="*/ 128 h 277"/>
              <a:gd name="T116" fmla="*/ 7 w 255"/>
              <a:gd name="T117" fmla="*/ 121 h 277"/>
              <a:gd name="T118" fmla="*/ 7 w 255"/>
              <a:gd name="T119" fmla="*/ 134 h 277"/>
              <a:gd name="T120" fmla="*/ 45 w 255"/>
              <a:gd name="T121" fmla="*/ 128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5" h="277">
                <a:moveTo>
                  <a:pt x="191" y="158"/>
                </a:moveTo>
                <a:cubicBezTo>
                  <a:pt x="195" y="149"/>
                  <a:pt x="198" y="139"/>
                  <a:pt x="198" y="128"/>
                </a:cubicBezTo>
                <a:cubicBezTo>
                  <a:pt x="198" y="117"/>
                  <a:pt x="195" y="107"/>
                  <a:pt x="191" y="98"/>
                </a:cubicBezTo>
                <a:cubicBezTo>
                  <a:pt x="191" y="158"/>
                  <a:pt x="191" y="158"/>
                  <a:pt x="191" y="158"/>
                </a:cubicBezTo>
                <a:close/>
                <a:moveTo>
                  <a:pt x="191" y="201"/>
                </a:moveTo>
                <a:cubicBezTo>
                  <a:pt x="191" y="185"/>
                  <a:pt x="191" y="185"/>
                  <a:pt x="191" y="185"/>
                </a:cubicBezTo>
                <a:cubicBezTo>
                  <a:pt x="193" y="185"/>
                  <a:pt x="194" y="185"/>
                  <a:pt x="196" y="187"/>
                </a:cubicBezTo>
                <a:cubicBezTo>
                  <a:pt x="196" y="187"/>
                  <a:pt x="196" y="187"/>
                  <a:pt x="196" y="187"/>
                </a:cubicBezTo>
                <a:cubicBezTo>
                  <a:pt x="218" y="209"/>
                  <a:pt x="218" y="209"/>
                  <a:pt x="218" y="209"/>
                </a:cubicBezTo>
                <a:cubicBezTo>
                  <a:pt x="220" y="211"/>
                  <a:pt x="220" y="216"/>
                  <a:pt x="218" y="218"/>
                </a:cubicBezTo>
                <a:cubicBezTo>
                  <a:pt x="215" y="221"/>
                  <a:pt x="211" y="221"/>
                  <a:pt x="209" y="218"/>
                </a:cubicBezTo>
                <a:cubicBezTo>
                  <a:pt x="191" y="201"/>
                  <a:pt x="191" y="201"/>
                  <a:pt x="191" y="201"/>
                </a:cubicBezTo>
                <a:close/>
                <a:moveTo>
                  <a:pt x="191" y="71"/>
                </a:moveTo>
                <a:cubicBezTo>
                  <a:pt x="191" y="55"/>
                  <a:pt x="191" y="55"/>
                  <a:pt x="191" y="55"/>
                </a:cubicBezTo>
                <a:cubicBezTo>
                  <a:pt x="209" y="38"/>
                  <a:pt x="209" y="38"/>
                  <a:pt x="209" y="38"/>
                </a:cubicBezTo>
                <a:cubicBezTo>
                  <a:pt x="211" y="35"/>
                  <a:pt x="215" y="35"/>
                  <a:pt x="218" y="38"/>
                </a:cubicBezTo>
                <a:cubicBezTo>
                  <a:pt x="220" y="40"/>
                  <a:pt x="220" y="44"/>
                  <a:pt x="218" y="47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4" y="71"/>
                  <a:pt x="193" y="71"/>
                  <a:pt x="191" y="71"/>
                </a:cubicBezTo>
                <a:close/>
                <a:moveTo>
                  <a:pt x="249" y="121"/>
                </a:moveTo>
                <a:cubicBezTo>
                  <a:pt x="249" y="121"/>
                  <a:pt x="249" y="121"/>
                  <a:pt x="249" y="121"/>
                </a:cubicBezTo>
                <a:cubicBezTo>
                  <a:pt x="217" y="121"/>
                  <a:pt x="217" y="121"/>
                  <a:pt x="217" y="121"/>
                </a:cubicBezTo>
                <a:cubicBezTo>
                  <a:pt x="214" y="121"/>
                  <a:pt x="211" y="124"/>
                  <a:pt x="211" y="128"/>
                </a:cubicBezTo>
                <a:cubicBezTo>
                  <a:pt x="211" y="132"/>
                  <a:pt x="214" y="134"/>
                  <a:pt x="217" y="134"/>
                </a:cubicBezTo>
                <a:cubicBezTo>
                  <a:pt x="249" y="134"/>
                  <a:pt x="249" y="134"/>
                  <a:pt x="249" y="134"/>
                </a:cubicBezTo>
                <a:cubicBezTo>
                  <a:pt x="252" y="134"/>
                  <a:pt x="255" y="132"/>
                  <a:pt x="255" y="128"/>
                </a:cubicBezTo>
                <a:cubicBezTo>
                  <a:pt x="255" y="124"/>
                  <a:pt x="252" y="121"/>
                  <a:pt x="249" y="121"/>
                </a:cubicBezTo>
                <a:close/>
                <a:moveTo>
                  <a:pt x="127" y="277"/>
                </a:moveTo>
                <a:cubicBezTo>
                  <a:pt x="132" y="277"/>
                  <a:pt x="132" y="277"/>
                  <a:pt x="132" y="277"/>
                </a:cubicBezTo>
                <a:cubicBezTo>
                  <a:pt x="151" y="277"/>
                  <a:pt x="167" y="262"/>
                  <a:pt x="167" y="242"/>
                </a:cubicBezTo>
                <a:cubicBezTo>
                  <a:pt x="167" y="186"/>
                  <a:pt x="167" y="186"/>
                  <a:pt x="167" y="186"/>
                </a:cubicBezTo>
                <a:cubicBezTo>
                  <a:pt x="177" y="179"/>
                  <a:pt x="186" y="169"/>
                  <a:pt x="191" y="158"/>
                </a:cubicBezTo>
                <a:cubicBezTo>
                  <a:pt x="191" y="98"/>
                  <a:pt x="191" y="98"/>
                  <a:pt x="191" y="98"/>
                </a:cubicBezTo>
                <a:cubicBezTo>
                  <a:pt x="180" y="74"/>
                  <a:pt x="156" y="57"/>
                  <a:pt x="127" y="57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43" y="72"/>
                  <a:pt x="157" y="78"/>
                  <a:pt x="167" y="88"/>
                </a:cubicBezTo>
                <a:cubicBezTo>
                  <a:pt x="177" y="98"/>
                  <a:pt x="183" y="112"/>
                  <a:pt x="183" y="128"/>
                </a:cubicBezTo>
                <a:cubicBezTo>
                  <a:pt x="183" y="148"/>
                  <a:pt x="172" y="166"/>
                  <a:pt x="156" y="176"/>
                </a:cubicBezTo>
                <a:cubicBezTo>
                  <a:pt x="156" y="176"/>
                  <a:pt x="156" y="176"/>
                  <a:pt x="156" y="176"/>
                </a:cubicBezTo>
                <a:cubicBezTo>
                  <a:pt x="154" y="177"/>
                  <a:pt x="153" y="180"/>
                  <a:pt x="153" y="182"/>
                </a:cubicBezTo>
                <a:cubicBezTo>
                  <a:pt x="153" y="214"/>
                  <a:pt x="153" y="214"/>
                  <a:pt x="153" y="214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27" y="277"/>
                  <a:pt x="127" y="277"/>
                  <a:pt x="127" y="277"/>
                </a:cubicBezTo>
                <a:close/>
                <a:moveTo>
                  <a:pt x="191" y="55"/>
                </a:moveTo>
                <a:cubicBezTo>
                  <a:pt x="191" y="71"/>
                  <a:pt x="191" y="71"/>
                  <a:pt x="191" y="71"/>
                </a:cubicBezTo>
                <a:cubicBezTo>
                  <a:pt x="189" y="71"/>
                  <a:pt x="188" y="71"/>
                  <a:pt x="186" y="69"/>
                </a:cubicBezTo>
                <a:cubicBezTo>
                  <a:pt x="184" y="67"/>
                  <a:pt x="184" y="63"/>
                  <a:pt x="186" y="60"/>
                </a:cubicBezTo>
                <a:cubicBezTo>
                  <a:pt x="191" y="55"/>
                  <a:pt x="191" y="55"/>
                  <a:pt x="191" y="55"/>
                </a:cubicBezTo>
                <a:close/>
                <a:moveTo>
                  <a:pt x="191" y="185"/>
                </a:moveTo>
                <a:cubicBezTo>
                  <a:pt x="191" y="201"/>
                  <a:pt x="191" y="201"/>
                  <a:pt x="191" y="201"/>
                </a:cubicBezTo>
                <a:cubicBezTo>
                  <a:pt x="186" y="196"/>
                  <a:pt x="186" y="196"/>
                  <a:pt x="186" y="196"/>
                </a:cubicBezTo>
                <a:cubicBezTo>
                  <a:pt x="184" y="193"/>
                  <a:pt x="184" y="189"/>
                  <a:pt x="186" y="187"/>
                </a:cubicBezTo>
                <a:cubicBezTo>
                  <a:pt x="188" y="185"/>
                  <a:pt x="189" y="185"/>
                  <a:pt x="191" y="185"/>
                </a:cubicBezTo>
                <a:close/>
                <a:moveTo>
                  <a:pt x="127" y="45"/>
                </a:moveTo>
                <a:cubicBezTo>
                  <a:pt x="127" y="0"/>
                  <a:pt x="127" y="0"/>
                  <a:pt x="127" y="0"/>
                </a:cubicBezTo>
                <a:cubicBezTo>
                  <a:pt x="127" y="0"/>
                  <a:pt x="128" y="0"/>
                  <a:pt x="128" y="0"/>
                </a:cubicBezTo>
                <a:cubicBezTo>
                  <a:pt x="131" y="0"/>
                  <a:pt x="134" y="3"/>
                  <a:pt x="134" y="7"/>
                </a:cubicBezTo>
                <a:cubicBezTo>
                  <a:pt x="134" y="38"/>
                  <a:pt x="134" y="38"/>
                  <a:pt x="134" y="38"/>
                </a:cubicBezTo>
                <a:cubicBezTo>
                  <a:pt x="134" y="42"/>
                  <a:pt x="131" y="45"/>
                  <a:pt x="128" y="45"/>
                </a:cubicBezTo>
                <a:cubicBezTo>
                  <a:pt x="128" y="45"/>
                  <a:pt x="128" y="45"/>
                  <a:pt x="128" y="45"/>
                </a:cubicBezTo>
                <a:cubicBezTo>
                  <a:pt x="128" y="45"/>
                  <a:pt x="127" y="45"/>
                  <a:pt x="127" y="45"/>
                </a:cubicBezTo>
                <a:close/>
                <a:moveTo>
                  <a:pt x="127" y="57"/>
                </a:moveTo>
                <a:cubicBezTo>
                  <a:pt x="99" y="57"/>
                  <a:pt x="75" y="74"/>
                  <a:pt x="64" y="97"/>
                </a:cubicBezTo>
                <a:cubicBezTo>
                  <a:pt x="64" y="159"/>
                  <a:pt x="64" y="159"/>
                  <a:pt x="64" y="159"/>
                </a:cubicBezTo>
                <a:cubicBezTo>
                  <a:pt x="70" y="170"/>
                  <a:pt x="78" y="180"/>
                  <a:pt x="89" y="187"/>
                </a:cubicBezTo>
                <a:cubicBezTo>
                  <a:pt x="89" y="242"/>
                  <a:pt x="89" y="242"/>
                  <a:pt x="89" y="242"/>
                </a:cubicBezTo>
                <a:cubicBezTo>
                  <a:pt x="89" y="262"/>
                  <a:pt x="104" y="277"/>
                  <a:pt x="124" y="277"/>
                </a:cubicBezTo>
                <a:cubicBezTo>
                  <a:pt x="127" y="277"/>
                  <a:pt x="127" y="277"/>
                  <a:pt x="127" y="277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83"/>
                  <a:pt x="103" y="183"/>
                  <a:pt x="103" y="183"/>
                </a:cubicBezTo>
                <a:cubicBezTo>
                  <a:pt x="103" y="180"/>
                  <a:pt x="102" y="178"/>
                  <a:pt x="100" y="176"/>
                </a:cubicBezTo>
                <a:cubicBezTo>
                  <a:pt x="83" y="167"/>
                  <a:pt x="71" y="149"/>
                  <a:pt x="71" y="128"/>
                </a:cubicBezTo>
                <a:cubicBezTo>
                  <a:pt x="71" y="112"/>
                  <a:pt x="78" y="98"/>
                  <a:pt x="88" y="88"/>
                </a:cubicBezTo>
                <a:cubicBezTo>
                  <a:pt x="98" y="78"/>
                  <a:pt x="112" y="72"/>
                  <a:pt x="127" y="72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27" y="57"/>
                  <a:pt x="127" y="57"/>
                  <a:pt x="127" y="57"/>
                </a:cubicBezTo>
                <a:cubicBezTo>
                  <a:pt x="127" y="57"/>
                  <a:pt x="127" y="57"/>
                  <a:pt x="127" y="57"/>
                </a:cubicBezTo>
                <a:close/>
                <a:moveTo>
                  <a:pt x="127" y="0"/>
                </a:moveTo>
                <a:cubicBezTo>
                  <a:pt x="127" y="45"/>
                  <a:pt x="127" y="45"/>
                  <a:pt x="127" y="45"/>
                </a:cubicBezTo>
                <a:cubicBezTo>
                  <a:pt x="124" y="45"/>
                  <a:pt x="121" y="42"/>
                  <a:pt x="121" y="38"/>
                </a:cubicBezTo>
                <a:cubicBezTo>
                  <a:pt x="121" y="7"/>
                  <a:pt x="121" y="7"/>
                  <a:pt x="121" y="7"/>
                </a:cubicBezTo>
                <a:cubicBezTo>
                  <a:pt x="121" y="4"/>
                  <a:pt x="124" y="1"/>
                  <a:pt x="127" y="0"/>
                </a:cubicBezTo>
                <a:close/>
                <a:moveTo>
                  <a:pt x="64" y="201"/>
                </a:moveTo>
                <a:cubicBezTo>
                  <a:pt x="64" y="185"/>
                  <a:pt x="64" y="185"/>
                  <a:pt x="64" y="185"/>
                </a:cubicBezTo>
                <a:cubicBezTo>
                  <a:pt x="66" y="185"/>
                  <a:pt x="68" y="185"/>
                  <a:pt x="69" y="187"/>
                </a:cubicBezTo>
                <a:cubicBezTo>
                  <a:pt x="72" y="189"/>
                  <a:pt x="72" y="193"/>
                  <a:pt x="69" y="196"/>
                </a:cubicBezTo>
                <a:cubicBezTo>
                  <a:pt x="64" y="201"/>
                  <a:pt x="64" y="201"/>
                  <a:pt x="64" y="201"/>
                </a:cubicBezTo>
                <a:close/>
                <a:moveTo>
                  <a:pt x="64" y="71"/>
                </a:moveTo>
                <a:cubicBezTo>
                  <a:pt x="64" y="55"/>
                  <a:pt x="64" y="55"/>
                  <a:pt x="64" y="55"/>
                </a:cubicBezTo>
                <a:cubicBezTo>
                  <a:pt x="69" y="60"/>
                  <a:pt x="69" y="60"/>
                  <a:pt x="69" y="60"/>
                </a:cubicBezTo>
                <a:cubicBezTo>
                  <a:pt x="72" y="63"/>
                  <a:pt x="72" y="67"/>
                  <a:pt x="69" y="69"/>
                </a:cubicBezTo>
                <a:cubicBezTo>
                  <a:pt x="68" y="71"/>
                  <a:pt x="66" y="71"/>
                  <a:pt x="64" y="71"/>
                </a:cubicBezTo>
                <a:close/>
                <a:moveTo>
                  <a:pt x="64" y="97"/>
                </a:moveTo>
                <a:cubicBezTo>
                  <a:pt x="59" y="106"/>
                  <a:pt x="57" y="117"/>
                  <a:pt x="57" y="128"/>
                </a:cubicBezTo>
                <a:cubicBezTo>
                  <a:pt x="57" y="139"/>
                  <a:pt x="59" y="149"/>
                  <a:pt x="64" y="159"/>
                </a:cubicBezTo>
                <a:cubicBezTo>
                  <a:pt x="64" y="97"/>
                  <a:pt x="64" y="97"/>
                  <a:pt x="64" y="97"/>
                </a:cubicBezTo>
                <a:close/>
                <a:moveTo>
                  <a:pt x="64" y="55"/>
                </a:moveTo>
                <a:cubicBezTo>
                  <a:pt x="64" y="71"/>
                  <a:pt x="64" y="71"/>
                  <a:pt x="64" y="71"/>
                </a:cubicBezTo>
                <a:cubicBezTo>
                  <a:pt x="62" y="71"/>
                  <a:pt x="61" y="70"/>
                  <a:pt x="60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38" y="47"/>
                  <a:pt x="38" y="47"/>
                  <a:pt x="38" y="47"/>
                </a:cubicBezTo>
                <a:cubicBezTo>
                  <a:pt x="35" y="44"/>
                  <a:pt x="35" y="40"/>
                  <a:pt x="38" y="38"/>
                </a:cubicBezTo>
                <a:cubicBezTo>
                  <a:pt x="40" y="35"/>
                  <a:pt x="44" y="35"/>
                  <a:pt x="47" y="38"/>
                </a:cubicBezTo>
                <a:cubicBezTo>
                  <a:pt x="64" y="55"/>
                  <a:pt x="64" y="55"/>
                  <a:pt x="64" y="55"/>
                </a:cubicBezTo>
                <a:close/>
                <a:moveTo>
                  <a:pt x="64" y="185"/>
                </a:moveTo>
                <a:cubicBezTo>
                  <a:pt x="64" y="201"/>
                  <a:pt x="64" y="201"/>
                  <a:pt x="64" y="201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44" y="221"/>
                  <a:pt x="40" y="221"/>
                  <a:pt x="38" y="218"/>
                </a:cubicBezTo>
                <a:cubicBezTo>
                  <a:pt x="35" y="216"/>
                  <a:pt x="35" y="211"/>
                  <a:pt x="38" y="209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1" y="185"/>
                  <a:pt x="62" y="185"/>
                  <a:pt x="64" y="185"/>
                </a:cubicBezTo>
                <a:close/>
                <a:moveTo>
                  <a:pt x="45" y="128"/>
                </a:moveTo>
                <a:cubicBezTo>
                  <a:pt x="45" y="128"/>
                  <a:pt x="45" y="128"/>
                  <a:pt x="45" y="128"/>
                </a:cubicBezTo>
                <a:cubicBezTo>
                  <a:pt x="45" y="124"/>
                  <a:pt x="42" y="121"/>
                  <a:pt x="38" y="121"/>
                </a:cubicBezTo>
                <a:cubicBezTo>
                  <a:pt x="7" y="121"/>
                  <a:pt x="7" y="121"/>
                  <a:pt x="7" y="121"/>
                </a:cubicBezTo>
                <a:cubicBezTo>
                  <a:pt x="3" y="121"/>
                  <a:pt x="0" y="124"/>
                  <a:pt x="0" y="128"/>
                </a:cubicBezTo>
                <a:cubicBezTo>
                  <a:pt x="0" y="132"/>
                  <a:pt x="3" y="134"/>
                  <a:pt x="7" y="134"/>
                </a:cubicBezTo>
                <a:cubicBezTo>
                  <a:pt x="38" y="134"/>
                  <a:pt x="38" y="134"/>
                  <a:pt x="38" y="134"/>
                </a:cubicBezTo>
                <a:cubicBezTo>
                  <a:pt x="42" y="134"/>
                  <a:pt x="45" y="132"/>
                  <a:pt x="45" y="128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6" name="Freeform 57"/>
          <p:cNvSpPr>
            <a:spLocks noEditPoints="1"/>
          </p:cNvSpPr>
          <p:nvPr/>
        </p:nvSpPr>
        <p:spPr bwMode="auto">
          <a:xfrm>
            <a:off x="2282658" y="817082"/>
            <a:ext cx="528638" cy="519113"/>
          </a:xfrm>
          <a:custGeom>
            <a:avLst/>
            <a:gdLst>
              <a:gd name="T0" fmla="*/ 231 w 243"/>
              <a:gd name="T1" fmla="*/ 92 h 238"/>
              <a:gd name="T2" fmla="*/ 214 w 243"/>
              <a:gd name="T3" fmla="*/ 83 h 238"/>
              <a:gd name="T4" fmla="*/ 206 w 243"/>
              <a:gd name="T5" fmla="*/ 71 h 238"/>
              <a:gd name="T6" fmla="*/ 192 w 243"/>
              <a:gd name="T7" fmla="*/ 82 h 238"/>
              <a:gd name="T8" fmla="*/ 194 w 243"/>
              <a:gd name="T9" fmla="*/ 64 h 238"/>
              <a:gd name="T10" fmla="*/ 179 w 243"/>
              <a:gd name="T11" fmla="*/ 64 h 238"/>
              <a:gd name="T12" fmla="*/ 162 w 243"/>
              <a:gd name="T13" fmla="*/ 54 h 238"/>
              <a:gd name="T14" fmla="*/ 154 w 243"/>
              <a:gd name="T15" fmla="*/ 42 h 238"/>
              <a:gd name="T16" fmla="*/ 140 w 243"/>
              <a:gd name="T17" fmla="*/ 53 h 238"/>
              <a:gd name="T18" fmla="*/ 142 w 243"/>
              <a:gd name="T19" fmla="*/ 35 h 238"/>
              <a:gd name="T20" fmla="*/ 128 w 243"/>
              <a:gd name="T21" fmla="*/ 35 h 238"/>
              <a:gd name="T22" fmla="*/ 110 w 243"/>
              <a:gd name="T23" fmla="*/ 25 h 238"/>
              <a:gd name="T24" fmla="*/ 102 w 243"/>
              <a:gd name="T25" fmla="*/ 13 h 238"/>
              <a:gd name="T26" fmla="*/ 101 w 243"/>
              <a:gd name="T27" fmla="*/ 22 h 238"/>
              <a:gd name="T28" fmla="*/ 208 w 243"/>
              <a:gd name="T29" fmla="*/ 128 h 238"/>
              <a:gd name="T30" fmla="*/ 206 w 243"/>
              <a:gd name="T31" fmla="*/ 132 h 238"/>
              <a:gd name="T32" fmla="*/ 101 w 243"/>
              <a:gd name="T33" fmla="*/ 74 h 238"/>
              <a:gd name="T34" fmla="*/ 196 w 243"/>
              <a:gd name="T35" fmla="*/ 149 h 238"/>
              <a:gd name="T36" fmla="*/ 194 w 243"/>
              <a:gd name="T37" fmla="*/ 153 h 238"/>
              <a:gd name="T38" fmla="*/ 101 w 243"/>
              <a:gd name="T39" fmla="*/ 101 h 238"/>
              <a:gd name="T40" fmla="*/ 185 w 243"/>
              <a:gd name="T41" fmla="*/ 170 h 238"/>
              <a:gd name="T42" fmla="*/ 182 w 243"/>
              <a:gd name="T43" fmla="*/ 174 h 238"/>
              <a:gd name="T44" fmla="*/ 101 w 243"/>
              <a:gd name="T45" fmla="*/ 129 h 238"/>
              <a:gd name="T46" fmla="*/ 173 w 243"/>
              <a:gd name="T47" fmla="*/ 191 h 238"/>
              <a:gd name="T48" fmla="*/ 171 w 243"/>
              <a:gd name="T49" fmla="*/ 195 h 238"/>
              <a:gd name="T50" fmla="*/ 101 w 243"/>
              <a:gd name="T51" fmla="*/ 156 h 238"/>
              <a:gd name="T52" fmla="*/ 138 w 243"/>
              <a:gd name="T53" fmla="*/ 231 h 238"/>
              <a:gd name="T54" fmla="*/ 243 w 243"/>
              <a:gd name="T55" fmla="*/ 91 h 238"/>
              <a:gd name="T56" fmla="*/ 101 w 243"/>
              <a:gd name="T57" fmla="*/ 22 h 238"/>
              <a:gd name="T58" fmla="*/ 85 w 243"/>
              <a:gd name="T59" fmla="*/ 11 h 238"/>
              <a:gd name="T60" fmla="*/ 78 w 243"/>
              <a:gd name="T61" fmla="*/ 0 h 238"/>
              <a:gd name="T62" fmla="*/ 15 w 243"/>
              <a:gd name="T63" fmla="*/ 163 h 238"/>
              <a:gd name="T64" fmla="*/ 101 w 243"/>
              <a:gd name="T65" fmla="*/ 156 h 238"/>
              <a:gd name="T66" fmla="*/ 27 w 243"/>
              <a:gd name="T67" fmla="*/ 113 h 238"/>
              <a:gd name="T68" fmla="*/ 101 w 243"/>
              <a:gd name="T69" fmla="*/ 151 h 238"/>
              <a:gd name="T70" fmla="*/ 40 w 243"/>
              <a:gd name="T71" fmla="*/ 95 h 238"/>
              <a:gd name="T72" fmla="*/ 42 w 243"/>
              <a:gd name="T73" fmla="*/ 91 h 238"/>
              <a:gd name="T74" fmla="*/ 101 w 243"/>
              <a:gd name="T75" fmla="*/ 101 h 238"/>
              <a:gd name="T76" fmla="*/ 51 w 243"/>
              <a:gd name="T77" fmla="*/ 71 h 238"/>
              <a:gd name="T78" fmla="*/ 101 w 243"/>
              <a:gd name="T79" fmla="*/ 96 h 238"/>
              <a:gd name="T80" fmla="*/ 63 w 243"/>
              <a:gd name="T81" fmla="*/ 53 h 238"/>
              <a:gd name="T82" fmla="*/ 65 w 243"/>
              <a:gd name="T83" fmla="*/ 49 h 238"/>
              <a:gd name="T84" fmla="*/ 101 w 243"/>
              <a:gd name="T85" fmla="*/ 2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3" h="238">
                <a:moveTo>
                  <a:pt x="232" y="85"/>
                </a:moveTo>
                <a:cubicBezTo>
                  <a:pt x="233" y="87"/>
                  <a:pt x="233" y="90"/>
                  <a:pt x="231" y="92"/>
                </a:cubicBezTo>
                <a:cubicBezTo>
                  <a:pt x="229" y="97"/>
                  <a:pt x="223" y="99"/>
                  <a:pt x="218" y="96"/>
                </a:cubicBezTo>
                <a:cubicBezTo>
                  <a:pt x="213" y="94"/>
                  <a:pt x="212" y="88"/>
                  <a:pt x="214" y="83"/>
                </a:cubicBezTo>
                <a:cubicBezTo>
                  <a:pt x="216" y="81"/>
                  <a:pt x="218" y="79"/>
                  <a:pt x="220" y="78"/>
                </a:cubicBezTo>
                <a:cubicBezTo>
                  <a:pt x="206" y="71"/>
                  <a:pt x="206" y="71"/>
                  <a:pt x="206" y="71"/>
                </a:cubicBezTo>
                <a:cubicBezTo>
                  <a:pt x="207" y="73"/>
                  <a:pt x="207" y="76"/>
                  <a:pt x="205" y="78"/>
                </a:cubicBezTo>
                <a:cubicBezTo>
                  <a:pt x="203" y="83"/>
                  <a:pt x="197" y="84"/>
                  <a:pt x="192" y="82"/>
                </a:cubicBezTo>
                <a:cubicBezTo>
                  <a:pt x="188" y="79"/>
                  <a:pt x="186" y="73"/>
                  <a:pt x="188" y="69"/>
                </a:cubicBezTo>
                <a:cubicBezTo>
                  <a:pt x="190" y="66"/>
                  <a:pt x="192" y="65"/>
                  <a:pt x="194" y="64"/>
                </a:cubicBezTo>
                <a:cubicBezTo>
                  <a:pt x="180" y="56"/>
                  <a:pt x="180" y="56"/>
                  <a:pt x="180" y="56"/>
                </a:cubicBezTo>
                <a:cubicBezTo>
                  <a:pt x="181" y="59"/>
                  <a:pt x="181" y="61"/>
                  <a:pt x="179" y="64"/>
                </a:cubicBezTo>
                <a:cubicBezTo>
                  <a:pt x="177" y="68"/>
                  <a:pt x="171" y="70"/>
                  <a:pt x="166" y="67"/>
                </a:cubicBezTo>
                <a:cubicBezTo>
                  <a:pt x="161" y="65"/>
                  <a:pt x="160" y="59"/>
                  <a:pt x="162" y="54"/>
                </a:cubicBezTo>
                <a:cubicBezTo>
                  <a:pt x="164" y="52"/>
                  <a:pt x="166" y="50"/>
                  <a:pt x="168" y="50"/>
                </a:cubicBezTo>
                <a:cubicBezTo>
                  <a:pt x="154" y="42"/>
                  <a:pt x="154" y="42"/>
                  <a:pt x="154" y="42"/>
                </a:cubicBezTo>
                <a:cubicBezTo>
                  <a:pt x="155" y="44"/>
                  <a:pt x="155" y="47"/>
                  <a:pt x="153" y="49"/>
                </a:cubicBezTo>
                <a:cubicBezTo>
                  <a:pt x="151" y="54"/>
                  <a:pt x="145" y="56"/>
                  <a:pt x="140" y="53"/>
                </a:cubicBezTo>
                <a:cubicBezTo>
                  <a:pt x="136" y="50"/>
                  <a:pt x="134" y="45"/>
                  <a:pt x="136" y="40"/>
                </a:cubicBezTo>
                <a:cubicBezTo>
                  <a:pt x="138" y="37"/>
                  <a:pt x="140" y="36"/>
                  <a:pt x="142" y="35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9" y="30"/>
                  <a:pt x="129" y="33"/>
                  <a:pt x="128" y="35"/>
                </a:cubicBezTo>
                <a:cubicBezTo>
                  <a:pt x="125" y="40"/>
                  <a:pt x="119" y="41"/>
                  <a:pt x="114" y="39"/>
                </a:cubicBezTo>
                <a:cubicBezTo>
                  <a:pt x="110" y="36"/>
                  <a:pt x="108" y="30"/>
                  <a:pt x="110" y="25"/>
                </a:cubicBezTo>
                <a:cubicBezTo>
                  <a:pt x="112" y="23"/>
                  <a:pt x="114" y="22"/>
                  <a:pt x="116" y="21"/>
                </a:cubicBezTo>
                <a:cubicBezTo>
                  <a:pt x="102" y="13"/>
                  <a:pt x="102" y="13"/>
                  <a:pt x="102" y="13"/>
                </a:cubicBezTo>
                <a:cubicBezTo>
                  <a:pt x="103" y="16"/>
                  <a:pt x="103" y="18"/>
                  <a:pt x="102" y="21"/>
                </a:cubicBezTo>
                <a:cubicBezTo>
                  <a:pt x="101" y="21"/>
                  <a:pt x="101" y="22"/>
                  <a:pt x="101" y="22"/>
                </a:cubicBezTo>
                <a:cubicBezTo>
                  <a:pt x="101" y="69"/>
                  <a:pt x="101" y="69"/>
                  <a:pt x="101" y="69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9" y="129"/>
                  <a:pt x="209" y="130"/>
                  <a:pt x="209" y="131"/>
                </a:cubicBezTo>
                <a:cubicBezTo>
                  <a:pt x="208" y="132"/>
                  <a:pt x="207" y="133"/>
                  <a:pt x="206" y="132"/>
                </a:cubicBezTo>
                <a:cubicBezTo>
                  <a:pt x="206" y="132"/>
                  <a:pt x="206" y="132"/>
                  <a:pt x="206" y="132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197" y="150"/>
                  <a:pt x="198" y="151"/>
                  <a:pt x="197" y="152"/>
                </a:cubicBezTo>
                <a:cubicBezTo>
                  <a:pt x="197" y="153"/>
                  <a:pt x="195" y="154"/>
                  <a:pt x="194" y="153"/>
                </a:cubicBezTo>
                <a:cubicBezTo>
                  <a:pt x="194" y="153"/>
                  <a:pt x="194" y="153"/>
                  <a:pt x="194" y="153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85" y="170"/>
                  <a:pt x="185" y="170"/>
                  <a:pt x="185" y="170"/>
                </a:cubicBezTo>
                <a:cubicBezTo>
                  <a:pt x="186" y="171"/>
                  <a:pt x="186" y="172"/>
                  <a:pt x="186" y="173"/>
                </a:cubicBezTo>
                <a:cubicBezTo>
                  <a:pt x="185" y="174"/>
                  <a:pt x="184" y="175"/>
                  <a:pt x="182" y="174"/>
                </a:cubicBezTo>
                <a:cubicBezTo>
                  <a:pt x="182" y="174"/>
                  <a:pt x="182" y="174"/>
                  <a:pt x="182" y="174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73" y="191"/>
                  <a:pt x="173" y="191"/>
                  <a:pt x="173" y="191"/>
                </a:cubicBezTo>
                <a:cubicBezTo>
                  <a:pt x="174" y="192"/>
                  <a:pt x="174" y="193"/>
                  <a:pt x="174" y="194"/>
                </a:cubicBezTo>
                <a:cubicBezTo>
                  <a:pt x="173" y="196"/>
                  <a:pt x="172" y="196"/>
                  <a:pt x="171" y="195"/>
                </a:cubicBezTo>
                <a:cubicBezTo>
                  <a:pt x="171" y="195"/>
                  <a:pt x="171" y="195"/>
                  <a:pt x="171" y="19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38" y="231"/>
                  <a:pt x="138" y="231"/>
                  <a:pt x="138" y="231"/>
                </a:cubicBezTo>
                <a:cubicBezTo>
                  <a:pt x="150" y="238"/>
                  <a:pt x="164" y="233"/>
                  <a:pt x="171" y="222"/>
                </a:cubicBezTo>
                <a:cubicBezTo>
                  <a:pt x="243" y="91"/>
                  <a:pt x="243" y="91"/>
                  <a:pt x="243" y="91"/>
                </a:cubicBezTo>
                <a:lnTo>
                  <a:pt x="232" y="85"/>
                </a:lnTo>
                <a:close/>
                <a:moveTo>
                  <a:pt x="101" y="22"/>
                </a:moveTo>
                <a:cubicBezTo>
                  <a:pt x="98" y="26"/>
                  <a:pt x="93" y="27"/>
                  <a:pt x="88" y="24"/>
                </a:cubicBezTo>
                <a:cubicBezTo>
                  <a:pt x="84" y="22"/>
                  <a:pt x="82" y="16"/>
                  <a:pt x="85" y="11"/>
                </a:cubicBezTo>
                <a:cubicBezTo>
                  <a:pt x="86" y="9"/>
                  <a:pt x="88" y="7"/>
                  <a:pt x="90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6" y="130"/>
                  <a:pt x="6" y="130"/>
                  <a:pt x="6" y="130"/>
                </a:cubicBezTo>
                <a:cubicBezTo>
                  <a:pt x="0" y="142"/>
                  <a:pt x="4" y="157"/>
                  <a:pt x="15" y="163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7" y="116"/>
                  <a:pt x="27" y="114"/>
                  <a:pt x="27" y="113"/>
                </a:cubicBezTo>
                <a:cubicBezTo>
                  <a:pt x="28" y="112"/>
                  <a:pt x="29" y="112"/>
                  <a:pt x="30" y="112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40" y="95"/>
                  <a:pt x="40" y="95"/>
                  <a:pt x="40" y="95"/>
                </a:cubicBezTo>
                <a:cubicBezTo>
                  <a:pt x="39" y="95"/>
                  <a:pt x="38" y="93"/>
                  <a:pt x="39" y="92"/>
                </a:cubicBezTo>
                <a:cubicBezTo>
                  <a:pt x="40" y="91"/>
                  <a:pt x="41" y="91"/>
                  <a:pt x="42" y="9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51" y="74"/>
                  <a:pt x="51" y="74"/>
                  <a:pt x="51" y="74"/>
                </a:cubicBezTo>
                <a:cubicBezTo>
                  <a:pt x="50" y="74"/>
                  <a:pt x="50" y="72"/>
                  <a:pt x="51" y="71"/>
                </a:cubicBezTo>
                <a:cubicBezTo>
                  <a:pt x="51" y="70"/>
                  <a:pt x="53" y="70"/>
                  <a:pt x="54" y="70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63" y="53"/>
                  <a:pt x="63" y="53"/>
                  <a:pt x="63" y="53"/>
                </a:cubicBezTo>
                <a:cubicBezTo>
                  <a:pt x="62" y="53"/>
                  <a:pt x="62" y="51"/>
                  <a:pt x="62" y="50"/>
                </a:cubicBezTo>
                <a:cubicBezTo>
                  <a:pt x="63" y="49"/>
                  <a:pt x="64" y="49"/>
                  <a:pt x="65" y="49"/>
                </a:cubicBezTo>
                <a:cubicBezTo>
                  <a:pt x="101" y="69"/>
                  <a:pt x="101" y="69"/>
                  <a:pt x="101" y="69"/>
                </a:cubicBezTo>
                <a:lnTo>
                  <a:pt x="101" y="2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7" name="Freeform 58"/>
          <p:cNvSpPr>
            <a:spLocks noEditPoints="1"/>
          </p:cNvSpPr>
          <p:nvPr/>
        </p:nvSpPr>
        <p:spPr bwMode="auto">
          <a:xfrm>
            <a:off x="415250" y="2982706"/>
            <a:ext cx="514350" cy="520700"/>
          </a:xfrm>
          <a:custGeom>
            <a:avLst/>
            <a:gdLst>
              <a:gd name="T0" fmla="*/ 189 w 236"/>
              <a:gd name="T1" fmla="*/ 60 h 239"/>
              <a:gd name="T2" fmla="*/ 196 w 236"/>
              <a:gd name="T3" fmla="*/ 122 h 239"/>
              <a:gd name="T4" fmla="*/ 198 w 236"/>
              <a:gd name="T5" fmla="*/ 136 h 239"/>
              <a:gd name="T6" fmla="*/ 208 w 236"/>
              <a:gd name="T7" fmla="*/ 157 h 239"/>
              <a:gd name="T8" fmla="*/ 189 w 236"/>
              <a:gd name="T9" fmla="*/ 195 h 239"/>
              <a:gd name="T10" fmla="*/ 168 w 236"/>
              <a:gd name="T11" fmla="*/ 156 h 239"/>
              <a:gd name="T12" fmla="*/ 168 w 236"/>
              <a:gd name="T13" fmla="*/ 78 h 239"/>
              <a:gd name="T14" fmla="*/ 182 w 236"/>
              <a:gd name="T15" fmla="*/ 92 h 239"/>
              <a:gd name="T16" fmla="*/ 185 w 236"/>
              <a:gd name="T17" fmla="*/ 107 h 239"/>
              <a:gd name="T18" fmla="*/ 189 w 236"/>
              <a:gd name="T19" fmla="*/ 141 h 239"/>
              <a:gd name="T20" fmla="*/ 189 w 236"/>
              <a:gd name="T21" fmla="*/ 130 h 239"/>
              <a:gd name="T22" fmla="*/ 168 w 236"/>
              <a:gd name="T23" fmla="*/ 155 h 239"/>
              <a:gd name="T24" fmla="*/ 160 w 236"/>
              <a:gd name="T25" fmla="*/ 138 h 239"/>
              <a:gd name="T26" fmla="*/ 165 w 236"/>
              <a:gd name="T27" fmla="*/ 172 h 239"/>
              <a:gd name="T28" fmla="*/ 168 w 236"/>
              <a:gd name="T29" fmla="*/ 16 h 239"/>
              <a:gd name="T30" fmla="*/ 163 w 236"/>
              <a:gd name="T31" fmla="*/ 49 h 239"/>
              <a:gd name="T32" fmla="*/ 168 w 236"/>
              <a:gd name="T33" fmla="*/ 78 h 239"/>
              <a:gd name="T34" fmla="*/ 159 w 236"/>
              <a:gd name="T35" fmla="*/ 118 h 239"/>
              <a:gd name="T36" fmla="*/ 159 w 236"/>
              <a:gd name="T37" fmla="*/ 209 h 239"/>
              <a:gd name="T38" fmla="*/ 159 w 236"/>
              <a:gd name="T39" fmla="*/ 5 h 239"/>
              <a:gd name="T40" fmla="*/ 159 w 236"/>
              <a:gd name="T41" fmla="*/ 40 h 239"/>
              <a:gd name="T42" fmla="*/ 144 w 236"/>
              <a:gd name="T43" fmla="*/ 89 h 239"/>
              <a:gd name="T44" fmla="*/ 159 w 236"/>
              <a:gd name="T45" fmla="*/ 108 h 239"/>
              <a:gd name="T46" fmla="*/ 159 w 236"/>
              <a:gd name="T47" fmla="*/ 136 h 239"/>
              <a:gd name="T48" fmla="*/ 144 w 236"/>
              <a:gd name="T49" fmla="*/ 162 h 239"/>
              <a:gd name="T50" fmla="*/ 151 w 236"/>
              <a:gd name="T51" fmla="*/ 143 h 239"/>
              <a:gd name="T52" fmla="*/ 146 w 236"/>
              <a:gd name="T53" fmla="*/ 109 h 239"/>
              <a:gd name="T54" fmla="*/ 123 w 236"/>
              <a:gd name="T55" fmla="*/ 7 h 239"/>
              <a:gd name="T56" fmla="*/ 144 w 236"/>
              <a:gd name="T57" fmla="*/ 0 h 239"/>
              <a:gd name="T58" fmla="*/ 144 w 236"/>
              <a:gd name="T59" fmla="*/ 187 h 239"/>
              <a:gd name="T60" fmla="*/ 123 w 236"/>
              <a:gd name="T61" fmla="*/ 225 h 239"/>
              <a:gd name="T62" fmla="*/ 140 w 236"/>
              <a:gd name="T63" fmla="*/ 96 h 239"/>
              <a:gd name="T64" fmla="*/ 123 w 236"/>
              <a:gd name="T65" fmla="*/ 135 h 239"/>
              <a:gd name="T66" fmla="*/ 137 w 236"/>
              <a:gd name="T67" fmla="*/ 113 h 239"/>
              <a:gd name="T68" fmla="*/ 123 w 236"/>
              <a:gd name="T69" fmla="*/ 82 h 239"/>
              <a:gd name="T70" fmla="*/ 125 w 236"/>
              <a:gd name="T71" fmla="*/ 171 h 239"/>
              <a:gd name="T72" fmla="*/ 123 w 236"/>
              <a:gd name="T73" fmla="*/ 7 h 239"/>
              <a:gd name="T74" fmla="*/ 123 w 236"/>
              <a:gd name="T75" fmla="*/ 7 h 239"/>
              <a:gd name="T76" fmla="*/ 123 w 236"/>
              <a:gd name="T77" fmla="*/ 177 h 239"/>
              <a:gd name="T78" fmla="*/ 121 w 236"/>
              <a:gd name="T79" fmla="*/ 162 h 239"/>
              <a:gd name="T80" fmla="*/ 123 w 236"/>
              <a:gd name="T81" fmla="*/ 135 h 239"/>
              <a:gd name="T82" fmla="*/ 99 w 236"/>
              <a:gd name="T83" fmla="*/ 124 h 239"/>
              <a:gd name="T84" fmla="*/ 106 w 236"/>
              <a:gd name="T85" fmla="*/ 164 h 239"/>
              <a:gd name="T86" fmla="*/ 108 w 236"/>
              <a:gd name="T87" fmla="*/ 179 h 239"/>
              <a:gd name="T88" fmla="*/ 118 w 236"/>
              <a:gd name="T89" fmla="*/ 199 h 239"/>
              <a:gd name="T90" fmla="*/ 123 w 236"/>
              <a:gd name="T91" fmla="*/ 99 h 239"/>
              <a:gd name="T92" fmla="*/ 99 w 236"/>
              <a:gd name="T93" fmla="*/ 18 h 239"/>
              <a:gd name="T94" fmla="*/ 99 w 236"/>
              <a:gd name="T95" fmla="*/ 18 h 239"/>
              <a:gd name="T96" fmla="*/ 89 w 236"/>
              <a:gd name="T97" fmla="*/ 212 h 239"/>
              <a:gd name="T98" fmla="*/ 99 w 236"/>
              <a:gd name="T99" fmla="*/ 183 h 239"/>
              <a:gd name="T100" fmla="*/ 71 w 236"/>
              <a:gd name="T101" fmla="*/ 227 h 239"/>
              <a:gd name="T102" fmla="*/ 95 w 236"/>
              <a:gd name="T103" fmla="*/ 117 h 239"/>
              <a:gd name="T104" fmla="*/ 71 w 236"/>
              <a:gd name="T105" fmla="*/ 160 h 239"/>
              <a:gd name="T106" fmla="*/ 92 w 236"/>
              <a:gd name="T107" fmla="*/ 134 h 239"/>
              <a:gd name="T108" fmla="*/ 71 w 236"/>
              <a:gd name="T109" fmla="*/ 107 h 239"/>
              <a:gd name="T110" fmla="*/ 7 w 236"/>
              <a:gd name="T111" fmla="*/ 91 h 239"/>
              <a:gd name="T112" fmla="*/ 70 w 236"/>
              <a:gd name="T113" fmla="*/ 181 h 239"/>
              <a:gd name="T114" fmla="*/ 71 w 236"/>
              <a:gd name="T115" fmla="*/ 149 h 239"/>
              <a:gd name="T116" fmla="*/ 52 w 236"/>
              <a:gd name="T117" fmla="*/ 133 h 239"/>
              <a:gd name="T118" fmla="*/ 35 w 236"/>
              <a:gd name="T119" fmla="*/ 109 h 239"/>
              <a:gd name="T120" fmla="*/ 71 w 236"/>
              <a:gd name="T121" fmla="*/ 31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6" h="239">
                <a:moveTo>
                  <a:pt x="189" y="195"/>
                </a:moveTo>
                <a:cubicBezTo>
                  <a:pt x="216" y="182"/>
                  <a:pt x="216" y="182"/>
                  <a:pt x="216" y="182"/>
                </a:cubicBezTo>
                <a:cubicBezTo>
                  <a:pt x="230" y="176"/>
                  <a:pt x="236" y="159"/>
                  <a:pt x="229" y="146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107"/>
                  <a:pt x="189" y="107"/>
                  <a:pt x="189" y="107"/>
                </a:cubicBezTo>
                <a:cubicBezTo>
                  <a:pt x="190" y="108"/>
                  <a:pt x="190" y="108"/>
                  <a:pt x="190" y="109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7" y="124"/>
                  <a:pt x="196" y="126"/>
                  <a:pt x="194" y="127"/>
                </a:cubicBezTo>
                <a:cubicBezTo>
                  <a:pt x="189" y="130"/>
                  <a:pt x="189" y="130"/>
                  <a:pt x="189" y="130"/>
                </a:cubicBezTo>
                <a:cubicBezTo>
                  <a:pt x="189" y="141"/>
                  <a:pt x="189" y="141"/>
                  <a:pt x="189" y="141"/>
                </a:cubicBezTo>
                <a:cubicBezTo>
                  <a:pt x="198" y="136"/>
                  <a:pt x="198" y="136"/>
                  <a:pt x="198" y="136"/>
                </a:cubicBezTo>
                <a:cubicBezTo>
                  <a:pt x="201" y="135"/>
                  <a:pt x="203" y="136"/>
                  <a:pt x="204" y="138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1" y="153"/>
                  <a:pt x="210" y="156"/>
                  <a:pt x="208" y="157"/>
                </a:cubicBezTo>
                <a:cubicBezTo>
                  <a:pt x="189" y="166"/>
                  <a:pt x="189" y="166"/>
                  <a:pt x="189" y="166"/>
                </a:cubicBezTo>
                <a:lnTo>
                  <a:pt x="189" y="195"/>
                </a:lnTo>
                <a:close/>
                <a:moveTo>
                  <a:pt x="168" y="204"/>
                </a:moveTo>
                <a:cubicBezTo>
                  <a:pt x="189" y="195"/>
                  <a:pt x="189" y="195"/>
                  <a:pt x="189" y="195"/>
                </a:cubicBezTo>
                <a:cubicBezTo>
                  <a:pt x="189" y="166"/>
                  <a:pt x="189" y="166"/>
                  <a:pt x="189" y="166"/>
                </a:cubicBezTo>
                <a:cubicBezTo>
                  <a:pt x="180" y="170"/>
                  <a:pt x="180" y="170"/>
                  <a:pt x="180" y="170"/>
                </a:cubicBezTo>
                <a:cubicBezTo>
                  <a:pt x="178" y="171"/>
                  <a:pt x="175" y="170"/>
                  <a:pt x="174" y="168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204"/>
                  <a:pt x="168" y="204"/>
                  <a:pt x="168" y="204"/>
                </a:cubicBezTo>
                <a:close/>
                <a:moveTo>
                  <a:pt x="189" y="60"/>
                </a:moveTo>
                <a:cubicBezTo>
                  <a:pt x="168" y="16"/>
                  <a:pt x="168" y="16"/>
                  <a:pt x="168" y="16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71" y="77"/>
                  <a:pt x="171" y="77"/>
                  <a:pt x="171" y="77"/>
                </a:cubicBezTo>
                <a:cubicBezTo>
                  <a:pt x="173" y="76"/>
                  <a:pt x="175" y="77"/>
                  <a:pt x="176" y="79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3" y="94"/>
                  <a:pt x="182" y="97"/>
                  <a:pt x="180" y="98"/>
                </a:cubicBezTo>
                <a:cubicBezTo>
                  <a:pt x="168" y="103"/>
                  <a:pt x="168" y="103"/>
                  <a:pt x="168" y="103"/>
                </a:cubicBezTo>
                <a:cubicBezTo>
                  <a:pt x="168" y="114"/>
                  <a:pt x="168" y="114"/>
                  <a:pt x="168" y="114"/>
                </a:cubicBezTo>
                <a:cubicBezTo>
                  <a:pt x="185" y="107"/>
                  <a:pt x="185" y="107"/>
                  <a:pt x="185" y="107"/>
                </a:cubicBezTo>
                <a:cubicBezTo>
                  <a:pt x="186" y="106"/>
                  <a:pt x="188" y="106"/>
                  <a:pt x="189" y="107"/>
                </a:cubicBezTo>
                <a:cubicBezTo>
                  <a:pt x="189" y="60"/>
                  <a:pt x="189" y="60"/>
                  <a:pt x="189" y="60"/>
                </a:cubicBezTo>
                <a:close/>
                <a:moveTo>
                  <a:pt x="189" y="130"/>
                </a:moveTo>
                <a:cubicBezTo>
                  <a:pt x="189" y="141"/>
                  <a:pt x="189" y="141"/>
                  <a:pt x="189" y="141"/>
                </a:cubicBezTo>
                <a:cubicBezTo>
                  <a:pt x="170" y="150"/>
                  <a:pt x="170" y="150"/>
                  <a:pt x="170" y="150"/>
                </a:cubicBezTo>
                <a:cubicBezTo>
                  <a:pt x="169" y="150"/>
                  <a:pt x="169" y="151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lnTo>
                  <a:pt x="189" y="130"/>
                </a:lnTo>
                <a:close/>
                <a:moveTo>
                  <a:pt x="159" y="209"/>
                </a:moveTo>
                <a:cubicBezTo>
                  <a:pt x="168" y="204"/>
                  <a:pt x="168" y="204"/>
                  <a:pt x="168" y="204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155"/>
                  <a:pt x="168" y="155"/>
                  <a:pt x="168" y="155"/>
                </a:cubicBezTo>
                <a:cubicBezTo>
                  <a:pt x="168" y="154"/>
                  <a:pt x="168" y="152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166" y="141"/>
                  <a:pt x="166" y="141"/>
                  <a:pt x="166" y="141"/>
                </a:cubicBezTo>
                <a:cubicBezTo>
                  <a:pt x="164" y="142"/>
                  <a:pt x="161" y="141"/>
                  <a:pt x="160" y="138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6" y="175"/>
                  <a:pt x="165" y="177"/>
                  <a:pt x="163" y="178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59" y="209"/>
                  <a:pt x="159" y="209"/>
                  <a:pt x="159" y="209"/>
                </a:cubicBezTo>
                <a:close/>
                <a:moveTo>
                  <a:pt x="168" y="16"/>
                </a:moveTo>
                <a:cubicBezTo>
                  <a:pt x="168" y="15"/>
                  <a:pt x="168" y="15"/>
                  <a:pt x="168" y="15"/>
                </a:cubicBezTo>
                <a:cubicBezTo>
                  <a:pt x="166" y="11"/>
                  <a:pt x="163" y="7"/>
                  <a:pt x="159" y="5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6" y="55"/>
                  <a:pt x="164" y="61"/>
                  <a:pt x="159" y="65"/>
                </a:cubicBezTo>
                <a:cubicBezTo>
                  <a:pt x="159" y="82"/>
                  <a:pt x="159" y="82"/>
                  <a:pt x="159" y="82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68" y="16"/>
                  <a:pt x="168" y="16"/>
                  <a:pt x="168" y="16"/>
                </a:cubicBezTo>
                <a:close/>
                <a:moveTo>
                  <a:pt x="168" y="103"/>
                </a:moveTo>
                <a:cubicBezTo>
                  <a:pt x="168" y="114"/>
                  <a:pt x="168" y="114"/>
                  <a:pt x="168" y="114"/>
                </a:cubicBezTo>
                <a:cubicBezTo>
                  <a:pt x="159" y="118"/>
                  <a:pt x="159" y="118"/>
                  <a:pt x="159" y="118"/>
                </a:cubicBezTo>
                <a:cubicBezTo>
                  <a:pt x="159" y="108"/>
                  <a:pt x="159" y="108"/>
                  <a:pt x="159" y="108"/>
                </a:cubicBezTo>
                <a:lnTo>
                  <a:pt x="168" y="103"/>
                </a:lnTo>
                <a:close/>
                <a:moveTo>
                  <a:pt x="144" y="216"/>
                </a:moveTo>
                <a:cubicBezTo>
                  <a:pt x="159" y="209"/>
                  <a:pt x="159" y="209"/>
                  <a:pt x="159" y="209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44" y="216"/>
                  <a:pt x="144" y="216"/>
                  <a:pt x="144" y="216"/>
                </a:cubicBezTo>
                <a:close/>
                <a:moveTo>
                  <a:pt x="159" y="5"/>
                </a:moveTo>
                <a:cubicBezTo>
                  <a:pt x="155" y="2"/>
                  <a:pt x="149" y="0"/>
                  <a:pt x="144" y="0"/>
                </a:cubicBezTo>
                <a:cubicBezTo>
                  <a:pt x="144" y="22"/>
                  <a:pt x="144" y="22"/>
                  <a:pt x="144" y="22"/>
                </a:cubicBezTo>
                <a:cubicBezTo>
                  <a:pt x="148" y="23"/>
                  <a:pt x="152" y="25"/>
                  <a:pt x="154" y="30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59" y="5"/>
                  <a:pt x="159" y="5"/>
                  <a:pt x="159" y="5"/>
                </a:cubicBezTo>
                <a:close/>
                <a:moveTo>
                  <a:pt x="159" y="65"/>
                </a:moveTo>
                <a:cubicBezTo>
                  <a:pt x="159" y="82"/>
                  <a:pt x="159" y="82"/>
                  <a:pt x="159" y="82"/>
                </a:cubicBezTo>
                <a:cubicBezTo>
                  <a:pt x="144" y="89"/>
                  <a:pt x="144" y="89"/>
                  <a:pt x="144" y="89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57" y="66"/>
                  <a:pt x="157" y="66"/>
                  <a:pt x="157" y="66"/>
                </a:cubicBezTo>
                <a:cubicBezTo>
                  <a:pt x="158" y="66"/>
                  <a:pt x="159" y="66"/>
                  <a:pt x="159" y="65"/>
                </a:cubicBezTo>
                <a:close/>
                <a:moveTo>
                  <a:pt x="159" y="108"/>
                </a:moveTo>
                <a:cubicBezTo>
                  <a:pt x="159" y="118"/>
                  <a:pt x="159" y="118"/>
                  <a:pt x="159" y="118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4" y="121"/>
                  <a:pt x="153" y="123"/>
                  <a:pt x="154" y="126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8" y="157"/>
                  <a:pt x="155" y="156"/>
                  <a:pt x="153" y="157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49" y="148"/>
                  <a:pt x="149" y="148"/>
                  <a:pt x="149" y="148"/>
                </a:cubicBezTo>
                <a:cubicBezTo>
                  <a:pt x="151" y="147"/>
                  <a:pt x="152" y="145"/>
                  <a:pt x="151" y="143"/>
                </a:cubicBezTo>
                <a:cubicBezTo>
                  <a:pt x="151" y="143"/>
                  <a:pt x="151" y="143"/>
                  <a:pt x="151" y="143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5" y="129"/>
                  <a:pt x="144" y="129"/>
                  <a:pt x="144" y="128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6" y="109"/>
                  <a:pt x="146" y="109"/>
                  <a:pt x="146" y="109"/>
                </a:cubicBezTo>
                <a:cubicBezTo>
                  <a:pt x="147" y="111"/>
                  <a:pt x="150" y="112"/>
                  <a:pt x="152" y="111"/>
                </a:cubicBezTo>
                <a:lnTo>
                  <a:pt x="159" y="108"/>
                </a:lnTo>
                <a:close/>
                <a:moveTo>
                  <a:pt x="132" y="2"/>
                </a:moveTo>
                <a:cubicBezTo>
                  <a:pt x="123" y="7"/>
                  <a:pt x="123" y="7"/>
                  <a:pt x="123" y="7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37" y="23"/>
                  <a:pt x="137" y="23"/>
                  <a:pt x="137" y="23"/>
                </a:cubicBezTo>
                <a:cubicBezTo>
                  <a:pt x="139" y="22"/>
                  <a:pt x="142" y="22"/>
                  <a:pt x="144" y="22"/>
                </a:cubicBezTo>
                <a:cubicBezTo>
                  <a:pt x="144" y="0"/>
                  <a:pt x="144" y="0"/>
                  <a:pt x="144" y="0"/>
                </a:cubicBezTo>
                <a:cubicBezTo>
                  <a:pt x="140" y="0"/>
                  <a:pt x="136" y="1"/>
                  <a:pt x="132" y="2"/>
                </a:cubicBezTo>
                <a:close/>
                <a:moveTo>
                  <a:pt x="123" y="225"/>
                </a:moveTo>
                <a:cubicBezTo>
                  <a:pt x="144" y="216"/>
                  <a:pt x="144" y="216"/>
                  <a:pt x="144" y="216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35" y="191"/>
                  <a:pt x="135" y="191"/>
                  <a:pt x="135" y="191"/>
                </a:cubicBezTo>
                <a:cubicBezTo>
                  <a:pt x="133" y="192"/>
                  <a:pt x="130" y="191"/>
                  <a:pt x="129" y="189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225"/>
                  <a:pt x="123" y="225"/>
                  <a:pt x="123" y="225"/>
                </a:cubicBezTo>
                <a:close/>
                <a:moveTo>
                  <a:pt x="144" y="72"/>
                </a:moveTo>
                <a:cubicBezTo>
                  <a:pt x="144" y="89"/>
                  <a:pt x="144" y="89"/>
                  <a:pt x="144" y="89"/>
                </a:cubicBezTo>
                <a:cubicBezTo>
                  <a:pt x="142" y="90"/>
                  <a:pt x="142" y="90"/>
                  <a:pt x="142" y="90"/>
                </a:cubicBezTo>
                <a:cubicBezTo>
                  <a:pt x="140" y="91"/>
                  <a:pt x="139" y="94"/>
                  <a:pt x="140" y="96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3" y="127"/>
                  <a:pt x="141" y="127"/>
                  <a:pt x="139" y="128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35" y="119"/>
                  <a:pt x="135" y="119"/>
                  <a:pt x="135" y="119"/>
                </a:cubicBezTo>
                <a:cubicBezTo>
                  <a:pt x="137" y="118"/>
                  <a:pt x="138" y="115"/>
                  <a:pt x="137" y="113"/>
                </a:cubicBezTo>
                <a:cubicBezTo>
                  <a:pt x="137" y="113"/>
                  <a:pt x="137" y="113"/>
                  <a:pt x="137" y="113"/>
                </a:cubicBezTo>
                <a:cubicBezTo>
                  <a:pt x="131" y="100"/>
                  <a:pt x="131" y="100"/>
                  <a:pt x="131" y="100"/>
                </a:cubicBezTo>
                <a:cubicBezTo>
                  <a:pt x="130" y="98"/>
                  <a:pt x="128" y="97"/>
                  <a:pt x="126" y="98"/>
                </a:cubicBezTo>
                <a:cubicBezTo>
                  <a:pt x="123" y="99"/>
                  <a:pt x="123" y="99"/>
                  <a:pt x="123" y="99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44" y="72"/>
                  <a:pt x="144" y="72"/>
                  <a:pt x="144" y="72"/>
                </a:cubicBezTo>
                <a:close/>
                <a:moveTo>
                  <a:pt x="144" y="151"/>
                </a:moveTo>
                <a:cubicBezTo>
                  <a:pt x="144" y="162"/>
                  <a:pt x="144" y="162"/>
                  <a:pt x="144" y="162"/>
                </a:cubicBezTo>
                <a:cubicBezTo>
                  <a:pt x="125" y="171"/>
                  <a:pt x="125" y="171"/>
                  <a:pt x="125" y="171"/>
                </a:cubicBezTo>
                <a:cubicBezTo>
                  <a:pt x="124" y="171"/>
                  <a:pt x="124" y="172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lnTo>
                  <a:pt x="144" y="151"/>
                </a:lnTo>
                <a:close/>
                <a:moveTo>
                  <a:pt x="123" y="7"/>
                </a:moveTo>
                <a:cubicBezTo>
                  <a:pt x="99" y="18"/>
                  <a:pt x="99" y="18"/>
                  <a:pt x="99" y="18"/>
                </a:cubicBezTo>
                <a:cubicBezTo>
                  <a:pt x="99" y="41"/>
                  <a:pt x="99" y="41"/>
                  <a:pt x="99" y="41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23" y="7"/>
                  <a:pt x="123" y="7"/>
                  <a:pt x="123" y="7"/>
                </a:cubicBezTo>
                <a:close/>
                <a:moveTo>
                  <a:pt x="99" y="236"/>
                </a:moveTo>
                <a:cubicBezTo>
                  <a:pt x="100" y="236"/>
                  <a:pt x="102" y="235"/>
                  <a:pt x="103" y="235"/>
                </a:cubicBezTo>
                <a:cubicBezTo>
                  <a:pt x="123" y="225"/>
                  <a:pt x="123" y="225"/>
                  <a:pt x="123" y="225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176"/>
                  <a:pt x="123" y="176"/>
                  <a:pt x="123" y="176"/>
                </a:cubicBezTo>
                <a:cubicBezTo>
                  <a:pt x="122" y="175"/>
                  <a:pt x="123" y="174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cubicBezTo>
                  <a:pt x="121" y="162"/>
                  <a:pt x="121" y="162"/>
                  <a:pt x="121" y="162"/>
                </a:cubicBezTo>
                <a:cubicBezTo>
                  <a:pt x="119" y="163"/>
                  <a:pt x="116" y="162"/>
                  <a:pt x="115" y="159"/>
                </a:cubicBezTo>
                <a:cubicBezTo>
                  <a:pt x="109" y="147"/>
                  <a:pt x="109" y="147"/>
                  <a:pt x="109" y="147"/>
                </a:cubicBezTo>
                <a:cubicBezTo>
                  <a:pt x="108" y="145"/>
                  <a:pt x="109" y="142"/>
                  <a:pt x="111" y="141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05" y="133"/>
                  <a:pt x="102" y="132"/>
                  <a:pt x="101" y="130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9" y="150"/>
                  <a:pt x="99" y="151"/>
                  <a:pt x="100" y="151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7" y="166"/>
                  <a:pt x="106" y="169"/>
                  <a:pt x="104" y="170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108" y="179"/>
                  <a:pt x="108" y="179"/>
                  <a:pt x="108" y="179"/>
                </a:cubicBezTo>
                <a:cubicBezTo>
                  <a:pt x="110" y="178"/>
                  <a:pt x="113" y="179"/>
                  <a:pt x="114" y="181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1" y="196"/>
                  <a:pt x="120" y="198"/>
                  <a:pt x="118" y="199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36"/>
                  <a:pt x="99" y="236"/>
                  <a:pt x="99" y="236"/>
                </a:cubicBezTo>
                <a:close/>
                <a:moveTo>
                  <a:pt x="123" y="82"/>
                </a:moveTo>
                <a:cubicBezTo>
                  <a:pt x="123" y="99"/>
                  <a:pt x="123" y="99"/>
                  <a:pt x="123" y="99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9" y="94"/>
                  <a:pt x="99" y="94"/>
                  <a:pt x="99" y="94"/>
                </a:cubicBezTo>
                <a:lnTo>
                  <a:pt x="123" y="82"/>
                </a:lnTo>
                <a:close/>
                <a:moveTo>
                  <a:pt x="99" y="18"/>
                </a:moveTo>
                <a:cubicBezTo>
                  <a:pt x="71" y="31"/>
                  <a:pt x="71" y="31"/>
                  <a:pt x="71" y="31"/>
                </a:cubicBezTo>
                <a:cubicBezTo>
                  <a:pt x="71" y="54"/>
                  <a:pt x="71" y="54"/>
                  <a:pt x="71" y="54"/>
                </a:cubicBezTo>
                <a:cubicBezTo>
                  <a:pt x="99" y="41"/>
                  <a:pt x="99" y="41"/>
                  <a:pt x="99" y="41"/>
                </a:cubicBezTo>
                <a:cubicBezTo>
                  <a:pt x="99" y="18"/>
                  <a:pt x="99" y="18"/>
                  <a:pt x="99" y="18"/>
                </a:cubicBezTo>
                <a:close/>
                <a:moveTo>
                  <a:pt x="71" y="227"/>
                </a:moveTo>
                <a:cubicBezTo>
                  <a:pt x="77" y="235"/>
                  <a:pt x="88" y="239"/>
                  <a:pt x="99" y="236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87" y="213"/>
                  <a:pt x="85" y="213"/>
                  <a:pt x="84" y="210"/>
                </a:cubicBezTo>
                <a:cubicBezTo>
                  <a:pt x="78" y="197"/>
                  <a:pt x="78" y="197"/>
                  <a:pt x="78" y="197"/>
                </a:cubicBezTo>
                <a:cubicBezTo>
                  <a:pt x="77" y="195"/>
                  <a:pt x="78" y="193"/>
                  <a:pt x="80" y="19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75" y="183"/>
                  <a:pt x="75" y="183"/>
                  <a:pt x="75" y="183"/>
                </a:cubicBezTo>
                <a:cubicBezTo>
                  <a:pt x="74" y="184"/>
                  <a:pt x="72" y="183"/>
                  <a:pt x="71" y="182"/>
                </a:cubicBezTo>
                <a:cubicBezTo>
                  <a:pt x="71" y="227"/>
                  <a:pt x="71" y="227"/>
                  <a:pt x="71" y="227"/>
                </a:cubicBezTo>
                <a:close/>
                <a:moveTo>
                  <a:pt x="99" y="94"/>
                </a:moveTo>
                <a:cubicBezTo>
                  <a:pt x="99" y="111"/>
                  <a:pt x="99" y="111"/>
                  <a:pt x="99" y="111"/>
                </a:cubicBezTo>
                <a:cubicBezTo>
                  <a:pt x="97" y="111"/>
                  <a:pt x="97" y="111"/>
                  <a:pt x="97" y="111"/>
                </a:cubicBezTo>
                <a:cubicBezTo>
                  <a:pt x="95" y="112"/>
                  <a:pt x="94" y="115"/>
                  <a:pt x="95" y="117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7" y="149"/>
                  <a:pt x="96" y="148"/>
                  <a:pt x="94" y="149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90" y="140"/>
                  <a:pt x="90" y="140"/>
                  <a:pt x="90" y="140"/>
                </a:cubicBezTo>
                <a:cubicBezTo>
                  <a:pt x="92" y="139"/>
                  <a:pt x="93" y="136"/>
                  <a:pt x="92" y="134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86" y="122"/>
                  <a:pt x="86" y="122"/>
                  <a:pt x="86" y="122"/>
                </a:cubicBezTo>
                <a:cubicBezTo>
                  <a:pt x="85" y="119"/>
                  <a:pt x="82" y="118"/>
                  <a:pt x="80" y="119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lnTo>
                  <a:pt x="99" y="94"/>
                </a:lnTo>
                <a:close/>
                <a:moveTo>
                  <a:pt x="71" y="31"/>
                </a:moveTo>
                <a:cubicBezTo>
                  <a:pt x="20" y="55"/>
                  <a:pt x="20" y="55"/>
                  <a:pt x="20" y="55"/>
                </a:cubicBezTo>
                <a:cubicBezTo>
                  <a:pt x="6" y="62"/>
                  <a:pt x="0" y="78"/>
                  <a:pt x="7" y="91"/>
                </a:cubicBezTo>
                <a:cubicBezTo>
                  <a:pt x="68" y="222"/>
                  <a:pt x="68" y="222"/>
                  <a:pt x="68" y="222"/>
                </a:cubicBezTo>
                <a:cubicBezTo>
                  <a:pt x="69" y="223"/>
                  <a:pt x="70" y="225"/>
                  <a:pt x="71" y="22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1" y="182"/>
                  <a:pt x="70" y="181"/>
                  <a:pt x="70" y="181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63" y="166"/>
                  <a:pt x="64" y="163"/>
                  <a:pt x="66" y="162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62" y="153"/>
                  <a:pt x="62" y="153"/>
                  <a:pt x="62" y="153"/>
                </a:cubicBezTo>
                <a:cubicBezTo>
                  <a:pt x="60" y="154"/>
                  <a:pt x="57" y="153"/>
                  <a:pt x="56" y="151"/>
                </a:cubicBezTo>
                <a:cubicBezTo>
                  <a:pt x="50" y="138"/>
                  <a:pt x="50" y="138"/>
                  <a:pt x="50" y="138"/>
                </a:cubicBezTo>
                <a:cubicBezTo>
                  <a:pt x="49" y="136"/>
                  <a:pt x="50" y="134"/>
                  <a:pt x="52" y="133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46" y="118"/>
                  <a:pt x="38" y="116"/>
                  <a:pt x="35" y="109"/>
                </a:cubicBezTo>
                <a:cubicBezTo>
                  <a:pt x="26" y="89"/>
                  <a:pt x="26" y="89"/>
                  <a:pt x="26" y="89"/>
                </a:cubicBezTo>
                <a:cubicBezTo>
                  <a:pt x="23" y="83"/>
                  <a:pt x="26" y="75"/>
                  <a:pt x="33" y="72"/>
                </a:cubicBezTo>
                <a:cubicBezTo>
                  <a:pt x="71" y="54"/>
                  <a:pt x="71" y="54"/>
                  <a:pt x="71" y="54"/>
                </a:cubicBezTo>
                <a:lnTo>
                  <a:pt x="71" y="3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8" name="Rectangle 59"/>
          <p:cNvSpPr>
            <a:spLocks noChangeArrowheads="1"/>
          </p:cNvSpPr>
          <p:nvPr/>
        </p:nvSpPr>
        <p:spPr bwMode="auto">
          <a:xfrm>
            <a:off x="2411245" y="2488720"/>
            <a:ext cx="627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9" name="Rectangle 60"/>
          <p:cNvSpPr>
            <a:spLocks noChangeArrowheads="1"/>
          </p:cNvSpPr>
          <p:nvPr/>
        </p:nvSpPr>
        <p:spPr bwMode="auto">
          <a:xfrm>
            <a:off x="2436645" y="2425220"/>
            <a:ext cx="5762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0" name="Rectangle 61"/>
          <p:cNvSpPr>
            <a:spLocks noChangeArrowheads="1"/>
          </p:cNvSpPr>
          <p:nvPr/>
        </p:nvSpPr>
        <p:spPr bwMode="auto">
          <a:xfrm>
            <a:off x="2663658" y="2360132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1" name="Rectangle 62"/>
          <p:cNvSpPr>
            <a:spLocks noChangeArrowheads="1"/>
          </p:cNvSpPr>
          <p:nvPr/>
        </p:nvSpPr>
        <p:spPr bwMode="auto">
          <a:xfrm>
            <a:off x="2685883" y="2126770"/>
            <a:ext cx="77788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2" name="Rectangle 63"/>
          <p:cNvSpPr>
            <a:spLocks noChangeArrowheads="1"/>
          </p:cNvSpPr>
          <p:nvPr/>
        </p:nvSpPr>
        <p:spPr bwMode="auto">
          <a:xfrm>
            <a:off x="2663658" y="2114070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3" name="Rectangle 64"/>
          <p:cNvSpPr>
            <a:spLocks noChangeArrowheads="1"/>
          </p:cNvSpPr>
          <p:nvPr/>
        </p:nvSpPr>
        <p:spPr bwMode="auto">
          <a:xfrm>
            <a:off x="2849395" y="2360132"/>
            <a:ext cx="119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4" name="Rectangle 65"/>
          <p:cNvSpPr>
            <a:spLocks noChangeArrowheads="1"/>
          </p:cNvSpPr>
          <p:nvPr/>
        </p:nvSpPr>
        <p:spPr bwMode="auto">
          <a:xfrm>
            <a:off x="2870033" y="2126770"/>
            <a:ext cx="76200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5" name="Rectangle 66"/>
          <p:cNvSpPr>
            <a:spLocks noChangeArrowheads="1"/>
          </p:cNvSpPr>
          <p:nvPr/>
        </p:nvSpPr>
        <p:spPr bwMode="auto">
          <a:xfrm>
            <a:off x="2849395" y="2114070"/>
            <a:ext cx="119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6" name="Rectangle 67"/>
          <p:cNvSpPr>
            <a:spLocks noChangeArrowheads="1"/>
          </p:cNvSpPr>
          <p:nvPr/>
        </p:nvSpPr>
        <p:spPr bwMode="auto">
          <a:xfrm>
            <a:off x="2481095" y="2360132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7" name="Rectangle 68"/>
          <p:cNvSpPr>
            <a:spLocks noChangeArrowheads="1"/>
          </p:cNvSpPr>
          <p:nvPr/>
        </p:nvSpPr>
        <p:spPr bwMode="auto">
          <a:xfrm>
            <a:off x="2501733" y="2126770"/>
            <a:ext cx="79375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8" name="Rectangle 69"/>
          <p:cNvSpPr>
            <a:spLocks noChangeArrowheads="1"/>
          </p:cNvSpPr>
          <p:nvPr/>
        </p:nvSpPr>
        <p:spPr bwMode="auto">
          <a:xfrm>
            <a:off x="2481095" y="2114070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9" name="Rectangle 70"/>
          <p:cNvSpPr>
            <a:spLocks noChangeArrowheads="1"/>
          </p:cNvSpPr>
          <p:nvPr/>
        </p:nvSpPr>
        <p:spPr bwMode="auto">
          <a:xfrm>
            <a:off x="2436645" y="2044220"/>
            <a:ext cx="5762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0" name="Freeform 71"/>
          <p:cNvSpPr>
            <a:spLocks/>
          </p:cNvSpPr>
          <p:nvPr/>
        </p:nvSpPr>
        <p:spPr bwMode="auto">
          <a:xfrm>
            <a:off x="2436645" y="1860070"/>
            <a:ext cx="576263" cy="184150"/>
          </a:xfrm>
          <a:custGeom>
            <a:avLst/>
            <a:gdLst>
              <a:gd name="T0" fmla="*/ 181 w 363"/>
              <a:gd name="T1" fmla="*/ 0 h 116"/>
              <a:gd name="T2" fmla="*/ 363 w 363"/>
              <a:gd name="T3" fmla="*/ 116 h 116"/>
              <a:gd name="T4" fmla="*/ 0 w 363"/>
              <a:gd name="T5" fmla="*/ 116 h 116"/>
              <a:gd name="T6" fmla="*/ 181 w 363"/>
              <a:gd name="T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3" h="116">
                <a:moveTo>
                  <a:pt x="181" y="0"/>
                </a:moveTo>
                <a:lnTo>
                  <a:pt x="363" y="116"/>
                </a:lnTo>
                <a:lnTo>
                  <a:pt x="0" y="116"/>
                </a:lnTo>
                <a:lnTo>
                  <a:pt x="181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1" name="Freeform 72"/>
          <p:cNvSpPr>
            <a:spLocks noEditPoints="1"/>
          </p:cNvSpPr>
          <p:nvPr/>
        </p:nvSpPr>
        <p:spPr bwMode="auto">
          <a:xfrm>
            <a:off x="852320" y="2026757"/>
            <a:ext cx="800100" cy="522288"/>
          </a:xfrm>
          <a:custGeom>
            <a:avLst/>
            <a:gdLst>
              <a:gd name="T0" fmla="*/ 82 w 367"/>
              <a:gd name="T1" fmla="*/ 27 h 240"/>
              <a:gd name="T2" fmla="*/ 367 w 367"/>
              <a:gd name="T3" fmla="*/ 120 h 240"/>
              <a:gd name="T4" fmla="*/ 82 w 367"/>
              <a:gd name="T5" fmla="*/ 213 h 240"/>
              <a:gd name="T6" fmla="*/ 82 w 367"/>
              <a:gd name="T7" fmla="*/ 177 h 240"/>
              <a:gd name="T8" fmla="*/ 127 w 367"/>
              <a:gd name="T9" fmla="*/ 143 h 240"/>
              <a:gd name="T10" fmla="*/ 127 w 367"/>
              <a:gd name="T11" fmla="*/ 87 h 240"/>
              <a:gd name="T12" fmla="*/ 138 w 367"/>
              <a:gd name="T13" fmla="*/ 87 h 240"/>
              <a:gd name="T14" fmla="*/ 138 w 367"/>
              <a:gd name="T15" fmla="*/ 64 h 240"/>
              <a:gd name="T16" fmla="*/ 127 w 367"/>
              <a:gd name="T17" fmla="*/ 64 h 240"/>
              <a:gd name="T18" fmla="*/ 102 w 367"/>
              <a:gd name="T19" fmla="*/ 64 h 240"/>
              <a:gd name="T20" fmla="*/ 91 w 367"/>
              <a:gd name="T21" fmla="*/ 64 h 240"/>
              <a:gd name="T22" fmla="*/ 91 w 367"/>
              <a:gd name="T23" fmla="*/ 87 h 240"/>
              <a:gd name="T24" fmla="*/ 102 w 367"/>
              <a:gd name="T25" fmla="*/ 87 h 240"/>
              <a:gd name="T26" fmla="*/ 102 w 367"/>
              <a:gd name="T27" fmla="*/ 143 h 240"/>
              <a:gd name="T28" fmla="*/ 82 w 367"/>
              <a:gd name="T29" fmla="*/ 156 h 240"/>
              <a:gd name="T30" fmla="*/ 82 w 367"/>
              <a:gd name="T31" fmla="*/ 27 h 240"/>
              <a:gd name="T32" fmla="*/ 0 w 367"/>
              <a:gd name="T33" fmla="*/ 0 h 240"/>
              <a:gd name="T34" fmla="*/ 82 w 367"/>
              <a:gd name="T35" fmla="*/ 27 h 240"/>
              <a:gd name="T36" fmla="*/ 82 w 367"/>
              <a:gd name="T37" fmla="*/ 156 h 240"/>
              <a:gd name="T38" fmla="*/ 82 w 367"/>
              <a:gd name="T39" fmla="*/ 156 h 240"/>
              <a:gd name="T40" fmla="*/ 62 w 367"/>
              <a:gd name="T41" fmla="*/ 143 h 240"/>
              <a:gd name="T42" fmla="*/ 62 w 367"/>
              <a:gd name="T43" fmla="*/ 87 h 240"/>
              <a:gd name="T44" fmla="*/ 73 w 367"/>
              <a:gd name="T45" fmla="*/ 87 h 240"/>
              <a:gd name="T46" fmla="*/ 73 w 367"/>
              <a:gd name="T47" fmla="*/ 64 h 240"/>
              <a:gd name="T48" fmla="*/ 62 w 367"/>
              <a:gd name="T49" fmla="*/ 64 h 240"/>
              <a:gd name="T50" fmla="*/ 37 w 367"/>
              <a:gd name="T51" fmla="*/ 64 h 240"/>
              <a:gd name="T52" fmla="*/ 26 w 367"/>
              <a:gd name="T53" fmla="*/ 64 h 240"/>
              <a:gd name="T54" fmla="*/ 26 w 367"/>
              <a:gd name="T55" fmla="*/ 87 h 240"/>
              <a:gd name="T56" fmla="*/ 37 w 367"/>
              <a:gd name="T57" fmla="*/ 87 h 240"/>
              <a:gd name="T58" fmla="*/ 37 w 367"/>
              <a:gd name="T59" fmla="*/ 143 h 240"/>
              <a:gd name="T60" fmla="*/ 82 w 367"/>
              <a:gd name="T61" fmla="*/ 177 h 240"/>
              <a:gd name="T62" fmla="*/ 82 w 367"/>
              <a:gd name="T63" fmla="*/ 177 h 240"/>
              <a:gd name="T64" fmla="*/ 82 w 367"/>
              <a:gd name="T65" fmla="*/ 213 h 240"/>
              <a:gd name="T66" fmla="*/ 0 w 367"/>
              <a:gd name="T67" fmla="*/ 240 h 240"/>
              <a:gd name="T68" fmla="*/ 0 w 367"/>
              <a:gd name="T6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67" h="240">
                <a:moveTo>
                  <a:pt x="82" y="27"/>
                </a:moveTo>
                <a:cubicBezTo>
                  <a:pt x="367" y="120"/>
                  <a:pt x="367" y="120"/>
                  <a:pt x="367" y="120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107" y="177"/>
                  <a:pt x="127" y="162"/>
                  <a:pt x="127" y="143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38" y="87"/>
                  <a:pt x="138" y="87"/>
                  <a:pt x="138" y="87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87"/>
                  <a:pt x="91" y="87"/>
                  <a:pt x="91" y="87"/>
                </a:cubicBezTo>
                <a:cubicBezTo>
                  <a:pt x="102" y="87"/>
                  <a:pt x="102" y="87"/>
                  <a:pt x="102" y="87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102" y="150"/>
                  <a:pt x="93" y="156"/>
                  <a:pt x="82" y="156"/>
                </a:cubicBezTo>
                <a:lnTo>
                  <a:pt x="82" y="27"/>
                </a:lnTo>
                <a:close/>
                <a:moveTo>
                  <a:pt x="0" y="0"/>
                </a:moveTo>
                <a:cubicBezTo>
                  <a:pt x="82" y="27"/>
                  <a:pt x="82" y="27"/>
                  <a:pt x="82" y="27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71" y="156"/>
                  <a:pt x="62" y="150"/>
                  <a:pt x="62" y="143"/>
                </a:cubicBezTo>
                <a:cubicBezTo>
                  <a:pt x="62" y="87"/>
                  <a:pt x="62" y="87"/>
                  <a:pt x="62" y="87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64"/>
                  <a:pt x="73" y="64"/>
                  <a:pt x="73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37" y="64"/>
                  <a:pt x="37" y="64"/>
                  <a:pt x="37" y="64"/>
                </a:cubicBezTo>
                <a:cubicBezTo>
                  <a:pt x="26" y="64"/>
                  <a:pt x="26" y="64"/>
                  <a:pt x="26" y="64"/>
                </a:cubicBezTo>
                <a:cubicBezTo>
                  <a:pt x="26" y="87"/>
                  <a:pt x="26" y="87"/>
                  <a:pt x="26" y="87"/>
                </a:cubicBezTo>
                <a:cubicBezTo>
                  <a:pt x="37" y="87"/>
                  <a:pt x="37" y="87"/>
                  <a:pt x="37" y="87"/>
                </a:cubicBezTo>
                <a:cubicBezTo>
                  <a:pt x="37" y="143"/>
                  <a:pt x="37" y="143"/>
                  <a:pt x="37" y="143"/>
                </a:cubicBezTo>
                <a:cubicBezTo>
                  <a:pt x="37" y="162"/>
                  <a:pt x="57" y="177"/>
                  <a:pt x="82" y="177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0" y="240"/>
                  <a:pt x="0" y="240"/>
                  <a:pt x="0" y="240"/>
                </a:cubicBez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2" name="Freeform 73"/>
          <p:cNvSpPr>
            <a:spLocks noEditPoints="1"/>
          </p:cNvSpPr>
          <p:nvPr/>
        </p:nvSpPr>
        <p:spPr bwMode="auto">
          <a:xfrm>
            <a:off x="2617620" y="2599845"/>
            <a:ext cx="187325" cy="327025"/>
          </a:xfrm>
          <a:custGeom>
            <a:avLst/>
            <a:gdLst>
              <a:gd name="T0" fmla="*/ 37 w 86"/>
              <a:gd name="T1" fmla="*/ 128 h 150"/>
              <a:gd name="T2" fmla="*/ 34 w 86"/>
              <a:gd name="T3" fmla="*/ 127 h 150"/>
              <a:gd name="T4" fmla="*/ 34 w 86"/>
              <a:gd name="T5" fmla="*/ 150 h 150"/>
              <a:gd name="T6" fmla="*/ 45 w 86"/>
              <a:gd name="T7" fmla="*/ 142 h 150"/>
              <a:gd name="T8" fmla="*/ 37 w 86"/>
              <a:gd name="T9" fmla="*/ 128 h 150"/>
              <a:gd name="T10" fmla="*/ 34 w 86"/>
              <a:gd name="T11" fmla="*/ 118 h 150"/>
              <a:gd name="T12" fmla="*/ 34 w 86"/>
              <a:gd name="T13" fmla="*/ 51 h 150"/>
              <a:gd name="T14" fmla="*/ 51 w 86"/>
              <a:gd name="T15" fmla="*/ 46 h 150"/>
              <a:gd name="T16" fmla="*/ 61 w 86"/>
              <a:gd name="T17" fmla="*/ 8 h 150"/>
              <a:gd name="T18" fmla="*/ 72 w 86"/>
              <a:gd name="T19" fmla="*/ 1 h 150"/>
              <a:gd name="T20" fmla="*/ 78 w 86"/>
              <a:gd name="T21" fmla="*/ 12 h 150"/>
              <a:gd name="T22" fmla="*/ 69 w 86"/>
              <a:gd name="T23" fmla="*/ 51 h 150"/>
              <a:gd name="T24" fmla="*/ 82 w 86"/>
              <a:gd name="T25" fmla="*/ 84 h 150"/>
              <a:gd name="T26" fmla="*/ 77 w 86"/>
              <a:gd name="T27" fmla="*/ 103 h 150"/>
              <a:gd name="T28" fmla="*/ 77 w 86"/>
              <a:gd name="T29" fmla="*/ 103 h 150"/>
              <a:gd name="T30" fmla="*/ 86 w 86"/>
              <a:gd name="T31" fmla="*/ 117 h 150"/>
              <a:gd name="T32" fmla="*/ 83 w 86"/>
              <a:gd name="T33" fmla="*/ 130 h 150"/>
              <a:gd name="T34" fmla="*/ 34 w 86"/>
              <a:gd name="T35" fmla="*/ 118 h 150"/>
              <a:gd name="T36" fmla="*/ 34 w 86"/>
              <a:gd name="T37" fmla="*/ 127 h 150"/>
              <a:gd name="T38" fmla="*/ 23 w 86"/>
              <a:gd name="T39" fmla="*/ 136 h 150"/>
              <a:gd name="T40" fmla="*/ 31 w 86"/>
              <a:gd name="T41" fmla="*/ 150 h 150"/>
              <a:gd name="T42" fmla="*/ 34 w 86"/>
              <a:gd name="T43" fmla="*/ 150 h 150"/>
              <a:gd name="T44" fmla="*/ 34 w 86"/>
              <a:gd name="T45" fmla="*/ 127 h 150"/>
              <a:gd name="T46" fmla="*/ 34 w 86"/>
              <a:gd name="T47" fmla="*/ 51 h 150"/>
              <a:gd name="T48" fmla="*/ 34 w 86"/>
              <a:gd name="T49" fmla="*/ 118 h 150"/>
              <a:gd name="T50" fmla="*/ 0 w 86"/>
              <a:gd name="T51" fmla="*/ 109 h 150"/>
              <a:gd name="T52" fmla="*/ 3 w 86"/>
              <a:gd name="T53" fmla="*/ 96 h 150"/>
              <a:gd name="T54" fmla="*/ 18 w 86"/>
              <a:gd name="T55" fmla="*/ 88 h 150"/>
              <a:gd name="T56" fmla="*/ 23 w 86"/>
              <a:gd name="T57" fmla="*/ 69 h 150"/>
              <a:gd name="T58" fmla="*/ 34 w 86"/>
              <a:gd name="T59" fmla="*/ 51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6" h="150">
                <a:moveTo>
                  <a:pt x="37" y="128"/>
                </a:moveTo>
                <a:cubicBezTo>
                  <a:pt x="36" y="127"/>
                  <a:pt x="35" y="127"/>
                  <a:pt x="34" y="127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9" y="150"/>
                  <a:pt x="44" y="147"/>
                  <a:pt x="45" y="142"/>
                </a:cubicBezTo>
                <a:cubicBezTo>
                  <a:pt x="47" y="136"/>
                  <a:pt x="43" y="129"/>
                  <a:pt x="37" y="128"/>
                </a:cubicBezTo>
                <a:close/>
                <a:moveTo>
                  <a:pt x="34" y="118"/>
                </a:moveTo>
                <a:cubicBezTo>
                  <a:pt x="34" y="51"/>
                  <a:pt x="34" y="51"/>
                  <a:pt x="34" y="51"/>
                </a:cubicBezTo>
                <a:cubicBezTo>
                  <a:pt x="39" y="48"/>
                  <a:pt x="45" y="46"/>
                  <a:pt x="51" y="46"/>
                </a:cubicBezTo>
                <a:cubicBezTo>
                  <a:pt x="61" y="8"/>
                  <a:pt x="61" y="8"/>
                  <a:pt x="61" y="8"/>
                </a:cubicBezTo>
                <a:cubicBezTo>
                  <a:pt x="62" y="3"/>
                  <a:pt x="67" y="0"/>
                  <a:pt x="72" y="1"/>
                </a:cubicBezTo>
                <a:cubicBezTo>
                  <a:pt x="77" y="2"/>
                  <a:pt x="80" y="7"/>
                  <a:pt x="78" y="12"/>
                </a:cubicBezTo>
                <a:cubicBezTo>
                  <a:pt x="69" y="51"/>
                  <a:pt x="69" y="51"/>
                  <a:pt x="69" y="51"/>
                </a:cubicBezTo>
                <a:cubicBezTo>
                  <a:pt x="79" y="57"/>
                  <a:pt x="86" y="68"/>
                  <a:pt x="82" y="84"/>
                </a:cubicBezTo>
                <a:cubicBezTo>
                  <a:pt x="82" y="84"/>
                  <a:pt x="79" y="97"/>
                  <a:pt x="77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5" y="112"/>
                  <a:pt x="86" y="117"/>
                  <a:pt x="86" y="117"/>
                </a:cubicBezTo>
                <a:cubicBezTo>
                  <a:pt x="83" y="130"/>
                  <a:pt x="83" y="130"/>
                  <a:pt x="83" y="130"/>
                </a:cubicBezTo>
                <a:lnTo>
                  <a:pt x="34" y="118"/>
                </a:lnTo>
                <a:close/>
                <a:moveTo>
                  <a:pt x="34" y="127"/>
                </a:moveTo>
                <a:cubicBezTo>
                  <a:pt x="29" y="127"/>
                  <a:pt x="24" y="131"/>
                  <a:pt x="23" y="136"/>
                </a:cubicBezTo>
                <a:cubicBezTo>
                  <a:pt x="21" y="142"/>
                  <a:pt x="25" y="148"/>
                  <a:pt x="31" y="150"/>
                </a:cubicBezTo>
                <a:cubicBezTo>
                  <a:pt x="32" y="150"/>
                  <a:pt x="33" y="150"/>
                  <a:pt x="34" y="150"/>
                </a:cubicBezTo>
                <a:cubicBezTo>
                  <a:pt x="34" y="127"/>
                  <a:pt x="34" y="127"/>
                  <a:pt x="34" y="127"/>
                </a:cubicBezTo>
                <a:close/>
                <a:moveTo>
                  <a:pt x="34" y="51"/>
                </a:moveTo>
                <a:cubicBezTo>
                  <a:pt x="34" y="118"/>
                  <a:pt x="34" y="118"/>
                  <a:pt x="34" y="118"/>
                </a:cubicBezTo>
                <a:cubicBezTo>
                  <a:pt x="0" y="109"/>
                  <a:pt x="0" y="109"/>
                  <a:pt x="0" y="109"/>
                </a:cubicBezTo>
                <a:cubicBezTo>
                  <a:pt x="3" y="96"/>
                  <a:pt x="3" y="96"/>
                  <a:pt x="3" y="96"/>
                </a:cubicBezTo>
                <a:cubicBezTo>
                  <a:pt x="3" y="96"/>
                  <a:pt x="16" y="97"/>
                  <a:pt x="18" y="88"/>
                </a:cubicBezTo>
                <a:cubicBezTo>
                  <a:pt x="20" y="80"/>
                  <a:pt x="23" y="69"/>
                  <a:pt x="23" y="69"/>
                </a:cubicBezTo>
                <a:cubicBezTo>
                  <a:pt x="25" y="61"/>
                  <a:pt x="29" y="55"/>
                  <a:pt x="34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3" name="Freeform 74"/>
          <p:cNvSpPr>
            <a:spLocks noEditPoints="1"/>
          </p:cNvSpPr>
          <p:nvPr/>
        </p:nvSpPr>
        <p:spPr bwMode="auto">
          <a:xfrm>
            <a:off x="982495" y="1479070"/>
            <a:ext cx="376238" cy="460375"/>
          </a:xfrm>
          <a:custGeom>
            <a:avLst/>
            <a:gdLst>
              <a:gd name="T0" fmla="*/ 172 w 172"/>
              <a:gd name="T1" fmla="*/ 9 h 211"/>
              <a:gd name="T2" fmla="*/ 121 w 172"/>
              <a:gd name="T3" fmla="*/ 37 h 211"/>
              <a:gd name="T4" fmla="*/ 143 w 172"/>
              <a:gd name="T5" fmla="*/ 211 h 211"/>
              <a:gd name="T6" fmla="*/ 124 w 172"/>
              <a:gd name="T7" fmla="*/ 165 h 211"/>
              <a:gd name="T8" fmla="*/ 131 w 172"/>
              <a:gd name="T9" fmla="*/ 108 h 211"/>
              <a:gd name="T10" fmla="*/ 121 w 172"/>
              <a:gd name="T11" fmla="*/ 86 h 211"/>
              <a:gd name="T12" fmla="*/ 129 w 172"/>
              <a:gd name="T13" fmla="*/ 146 h 211"/>
              <a:gd name="T14" fmla="*/ 127 w 172"/>
              <a:gd name="T15" fmla="*/ 116 h 211"/>
              <a:gd name="T16" fmla="*/ 121 w 172"/>
              <a:gd name="T17" fmla="*/ 156 h 211"/>
              <a:gd name="T18" fmla="*/ 121 w 172"/>
              <a:gd name="T19" fmla="*/ 9 h 211"/>
              <a:gd name="T20" fmla="*/ 98 w 172"/>
              <a:gd name="T21" fmla="*/ 37 h 211"/>
              <a:gd name="T22" fmla="*/ 110 w 172"/>
              <a:gd name="T23" fmla="*/ 88 h 211"/>
              <a:gd name="T24" fmla="*/ 100 w 172"/>
              <a:gd name="T25" fmla="*/ 81 h 211"/>
              <a:gd name="T26" fmla="*/ 121 w 172"/>
              <a:gd name="T27" fmla="*/ 211 h 211"/>
              <a:gd name="T28" fmla="*/ 101 w 172"/>
              <a:gd name="T29" fmla="*/ 163 h 211"/>
              <a:gd name="T30" fmla="*/ 121 w 172"/>
              <a:gd name="T31" fmla="*/ 211 h 211"/>
              <a:gd name="T32" fmla="*/ 113 w 172"/>
              <a:gd name="T33" fmla="*/ 148 h 211"/>
              <a:gd name="T34" fmla="*/ 121 w 172"/>
              <a:gd name="T35" fmla="*/ 156 h 211"/>
              <a:gd name="T36" fmla="*/ 98 w 172"/>
              <a:gd name="T37" fmla="*/ 0 h 211"/>
              <a:gd name="T38" fmla="*/ 71 w 172"/>
              <a:gd name="T39" fmla="*/ 0 h 211"/>
              <a:gd name="T40" fmla="*/ 98 w 172"/>
              <a:gd name="T41" fmla="*/ 80 h 211"/>
              <a:gd name="T42" fmla="*/ 71 w 172"/>
              <a:gd name="T43" fmla="*/ 37 h 211"/>
              <a:gd name="T44" fmla="*/ 71 w 172"/>
              <a:gd name="T45" fmla="*/ 166 h 211"/>
              <a:gd name="T46" fmla="*/ 98 w 172"/>
              <a:gd name="T47" fmla="*/ 141 h 211"/>
              <a:gd name="T48" fmla="*/ 98 w 172"/>
              <a:gd name="T49" fmla="*/ 160 h 211"/>
              <a:gd name="T50" fmla="*/ 74 w 172"/>
              <a:gd name="T51" fmla="*/ 124 h 211"/>
              <a:gd name="T52" fmla="*/ 71 w 172"/>
              <a:gd name="T53" fmla="*/ 118 h 211"/>
              <a:gd name="T54" fmla="*/ 71 w 172"/>
              <a:gd name="T55" fmla="*/ 98 h 211"/>
              <a:gd name="T56" fmla="*/ 71 w 172"/>
              <a:gd name="T57" fmla="*/ 0 h 211"/>
              <a:gd name="T58" fmla="*/ 60 w 172"/>
              <a:gd name="T59" fmla="*/ 0 h 211"/>
              <a:gd name="T60" fmla="*/ 71 w 172"/>
              <a:gd name="T61" fmla="*/ 88 h 211"/>
              <a:gd name="T62" fmla="*/ 60 w 172"/>
              <a:gd name="T63" fmla="*/ 37 h 211"/>
              <a:gd name="T64" fmla="*/ 60 w 172"/>
              <a:gd name="T65" fmla="*/ 120 h 211"/>
              <a:gd name="T66" fmla="*/ 65 w 172"/>
              <a:gd name="T67" fmla="*/ 166 h 211"/>
              <a:gd name="T68" fmla="*/ 71 w 172"/>
              <a:gd name="T69" fmla="*/ 98 h 211"/>
              <a:gd name="T70" fmla="*/ 71 w 172"/>
              <a:gd name="T71" fmla="*/ 98 h 211"/>
              <a:gd name="T72" fmla="*/ 60 w 172"/>
              <a:gd name="T73" fmla="*/ 9 h 211"/>
              <a:gd name="T74" fmla="*/ 12 w 172"/>
              <a:gd name="T75" fmla="*/ 23 h 211"/>
              <a:gd name="T76" fmla="*/ 60 w 172"/>
              <a:gd name="T77" fmla="*/ 100 h 211"/>
              <a:gd name="T78" fmla="*/ 28 w 172"/>
              <a:gd name="T79" fmla="*/ 118 h 211"/>
              <a:gd name="T80" fmla="*/ 29 w 172"/>
              <a:gd name="T81" fmla="*/ 134 h 211"/>
              <a:gd name="T82" fmla="*/ 34 w 172"/>
              <a:gd name="T83" fmla="*/ 127 h 211"/>
              <a:gd name="T84" fmla="*/ 47 w 172"/>
              <a:gd name="T85" fmla="*/ 120 h 211"/>
              <a:gd name="T86" fmla="*/ 36 w 172"/>
              <a:gd name="T87" fmla="*/ 178 h 211"/>
              <a:gd name="T88" fmla="*/ 45 w 172"/>
              <a:gd name="T89" fmla="*/ 163 h 211"/>
              <a:gd name="T90" fmla="*/ 60 w 172"/>
              <a:gd name="T91" fmla="*/ 211 h 211"/>
              <a:gd name="T92" fmla="*/ 0 w 172"/>
              <a:gd name="T93" fmla="*/ 2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2" h="211">
                <a:moveTo>
                  <a:pt x="121" y="0"/>
                </a:moveTo>
                <a:cubicBezTo>
                  <a:pt x="172" y="0"/>
                  <a:pt x="172" y="0"/>
                  <a:pt x="172" y="0"/>
                </a:cubicBezTo>
                <a:cubicBezTo>
                  <a:pt x="172" y="9"/>
                  <a:pt x="172" y="9"/>
                  <a:pt x="172" y="9"/>
                </a:cubicBezTo>
                <a:cubicBezTo>
                  <a:pt x="121" y="9"/>
                  <a:pt x="121" y="9"/>
                  <a:pt x="121" y="9"/>
                </a:cubicBezTo>
                <a:cubicBezTo>
                  <a:pt x="121" y="0"/>
                  <a:pt x="121" y="0"/>
                  <a:pt x="121" y="0"/>
                </a:cubicBezTo>
                <a:close/>
                <a:moveTo>
                  <a:pt x="121" y="37"/>
                </a:moveTo>
                <a:cubicBezTo>
                  <a:pt x="172" y="37"/>
                  <a:pt x="172" y="37"/>
                  <a:pt x="172" y="37"/>
                </a:cubicBezTo>
                <a:cubicBezTo>
                  <a:pt x="172" y="183"/>
                  <a:pt x="172" y="183"/>
                  <a:pt x="172" y="183"/>
                </a:cubicBezTo>
                <a:cubicBezTo>
                  <a:pt x="172" y="198"/>
                  <a:pt x="159" y="211"/>
                  <a:pt x="143" y="211"/>
                </a:cubicBezTo>
                <a:cubicBezTo>
                  <a:pt x="121" y="211"/>
                  <a:pt x="121" y="211"/>
                  <a:pt x="121" y="211"/>
                </a:cubicBezTo>
                <a:cubicBezTo>
                  <a:pt x="121" y="166"/>
                  <a:pt x="121" y="166"/>
                  <a:pt x="121" y="166"/>
                </a:cubicBezTo>
                <a:cubicBezTo>
                  <a:pt x="122" y="166"/>
                  <a:pt x="123" y="166"/>
                  <a:pt x="124" y="165"/>
                </a:cubicBezTo>
                <a:cubicBezTo>
                  <a:pt x="130" y="163"/>
                  <a:pt x="134" y="159"/>
                  <a:pt x="138" y="153"/>
                </a:cubicBezTo>
                <a:cubicBezTo>
                  <a:pt x="142" y="145"/>
                  <a:pt x="145" y="137"/>
                  <a:pt x="145" y="128"/>
                </a:cubicBezTo>
                <a:cubicBezTo>
                  <a:pt x="145" y="115"/>
                  <a:pt x="140" y="108"/>
                  <a:pt x="131" y="108"/>
                </a:cubicBezTo>
                <a:cubicBezTo>
                  <a:pt x="128" y="108"/>
                  <a:pt x="125" y="109"/>
                  <a:pt x="121" y="111"/>
                </a:cubicBezTo>
                <a:cubicBezTo>
                  <a:pt x="127" y="85"/>
                  <a:pt x="127" y="85"/>
                  <a:pt x="127" y="85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21" y="37"/>
                  <a:pt x="121" y="37"/>
                  <a:pt x="121" y="37"/>
                </a:cubicBezTo>
                <a:close/>
                <a:moveTo>
                  <a:pt x="121" y="156"/>
                </a:moveTo>
                <a:cubicBezTo>
                  <a:pt x="123" y="155"/>
                  <a:pt x="126" y="152"/>
                  <a:pt x="129" y="146"/>
                </a:cubicBezTo>
                <a:cubicBezTo>
                  <a:pt x="131" y="140"/>
                  <a:pt x="133" y="134"/>
                  <a:pt x="133" y="129"/>
                </a:cubicBezTo>
                <a:cubicBezTo>
                  <a:pt x="133" y="123"/>
                  <a:pt x="132" y="119"/>
                  <a:pt x="129" y="117"/>
                </a:cubicBezTo>
                <a:cubicBezTo>
                  <a:pt x="129" y="117"/>
                  <a:pt x="128" y="116"/>
                  <a:pt x="127" y="116"/>
                </a:cubicBezTo>
                <a:cubicBezTo>
                  <a:pt x="126" y="116"/>
                  <a:pt x="124" y="117"/>
                  <a:pt x="123" y="117"/>
                </a:cubicBezTo>
                <a:cubicBezTo>
                  <a:pt x="122" y="117"/>
                  <a:pt x="121" y="117"/>
                  <a:pt x="121" y="118"/>
                </a:cubicBezTo>
                <a:lnTo>
                  <a:pt x="121" y="156"/>
                </a:lnTo>
                <a:close/>
                <a:moveTo>
                  <a:pt x="98" y="0"/>
                </a:moveTo>
                <a:cubicBezTo>
                  <a:pt x="121" y="0"/>
                  <a:pt x="121" y="0"/>
                  <a:pt x="121" y="0"/>
                </a:cubicBezTo>
                <a:cubicBezTo>
                  <a:pt x="121" y="9"/>
                  <a:pt x="121" y="9"/>
                  <a:pt x="121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0"/>
                  <a:pt x="98" y="0"/>
                  <a:pt x="98" y="0"/>
                </a:cubicBezTo>
                <a:close/>
                <a:moveTo>
                  <a:pt x="98" y="37"/>
                </a:moveTo>
                <a:cubicBezTo>
                  <a:pt x="121" y="37"/>
                  <a:pt x="121" y="37"/>
                  <a:pt x="121" y="37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8" y="90"/>
                  <a:pt x="98" y="90"/>
                  <a:pt x="98" y="90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99" y="81"/>
                  <a:pt x="98" y="80"/>
                </a:cubicBezTo>
                <a:cubicBezTo>
                  <a:pt x="98" y="37"/>
                  <a:pt x="98" y="37"/>
                  <a:pt x="98" y="37"/>
                </a:cubicBezTo>
                <a:close/>
                <a:moveTo>
                  <a:pt x="121" y="211"/>
                </a:moveTo>
                <a:cubicBezTo>
                  <a:pt x="98" y="211"/>
                  <a:pt x="98" y="211"/>
                  <a:pt x="98" y="211"/>
                </a:cubicBezTo>
                <a:cubicBezTo>
                  <a:pt x="98" y="160"/>
                  <a:pt x="98" y="160"/>
                  <a:pt x="98" y="160"/>
                </a:cubicBezTo>
                <a:cubicBezTo>
                  <a:pt x="99" y="161"/>
                  <a:pt x="100" y="162"/>
                  <a:pt x="101" y="163"/>
                </a:cubicBezTo>
                <a:cubicBezTo>
                  <a:pt x="103" y="166"/>
                  <a:pt x="107" y="167"/>
                  <a:pt x="112" y="167"/>
                </a:cubicBezTo>
                <a:cubicBezTo>
                  <a:pt x="115" y="167"/>
                  <a:pt x="118" y="167"/>
                  <a:pt x="121" y="166"/>
                </a:cubicBezTo>
                <a:cubicBezTo>
                  <a:pt x="121" y="211"/>
                  <a:pt x="121" y="211"/>
                  <a:pt x="121" y="211"/>
                </a:cubicBezTo>
                <a:close/>
                <a:moveTo>
                  <a:pt x="121" y="118"/>
                </a:moveTo>
                <a:cubicBezTo>
                  <a:pt x="120" y="118"/>
                  <a:pt x="120" y="118"/>
                  <a:pt x="120" y="119"/>
                </a:cubicBezTo>
                <a:cubicBezTo>
                  <a:pt x="113" y="148"/>
                  <a:pt x="113" y="148"/>
                  <a:pt x="113" y="148"/>
                </a:cubicBezTo>
                <a:cubicBezTo>
                  <a:pt x="113" y="149"/>
                  <a:pt x="113" y="150"/>
                  <a:pt x="113" y="151"/>
                </a:cubicBezTo>
                <a:cubicBezTo>
                  <a:pt x="113" y="154"/>
                  <a:pt x="115" y="156"/>
                  <a:pt x="119" y="156"/>
                </a:cubicBezTo>
                <a:cubicBezTo>
                  <a:pt x="120" y="156"/>
                  <a:pt x="120" y="156"/>
                  <a:pt x="121" y="156"/>
                </a:cubicBezTo>
                <a:lnTo>
                  <a:pt x="121" y="118"/>
                </a:lnTo>
                <a:close/>
                <a:moveTo>
                  <a:pt x="71" y="0"/>
                </a:moveTo>
                <a:cubicBezTo>
                  <a:pt x="98" y="0"/>
                  <a:pt x="98" y="0"/>
                  <a:pt x="98" y="0"/>
                </a:cubicBezTo>
                <a:cubicBezTo>
                  <a:pt x="98" y="9"/>
                  <a:pt x="98" y="9"/>
                  <a:pt x="98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1" y="0"/>
                  <a:pt x="71" y="0"/>
                  <a:pt x="71" y="0"/>
                </a:cubicBezTo>
                <a:close/>
                <a:moveTo>
                  <a:pt x="71" y="37"/>
                </a:moveTo>
                <a:cubicBezTo>
                  <a:pt x="98" y="37"/>
                  <a:pt x="98" y="37"/>
                  <a:pt x="98" y="37"/>
                </a:cubicBezTo>
                <a:cubicBezTo>
                  <a:pt x="98" y="80"/>
                  <a:pt x="98" y="80"/>
                  <a:pt x="98" y="80"/>
                </a:cubicBezTo>
                <a:cubicBezTo>
                  <a:pt x="96" y="80"/>
                  <a:pt x="94" y="80"/>
                  <a:pt x="91" y="80"/>
                </a:cubicBezTo>
                <a:cubicBezTo>
                  <a:pt x="85" y="80"/>
                  <a:pt x="78" y="83"/>
                  <a:pt x="71" y="88"/>
                </a:cubicBezTo>
                <a:cubicBezTo>
                  <a:pt x="71" y="37"/>
                  <a:pt x="71" y="37"/>
                  <a:pt x="71" y="37"/>
                </a:cubicBezTo>
                <a:close/>
                <a:moveTo>
                  <a:pt x="98" y="211"/>
                </a:moveTo>
                <a:cubicBezTo>
                  <a:pt x="71" y="211"/>
                  <a:pt x="71" y="211"/>
                  <a:pt x="71" y="211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82" y="166"/>
                  <a:pt x="82" y="166"/>
                  <a:pt x="82" y="166"/>
                </a:cubicBezTo>
                <a:cubicBezTo>
                  <a:pt x="98" y="90"/>
                  <a:pt x="98" y="90"/>
                  <a:pt x="98" y="90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7" y="146"/>
                  <a:pt x="97" y="146"/>
                  <a:pt x="97" y="146"/>
                </a:cubicBezTo>
                <a:cubicBezTo>
                  <a:pt x="97" y="148"/>
                  <a:pt x="97" y="150"/>
                  <a:pt x="97" y="152"/>
                </a:cubicBezTo>
                <a:cubicBezTo>
                  <a:pt x="97" y="155"/>
                  <a:pt x="97" y="158"/>
                  <a:pt x="98" y="160"/>
                </a:cubicBezTo>
                <a:cubicBezTo>
                  <a:pt x="98" y="211"/>
                  <a:pt x="98" y="211"/>
                  <a:pt x="98" y="211"/>
                </a:cubicBezTo>
                <a:close/>
                <a:moveTo>
                  <a:pt x="71" y="137"/>
                </a:moveTo>
                <a:cubicBezTo>
                  <a:pt x="74" y="124"/>
                  <a:pt x="74" y="124"/>
                  <a:pt x="74" y="124"/>
                </a:cubicBezTo>
                <a:cubicBezTo>
                  <a:pt x="73" y="124"/>
                  <a:pt x="72" y="124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lose/>
                <a:moveTo>
                  <a:pt x="71" y="118"/>
                </a:moveTo>
                <a:cubicBezTo>
                  <a:pt x="73" y="118"/>
                  <a:pt x="74" y="119"/>
                  <a:pt x="75" y="119"/>
                </a:cubicBezTo>
                <a:cubicBezTo>
                  <a:pt x="82" y="88"/>
                  <a:pt x="82" y="88"/>
                  <a:pt x="82" y="88"/>
                </a:cubicBezTo>
                <a:cubicBezTo>
                  <a:pt x="79" y="90"/>
                  <a:pt x="75" y="93"/>
                  <a:pt x="71" y="98"/>
                </a:cubicBezTo>
                <a:lnTo>
                  <a:pt x="71" y="118"/>
                </a:lnTo>
                <a:close/>
                <a:moveTo>
                  <a:pt x="60" y="0"/>
                </a:moveTo>
                <a:cubicBezTo>
                  <a:pt x="71" y="0"/>
                  <a:pt x="71" y="0"/>
                  <a:pt x="71" y="0"/>
                </a:cubicBezTo>
                <a:cubicBezTo>
                  <a:pt x="71" y="9"/>
                  <a:pt x="71" y="9"/>
                  <a:pt x="71" y="9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0"/>
                  <a:pt x="60" y="0"/>
                  <a:pt x="60" y="0"/>
                </a:cubicBezTo>
                <a:close/>
                <a:moveTo>
                  <a:pt x="60" y="37"/>
                </a:moveTo>
                <a:cubicBezTo>
                  <a:pt x="71" y="37"/>
                  <a:pt x="71" y="37"/>
                  <a:pt x="71" y="37"/>
                </a:cubicBezTo>
                <a:cubicBezTo>
                  <a:pt x="71" y="88"/>
                  <a:pt x="71" y="88"/>
                  <a:pt x="71" y="88"/>
                </a:cubicBezTo>
                <a:cubicBezTo>
                  <a:pt x="71" y="89"/>
                  <a:pt x="71" y="89"/>
                  <a:pt x="71" y="89"/>
                </a:cubicBezTo>
                <a:cubicBezTo>
                  <a:pt x="67" y="92"/>
                  <a:pt x="64" y="96"/>
                  <a:pt x="60" y="100"/>
                </a:cubicBezTo>
                <a:cubicBezTo>
                  <a:pt x="60" y="37"/>
                  <a:pt x="60" y="37"/>
                  <a:pt x="60" y="37"/>
                </a:cubicBezTo>
                <a:close/>
                <a:moveTo>
                  <a:pt x="71" y="211"/>
                </a:moveTo>
                <a:cubicBezTo>
                  <a:pt x="60" y="211"/>
                  <a:pt x="60" y="211"/>
                  <a:pt x="60" y="211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4" y="121"/>
                  <a:pt x="68" y="122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5" y="166"/>
                  <a:pt x="65" y="166"/>
                  <a:pt x="65" y="166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71" y="211"/>
                  <a:pt x="71" y="211"/>
                  <a:pt x="71" y="211"/>
                </a:cubicBezTo>
                <a:close/>
                <a:moveTo>
                  <a:pt x="71" y="98"/>
                </a:moveTo>
                <a:cubicBezTo>
                  <a:pt x="68" y="102"/>
                  <a:pt x="65" y="108"/>
                  <a:pt x="61" y="115"/>
                </a:cubicBezTo>
                <a:cubicBezTo>
                  <a:pt x="65" y="116"/>
                  <a:pt x="68" y="117"/>
                  <a:pt x="71" y="118"/>
                </a:cubicBezTo>
                <a:lnTo>
                  <a:pt x="71" y="98"/>
                </a:lnTo>
                <a:close/>
                <a:moveTo>
                  <a:pt x="29" y="0"/>
                </a:moveTo>
                <a:cubicBezTo>
                  <a:pt x="60" y="0"/>
                  <a:pt x="60" y="0"/>
                  <a:pt x="60" y="0"/>
                </a:cubicBezTo>
                <a:cubicBezTo>
                  <a:pt x="60" y="9"/>
                  <a:pt x="60" y="9"/>
                  <a:pt x="60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18" y="9"/>
                  <a:pt x="12" y="15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30"/>
                  <a:pt x="18" y="37"/>
                  <a:pt x="26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7" y="104"/>
                  <a:pt x="54" y="109"/>
                  <a:pt x="51" y="114"/>
                </a:cubicBezTo>
                <a:cubicBezTo>
                  <a:pt x="48" y="114"/>
                  <a:pt x="46" y="113"/>
                  <a:pt x="45" y="113"/>
                </a:cubicBezTo>
                <a:cubicBezTo>
                  <a:pt x="38" y="113"/>
                  <a:pt x="32" y="115"/>
                  <a:pt x="28" y="118"/>
                </a:cubicBezTo>
                <a:cubicBezTo>
                  <a:pt x="23" y="120"/>
                  <a:pt x="21" y="124"/>
                  <a:pt x="21" y="128"/>
                </a:cubicBezTo>
                <a:cubicBezTo>
                  <a:pt x="21" y="130"/>
                  <a:pt x="22" y="131"/>
                  <a:pt x="23" y="133"/>
                </a:cubicBezTo>
                <a:cubicBezTo>
                  <a:pt x="24" y="134"/>
                  <a:pt x="26" y="134"/>
                  <a:pt x="29" y="134"/>
                </a:cubicBezTo>
                <a:cubicBezTo>
                  <a:pt x="30" y="134"/>
                  <a:pt x="31" y="134"/>
                  <a:pt x="33" y="133"/>
                </a:cubicBezTo>
                <a:cubicBezTo>
                  <a:pt x="34" y="132"/>
                  <a:pt x="35" y="131"/>
                  <a:pt x="35" y="130"/>
                </a:cubicBezTo>
                <a:cubicBezTo>
                  <a:pt x="35" y="129"/>
                  <a:pt x="34" y="128"/>
                  <a:pt x="34" y="127"/>
                </a:cubicBezTo>
                <a:cubicBezTo>
                  <a:pt x="34" y="127"/>
                  <a:pt x="33" y="126"/>
                  <a:pt x="33" y="126"/>
                </a:cubicBezTo>
                <a:cubicBezTo>
                  <a:pt x="34" y="124"/>
                  <a:pt x="35" y="123"/>
                  <a:pt x="38" y="122"/>
                </a:cubicBezTo>
                <a:cubicBezTo>
                  <a:pt x="40" y="121"/>
                  <a:pt x="43" y="120"/>
                  <a:pt x="47" y="120"/>
                </a:cubicBezTo>
                <a:cubicBezTo>
                  <a:pt x="44" y="125"/>
                  <a:pt x="42" y="129"/>
                  <a:pt x="40" y="134"/>
                </a:cubicBezTo>
                <a:cubicBezTo>
                  <a:pt x="33" y="148"/>
                  <a:pt x="30" y="159"/>
                  <a:pt x="30" y="167"/>
                </a:cubicBezTo>
                <a:cubicBezTo>
                  <a:pt x="30" y="173"/>
                  <a:pt x="32" y="176"/>
                  <a:pt x="36" y="178"/>
                </a:cubicBezTo>
                <a:cubicBezTo>
                  <a:pt x="37" y="179"/>
                  <a:pt x="41" y="180"/>
                  <a:pt x="45" y="180"/>
                </a:cubicBezTo>
                <a:cubicBezTo>
                  <a:pt x="44" y="178"/>
                  <a:pt x="44" y="176"/>
                  <a:pt x="44" y="173"/>
                </a:cubicBezTo>
                <a:cubicBezTo>
                  <a:pt x="44" y="170"/>
                  <a:pt x="44" y="167"/>
                  <a:pt x="45" y="163"/>
                </a:cubicBezTo>
                <a:cubicBezTo>
                  <a:pt x="47" y="150"/>
                  <a:pt x="52" y="136"/>
                  <a:pt x="59" y="120"/>
                </a:cubicBezTo>
                <a:cubicBezTo>
                  <a:pt x="59" y="120"/>
                  <a:pt x="60" y="120"/>
                  <a:pt x="60" y="120"/>
                </a:cubicBezTo>
                <a:cubicBezTo>
                  <a:pt x="60" y="211"/>
                  <a:pt x="60" y="211"/>
                  <a:pt x="60" y="211"/>
                </a:cubicBezTo>
                <a:cubicBezTo>
                  <a:pt x="29" y="211"/>
                  <a:pt x="29" y="211"/>
                  <a:pt x="29" y="211"/>
                </a:cubicBezTo>
                <a:cubicBezTo>
                  <a:pt x="13" y="211"/>
                  <a:pt x="0" y="198"/>
                  <a:pt x="0" y="18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3" y="0"/>
                  <a:pt x="29" y="0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4" name="Freeform 75"/>
          <p:cNvSpPr>
            <a:spLocks noEditPoints="1"/>
          </p:cNvSpPr>
          <p:nvPr/>
        </p:nvSpPr>
        <p:spPr bwMode="auto">
          <a:xfrm>
            <a:off x="1706395" y="1963257"/>
            <a:ext cx="569913" cy="571500"/>
          </a:xfrm>
          <a:custGeom>
            <a:avLst/>
            <a:gdLst>
              <a:gd name="T0" fmla="*/ 249 w 261"/>
              <a:gd name="T1" fmla="*/ 220 h 262"/>
              <a:gd name="T2" fmla="*/ 261 w 261"/>
              <a:gd name="T3" fmla="*/ 70 h 262"/>
              <a:gd name="T4" fmla="*/ 249 w 261"/>
              <a:gd name="T5" fmla="*/ 70 h 262"/>
              <a:gd name="T6" fmla="*/ 249 w 261"/>
              <a:gd name="T7" fmla="*/ 154 h 262"/>
              <a:gd name="T8" fmla="*/ 227 w 261"/>
              <a:gd name="T9" fmla="*/ 180 h 262"/>
              <a:gd name="T10" fmla="*/ 209 w 261"/>
              <a:gd name="T11" fmla="*/ 262 h 262"/>
              <a:gd name="T12" fmla="*/ 209 w 261"/>
              <a:gd name="T13" fmla="*/ 262 h 262"/>
              <a:gd name="T14" fmla="*/ 209 w 261"/>
              <a:gd name="T15" fmla="*/ 15 h 262"/>
              <a:gd name="T16" fmla="*/ 203 w 261"/>
              <a:gd name="T17" fmla="*/ 28 h 262"/>
              <a:gd name="T18" fmla="*/ 209 w 261"/>
              <a:gd name="T19" fmla="*/ 50 h 262"/>
              <a:gd name="T20" fmla="*/ 201 w 261"/>
              <a:gd name="T21" fmla="*/ 120 h 262"/>
              <a:gd name="T22" fmla="*/ 209 w 261"/>
              <a:gd name="T23" fmla="*/ 197 h 262"/>
              <a:gd name="T24" fmla="*/ 209 w 261"/>
              <a:gd name="T25" fmla="*/ 197 h 262"/>
              <a:gd name="T26" fmla="*/ 195 w 261"/>
              <a:gd name="T27" fmla="*/ 232 h 262"/>
              <a:gd name="T28" fmla="*/ 168 w 261"/>
              <a:gd name="T29" fmla="*/ 36 h 262"/>
              <a:gd name="T30" fmla="*/ 195 w 261"/>
              <a:gd name="T31" fmla="*/ 20 h 262"/>
              <a:gd name="T32" fmla="*/ 195 w 261"/>
              <a:gd name="T33" fmla="*/ 50 h 262"/>
              <a:gd name="T34" fmla="*/ 195 w 261"/>
              <a:gd name="T35" fmla="*/ 120 h 262"/>
              <a:gd name="T36" fmla="*/ 168 w 261"/>
              <a:gd name="T37" fmla="*/ 220 h 262"/>
              <a:gd name="T38" fmla="*/ 192 w 261"/>
              <a:gd name="T39" fmla="*/ 249 h 262"/>
              <a:gd name="T40" fmla="*/ 168 w 261"/>
              <a:gd name="T41" fmla="*/ 21 h 262"/>
              <a:gd name="T42" fmla="*/ 168 w 261"/>
              <a:gd name="T43" fmla="*/ 44 h 262"/>
              <a:gd name="T44" fmla="*/ 135 w 261"/>
              <a:gd name="T45" fmla="*/ 120 h 262"/>
              <a:gd name="T46" fmla="*/ 167 w 261"/>
              <a:gd name="T47" fmla="*/ 198 h 262"/>
              <a:gd name="T48" fmla="*/ 167 w 261"/>
              <a:gd name="T49" fmla="*/ 167 h 262"/>
              <a:gd name="T50" fmla="*/ 130 w 261"/>
              <a:gd name="T51" fmla="*/ 147 h 262"/>
              <a:gd name="T52" fmla="*/ 93 w 261"/>
              <a:gd name="T53" fmla="*/ 44 h 262"/>
              <a:gd name="T54" fmla="*/ 130 w 261"/>
              <a:gd name="T55" fmla="*/ 0 h 262"/>
              <a:gd name="T56" fmla="*/ 126 w 261"/>
              <a:gd name="T57" fmla="*/ 120 h 262"/>
              <a:gd name="T58" fmla="*/ 130 w 261"/>
              <a:gd name="T59" fmla="*/ 159 h 262"/>
              <a:gd name="T60" fmla="*/ 130 w 261"/>
              <a:gd name="T61" fmla="*/ 179 h 262"/>
              <a:gd name="T62" fmla="*/ 130 w 261"/>
              <a:gd name="T63" fmla="*/ 198 h 262"/>
              <a:gd name="T64" fmla="*/ 93 w 261"/>
              <a:gd name="T65" fmla="*/ 3 h 262"/>
              <a:gd name="T66" fmla="*/ 93 w 261"/>
              <a:gd name="T67" fmla="*/ 36 h 262"/>
              <a:gd name="T68" fmla="*/ 67 w 261"/>
              <a:gd name="T69" fmla="*/ 20 h 262"/>
              <a:gd name="T70" fmla="*/ 67 w 261"/>
              <a:gd name="T71" fmla="*/ 70 h 262"/>
              <a:gd name="T72" fmla="*/ 92 w 261"/>
              <a:gd name="T73" fmla="*/ 147 h 262"/>
              <a:gd name="T74" fmla="*/ 92 w 261"/>
              <a:gd name="T75" fmla="*/ 179 h 262"/>
              <a:gd name="T76" fmla="*/ 93 w 261"/>
              <a:gd name="T77" fmla="*/ 198 h 262"/>
              <a:gd name="T78" fmla="*/ 67 w 261"/>
              <a:gd name="T79" fmla="*/ 171 h 262"/>
              <a:gd name="T80" fmla="*/ 69 w 261"/>
              <a:gd name="T81" fmla="*/ 232 h 262"/>
              <a:gd name="T82" fmla="*/ 58 w 261"/>
              <a:gd name="T83" fmla="*/ 28 h 262"/>
              <a:gd name="T84" fmla="*/ 67 w 261"/>
              <a:gd name="T85" fmla="*/ 9 h 262"/>
              <a:gd name="T86" fmla="*/ 67 w 261"/>
              <a:gd name="T87" fmla="*/ 120 h 262"/>
              <a:gd name="T88" fmla="*/ 67 w 261"/>
              <a:gd name="T89" fmla="*/ 188 h 262"/>
              <a:gd name="T90" fmla="*/ 67 w 261"/>
              <a:gd name="T91" fmla="*/ 232 h 262"/>
              <a:gd name="T92" fmla="*/ 67 w 261"/>
              <a:gd name="T93" fmla="*/ 232 h 262"/>
              <a:gd name="T94" fmla="*/ 52 w 261"/>
              <a:gd name="T95" fmla="*/ 50 h 262"/>
              <a:gd name="T96" fmla="*/ 12 w 261"/>
              <a:gd name="T97" fmla="*/ 220 h 262"/>
              <a:gd name="T98" fmla="*/ 52 w 261"/>
              <a:gd name="T99" fmla="*/ 232 h 262"/>
              <a:gd name="T100" fmla="*/ 52 w 261"/>
              <a:gd name="T101" fmla="*/ 232 h 262"/>
              <a:gd name="T102" fmla="*/ 12 w 261"/>
              <a:gd name="T103" fmla="*/ 114 h 262"/>
              <a:gd name="T104" fmla="*/ 0 w 261"/>
              <a:gd name="T105" fmla="*/ 104 h 262"/>
              <a:gd name="T106" fmla="*/ 12 w 261"/>
              <a:gd name="T107" fmla="*/ 154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1" h="262">
                <a:moveTo>
                  <a:pt x="249" y="220"/>
                </a:moveTo>
                <a:cubicBezTo>
                  <a:pt x="249" y="154"/>
                  <a:pt x="249" y="154"/>
                  <a:pt x="249" y="154"/>
                </a:cubicBezTo>
                <a:cubicBezTo>
                  <a:pt x="251" y="157"/>
                  <a:pt x="252" y="160"/>
                  <a:pt x="252" y="164"/>
                </a:cubicBezTo>
                <a:cubicBezTo>
                  <a:pt x="252" y="220"/>
                  <a:pt x="252" y="220"/>
                  <a:pt x="252" y="220"/>
                </a:cubicBezTo>
                <a:cubicBezTo>
                  <a:pt x="249" y="220"/>
                  <a:pt x="249" y="220"/>
                  <a:pt x="249" y="220"/>
                </a:cubicBezTo>
                <a:close/>
                <a:moveTo>
                  <a:pt x="249" y="114"/>
                </a:moveTo>
                <a:cubicBezTo>
                  <a:pt x="249" y="70"/>
                  <a:pt x="249" y="70"/>
                  <a:pt x="249" y="70"/>
                </a:cubicBezTo>
                <a:cubicBezTo>
                  <a:pt x="250" y="70"/>
                  <a:pt x="250" y="70"/>
                  <a:pt x="250" y="69"/>
                </a:cubicBezTo>
                <a:cubicBezTo>
                  <a:pt x="257" y="67"/>
                  <a:pt x="257" y="67"/>
                  <a:pt x="257" y="67"/>
                </a:cubicBezTo>
                <a:cubicBezTo>
                  <a:pt x="259" y="66"/>
                  <a:pt x="261" y="67"/>
                  <a:pt x="261" y="70"/>
                </a:cubicBezTo>
                <a:cubicBezTo>
                  <a:pt x="261" y="104"/>
                  <a:pt x="261" y="104"/>
                  <a:pt x="261" y="104"/>
                </a:cubicBezTo>
                <a:cubicBezTo>
                  <a:pt x="261" y="107"/>
                  <a:pt x="259" y="110"/>
                  <a:pt x="257" y="111"/>
                </a:cubicBezTo>
                <a:cubicBezTo>
                  <a:pt x="250" y="113"/>
                  <a:pt x="250" y="113"/>
                  <a:pt x="250" y="113"/>
                </a:cubicBezTo>
                <a:cubicBezTo>
                  <a:pt x="250" y="114"/>
                  <a:pt x="250" y="114"/>
                  <a:pt x="249" y="114"/>
                </a:cubicBezTo>
                <a:close/>
                <a:moveTo>
                  <a:pt x="249" y="70"/>
                </a:moveTo>
                <a:cubicBezTo>
                  <a:pt x="249" y="114"/>
                  <a:pt x="249" y="114"/>
                  <a:pt x="249" y="114"/>
                </a:cubicBezTo>
                <a:cubicBezTo>
                  <a:pt x="248" y="114"/>
                  <a:pt x="246" y="112"/>
                  <a:pt x="246" y="110"/>
                </a:cubicBezTo>
                <a:cubicBezTo>
                  <a:pt x="246" y="76"/>
                  <a:pt x="246" y="76"/>
                  <a:pt x="246" y="76"/>
                </a:cubicBezTo>
                <a:cubicBezTo>
                  <a:pt x="246" y="74"/>
                  <a:pt x="248" y="71"/>
                  <a:pt x="249" y="70"/>
                </a:cubicBezTo>
                <a:close/>
                <a:moveTo>
                  <a:pt x="249" y="154"/>
                </a:moveTo>
                <a:cubicBezTo>
                  <a:pt x="246" y="150"/>
                  <a:pt x="241" y="146"/>
                  <a:pt x="235" y="146"/>
                </a:cubicBezTo>
                <a:cubicBezTo>
                  <a:pt x="235" y="50"/>
                  <a:pt x="235" y="50"/>
                  <a:pt x="235" y="50"/>
                </a:cubicBezTo>
                <a:cubicBezTo>
                  <a:pt x="209" y="50"/>
                  <a:pt x="209" y="50"/>
                  <a:pt x="209" y="50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19" y="162"/>
                  <a:pt x="227" y="170"/>
                  <a:pt x="227" y="180"/>
                </a:cubicBezTo>
                <a:cubicBezTo>
                  <a:pt x="227" y="189"/>
                  <a:pt x="219" y="197"/>
                  <a:pt x="209" y="197"/>
                </a:cubicBezTo>
                <a:cubicBezTo>
                  <a:pt x="209" y="220"/>
                  <a:pt x="209" y="220"/>
                  <a:pt x="209" y="220"/>
                </a:cubicBezTo>
                <a:cubicBezTo>
                  <a:pt x="249" y="220"/>
                  <a:pt x="249" y="220"/>
                  <a:pt x="249" y="220"/>
                </a:cubicBezTo>
                <a:cubicBezTo>
                  <a:pt x="249" y="154"/>
                  <a:pt x="249" y="154"/>
                  <a:pt x="249" y="154"/>
                </a:cubicBezTo>
                <a:close/>
                <a:moveTo>
                  <a:pt x="209" y="262"/>
                </a:moveTo>
                <a:cubicBezTo>
                  <a:pt x="209" y="232"/>
                  <a:pt x="209" y="232"/>
                  <a:pt x="209" y="232"/>
                </a:cubicBezTo>
                <a:cubicBezTo>
                  <a:pt x="226" y="232"/>
                  <a:pt x="226" y="232"/>
                  <a:pt x="226" y="232"/>
                </a:cubicBezTo>
                <a:cubicBezTo>
                  <a:pt x="226" y="249"/>
                  <a:pt x="226" y="249"/>
                  <a:pt x="226" y="249"/>
                </a:cubicBezTo>
                <a:cubicBezTo>
                  <a:pt x="226" y="257"/>
                  <a:pt x="220" y="262"/>
                  <a:pt x="213" y="262"/>
                </a:cubicBezTo>
                <a:cubicBezTo>
                  <a:pt x="209" y="262"/>
                  <a:pt x="209" y="262"/>
                  <a:pt x="209" y="262"/>
                </a:cubicBezTo>
                <a:close/>
                <a:moveTo>
                  <a:pt x="209" y="44"/>
                </a:moveTo>
                <a:cubicBezTo>
                  <a:pt x="209" y="15"/>
                  <a:pt x="209" y="15"/>
                  <a:pt x="209" y="15"/>
                </a:cubicBezTo>
                <a:cubicBezTo>
                  <a:pt x="225" y="23"/>
                  <a:pt x="235" y="33"/>
                  <a:pt x="235" y="44"/>
                </a:cubicBezTo>
                <a:lnTo>
                  <a:pt x="209" y="44"/>
                </a:lnTo>
                <a:close/>
                <a:moveTo>
                  <a:pt x="209" y="15"/>
                </a:moveTo>
                <a:cubicBezTo>
                  <a:pt x="209" y="44"/>
                  <a:pt x="209" y="44"/>
                  <a:pt x="209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9" y="37"/>
                  <a:pt x="203" y="33"/>
                  <a:pt x="203" y="28"/>
                </a:cubicBezTo>
                <a:cubicBezTo>
                  <a:pt x="203" y="24"/>
                  <a:pt x="199" y="20"/>
                  <a:pt x="195" y="20"/>
                </a:cubicBezTo>
                <a:cubicBezTo>
                  <a:pt x="195" y="20"/>
                  <a:pt x="195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200" y="11"/>
                  <a:pt x="205" y="13"/>
                  <a:pt x="209" y="15"/>
                </a:cubicBezTo>
                <a:close/>
                <a:moveTo>
                  <a:pt x="209" y="50"/>
                </a:moveTo>
                <a:cubicBezTo>
                  <a:pt x="209" y="162"/>
                  <a:pt x="209" y="162"/>
                  <a:pt x="209" y="162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03" y="162"/>
                  <a:pt x="198" y="166"/>
                  <a:pt x="195" y="171"/>
                </a:cubicBezTo>
                <a:cubicBezTo>
                  <a:pt x="195" y="120"/>
                  <a:pt x="195" y="120"/>
                  <a:pt x="195" y="120"/>
                </a:cubicBezTo>
                <a:cubicBezTo>
                  <a:pt x="201" y="120"/>
                  <a:pt x="201" y="120"/>
                  <a:pt x="201" y="120"/>
                </a:cubicBezTo>
                <a:cubicBezTo>
                  <a:pt x="201" y="70"/>
                  <a:pt x="201" y="70"/>
                  <a:pt x="201" y="70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5" y="50"/>
                  <a:pt x="195" y="50"/>
                  <a:pt x="195" y="50"/>
                </a:cubicBezTo>
                <a:cubicBezTo>
                  <a:pt x="209" y="50"/>
                  <a:pt x="209" y="50"/>
                  <a:pt x="209" y="50"/>
                </a:cubicBezTo>
                <a:close/>
                <a:moveTo>
                  <a:pt x="209" y="197"/>
                </a:moveTo>
                <a:cubicBezTo>
                  <a:pt x="209" y="220"/>
                  <a:pt x="209" y="220"/>
                  <a:pt x="209" y="220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95" y="188"/>
                  <a:pt x="195" y="188"/>
                  <a:pt x="195" y="188"/>
                </a:cubicBezTo>
                <a:cubicBezTo>
                  <a:pt x="198" y="193"/>
                  <a:pt x="203" y="197"/>
                  <a:pt x="209" y="197"/>
                </a:cubicBezTo>
                <a:cubicBezTo>
                  <a:pt x="209" y="197"/>
                  <a:pt x="209" y="197"/>
                  <a:pt x="209" y="197"/>
                </a:cubicBezTo>
                <a:close/>
                <a:moveTo>
                  <a:pt x="209" y="232"/>
                </a:moveTo>
                <a:cubicBezTo>
                  <a:pt x="209" y="262"/>
                  <a:pt x="209" y="262"/>
                  <a:pt x="209" y="262"/>
                </a:cubicBezTo>
                <a:cubicBezTo>
                  <a:pt x="206" y="262"/>
                  <a:pt x="206" y="262"/>
                  <a:pt x="206" y="262"/>
                </a:cubicBezTo>
                <a:cubicBezTo>
                  <a:pt x="201" y="262"/>
                  <a:pt x="197" y="260"/>
                  <a:pt x="195" y="257"/>
                </a:cubicBezTo>
                <a:cubicBezTo>
                  <a:pt x="195" y="232"/>
                  <a:pt x="195" y="232"/>
                  <a:pt x="195" y="232"/>
                </a:cubicBezTo>
                <a:lnTo>
                  <a:pt x="209" y="232"/>
                </a:lnTo>
                <a:close/>
                <a:moveTo>
                  <a:pt x="171" y="20"/>
                </a:moveTo>
                <a:cubicBezTo>
                  <a:pt x="175" y="20"/>
                  <a:pt x="179" y="24"/>
                  <a:pt x="179" y="28"/>
                </a:cubicBezTo>
                <a:cubicBezTo>
                  <a:pt x="179" y="33"/>
                  <a:pt x="175" y="37"/>
                  <a:pt x="171" y="37"/>
                </a:cubicBezTo>
                <a:cubicBezTo>
                  <a:pt x="170" y="37"/>
                  <a:pt x="169" y="37"/>
                  <a:pt x="168" y="36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0" y="37"/>
                  <a:pt x="186" y="33"/>
                  <a:pt x="186" y="28"/>
                </a:cubicBezTo>
                <a:cubicBezTo>
                  <a:pt x="186" y="24"/>
                  <a:pt x="190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187" y="6"/>
                  <a:pt x="178" y="4"/>
                  <a:pt x="168" y="3"/>
                </a:cubicBezTo>
                <a:cubicBezTo>
                  <a:pt x="168" y="21"/>
                  <a:pt x="168" y="21"/>
                  <a:pt x="168" y="21"/>
                </a:cubicBezTo>
                <a:cubicBezTo>
                  <a:pt x="169" y="20"/>
                  <a:pt x="170" y="20"/>
                  <a:pt x="171" y="20"/>
                </a:cubicBezTo>
                <a:close/>
                <a:moveTo>
                  <a:pt x="195" y="50"/>
                </a:moveTo>
                <a:cubicBezTo>
                  <a:pt x="195" y="70"/>
                  <a:pt x="195" y="70"/>
                  <a:pt x="195" y="70"/>
                </a:cubicBezTo>
                <a:cubicBezTo>
                  <a:pt x="168" y="70"/>
                  <a:pt x="168" y="70"/>
                  <a:pt x="168" y="70"/>
                </a:cubicBezTo>
                <a:cubicBezTo>
                  <a:pt x="168" y="50"/>
                  <a:pt x="168" y="50"/>
                  <a:pt x="168" y="50"/>
                </a:cubicBezTo>
                <a:cubicBezTo>
                  <a:pt x="195" y="50"/>
                  <a:pt x="195" y="50"/>
                  <a:pt x="195" y="50"/>
                </a:cubicBezTo>
                <a:close/>
                <a:moveTo>
                  <a:pt x="195" y="120"/>
                </a:moveTo>
                <a:cubicBezTo>
                  <a:pt x="195" y="171"/>
                  <a:pt x="195" y="171"/>
                  <a:pt x="195" y="171"/>
                </a:cubicBezTo>
                <a:cubicBezTo>
                  <a:pt x="193" y="173"/>
                  <a:pt x="192" y="176"/>
                  <a:pt x="192" y="180"/>
                </a:cubicBezTo>
                <a:cubicBezTo>
                  <a:pt x="192" y="183"/>
                  <a:pt x="193" y="186"/>
                  <a:pt x="195" y="188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95" y="120"/>
                  <a:pt x="195" y="120"/>
                  <a:pt x="195" y="120"/>
                </a:cubicBezTo>
                <a:close/>
                <a:moveTo>
                  <a:pt x="195" y="232"/>
                </a:moveTo>
                <a:cubicBezTo>
                  <a:pt x="195" y="257"/>
                  <a:pt x="195" y="257"/>
                  <a:pt x="195" y="257"/>
                </a:cubicBezTo>
                <a:cubicBezTo>
                  <a:pt x="193" y="254"/>
                  <a:pt x="192" y="252"/>
                  <a:pt x="192" y="249"/>
                </a:cubicBezTo>
                <a:cubicBezTo>
                  <a:pt x="192" y="232"/>
                  <a:pt x="192" y="232"/>
                  <a:pt x="192" y="232"/>
                </a:cubicBezTo>
                <a:lnTo>
                  <a:pt x="195" y="232"/>
                </a:lnTo>
                <a:close/>
                <a:moveTo>
                  <a:pt x="168" y="36"/>
                </a:moveTo>
                <a:cubicBezTo>
                  <a:pt x="165" y="35"/>
                  <a:pt x="162" y="32"/>
                  <a:pt x="162" y="28"/>
                </a:cubicBezTo>
                <a:cubicBezTo>
                  <a:pt x="162" y="25"/>
                  <a:pt x="165" y="22"/>
                  <a:pt x="168" y="21"/>
                </a:cubicBezTo>
                <a:cubicBezTo>
                  <a:pt x="168" y="3"/>
                  <a:pt x="168" y="3"/>
                  <a:pt x="168" y="3"/>
                </a:cubicBezTo>
                <a:cubicBezTo>
                  <a:pt x="157" y="1"/>
                  <a:pt x="144" y="0"/>
                  <a:pt x="131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68" y="36"/>
                  <a:pt x="168" y="36"/>
                  <a:pt x="168" y="36"/>
                </a:cubicBezTo>
                <a:close/>
                <a:moveTo>
                  <a:pt x="168" y="50"/>
                </a:moveTo>
                <a:cubicBezTo>
                  <a:pt x="168" y="70"/>
                  <a:pt x="168" y="70"/>
                  <a:pt x="168" y="70"/>
                </a:cubicBezTo>
                <a:cubicBezTo>
                  <a:pt x="135" y="70"/>
                  <a:pt x="135" y="70"/>
                  <a:pt x="135" y="70"/>
                </a:cubicBezTo>
                <a:cubicBezTo>
                  <a:pt x="135" y="120"/>
                  <a:pt x="135" y="120"/>
                  <a:pt x="135" y="1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30" y="220"/>
                  <a:pt x="130" y="220"/>
                  <a:pt x="130" y="220"/>
                </a:cubicBezTo>
                <a:cubicBezTo>
                  <a:pt x="130" y="198"/>
                  <a:pt x="130" y="198"/>
                  <a:pt x="130" y="198"/>
                </a:cubicBezTo>
                <a:cubicBezTo>
                  <a:pt x="167" y="198"/>
                  <a:pt x="167" y="198"/>
                  <a:pt x="167" y="198"/>
                </a:cubicBezTo>
                <a:cubicBezTo>
                  <a:pt x="167" y="187"/>
                  <a:pt x="167" y="187"/>
                  <a:pt x="167" y="187"/>
                </a:cubicBezTo>
                <a:cubicBezTo>
                  <a:pt x="130" y="187"/>
                  <a:pt x="130" y="187"/>
                  <a:pt x="130" y="187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67" y="179"/>
                  <a:pt x="167" y="179"/>
                  <a:pt x="167" y="179"/>
                </a:cubicBezTo>
                <a:cubicBezTo>
                  <a:pt x="167" y="167"/>
                  <a:pt x="167" y="167"/>
                  <a:pt x="167" y="167"/>
                </a:cubicBezTo>
                <a:cubicBezTo>
                  <a:pt x="130" y="167"/>
                  <a:pt x="130" y="167"/>
                  <a:pt x="130" y="167"/>
                </a:cubicBezTo>
                <a:cubicBezTo>
                  <a:pt x="130" y="159"/>
                  <a:pt x="130" y="159"/>
                  <a:pt x="130" y="159"/>
                </a:cubicBezTo>
                <a:cubicBezTo>
                  <a:pt x="167" y="159"/>
                  <a:pt x="167" y="159"/>
                  <a:pt x="167" y="159"/>
                </a:cubicBezTo>
                <a:cubicBezTo>
                  <a:pt x="167" y="147"/>
                  <a:pt x="167" y="147"/>
                  <a:pt x="167" y="147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30" y="50"/>
                  <a:pt x="130" y="50"/>
                  <a:pt x="130" y="50"/>
                </a:cubicBezTo>
                <a:lnTo>
                  <a:pt x="168" y="50"/>
                </a:lnTo>
                <a:close/>
                <a:moveTo>
                  <a:pt x="130" y="0"/>
                </a:moveTo>
                <a:cubicBezTo>
                  <a:pt x="130" y="44"/>
                  <a:pt x="130" y="44"/>
                  <a:pt x="130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3" y="36"/>
                  <a:pt x="93" y="36"/>
                  <a:pt x="93" y="36"/>
                </a:cubicBezTo>
                <a:cubicBezTo>
                  <a:pt x="96" y="35"/>
                  <a:pt x="99" y="32"/>
                  <a:pt x="99" y="28"/>
                </a:cubicBezTo>
                <a:cubicBezTo>
                  <a:pt x="99" y="25"/>
                  <a:pt x="96" y="22"/>
                  <a:pt x="93" y="21"/>
                </a:cubicBezTo>
                <a:cubicBezTo>
                  <a:pt x="93" y="3"/>
                  <a:pt x="93" y="3"/>
                  <a:pt x="93" y="3"/>
                </a:cubicBezTo>
                <a:cubicBezTo>
                  <a:pt x="104" y="1"/>
                  <a:pt x="117" y="0"/>
                  <a:pt x="130" y="0"/>
                </a:cubicBezTo>
                <a:close/>
                <a:moveTo>
                  <a:pt x="130" y="50"/>
                </a:moveTo>
                <a:cubicBezTo>
                  <a:pt x="130" y="147"/>
                  <a:pt x="130" y="147"/>
                  <a:pt x="130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20"/>
                  <a:pt x="93" y="120"/>
                  <a:pt x="93" y="120"/>
                </a:cubicBezTo>
                <a:cubicBezTo>
                  <a:pt x="126" y="120"/>
                  <a:pt x="126" y="120"/>
                  <a:pt x="126" y="120"/>
                </a:cubicBezTo>
                <a:cubicBezTo>
                  <a:pt x="126" y="70"/>
                  <a:pt x="126" y="70"/>
                  <a:pt x="126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50"/>
                  <a:pt x="93" y="50"/>
                  <a:pt x="93" y="50"/>
                </a:cubicBezTo>
                <a:cubicBezTo>
                  <a:pt x="130" y="50"/>
                  <a:pt x="130" y="50"/>
                  <a:pt x="130" y="50"/>
                </a:cubicBezTo>
                <a:close/>
                <a:moveTo>
                  <a:pt x="130" y="159"/>
                </a:moveTo>
                <a:cubicBezTo>
                  <a:pt x="130" y="167"/>
                  <a:pt x="130" y="167"/>
                  <a:pt x="130" y="167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130" y="159"/>
                  <a:pt x="130" y="159"/>
                  <a:pt x="130" y="159"/>
                </a:cubicBezTo>
                <a:close/>
                <a:moveTo>
                  <a:pt x="130" y="179"/>
                </a:moveTo>
                <a:cubicBezTo>
                  <a:pt x="130" y="187"/>
                  <a:pt x="130" y="187"/>
                  <a:pt x="130" y="187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130" y="179"/>
                  <a:pt x="130" y="179"/>
                  <a:pt x="130" y="179"/>
                </a:cubicBezTo>
                <a:close/>
                <a:moveTo>
                  <a:pt x="130" y="198"/>
                </a:moveTo>
                <a:cubicBezTo>
                  <a:pt x="130" y="220"/>
                  <a:pt x="130" y="220"/>
                  <a:pt x="130" y="220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93" y="198"/>
                  <a:pt x="93" y="198"/>
                  <a:pt x="93" y="198"/>
                </a:cubicBezTo>
                <a:lnTo>
                  <a:pt x="130" y="198"/>
                </a:lnTo>
                <a:close/>
                <a:moveTo>
                  <a:pt x="93" y="3"/>
                </a:moveTo>
                <a:cubicBezTo>
                  <a:pt x="93" y="21"/>
                  <a:pt x="93" y="21"/>
                  <a:pt x="93" y="21"/>
                </a:cubicBezTo>
                <a:cubicBezTo>
                  <a:pt x="92" y="20"/>
                  <a:pt x="92" y="20"/>
                  <a:pt x="91" y="20"/>
                </a:cubicBezTo>
                <a:cubicBezTo>
                  <a:pt x="86" y="20"/>
                  <a:pt x="83" y="24"/>
                  <a:pt x="83" y="28"/>
                </a:cubicBezTo>
                <a:cubicBezTo>
                  <a:pt x="83" y="33"/>
                  <a:pt x="86" y="37"/>
                  <a:pt x="91" y="37"/>
                </a:cubicBezTo>
                <a:cubicBezTo>
                  <a:pt x="92" y="37"/>
                  <a:pt x="92" y="37"/>
                  <a:pt x="93" y="36"/>
                </a:cubicBezTo>
                <a:cubicBezTo>
                  <a:pt x="93" y="44"/>
                  <a:pt x="93" y="44"/>
                  <a:pt x="93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37"/>
                  <a:pt x="67" y="37"/>
                  <a:pt x="67" y="37"/>
                </a:cubicBezTo>
                <a:cubicBezTo>
                  <a:pt x="71" y="37"/>
                  <a:pt x="75" y="33"/>
                  <a:pt x="75" y="28"/>
                </a:cubicBezTo>
                <a:cubicBezTo>
                  <a:pt x="75" y="24"/>
                  <a:pt x="71" y="20"/>
                  <a:pt x="67" y="20"/>
                </a:cubicBezTo>
                <a:cubicBezTo>
                  <a:pt x="67" y="9"/>
                  <a:pt x="67" y="9"/>
                  <a:pt x="67" y="9"/>
                </a:cubicBezTo>
                <a:cubicBezTo>
                  <a:pt x="75" y="6"/>
                  <a:pt x="84" y="4"/>
                  <a:pt x="93" y="3"/>
                </a:cubicBezTo>
                <a:close/>
                <a:moveTo>
                  <a:pt x="93" y="50"/>
                </a:moveTo>
                <a:cubicBezTo>
                  <a:pt x="93" y="70"/>
                  <a:pt x="93" y="70"/>
                  <a:pt x="93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50"/>
                  <a:pt x="67" y="50"/>
                  <a:pt x="67" y="50"/>
                </a:cubicBezTo>
                <a:cubicBezTo>
                  <a:pt x="93" y="50"/>
                  <a:pt x="93" y="50"/>
                  <a:pt x="93" y="50"/>
                </a:cubicBezTo>
                <a:close/>
                <a:moveTo>
                  <a:pt x="93" y="120"/>
                </a:moveTo>
                <a:cubicBezTo>
                  <a:pt x="93" y="147"/>
                  <a:pt x="93" y="147"/>
                  <a:pt x="93" y="147"/>
                </a:cubicBezTo>
                <a:cubicBezTo>
                  <a:pt x="92" y="147"/>
                  <a:pt x="92" y="147"/>
                  <a:pt x="92" y="147"/>
                </a:cubicBezTo>
                <a:cubicBezTo>
                  <a:pt x="92" y="159"/>
                  <a:pt x="92" y="159"/>
                  <a:pt x="92" y="159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79"/>
                  <a:pt x="92" y="179"/>
                  <a:pt x="92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2" y="187"/>
                  <a:pt x="92" y="187"/>
                  <a:pt x="92" y="187"/>
                </a:cubicBezTo>
                <a:cubicBezTo>
                  <a:pt x="92" y="198"/>
                  <a:pt x="92" y="198"/>
                  <a:pt x="92" y="198"/>
                </a:cubicBezTo>
                <a:cubicBezTo>
                  <a:pt x="93" y="198"/>
                  <a:pt x="93" y="198"/>
                  <a:pt x="93" y="198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67" y="220"/>
                  <a:pt x="67" y="220"/>
                  <a:pt x="67" y="220"/>
                </a:cubicBezTo>
                <a:cubicBezTo>
                  <a:pt x="67" y="188"/>
                  <a:pt x="67" y="188"/>
                  <a:pt x="67" y="188"/>
                </a:cubicBezTo>
                <a:cubicBezTo>
                  <a:pt x="68" y="186"/>
                  <a:pt x="69" y="183"/>
                  <a:pt x="69" y="180"/>
                </a:cubicBezTo>
                <a:cubicBezTo>
                  <a:pt x="69" y="176"/>
                  <a:pt x="68" y="173"/>
                  <a:pt x="67" y="171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93" y="120"/>
                  <a:pt x="93" y="120"/>
                  <a:pt x="93" y="120"/>
                </a:cubicBezTo>
                <a:close/>
                <a:moveTo>
                  <a:pt x="67" y="257"/>
                </a:moveTo>
                <a:cubicBezTo>
                  <a:pt x="67" y="232"/>
                  <a:pt x="67" y="232"/>
                  <a:pt x="67" y="232"/>
                </a:cubicBezTo>
                <a:cubicBezTo>
                  <a:pt x="69" y="232"/>
                  <a:pt x="69" y="232"/>
                  <a:pt x="69" y="232"/>
                </a:cubicBezTo>
                <a:cubicBezTo>
                  <a:pt x="69" y="249"/>
                  <a:pt x="69" y="249"/>
                  <a:pt x="69" y="249"/>
                </a:cubicBezTo>
                <a:cubicBezTo>
                  <a:pt x="69" y="252"/>
                  <a:pt x="68" y="254"/>
                  <a:pt x="67" y="257"/>
                </a:cubicBezTo>
                <a:close/>
                <a:moveTo>
                  <a:pt x="67" y="9"/>
                </a:moveTo>
                <a:cubicBezTo>
                  <a:pt x="67" y="20"/>
                  <a:pt x="67" y="20"/>
                  <a:pt x="67" y="20"/>
                </a:cubicBezTo>
                <a:cubicBezTo>
                  <a:pt x="62" y="20"/>
                  <a:pt x="58" y="24"/>
                  <a:pt x="58" y="28"/>
                </a:cubicBezTo>
                <a:cubicBezTo>
                  <a:pt x="58" y="33"/>
                  <a:pt x="62" y="37"/>
                  <a:pt x="67" y="37"/>
                </a:cubicBezTo>
                <a:cubicBezTo>
                  <a:pt x="67" y="44"/>
                  <a:pt x="67" y="44"/>
                  <a:pt x="67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15"/>
                  <a:pt x="52" y="15"/>
                  <a:pt x="52" y="15"/>
                </a:cubicBezTo>
                <a:cubicBezTo>
                  <a:pt x="56" y="13"/>
                  <a:pt x="61" y="11"/>
                  <a:pt x="67" y="9"/>
                </a:cubicBezTo>
                <a:close/>
                <a:moveTo>
                  <a:pt x="67" y="50"/>
                </a:moveTo>
                <a:cubicBezTo>
                  <a:pt x="67" y="70"/>
                  <a:pt x="67" y="70"/>
                  <a:pt x="67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67" y="171"/>
                  <a:pt x="67" y="171"/>
                  <a:pt x="67" y="171"/>
                </a:cubicBezTo>
                <a:cubicBezTo>
                  <a:pt x="64" y="166"/>
                  <a:pt x="58" y="162"/>
                  <a:pt x="52" y="162"/>
                </a:cubicBezTo>
                <a:cubicBezTo>
                  <a:pt x="52" y="50"/>
                  <a:pt x="52" y="50"/>
                  <a:pt x="52" y="50"/>
                </a:cubicBezTo>
                <a:cubicBezTo>
                  <a:pt x="67" y="50"/>
                  <a:pt x="67" y="50"/>
                  <a:pt x="67" y="50"/>
                </a:cubicBezTo>
                <a:close/>
                <a:moveTo>
                  <a:pt x="67" y="188"/>
                </a:moveTo>
                <a:cubicBezTo>
                  <a:pt x="67" y="220"/>
                  <a:pt x="67" y="220"/>
                  <a:pt x="67" y="220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2" y="197"/>
                  <a:pt x="52" y="197"/>
                  <a:pt x="52" y="197"/>
                </a:cubicBezTo>
                <a:cubicBezTo>
                  <a:pt x="58" y="197"/>
                  <a:pt x="64" y="193"/>
                  <a:pt x="67" y="188"/>
                </a:cubicBezTo>
                <a:close/>
                <a:moveTo>
                  <a:pt x="67" y="232"/>
                </a:moveTo>
                <a:cubicBezTo>
                  <a:pt x="67" y="257"/>
                  <a:pt x="67" y="257"/>
                  <a:pt x="67" y="257"/>
                </a:cubicBezTo>
                <a:cubicBezTo>
                  <a:pt x="64" y="260"/>
                  <a:pt x="60" y="262"/>
                  <a:pt x="56" y="262"/>
                </a:cubicBezTo>
                <a:cubicBezTo>
                  <a:pt x="52" y="262"/>
                  <a:pt x="52" y="262"/>
                  <a:pt x="52" y="262"/>
                </a:cubicBezTo>
                <a:cubicBezTo>
                  <a:pt x="52" y="232"/>
                  <a:pt x="52" y="232"/>
                  <a:pt x="52" y="232"/>
                </a:cubicBezTo>
                <a:lnTo>
                  <a:pt x="67" y="232"/>
                </a:lnTo>
                <a:close/>
                <a:moveTo>
                  <a:pt x="52" y="15"/>
                </a:moveTo>
                <a:cubicBezTo>
                  <a:pt x="52" y="44"/>
                  <a:pt x="52" y="44"/>
                  <a:pt x="52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33"/>
                  <a:pt x="36" y="23"/>
                  <a:pt x="52" y="15"/>
                </a:cubicBezTo>
                <a:close/>
                <a:moveTo>
                  <a:pt x="52" y="50"/>
                </a:moveTo>
                <a:cubicBezTo>
                  <a:pt x="52" y="162"/>
                  <a:pt x="52" y="162"/>
                  <a:pt x="52" y="162"/>
                </a:cubicBezTo>
                <a:cubicBezTo>
                  <a:pt x="42" y="162"/>
                  <a:pt x="35" y="170"/>
                  <a:pt x="35" y="180"/>
                </a:cubicBezTo>
                <a:cubicBezTo>
                  <a:pt x="35" y="189"/>
                  <a:pt x="42" y="197"/>
                  <a:pt x="52" y="197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12" y="220"/>
                  <a:pt x="12" y="220"/>
                  <a:pt x="12" y="220"/>
                </a:cubicBezTo>
                <a:cubicBezTo>
                  <a:pt x="12" y="154"/>
                  <a:pt x="12" y="154"/>
                  <a:pt x="12" y="154"/>
                </a:cubicBezTo>
                <a:cubicBezTo>
                  <a:pt x="15" y="150"/>
                  <a:pt x="21" y="146"/>
                  <a:pt x="27" y="146"/>
                </a:cubicBezTo>
                <a:cubicBezTo>
                  <a:pt x="27" y="50"/>
                  <a:pt x="27" y="50"/>
                  <a:pt x="27" y="50"/>
                </a:cubicBezTo>
                <a:cubicBezTo>
                  <a:pt x="52" y="50"/>
                  <a:pt x="52" y="50"/>
                  <a:pt x="52" y="50"/>
                </a:cubicBezTo>
                <a:close/>
                <a:moveTo>
                  <a:pt x="52" y="232"/>
                </a:moveTo>
                <a:cubicBezTo>
                  <a:pt x="52" y="262"/>
                  <a:pt x="52" y="262"/>
                  <a:pt x="52" y="262"/>
                </a:cubicBezTo>
                <a:cubicBezTo>
                  <a:pt x="48" y="262"/>
                  <a:pt x="48" y="262"/>
                  <a:pt x="48" y="262"/>
                </a:cubicBezTo>
                <a:cubicBezTo>
                  <a:pt x="41" y="262"/>
                  <a:pt x="35" y="257"/>
                  <a:pt x="35" y="249"/>
                </a:cubicBezTo>
                <a:cubicBezTo>
                  <a:pt x="35" y="232"/>
                  <a:pt x="35" y="232"/>
                  <a:pt x="35" y="232"/>
                </a:cubicBezTo>
                <a:cubicBezTo>
                  <a:pt x="52" y="232"/>
                  <a:pt x="52" y="232"/>
                  <a:pt x="52" y="232"/>
                </a:cubicBezTo>
                <a:close/>
                <a:moveTo>
                  <a:pt x="12" y="114"/>
                </a:moveTo>
                <a:cubicBezTo>
                  <a:pt x="14" y="114"/>
                  <a:pt x="15" y="112"/>
                  <a:pt x="15" y="110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4"/>
                  <a:pt x="14" y="71"/>
                  <a:pt x="12" y="70"/>
                </a:cubicBezTo>
                <a:lnTo>
                  <a:pt x="12" y="114"/>
                </a:lnTo>
                <a:close/>
                <a:moveTo>
                  <a:pt x="12" y="70"/>
                </a:moveTo>
                <a:cubicBezTo>
                  <a:pt x="12" y="114"/>
                  <a:pt x="12" y="114"/>
                  <a:pt x="12" y="114"/>
                </a:cubicBezTo>
                <a:cubicBezTo>
                  <a:pt x="12" y="114"/>
                  <a:pt x="11" y="114"/>
                  <a:pt x="11" y="113"/>
                </a:cubicBezTo>
                <a:cubicBezTo>
                  <a:pt x="4" y="111"/>
                  <a:pt x="4" y="111"/>
                  <a:pt x="4" y="111"/>
                </a:cubicBezTo>
                <a:cubicBezTo>
                  <a:pt x="2" y="110"/>
                  <a:pt x="0" y="107"/>
                  <a:pt x="0" y="10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7"/>
                  <a:pt x="2" y="66"/>
                  <a:pt x="4" y="67"/>
                </a:cubicBezTo>
                <a:cubicBezTo>
                  <a:pt x="11" y="69"/>
                  <a:pt x="11" y="69"/>
                  <a:pt x="11" y="69"/>
                </a:cubicBezTo>
                <a:cubicBezTo>
                  <a:pt x="11" y="70"/>
                  <a:pt x="12" y="70"/>
                  <a:pt x="12" y="70"/>
                </a:cubicBezTo>
                <a:close/>
                <a:moveTo>
                  <a:pt x="12" y="154"/>
                </a:moveTo>
                <a:cubicBezTo>
                  <a:pt x="12" y="220"/>
                  <a:pt x="12" y="220"/>
                  <a:pt x="12" y="220"/>
                </a:cubicBezTo>
                <a:cubicBezTo>
                  <a:pt x="9" y="220"/>
                  <a:pt x="9" y="220"/>
                  <a:pt x="9" y="220"/>
                </a:cubicBezTo>
                <a:cubicBezTo>
                  <a:pt x="9" y="164"/>
                  <a:pt x="9" y="164"/>
                  <a:pt x="9" y="164"/>
                </a:cubicBezTo>
                <a:cubicBezTo>
                  <a:pt x="9" y="160"/>
                  <a:pt x="10" y="157"/>
                  <a:pt x="12" y="154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5" name="Freeform 76"/>
          <p:cNvSpPr>
            <a:spLocks noEditPoints="1"/>
          </p:cNvSpPr>
          <p:nvPr/>
        </p:nvSpPr>
        <p:spPr bwMode="auto">
          <a:xfrm>
            <a:off x="1138070" y="2699857"/>
            <a:ext cx="642938" cy="487363"/>
          </a:xfrm>
          <a:custGeom>
            <a:avLst/>
            <a:gdLst>
              <a:gd name="T0" fmla="*/ 271 w 295"/>
              <a:gd name="T1" fmla="*/ 0 h 224"/>
              <a:gd name="T2" fmla="*/ 277 w 295"/>
              <a:gd name="T3" fmla="*/ 35 h 224"/>
              <a:gd name="T4" fmla="*/ 224 w 295"/>
              <a:gd name="T5" fmla="*/ 224 h 224"/>
              <a:gd name="T6" fmla="*/ 248 w 295"/>
              <a:gd name="T7" fmla="*/ 188 h 224"/>
              <a:gd name="T8" fmla="*/ 249 w 295"/>
              <a:gd name="T9" fmla="*/ 29 h 224"/>
              <a:gd name="T10" fmla="*/ 224 w 295"/>
              <a:gd name="T11" fmla="*/ 194 h 224"/>
              <a:gd name="T12" fmla="*/ 224 w 295"/>
              <a:gd name="T13" fmla="*/ 16 h 224"/>
              <a:gd name="T14" fmla="*/ 224 w 295"/>
              <a:gd name="T15" fmla="*/ 208 h 224"/>
              <a:gd name="T16" fmla="*/ 224 w 295"/>
              <a:gd name="T17" fmla="*/ 179 h 224"/>
              <a:gd name="T18" fmla="*/ 224 w 295"/>
              <a:gd name="T19" fmla="*/ 194 h 224"/>
              <a:gd name="T20" fmla="*/ 201 w 295"/>
              <a:gd name="T21" fmla="*/ 128 h 224"/>
              <a:gd name="T22" fmla="*/ 203 w 295"/>
              <a:gd name="T23" fmla="*/ 98 h 224"/>
              <a:gd name="T24" fmla="*/ 195 w 295"/>
              <a:gd name="T25" fmla="*/ 67 h 224"/>
              <a:gd name="T26" fmla="*/ 187 w 295"/>
              <a:gd name="T27" fmla="*/ 128 h 224"/>
              <a:gd name="T28" fmla="*/ 187 w 295"/>
              <a:gd name="T29" fmla="*/ 100 h 224"/>
              <a:gd name="T30" fmla="*/ 190 w 295"/>
              <a:gd name="T31" fmla="*/ 75 h 224"/>
              <a:gd name="T32" fmla="*/ 187 w 295"/>
              <a:gd name="T33" fmla="*/ 0 h 224"/>
              <a:gd name="T34" fmla="*/ 187 w 295"/>
              <a:gd name="T35" fmla="*/ 0 h 224"/>
              <a:gd name="T36" fmla="*/ 147 w 295"/>
              <a:gd name="T37" fmla="*/ 208 h 224"/>
              <a:gd name="T38" fmla="*/ 182 w 295"/>
              <a:gd name="T39" fmla="*/ 67 h 224"/>
              <a:gd name="T40" fmla="*/ 168 w 295"/>
              <a:gd name="T41" fmla="*/ 109 h 224"/>
              <a:gd name="T42" fmla="*/ 187 w 295"/>
              <a:gd name="T43" fmla="*/ 194 h 224"/>
              <a:gd name="T44" fmla="*/ 148 w 295"/>
              <a:gd name="T45" fmla="*/ 125 h 224"/>
              <a:gd name="T46" fmla="*/ 147 w 295"/>
              <a:gd name="T47" fmla="*/ 106 h 224"/>
              <a:gd name="T48" fmla="*/ 184 w 295"/>
              <a:gd name="T49" fmla="*/ 70 h 224"/>
              <a:gd name="T50" fmla="*/ 187 w 295"/>
              <a:gd name="T51" fmla="*/ 91 h 224"/>
              <a:gd name="T52" fmla="*/ 179 w 295"/>
              <a:gd name="T53" fmla="*/ 116 h 224"/>
              <a:gd name="T54" fmla="*/ 187 w 295"/>
              <a:gd name="T55" fmla="*/ 100 h 224"/>
              <a:gd name="T56" fmla="*/ 147 w 295"/>
              <a:gd name="T57" fmla="*/ 16 h 224"/>
              <a:gd name="T58" fmla="*/ 147 w 295"/>
              <a:gd name="T59" fmla="*/ 208 h 224"/>
              <a:gd name="T60" fmla="*/ 147 w 295"/>
              <a:gd name="T61" fmla="*/ 106 h 224"/>
              <a:gd name="T62" fmla="*/ 127 w 295"/>
              <a:gd name="T63" fmla="*/ 121 h 224"/>
              <a:gd name="T64" fmla="*/ 147 w 295"/>
              <a:gd name="T65" fmla="*/ 137 h 224"/>
              <a:gd name="T66" fmla="*/ 102 w 295"/>
              <a:gd name="T67" fmla="*/ 156 h 224"/>
              <a:gd name="T68" fmla="*/ 109 w 295"/>
              <a:gd name="T69" fmla="*/ 113 h 224"/>
              <a:gd name="T70" fmla="*/ 100 w 295"/>
              <a:gd name="T71" fmla="*/ 93 h 224"/>
              <a:gd name="T72" fmla="*/ 111 w 295"/>
              <a:gd name="T73" fmla="*/ 97 h 224"/>
              <a:gd name="T74" fmla="*/ 99 w 295"/>
              <a:gd name="T75" fmla="*/ 88 h 224"/>
              <a:gd name="T76" fmla="*/ 101 w 295"/>
              <a:gd name="T77" fmla="*/ 150 h 224"/>
              <a:gd name="T78" fmla="*/ 99 w 295"/>
              <a:gd name="T79" fmla="*/ 123 h 224"/>
              <a:gd name="T80" fmla="*/ 0 w 295"/>
              <a:gd name="T81" fmla="*/ 23 h 224"/>
              <a:gd name="T82" fmla="*/ 99 w 295"/>
              <a:gd name="T83" fmla="*/ 208 h 224"/>
              <a:gd name="T84" fmla="*/ 17 w 295"/>
              <a:gd name="T85" fmla="*/ 35 h 224"/>
              <a:gd name="T86" fmla="*/ 99 w 295"/>
              <a:gd name="T87" fmla="*/ 29 h 224"/>
              <a:gd name="T88" fmla="*/ 79 w 295"/>
              <a:gd name="T89" fmla="*/ 129 h 224"/>
              <a:gd name="T90" fmla="*/ 99 w 295"/>
              <a:gd name="T91" fmla="*/ 157 h 224"/>
              <a:gd name="T92" fmla="*/ 30 w 295"/>
              <a:gd name="T93" fmla="*/ 45 h 224"/>
              <a:gd name="T94" fmla="*/ 99 w 295"/>
              <a:gd name="T95" fmla="*/ 115 h 224"/>
              <a:gd name="T96" fmla="*/ 99 w 295"/>
              <a:gd name="T97" fmla="*/ 123 h 224"/>
              <a:gd name="T98" fmla="*/ 91 w 295"/>
              <a:gd name="T99" fmla="*/ 13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95" h="224">
                <a:moveTo>
                  <a:pt x="271" y="224"/>
                </a:moveTo>
                <a:cubicBezTo>
                  <a:pt x="284" y="224"/>
                  <a:pt x="295" y="213"/>
                  <a:pt x="295" y="200"/>
                </a:cubicBezTo>
                <a:cubicBezTo>
                  <a:pt x="295" y="23"/>
                  <a:pt x="295" y="23"/>
                  <a:pt x="295" y="23"/>
                </a:cubicBezTo>
                <a:cubicBezTo>
                  <a:pt x="295" y="10"/>
                  <a:pt x="284" y="0"/>
                  <a:pt x="271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58" y="16"/>
                  <a:pt x="258" y="16"/>
                  <a:pt x="258" y="16"/>
                </a:cubicBezTo>
                <a:cubicBezTo>
                  <a:pt x="268" y="16"/>
                  <a:pt x="277" y="24"/>
                  <a:pt x="277" y="35"/>
                </a:cubicBezTo>
                <a:cubicBezTo>
                  <a:pt x="277" y="189"/>
                  <a:pt x="277" y="189"/>
                  <a:pt x="277" y="189"/>
                </a:cubicBezTo>
                <a:cubicBezTo>
                  <a:pt x="277" y="199"/>
                  <a:pt x="268" y="208"/>
                  <a:pt x="258" y="208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224" y="224"/>
                  <a:pt x="224" y="224"/>
                  <a:pt x="224" y="224"/>
                </a:cubicBezTo>
                <a:cubicBezTo>
                  <a:pt x="271" y="224"/>
                  <a:pt x="271" y="224"/>
                  <a:pt x="271" y="224"/>
                </a:cubicBezTo>
                <a:close/>
                <a:moveTo>
                  <a:pt x="224" y="194"/>
                </a:moveTo>
                <a:cubicBezTo>
                  <a:pt x="224" y="188"/>
                  <a:pt x="224" y="188"/>
                  <a:pt x="224" y="188"/>
                </a:cubicBezTo>
                <a:cubicBezTo>
                  <a:pt x="248" y="188"/>
                  <a:pt x="248" y="188"/>
                  <a:pt x="248" y="188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24" y="179"/>
                  <a:pt x="224" y="179"/>
                  <a:pt x="224" y="179"/>
                </a:cubicBezTo>
                <a:cubicBezTo>
                  <a:pt x="224" y="29"/>
                  <a:pt x="224" y="29"/>
                  <a:pt x="224" y="29"/>
                </a:cubicBezTo>
                <a:cubicBezTo>
                  <a:pt x="249" y="29"/>
                  <a:pt x="249" y="29"/>
                  <a:pt x="249" y="29"/>
                </a:cubicBezTo>
                <a:cubicBezTo>
                  <a:pt x="257" y="29"/>
                  <a:pt x="264" y="36"/>
                  <a:pt x="264" y="45"/>
                </a:cubicBezTo>
                <a:cubicBezTo>
                  <a:pt x="264" y="179"/>
                  <a:pt x="264" y="179"/>
                  <a:pt x="264" y="179"/>
                </a:cubicBezTo>
                <a:cubicBezTo>
                  <a:pt x="264" y="187"/>
                  <a:pt x="257" y="194"/>
                  <a:pt x="249" y="194"/>
                </a:cubicBezTo>
                <a:lnTo>
                  <a:pt x="224" y="194"/>
                </a:lnTo>
                <a:close/>
                <a:moveTo>
                  <a:pt x="224" y="0"/>
                </a:moveTo>
                <a:cubicBezTo>
                  <a:pt x="187" y="0"/>
                  <a:pt x="187" y="0"/>
                  <a:pt x="187" y="0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24" y="0"/>
                  <a:pt x="224" y="0"/>
                  <a:pt x="224" y="0"/>
                </a:cubicBezTo>
                <a:close/>
                <a:moveTo>
                  <a:pt x="187" y="224"/>
                </a:moveTo>
                <a:cubicBezTo>
                  <a:pt x="224" y="224"/>
                  <a:pt x="224" y="224"/>
                  <a:pt x="224" y="224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87" y="224"/>
                  <a:pt x="187" y="224"/>
                  <a:pt x="187" y="224"/>
                </a:cubicBezTo>
                <a:close/>
                <a:moveTo>
                  <a:pt x="224" y="29"/>
                </a:moveTo>
                <a:cubicBezTo>
                  <a:pt x="224" y="179"/>
                  <a:pt x="224" y="179"/>
                  <a:pt x="224" y="179"/>
                </a:cubicBezTo>
                <a:cubicBezTo>
                  <a:pt x="200" y="179"/>
                  <a:pt x="200" y="179"/>
                  <a:pt x="200" y="179"/>
                </a:cubicBezTo>
                <a:cubicBezTo>
                  <a:pt x="200" y="188"/>
                  <a:pt x="200" y="188"/>
                  <a:pt x="200" y="188"/>
                </a:cubicBezTo>
                <a:cubicBezTo>
                  <a:pt x="224" y="188"/>
                  <a:pt x="224" y="188"/>
                  <a:pt x="224" y="188"/>
                </a:cubicBezTo>
                <a:cubicBezTo>
                  <a:pt x="224" y="194"/>
                  <a:pt x="224" y="194"/>
                  <a:pt x="224" y="194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87" y="135"/>
                  <a:pt x="187" y="135"/>
                  <a:pt x="187" y="135"/>
                </a:cubicBezTo>
                <a:cubicBezTo>
                  <a:pt x="188" y="135"/>
                  <a:pt x="189" y="134"/>
                  <a:pt x="189" y="134"/>
                </a:cubicBezTo>
                <a:cubicBezTo>
                  <a:pt x="194" y="133"/>
                  <a:pt x="197" y="131"/>
                  <a:pt x="201" y="128"/>
                </a:cubicBezTo>
                <a:cubicBezTo>
                  <a:pt x="204" y="124"/>
                  <a:pt x="206" y="121"/>
                  <a:pt x="207" y="117"/>
                </a:cubicBezTo>
                <a:cubicBezTo>
                  <a:pt x="208" y="115"/>
                  <a:pt x="208" y="113"/>
                  <a:pt x="208" y="111"/>
                </a:cubicBezTo>
                <a:cubicBezTo>
                  <a:pt x="208" y="109"/>
                  <a:pt x="208" y="107"/>
                  <a:pt x="207" y="104"/>
                </a:cubicBezTo>
                <a:cubicBezTo>
                  <a:pt x="207" y="102"/>
                  <a:pt x="205" y="100"/>
                  <a:pt x="203" y="98"/>
                </a:cubicBezTo>
                <a:cubicBezTo>
                  <a:pt x="200" y="96"/>
                  <a:pt x="197" y="94"/>
                  <a:pt x="193" y="94"/>
                </a:cubicBezTo>
                <a:cubicBezTo>
                  <a:pt x="197" y="91"/>
                  <a:pt x="199" y="88"/>
                  <a:pt x="201" y="85"/>
                </a:cubicBezTo>
                <a:cubicBezTo>
                  <a:pt x="202" y="81"/>
                  <a:pt x="202" y="78"/>
                  <a:pt x="201" y="74"/>
                </a:cubicBezTo>
                <a:cubicBezTo>
                  <a:pt x="200" y="71"/>
                  <a:pt x="198" y="69"/>
                  <a:pt x="195" y="67"/>
                </a:cubicBezTo>
                <a:cubicBezTo>
                  <a:pt x="193" y="66"/>
                  <a:pt x="190" y="66"/>
                  <a:pt x="187" y="66"/>
                </a:cubicBezTo>
                <a:cubicBezTo>
                  <a:pt x="187" y="29"/>
                  <a:pt x="187" y="29"/>
                  <a:pt x="187" y="29"/>
                </a:cubicBezTo>
                <a:cubicBezTo>
                  <a:pt x="224" y="29"/>
                  <a:pt x="224" y="29"/>
                  <a:pt x="224" y="29"/>
                </a:cubicBezTo>
                <a:close/>
                <a:moveTo>
                  <a:pt x="187" y="128"/>
                </a:moveTo>
                <a:cubicBezTo>
                  <a:pt x="187" y="128"/>
                  <a:pt x="188" y="128"/>
                  <a:pt x="188" y="128"/>
                </a:cubicBezTo>
                <a:cubicBezTo>
                  <a:pt x="191" y="127"/>
                  <a:pt x="193" y="125"/>
                  <a:pt x="194" y="122"/>
                </a:cubicBezTo>
                <a:cubicBezTo>
                  <a:pt x="195" y="118"/>
                  <a:pt x="195" y="115"/>
                  <a:pt x="194" y="111"/>
                </a:cubicBezTo>
                <a:cubicBezTo>
                  <a:pt x="193" y="106"/>
                  <a:pt x="191" y="103"/>
                  <a:pt x="187" y="100"/>
                </a:cubicBezTo>
                <a:cubicBezTo>
                  <a:pt x="187" y="128"/>
                  <a:pt x="187" y="128"/>
                  <a:pt x="187" y="128"/>
                </a:cubicBezTo>
                <a:close/>
                <a:moveTo>
                  <a:pt x="187" y="91"/>
                </a:moveTo>
                <a:cubicBezTo>
                  <a:pt x="189" y="87"/>
                  <a:pt x="190" y="84"/>
                  <a:pt x="190" y="80"/>
                </a:cubicBezTo>
                <a:cubicBezTo>
                  <a:pt x="190" y="78"/>
                  <a:pt x="190" y="77"/>
                  <a:pt x="190" y="75"/>
                </a:cubicBezTo>
                <a:cubicBezTo>
                  <a:pt x="189" y="74"/>
                  <a:pt x="189" y="72"/>
                  <a:pt x="188" y="71"/>
                </a:cubicBezTo>
                <a:cubicBezTo>
                  <a:pt x="187" y="71"/>
                  <a:pt x="187" y="71"/>
                  <a:pt x="187" y="71"/>
                </a:cubicBezTo>
                <a:lnTo>
                  <a:pt x="187" y="91"/>
                </a:lnTo>
                <a:close/>
                <a:moveTo>
                  <a:pt x="187" y="0"/>
                </a:moveTo>
                <a:cubicBezTo>
                  <a:pt x="147" y="0"/>
                  <a:pt x="147" y="0"/>
                  <a:pt x="147" y="0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187" y="0"/>
                  <a:pt x="187" y="0"/>
                  <a:pt x="187" y="0"/>
                </a:cubicBezTo>
                <a:close/>
                <a:moveTo>
                  <a:pt x="147" y="224"/>
                </a:moveTo>
                <a:cubicBezTo>
                  <a:pt x="187" y="224"/>
                  <a:pt x="187" y="224"/>
                  <a:pt x="187" y="224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147" y="224"/>
                  <a:pt x="147" y="224"/>
                  <a:pt x="147" y="224"/>
                </a:cubicBezTo>
                <a:close/>
                <a:moveTo>
                  <a:pt x="187" y="29"/>
                </a:moveTo>
                <a:cubicBezTo>
                  <a:pt x="187" y="66"/>
                  <a:pt x="187" y="66"/>
                  <a:pt x="187" y="66"/>
                </a:cubicBezTo>
                <a:cubicBezTo>
                  <a:pt x="185" y="66"/>
                  <a:pt x="184" y="66"/>
                  <a:pt x="182" y="67"/>
                </a:cubicBezTo>
                <a:cubicBezTo>
                  <a:pt x="176" y="68"/>
                  <a:pt x="172" y="71"/>
                  <a:pt x="169" y="75"/>
                </a:cubicBezTo>
                <a:cubicBezTo>
                  <a:pt x="167" y="80"/>
                  <a:pt x="166" y="84"/>
                  <a:pt x="167" y="88"/>
                </a:cubicBezTo>
                <a:cubicBezTo>
                  <a:pt x="168" y="93"/>
                  <a:pt x="172" y="97"/>
                  <a:pt x="177" y="98"/>
                </a:cubicBezTo>
                <a:cubicBezTo>
                  <a:pt x="173" y="101"/>
                  <a:pt x="169" y="105"/>
                  <a:pt x="168" y="109"/>
                </a:cubicBezTo>
                <a:cubicBezTo>
                  <a:pt x="166" y="113"/>
                  <a:pt x="165" y="117"/>
                  <a:pt x="167" y="122"/>
                </a:cubicBezTo>
                <a:cubicBezTo>
                  <a:pt x="168" y="126"/>
                  <a:pt x="170" y="130"/>
                  <a:pt x="175" y="133"/>
                </a:cubicBezTo>
                <a:cubicBezTo>
                  <a:pt x="178" y="135"/>
                  <a:pt x="182" y="135"/>
                  <a:pt x="187" y="135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8" y="137"/>
                  <a:pt x="148" y="137"/>
                  <a:pt x="148" y="137"/>
                </a:cubicBezTo>
                <a:cubicBezTo>
                  <a:pt x="148" y="125"/>
                  <a:pt x="148" y="125"/>
                  <a:pt x="148" y="125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147" y="115"/>
                  <a:pt x="147" y="115"/>
                  <a:pt x="147" y="115"/>
                </a:cubicBezTo>
                <a:cubicBezTo>
                  <a:pt x="147" y="106"/>
                  <a:pt x="147" y="106"/>
                  <a:pt x="147" y="106"/>
                </a:cubicBezTo>
                <a:cubicBezTo>
                  <a:pt x="147" y="29"/>
                  <a:pt x="147" y="29"/>
                  <a:pt x="147" y="29"/>
                </a:cubicBezTo>
                <a:cubicBezTo>
                  <a:pt x="187" y="29"/>
                  <a:pt x="187" y="29"/>
                  <a:pt x="187" y="29"/>
                </a:cubicBezTo>
                <a:close/>
                <a:moveTo>
                  <a:pt x="187" y="71"/>
                </a:moveTo>
                <a:cubicBezTo>
                  <a:pt x="186" y="70"/>
                  <a:pt x="185" y="70"/>
                  <a:pt x="184" y="70"/>
                </a:cubicBezTo>
                <a:cubicBezTo>
                  <a:pt x="181" y="71"/>
                  <a:pt x="179" y="73"/>
                  <a:pt x="178" y="76"/>
                </a:cubicBezTo>
                <a:cubicBezTo>
                  <a:pt x="177" y="78"/>
                  <a:pt x="177" y="81"/>
                  <a:pt x="178" y="83"/>
                </a:cubicBezTo>
                <a:cubicBezTo>
                  <a:pt x="179" y="88"/>
                  <a:pt x="181" y="91"/>
                  <a:pt x="185" y="93"/>
                </a:cubicBezTo>
                <a:cubicBezTo>
                  <a:pt x="186" y="92"/>
                  <a:pt x="187" y="91"/>
                  <a:pt x="187" y="91"/>
                </a:cubicBezTo>
                <a:cubicBezTo>
                  <a:pt x="187" y="71"/>
                  <a:pt x="187" y="71"/>
                  <a:pt x="187" y="71"/>
                </a:cubicBezTo>
                <a:close/>
                <a:moveTo>
                  <a:pt x="187" y="100"/>
                </a:moveTo>
                <a:cubicBezTo>
                  <a:pt x="187" y="100"/>
                  <a:pt x="186" y="100"/>
                  <a:pt x="186" y="99"/>
                </a:cubicBezTo>
                <a:cubicBezTo>
                  <a:pt x="181" y="104"/>
                  <a:pt x="179" y="110"/>
                  <a:pt x="179" y="116"/>
                </a:cubicBezTo>
                <a:cubicBezTo>
                  <a:pt x="179" y="118"/>
                  <a:pt x="179" y="120"/>
                  <a:pt x="180" y="121"/>
                </a:cubicBezTo>
                <a:cubicBezTo>
                  <a:pt x="180" y="124"/>
                  <a:pt x="182" y="126"/>
                  <a:pt x="183" y="127"/>
                </a:cubicBezTo>
                <a:cubicBezTo>
                  <a:pt x="184" y="128"/>
                  <a:pt x="186" y="128"/>
                  <a:pt x="187" y="128"/>
                </a:cubicBezTo>
                <a:lnTo>
                  <a:pt x="187" y="100"/>
                </a:lnTo>
                <a:close/>
                <a:moveTo>
                  <a:pt x="147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16"/>
                  <a:pt x="99" y="16"/>
                  <a:pt x="99" y="16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7" y="0"/>
                  <a:pt x="147" y="0"/>
                  <a:pt x="147" y="0"/>
                </a:cubicBezTo>
                <a:close/>
                <a:moveTo>
                  <a:pt x="99" y="224"/>
                </a:moveTo>
                <a:cubicBezTo>
                  <a:pt x="147" y="224"/>
                  <a:pt x="147" y="224"/>
                  <a:pt x="147" y="224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24"/>
                  <a:pt x="99" y="224"/>
                  <a:pt x="99" y="224"/>
                </a:cubicBezTo>
                <a:close/>
                <a:moveTo>
                  <a:pt x="147" y="29"/>
                </a:moveTo>
                <a:cubicBezTo>
                  <a:pt x="147" y="106"/>
                  <a:pt x="147" y="106"/>
                  <a:pt x="147" y="106"/>
                </a:cubicBezTo>
                <a:cubicBezTo>
                  <a:pt x="147" y="104"/>
                  <a:pt x="147" y="104"/>
                  <a:pt x="147" y="104"/>
                </a:cubicBezTo>
                <a:cubicBezTo>
                  <a:pt x="137" y="107"/>
                  <a:pt x="137" y="107"/>
                  <a:pt x="137" y="107"/>
                </a:cubicBezTo>
                <a:cubicBezTo>
                  <a:pt x="138" y="118"/>
                  <a:pt x="138" y="118"/>
                  <a:pt x="138" y="118"/>
                </a:cubicBezTo>
                <a:cubicBezTo>
                  <a:pt x="127" y="121"/>
                  <a:pt x="127" y="121"/>
                  <a:pt x="127" y="12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8" y="128"/>
                  <a:pt x="138" y="128"/>
                  <a:pt x="138" y="128"/>
                </a:cubicBezTo>
                <a:cubicBezTo>
                  <a:pt x="138" y="139"/>
                  <a:pt x="138" y="139"/>
                  <a:pt x="138" y="139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99" y="157"/>
                  <a:pt x="99" y="157"/>
                  <a:pt x="99" y="157"/>
                </a:cubicBezTo>
                <a:cubicBezTo>
                  <a:pt x="100" y="157"/>
                  <a:pt x="101" y="157"/>
                  <a:pt x="102" y="156"/>
                </a:cubicBezTo>
                <a:cubicBezTo>
                  <a:pt x="109" y="155"/>
                  <a:pt x="113" y="151"/>
                  <a:pt x="117" y="145"/>
                </a:cubicBezTo>
                <a:cubicBezTo>
                  <a:pt x="120" y="139"/>
                  <a:pt x="121" y="132"/>
                  <a:pt x="119" y="124"/>
                </a:cubicBezTo>
                <a:cubicBezTo>
                  <a:pt x="118" y="120"/>
                  <a:pt x="116" y="117"/>
                  <a:pt x="114" y="115"/>
                </a:cubicBezTo>
                <a:cubicBezTo>
                  <a:pt x="112" y="114"/>
                  <a:pt x="111" y="113"/>
                  <a:pt x="109" y="113"/>
                </a:cubicBezTo>
                <a:cubicBezTo>
                  <a:pt x="108" y="112"/>
                  <a:pt x="105" y="113"/>
                  <a:pt x="103" y="113"/>
                </a:cubicBezTo>
                <a:cubicBezTo>
                  <a:pt x="101" y="114"/>
                  <a:pt x="100" y="114"/>
                  <a:pt x="99" y="115"/>
                </a:cubicBezTo>
                <a:cubicBezTo>
                  <a:pt x="99" y="93"/>
                  <a:pt x="99" y="93"/>
                  <a:pt x="99" y="93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2" y="93"/>
                  <a:pt x="103" y="93"/>
                  <a:pt x="104" y="94"/>
                </a:cubicBezTo>
                <a:cubicBezTo>
                  <a:pt x="105" y="94"/>
                  <a:pt x="106" y="95"/>
                  <a:pt x="106" y="97"/>
                </a:cubicBezTo>
                <a:cubicBezTo>
                  <a:pt x="106" y="98"/>
                  <a:pt x="106" y="99"/>
                  <a:pt x="105" y="100"/>
                </a:cubicBezTo>
                <a:cubicBezTo>
                  <a:pt x="108" y="99"/>
                  <a:pt x="110" y="98"/>
                  <a:pt x="111" y="97"/>
                </a:cubicBezTo>
                <a:cubicBezTo>
                  <a:pt x="112" y="95"/>
                  <a:pt x="112" y="93"/>
                  <a:pt x="111" y="92"/>
                </a:cubicBezTo>
                <a:cubicBezTo>
                  <a:pt x="111" y="90"/>
                  <a:pt x="110" y="89"/>
                  <a:pt x="107" y="88"/>
                </a:cubicBezTo>
                <a:cubicBezTo>
                  <a:pt x="105" y="87"/>
                  <a:pt x="103" y="87"/>
                  <a:pt x="100" y="88"/>
                </a:cubicBezTo>
                <a:cubicBezTo>
                  <a:pt x="99" y="88"/>
                  <a:pt x="99" y="88"/>
                  <a:pt x="99" y="88"/>
                </a:cubicBezTo>
                <a:cubicBezTo>
                  <a:pt x="99" y="29"/>
                  <a:pt x="99" y="29"/>
                  <a:pt x="99" y="29"/>
                </a:cubicBezTo>
                <a:cubicBezTo>
                  <a:pt x="147" y="29"/>
                  <a:pt x="147" y="29"/>
                  <a:pt x="147" y="29"/>
                </a:cubicBezTo>
                <a:close/>
                <a:moveTo>
                  <a:pt x="99" y="150"/>
                </a:moveTo>
                <a:cubicBezTo>
                  <a:pt x="100" y="150"/>
                  <a:pt x="101" y="150"/>
                  <a:pt x="101" y="150"/>
                </a:cubicBezTo>
                <a:cubicBezTo>
                  <a:pt x="105" y="149"/>
                  <a:pt x="107" y="146"/>
                  <a:pt x="109" y="142"/>
                </a:cubicBezTo>
                <a:cubicBezTo>
                  <a:pt x="110" y="137"/>
                  <a:pt x="111" y="133"/>
                  <a:pt x="110" y="129"/>
                </a:cubicBezTo>
                <a:cubicBezTo>
                  <a:pt x="108" y="123"/>
                  <a:pt x="106" y="120"/>
                  <a:pt x="103" y="121"/>
                </a:cubicBezTo>
                <a:cubicBezTo>
                  <a:pt x="101" y="121"/>
                  <a:pt x="100" y="122"/>
                  <a:pt x="99" y="123"/>
                </a:cubicBezTo>
                <a:lnTo>
                  <a:pt x="99" y="150"/>
                </a:lnTo>
                <a:close/>
                <a:moveTo>
                  <a:pt x="99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13"/>
                  <a:pt x="10" y="224"/>
                  <a:pt x="23" y="224"/>
                </a:cubicBezTo>
                <a:cubicBezTo>
                  <a:pt x="99" y="224"/>
                  <a:pt x="99" y="224"/>
                  <a:pt x="99" y="224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26" y="208"/>
                  <a:pt x="17" y="199"/>
                  <a:pt x="17" y="189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0"/>
                  <a:pt x="99" y="0"/>
                  <a:pt x="99" y="0"/>
                </a:cubicBezTo>
                <a:close/>
                <a:moveTo>
                  <a:pt x="99" y="29"/>
                </a:moveTo>
                <a:cubicBezTo>
                  <a:pt x="99" y="88"/>
                  <a:pt x="99" y="88"/>
                  <a:pt x="99" y="88"/>
                </a:cubicBezTo>
                <a:cubicBezTo>
                  <a:pt x="93" y="89"/>
                  <a:pt x="89" y="93"/>
                  <a:pt x="85" y="97"/>
                </a:cubicBezTo>
                <a:cubicBezTo>
                  <a:pt x="82" y="102"/>
                  <a:pt x="80" y="109"/>
                  <a:pt x="79" y="116"/>
                </a:cubicBezTo>
                <a:cubicBezTo>
                  <a:pt x="78" y="120"/>
                  <a:pt x="78" y="124"/>
                  <a:pt x="79" y="129"/>
                </a:cubicBezTo>
                <a:cubicBezTo>
                  <a:pt x="79" y="134"/>
                  <a:pt x="80" y="138"/>
                  <a:pt x="81" y="142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2" y="146"/>
                  <a:pt x="82" y="148"/>
                  <a:pt x="83" y="150"/>
                </a:cubicBezTo>
                <a:cubicBezTo>
                  <a:pt x="86" y="156"/>
                  <a:pt x="92" y="158"/>
                  <a:pt x="99" y="157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46" y="194"/>
                  <a:pt x="46" y="194"/>
                  <a:pt x="46" y="194"/>
                </a:cubicBezTo>
                <a:cubicBezTo>
                  <a:pt x="37" y="194"/>
                  <a:pt x="30" y="187"/>
                  <a:pt x="30" y="179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36"/>
                  <a:pt x="37" y="29"/>
                  <a:pt x="46" y="29"/>
                </a:cubicBezTo>
                <a:cubicBezTo>
                  <a:pt x="99" y="29"/>
                  <a:pt x="99" y="29"/>
                  <a:pt x="99" y="29"/>
                </a:cubicBezTo>
                <a:close/>
                <a:moveTo>
                  <a:pt x="99" y="93"/>
                </a:moveTo>
                <a:cubicBezTo>
                  <a:pt x="99" y="115"/>
                  <a:pt x="99" y="115"/>
                  <a:pt x="99" y="115"/>
                </a:cubicBezTo>
                <a:cubicBezTo>
                  <a:pt x="98" y="115"/>
                  <a:pt x="97" y="116"/>
                  <a:pt x="96" y="118"/>
                </a:cubicBezTo>
                <a:cubicBezTo>
                  <a:pt x="94" y="120"/>
                  <a:pt x="93" y="122"/>
                  <a:pt x="94" y="125"/>
                </a:cubicBezTo>
                <a:cubicBezTo>
                  <a:pt x="94" y="127"/>
                  <a:pt x="95" y="128"/>
                  <a:pt x="97" y="129"/>
                </a:cubicBezTo>
                <a:cubicBezTo>
                  <a:pt x="97" y="127"/>
                  <a:pt x="98" y="125"/>
                  <a:pt x="99" y="12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8" y="150"/>
                  <a:pt x="97" y="149"/>
                  <a:pt x="96" y="149"/>
                </a:cubicBezTo>
                <a:cubicBezTo>
                  <a:pt x="95" y="148"/>
                  <a:pt x="94" y="146"/>
                  <a:pt x="93" y="142"/>
                </a:cubicBezTo>
                <a:cubicBezTo>
                  <a:pt x="92" y="140"/>
                  <a:pt x="92" y="137"/>
                  <a:pt x="91" y="133"/>
                </a:cubicBezTo>
                <a:cubicBezTo>
                  <a:pt x="91" y="128"/>
                  <a:pt x="90" y="124"/>
                  <a:pt x="90" y="119"/>
                </a:cubicBezTo>
                <a:cubicBezTo>
                  <a:pt x="90" y="111"/>
                  <a:pt x="91" y="104"/>
                  <a:pt x="93" y="100"/>
                </a:cubicBezTo>
                <a:cubicBezTo>
                  <a:pt x="95" y="97"/>
                  <a:pt x="97" y="94"/>
                  <a:pt x="99" y="93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6" name="Freeform 77"/>
          <p:cNvSpPr>
            <a:spLocks/>
          </p:cNvSpPr>
          <p:nvPr/>
        </p:nvSpPr>
        <p:spPr bwMode="auto">
          <a:xfrm>
            <a:off x="1419058" y="1985482"/>
            <a:ext cx="214313" cy="160338"/>
          </a:xfrm>
          <a:custGeom>
            <a:avLst/>
            <a:gdLst>
              <a:gd name="T0" fmla="*/ 69 w 98"/>
              <a:gd name="T1" fmla="*/ 0 h 74"/>
              <a:gd name="T2" fmla="*/ 49 w 98"/>
              <a:gd name="T3" fmla="*/ 8 h 74"/>
              <a:gd name="T4" fmla="*/ 30 w 98"/>
              <a:gd name="T5" fmla="*/ 0 h 74"/>
              <a:gd name="T6" fmla="*/ 0 w 98"/>
              <a:gd name="T7" fmla="*/ 29 h 74"/>
              <a:gd name="T8" fmla="*/ 51 w 98"/>
              <a:gd name="T9" fmla="*/ 74 h 74"/>
              <a:gd name="T10" fmla="*/ 98 w 98"/>
              <a:gd name="T11" fmla="*/ 29 h 74"/>
              <a:gd name="T12" fmla="*/ 69 w 98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74">
                <a:moveTo>
                  <a:pt x="69" y="0"/>
                </a:moveTo>
                <a:cubicBezTo>
                  <a:pt x="61" y="0"/>
                  <a:pt x="54" y="3"/>
                  <a:pt x="49" y="8"/>
                </a:cubicBezTo>
                <a:cubicBezTo>
                  <a:pt x="44" y="3"/>
                  <a:pt x="37" y="0"/>
                  <a:pt x="30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47"/>
                  <a:pt x="15" y="74"/>
                  <a:pt x="51" y="74"/>
                </a:cubicBezTo>
                <a:cubicBezTo>
                  <a:pt x="88" y="74"/>
                  <a:pt x="98" y="45"/>
                  <a:pt x="98" y="29"/>
                </a:cubicBezTo>
                <a:cubicBezTo>
                  <a:pt x="98" y="13"/>
                  <a:pt x="85" y="0"/>
                  <a:pt x="69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7" name="Freeform 78"/>
          <p:cNvSpPr>
            <a:spLocks/>
          </p:cNvSpPr>
          <p:nvPr/>
        </p:nvSpPr>
        <p:spPr bwMode="auto">
          <a:xfrm>
            <a:off x="1514308" y="1944207"/>
            <a:ext cx="58738" cy="73025"/>
          </a:xfrm>
          <a:custGeom>
            <a:avLst/>
            <a:gdLst>
              <a:gd name="T0" fmla="*/ 6 w 27"/>
              <a:gd name="T1" fmla="*/ 34 h 34"/>
              <a:gd name="T2" fmla="*/ 13 w 27"/>
              <a:gd name="T3" fmla="*/ 0 h 34"/>
              <a:gd name="T4" fmla="*/ 27 w 27"/>
              <a:gd name="T5" fmla="*/ 3 h 34"/>
              <a:gd name="T6" fmla="*/ 6 w 27"/>
              <a:gd name="T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34">
                <a:moveTo>
                  <a:pt x="6" y="34"/>
                </a:moveTo>
                <a:cubicBezTo>
                  <a:pt x="0" y="22"/>
                  <a:pt x="4" y="9"/>
                  <a:pt x="13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14" y="10"/>
                  <a:pt x="6" y="18"/>
                  <a:pt x="6" y="34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8" name="Freeform 79"/>
          <p:cNvSpPr>
            <a:spLocks noEditPoints="1"/>
          </p:cNvSpPr>
          <p:nvPr/>
        </p:nvSpPr>
        <p:spPr bwMode="auto">
          <a:xfrm>
            <a:off x="1180933" y="3280882"/>
            <a:ext cx="225425" cy="312738"/>
          </a:xfrm>
          <a:custGeom>
            <a:avLst/>
            <a:gdLst>
              <a:gd name="T0" fmla="*/ 87 w 103"/>
              <a:gd name="T1" fmla="*/ 88 h 143"/>
              <a:gd name="T2" fmla="*/ 103 w 103"/>
              <a:gd name="T3" fmla="*/ 112 h 143"/>
              <a:gd name="T4" fmla="*/ 102 w 103"/>
              <a:gd name="T5" fmla="*/ 143 h 143"/>
              <a:gd name="T6" fmla="*/ 87 w 103"/>
              <a:gd name="T7" fmla="*/ 137 h 143"/>
              <a:gd name="T8" fmla="*/ 87 w 103"/>
              <a:gd name="T9" fmla="*/ 134 h 143"/>
              <a:gd name="T10" fmla="*/ 91 w 103"/>
              <a:gd name="T11" fmla="*/ 136 h 143"/>
              <a:gd name="T12" fmla="*/ 100 w 103"/>
              <a:gd name="T13" fmla="*/ 130 h 143"/>
              <a:gd name="T14" fmla="*/ 100 w 103"/>
              <a:gd name="T15" fmla="*/ 113 h 143"/>
              <a:gd name="T16" fmla="*/ 100 w 103"/>
              <a:gd name="T17" fmla="*/ 113 h 143"/>
              <a:gd name="T18" fmla="*/ 99 w 103"/>
              <a:gd name="T19" fmla="*/ 111 h 143"/>
              <a:gd name="T20" fmla="*/ 92 w 103"/>
              <a:gd name="T21" fmla="*/ 110 h 143"/>
              <a:gd name="T22" fmla="*/ 90 w 103"/>
              <a:gd name="T23" fmla="*/ 116 h 143"/>
              <a:gd name="T24" fmla="*/ 87 w 103"/>
              <a:gd name="T25" fmla="*/ 115 h 143"/>
              <a:gd name="T26" fmla="*/ 87 w 103"/>
              <a:gd name="T27" fmla="*/ 88 h 143"/>
              <a:gd name="T28" fmla="*/ 73 w 103"/>
              <a:gd name="T29" fmla="*/ 132 h 143"/>
              <a:gd name="T30" fmla="*/ 32 w 103"/>
              <a:gd name="T31" fmla="*/ 70 h 143"/>
              <a:gd name="T32" fmla="*/ 28 w 103"/>
              <a:gd name="T33" fmla="*/ 68 h 143"/>
              <a:gd name="T34" fmla="*/ 28 w 103"/>
              <a:gd name="T35" fmla="*/ 67 h 143"/>
              <a:gd name="T36" fmla="*/ 28 w 103"/>
              <a:gd name="T37" fmla="*/ 63 h 143"/>
              <a:gd name="T38" fmla="*/ 29 w 103"/>
              <a:gd name="T39" fmla="*/ 65 h 143"/>
              <a:gd name="T40" fmla="*/ 34 w 103"/>
              <a:gd name="T41" fmla="*/ 66 h 143"/>
              <a:gd name="T42" fmla="*/ 41 w 103"/>
              <a:gd name="T43" fmla="*/ 61 h 143"/>
              <a:gd name="T44" fmla="*/ 41 w 103"/>
              <a:gd name="T45" fmla="*/ 61 h 143"/>
              <a:gd name="T46" fmla="*/ 37 w 103"/>
              <a:gd name="T47" fmla="*/ 59 h 143"/>
              <a:gd name="T48" fmla="*/ 28 w 103"/>
              <a:gd name="T49" fmla="*/ 45 h 143"/>
              <a:gd name="T50" fmla="*/ 28 w 103"/>
              <a:gd name="T51" fmla="*/ 26 h 143"/>
              <a:gd name="T52" fmla="*/ 39 w 103"/>
              <a:gd name="T53" fmla="*/ 19 h 143"/>
              <a:gd name="T54" fmla="*/ 44 w 103"/>
              <a:gd name="T55" fmla="*/ 21 h 143"/>
              <a:gd name="T56" fmla="*/ 61 w 103"/>
              <a:gd name="T57" fmla="*/ 46 h 143"/>
              <a:gd name="T58" fmla="*/ 61 w 103"/>
              <a:gd name="T59" fmla="*/ 50 h 143"/>
              <a:gd name="T60" fmla="*/ 87 w 103"/>
              <a:gd name="T61" fmla="*/ 88 h 143"/>
              <a:gd name="T62" fmla="*/ 87 w 103"/>
              <a:gd name="T63" fmla="*/ 115 h 143"/>
              <a:gd name="T64" fmla="*/ 84 w 103"/>
              <a:gd name="T65" fmla="*/ 116 h 143"/>
              <a:gd name="T66" fmla="*/ 82 w 103"/>
              <a:gd name="T67" fmla="*/ 122 h 143"/>
              <a:gd name="T68" fmla="*/ 75 w 103"/>
              <a:gd name="T69" fmla="*/ 121 h 143"/>
              <a:gd name="T70" fmla="*/ 74 w 103"/>
              <a:gd name="T71" fmla="*/ 128 h 143"/>
              <a:gd name="T72" fmla="*/ 75 w 103"/>
              <a:gd name="T73" fmla="*/ 130 h 143"/>
              <a:gd name="T74" fmla="*/ 87 w 103"/>
              <a:gd name="T75" fmla="*/ 134 h 143"/>
              <a:gd name="T76" fmla="*/ 87 w 103"/>
              <a:gd name="T77" fmla="*/ 137 h 143"/>
              <a:gd name="T78" fmla="*/ 73 w 103"/>
              <a:gd name="T79" fmla="*/ 132 h 143"/>
              <a:gd name="T80" fmla="*/ 28 w 103"/>
              <a:gd name="T81" fmla="*/ 4 h 143"/>
              <a:gd name="T82" fmla="*/ 28 w 103"/>
              <a:gd name="T83" fmla="*/ 24 h 143"/>
              <a:gd name="T84" fmla="*/ 36 w 103"/>
              <a:gd name="T85" fmla="*/ 15 h 143"/>
              <a:gd name="T86" fmla="*/ 32 w 103"/>
              <a:gd name="T87" fmla="*/ 8 h 143"/>
              <a:gd name="T88" fmla="*/ 28 w 103"/>
              <a:gd name="T89" fmla="*/ 4 h 143"/>
              <a:gd name="T90" fmla="*/ 28 w 103"/>
              <a:gd name="T91" fmla="*/ 67 h 143"/>
              <a:gd name="T92" fmla="*/ 11 w 103"/>
              <a:gd name="T93" fmla="*/ 43 h 143"/>
              <a:gd name="T94" fmla="*/ 11 w 103"/>
              <a:gd name="T95" fmla="*/ 37 h 143"/>
              <a:gd name="T96" fmla="*/ 5 w 103"/>
              <a:gd name="T97" fmla="*/ 27 h 143"/>
              <a:gd name="T98" fmla="*/ 9 w 103"/>
              <a:gd name="T99" fmla="*/ 4 h 143"/>
              <a:gd name="T100" fmla="*/ 28 w 103"/>
              <a:gd name="T101" fmla="*/ 4 h 143"/>
              <a:gd name="T102" fmla="*/ 28 w 103"/>
              <a:gd name="T103" fmla="*/ 24 h 143"/>
              <a:gd name="T104" fmla="*/ 21 w 103"/>
              <a:gd name="T105" fmla="*/ 31 h 143"/>
              <a:gd name="T106" fmla="*/ 28 w 103"/>
              <a:gd name="T107" fmla="*/ 26 h 143"/>
              <a:gd name="T108" fmla="*/ 28 w 103"/>
              <a:gd name="T109" fmla="*/ 45 h 143"/>
              <a:gd name="T110" fmla="*/ 22 w 103"/>
              <a:gd name="T111" fmla="*/ 37 h 143"/>
              <a:gd name="T112" fmla="*/ 22 w 103"/>
              <a:gd name="T113" fmla="*/ 33 h 143"/>
              <a:gd name="T114" fmla="*/ 15 w 103"/>
              <a:gd name="T115" fmla="*/ 37 h 143"/>
              <a:gd name="T116" fmla="*/ 14 w 103"/>
              <a:gd name="T117" fmla="*/ 43 h 143"/>
              <a:gd name="T118" fmla="*/ 28 w 103"/>
              <a:gd name="T119" fmla="*/ 63 h 143"/>
              <a:gd name="T120" fmla="*/ 28 w 103"/>
              <a:gd name="T121" fmla="*/ 6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3" h="143">
                <a:moveTo>
                  <a:pt x="87" y="88"/>
                </a:moveTo>
                <a:cubicBezTo>
                  <a:pt x="103" y="112"/>
                  <a:pt x="103" y="112"/>
                  <a:pt x="103" y="112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100" y="130"/>
                  <a:pt x="100" y="130"/>
                  <a:pt x="100" y="130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8" y="109"/>
                  <a:pt x="95" y="108"/>
                  <a:pt x="92" y="110"/>
                </a:cubicBezTo>
                <a:cubicBezTo>
                  <a:pt x="90" y="111"/>
                  <a:pt x="89" y="114"/>
                  <a:pt x="90" y="116"/>
                </a:cubicBezTo>
                <a:cubicBezTo>
                  <a:pt x="89" y="115"/>
                  <a:pt x="88" y="115"/>
                  <a:pt x="87" y="115"/>
                </a:cubicBezTo>
                <a:lnTo>
                  <a:pt x="87" y="88"/>
                </a:lnTo>
                <a:close/>
                <a:moveTo>
                  <a:pt x="73" y="132"/>
                </a:moveTo>
                <a:cubicBezTo>
                  <a:pt x="32" y="70"/>
                  <a:pt x="32" y="70"/>
                  <a:pt x="32" y="70"/>
                </a:cubicBezTo>
                <a:cubicBezTo>
                  <a:pt x="30" y="70"/>
                  <a:pt x="29" y="69"/>
                  <a:pt x="28" y="68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3"/>
                  <a:pt x="28" y="63"/>
                  <a:pt x="28" y="63"/>
                </a:cubicBezTo>
                <a:cubicBezTo>
                  <a:pt x="29" y="65"/>
                  <a:pt x="29" y="65"/>
                  <a:pt x="29" y="65"/>
                </a:cubicBezTo>
                <a:cubicBezTo>
                  <a:pt x="30" y="67"/>
                  <a:pt x="33" y="67"/>
                  <a:pt x="34" y="66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0" y="61"/>
                  <a:pt x="38" y="61"/>
                  <a:pt x="37" y="59"/>
                </a:cubicBezTo>
                <a:cubicBezTo>
                  <a:pt x="28" y="45"/>
                  <a:pt x="28" y="45"/>
                  <a:pt x="28" y="45"/>
                </a:cubicBezTo>
                <a:cubicBezTo>
                  <a:pt x="28" y="26"/>
                  <a:pt x="28" y="26"/>
                  <a:pt x="28" y="26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8"/>
                  <a:pt x="43" y="19"/>
                  <a:pt x="44" y="21"/>
                </a:cubicBezTo>
                <a:cubicBezTo>
                  <a:pt x="61" y="46"/>
                  <a:pt x="61" y="46"/>
                  <a:pt x="61" y="46"/>
                </a:cubicBezTo>
                <a:cubicBezTo>
                  <a:pt x="62" y="47"/>
                  <a:pt x="62" y="49"/>
                  <a:pt x="61" y="50"/>
                </a:cubicBezTo>
                <a:cubicBezTo>
                  <a:pt x="87" y="88"/>
                  <a:pt x="87" y="88"/>
                  <a:pt x="87" y="88"/>
                </a:cubicBezTo>
                <a:cubicBezTo>
                  <a:pt x="87" y="115"/>
                  <a:pt x="87" y="115"/>
                  <a:pt x="87" y="115"/>
                </a:cubicBezTo>
                <a:cubicBezTo>
                  <a:pt x="86" y="115"/>
                  <a:pt x="85" y="115"/>
                  <a:pt x="84" y="116"/>
                </a:cubicBezTo>
                <a:cubicBezTo>
                  <a:pt x="82" y="117"/>
                  <a:pt x="81" y="120"/>
                  <a:pt x="82" y="122"/>
                </a:cubicBezTo>
                <a:cubicBezTo>
                  <a:pt x="80" y="120"/>
                  <a:pt x="77" y="120"/>
                  <a:pt x="75" y="121"/>
                </a:cubicBezTo>
                <a:cubicBezTo>
                  <a:pt x="73" y="123"/>
                  <a:pt x="72" y="126"/>
                  <a:pt x="74" y="128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73" y="132"/>
                  <a:pt x="73" y="132"/>
                  <a:pt x="73" y="132"/>
                </a:cubicBezTo>
                <a:close/>
                <a:moveTo>
                  <a:pt x="28" y="4"/>
                </a:moveTo>
                <a:cubicBezTo>
                  <a:pt x="28" y="24"/>
                  <a:pt x="28" y="24"/>
                  <a:pt x="28" y="24"/>
                </a:cubicBezTo>
                <a:cubicBezTo>
                  <a:pt x="36" y="15"/>
                  <a:pt x="36" y="15"/>
                  <a:pt x="36" y="15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7"/>
                  <a:pt x="29" y="5"/>
                  <a:pt x="28" y="4"/>
                </a:cubicBezTo>
                <a:close/>
                <a:moveTo>
                  <a:pt x="28" y="67"/>
                </a:moveTo>
                <a:cubicBezTo>
                  <a:pt x="11" y="43"/>
                  <a:pt x="11" y="43"/>
                  <a:pt x="11" y="43"/>
                </a:cubicBezTo>
                <a:cubicBezTo>
                  <a:pt x="10" y="41"/>
                  <a:pt x="10" y="38"/>
                  <a:pt x="11" y="37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19"/>
                  <a:pt x="2" y="9"/>
                  <a:pt x="9" y="4"/>
                </a:cubicBezTo>
                <a:cubicBezTo>
                  <a:pt x="15" y="0"/>
                  <a:pt x="22" y="0"/>
                  <a:pt x="28" y="4"/>
                </a:cubicBezTo>
                <a:cubicBezTo>
                  <a:pt x="28" y="24"/>
                  <a:pt x="28" y="24"/>
                  <a:pt x="28" y="24"/>
                </a:cubicBezTo>
                <a:cubicBezTo>
                  <a:pt x="21" y="31"/>
                  <a:pt x="21" y="31"/>
                  <a:pt x="21" y="31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45"/>
                  <a:pt x="28" y="45"/>
                  <a:pt x="28" y="45"/>
                </a:cubicBezTo>
                <a:cubicBezTo>
                  <a:pt x="22" y="37"/>
                  <a:pt x="22" y="37"/>
                  <a:pt x="22" y="37"/>
                </a:cubicBezTo>
                <a:cubicBezTo>
                  <a:pt x="21" y="36"/>
                  <a:pt x="21" y="34"/>
                  <a:pt x="22" y="33"/>
                </a:cubicBezTo>
                <a:cubicBezTo>
                  <a:pt x="15" y="37"/>
                  <a:pt x="15" y="37"/>
                  <a:pt x="15" y="37"/>
                </a:cubicBezTo>
                <a:cubicBezTo>
                  <a:pt x="14" y="39"/>
                  <a:pt x="13" y="41"/>
                  <a:pt x="14" y="43"/>
                </a:cubicBezTo>
                <a:cubicBezTo>
                  <a:pt x="28" y="63"/>
                  <a:pt x="28" y="63"/>
                  <a:pt x="28" y="63"/>
                </a:cubicBezTo>
                <a:lnTo>
                  <a:pt x="28" y="67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9" name="Freeform 80"/>
          <p:cNvSpPr>
            <a:spLocks noEditPoints="1"/>
          </p:cNvSpPr>
          <p:nvPr/>
        </p:nvSpPr>
        <p:spPr bwMode="auto">
          <a:xfrm>
            <a:off x="2912895" y="1677507"/>
            <a:ext cx="282575" cy="309563"/>
          </a:xfrm>
          <a:custGeom>
            <a:avLst/>
            <a:gdLst>
              <a:gd name="T0" fmla="*/ 101 w 130"/>
              <a:gd name="T1" fmla="*/ 65 h 142"/>
              <a:gd name="T2" fmla="*/ 97 w 130"/>
              <a:gd name="T3" fmla="*/ 81 h 142"/>
              <a:gd name="T4" fmla="*/ 97 w 130"/>
              <a:gd name="T5" fmla="*/ 94 h 142"/>
              <a:gd name="T6" fmla="*/ 100 w 130"/>
              <a:gd name="T7" fmla="*/ 95 h 142"/>
              <a:gd name="T8" fmla="*/ 111 w 130"/>
              <a:gd name="T9" fmla="*/ 112 h 142"/>
              <a:gd name="T10" fmla="*/ 97 w 130"/>
              <a:gd name="T11" fmla="*/ 103 h 142"/>
              <a:gd name="T12" fmla="*/ 97 w 130"/>
              <a:gd name="T13" fmla="*/ 28 h 142"/>
              <a:gd name="T14" fmla="*/ 111 w 130"/>
              <a:gd name="T15" fmla="*/ 19 h 142"/>
              <a:gd name="T16" fmla="*/ 100 w 130"/>
              <a:gd name="T17" fmla="*/ 35 h 142"/>
              <a:gd name="T18" fmla="*/ 97 w 130"/>
              <a:gd name="T19" fmla="*/ 36 h 142"/>
              <a:gd name="T20" fmla="*/ 127 w 130"/>
              <a:gd name="T21" fmla="*/ 62 h 142"/>
              <a:gd name="T22" fmla="*/ 108 w 130"/>
              <a:gd name="T23" fmla="*/ 65 h 142"/>
              <a:gd name="T24" fmla="*/ 127 w 130"/>
              <a:gd name="T25" fmla="*/ 69 h 142"/>
              <a:gd name="T26" fmla="*/ 127 w 130"/>
              <a:gd name="T27" fmla="*/ 62 h 142"/>
              <a:gd name="T28" fmla="*/ 67 w 130"/>
              <a:gd name="T29" fmla="*/ 142 h 142"/>
              <a:gd name="T30" fmla="*/ 85 w 130"/>
              <a:gd name="T31" fmla="*/ 95 h 142"/>
              <a:gd name="T32" fmla="*/ 97 w 130"/>
              <a:gd name="T33" fmla="*/ 50 h 142"/>
              <a:gd name="T34" fmla="*/ 65 w 130"/>
              <a:gd name="T35" fmla="*/ 37 h 142"/>
              <a:gd name="T36" fmla="*/ 93 w 130"/>
              <a:gd name="T37" fmla="*/ 65 h 142"/>
              <a:gd name="T38" fmla="*/ 79 w 130"/>
              <a:gd name="T39" fmla="*/ 90 h 142"/>
              <a:gd name="T40" fmla="*/ 78 w 130"/>
              <a:gd name="T41" fmla="*/ 110 h 142"/>
              <a:gd name="T42" fmla="*/ 65 w 130"/>
              <a:gd name="T43" fmla="*/ 142 h 142"/>
              <a:gd name="T44" fmla="*/ 97 w 130"/>
              <a:gd name="T45" fmla="*/ 36 h 142"/>
              <a:gd name="T46" fmla="*/ 95 w 130"/>
              <a:gd name="T47" fmla="*/ 31 h 142"/>
              <a:gd name="T48" fmla="*/ 97 w 130"/>
              <a:gd name="T49" fmla="*/ 94 h 142"/>
              <a:gd name="T50" fmla="*/ 95 w 130"/>
              <a:gd name="T51" fmla="*/ 100 h 142"/>
              <a:gd name="T52" fmla="*/ 97 w 130"/>
              <a:gd name="T53" fmla="*/ 94 h 142"/>
              <a:gd name="T54" fmla="*/ 65 w 130"/>
              <a:gd name="T55" fmla="*/ 0 h 142"/>
              <a:gd name="T56" fmla="*/ 68 w 130"/>
              <a:gd name="T57" fmla="*/ 3 h 142"/>
              <a:gd name="T58" fmla="*/ 65 w 130"/>
              <a:gd name="T59" fmla="*/ 23 h 142"/>
              <a:gd name="T60" fmla="*/ 65 w 130"/>
              <a:gd name="T61" fmla="*/ 23 h 142"/>
              <a:gd name="T62" fmla="*/ 32 w 130"/>
              <a:gd name="T63" fmla="*/ 50 h 142"/>
              <a:gd name="T64" fmla="*/ 45 w 130"/>
              <a:gd name="T65" fmla="*/ 96 h 142"/>
              <a:gd name="T66" fmla="*/ 63 w 130"/>
              <a:gd name="T67" fmla="*/ 142 h 142"/>
              <a:gd name="T68" fmla="*/ 65 w 130"/>
              <a:gd name="T69" fmla="*/ 110 h 142"/>
              <a:gd name="T70" fmla="*/ 52 w 130"/>
              <a:gd name="T71" fmla="*/ 93 h 142"/>
              <a:gd name="T72" fmla="*/ 36 w 130"/>
              <a:gd name="T73" fmla="*/ 65 h 142"/>
              <a:gd name="T74" fmla="*/ 65 w 130"/>
              <a:gd name="T75" fmla="*/ 37 h 142"/>
              <a:gd name="T76" fmla="*/ 65 w 130"/>
              <a:gd name="T77" fmla="*/ 29 h 142"/>
              <a:gd name="T78" fmla="*/ 65 w 130"/>
              <a:gd name="T79" fmla="*/ 0 h 142"/>
              <a:gd name="T80" fmla="*/ 62 w 130"/>
              <a:gd name="T81" fmla="*/ 20 h 142"/>
              <a:gd name="T82" fmla="*/ 65 w 130"/>
              <a:gd name="T83" fmla="*/ 0 h 142"/>
              <a:gd name="T84" fmla="*/ 32 w 130"/>
              <a:gd name="T85" fmla="*/ 94 h 142"/>
              <a:gd name="T86" fmla="*/ 35 w 130"/>
              <a:gd name="T87" fmla="*/ 100 h 142"/>
              <a:gd name="T88" fmla="*/ 32 w 130"/>
              <a:gd name="T89" fmla="*/ 36 h 142"/>
              <a:gd name="T90" fmla="*/ 35 w 130"/>
              <a:gd name="T91" fmla="*/ 31 h 142"/>
              <a:gd name="T92" fmla="*/ 32 w 130"/>
              <a:gd name="T93" fmla="*/ 36 h 142"/>
              <a:gd name="T94" fmla="*/ 29 w 130"/>
              <a:gd name="T95" fmla="*/ 65 h 142"/>
              <a:gd name="T96" fmla="*/ 32 w 130"/>
              <a:gd name="T97" fmla="*/ 50 h 142"/>
              <a:gd name="T98" fmla="*/ 32 w 130"/>
              <a:gd name="T99" fmla="*/ 36 h 142"/>
              <a:gd name="T100" fmla="*/ 30 w 130"/>
              <a:gd name="T101" fmla="*/ 35 h 142"/>
              <a:gd name="T102" fmla="*/ 19 w 130"/>
              <a:gd name="T103" fmla="*/ 19 h 142"/>
              <a:gd name="T104" fmla="*/ 32 w 130"/>
              <a:gd name="T105" fmla="*/ 28 h 142"/>
              <a:gd name="T106" fmla="*/ 32 w 130"/>
              <a:gd name="T107" fmla="*/ 103 h 142"/>
              <a:gd name="T108" fmla="*/ 19 w 130"/>
              <a:gd name="T109" fmla="*/ 112 h 142"/>
              <a:gd name="T110" fmla="*/ 30 w 130"/>
              <a:gd name="T111" fmla="*/ 95 h 142"/>
              <a:gd name="T112" fmla="*/ 32 w 130"/>
              <a:gd name="T113" fmla="*/ 94 h 142"/>
              <a:gd name="T114" fmla="*/ 22 w 130"/>
              <a:gd name="T115" fmla="*/ 65 h 142"/>
              <a:gd name="T116" fmla="*/ 3 w 130"/>
              <a:gd name="T117" fmla="*/ 62 h 142"/>
              <a:gd name="T118" fmla="*/ 3 w 130"/>
              <a:gd name="T119" fmla="*/ 69 h 142"/>
              <a:gd name="T120" fmla="*/ 22 w 130"/>
              <a:gd name="T121" fmla="*/ 6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0" h="142">
                <a:moveTo>
                  <a:pt x="97" y="81"/>
                </a:moveTo>
                <a:cubicBezTo>
                  <a:pt x="100" y="76"/>
                  <a:pt x="101" y="71"/>
                  <a:pt x="101" y="65"/>
                </a:cubicBezTo>
                <a:cubicBezTo>
                  <a:pt x="101" y="60"/>
                  <a:pt x="100" y="55"/>
                  <a:pt x="97" y="50"/>
                </a:cubicBezTo>
                <a:cubicBezTo>
                  <a:pt x="97" y="81"/>
                  <a:pt x="97" y="81"/>
                  <a:pt x="97" y="81"/>
                </a:cubicBezTo>
                <a:close/>
                <a:moveTo>
                  <a:pt x="97" y="103"/>
                </a:moveTo>
                <a:cubicBezTo>
                  <a:pt x="97" y="94"/>
                  <a:pt x="97" y="94"/>
                  <a:pt x="97" y="94"/>
                </a:cubicBezTo>
                <a:cubicBezTo>
                  <a:pt x="98" y="94"/>
                  <a:pt x="99" y="95"/>
                  <a:pt x="100" y="95"/>
                </a:cubicBezTo>
                <a:cubicBezTo>
                  <a:pt x="100" y="95"/>
                  <a:pt x="100" y="95"/>
                  <a:pt x="100" y="95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3" y="108"/>
                  <a:pt x="113" y="110"/>
                  <a:pt x="111" y="112"/>
                </a:cubicBezTo>
                <a:cubicBezTo>
                  <a:pt x="110" y="113"/>
                  <a:pt x="108" y="113"/>
                  <a:pt x="106" y="112"/>
                </a:cubicBezTo>
                <a:cubicBezTo>
                  <a:pt x="97" y="103"/>
                  <a:pt x="97" y="103"/>
                  <a:pt x="97" y="103"/>
                </a:cubicBezTo>
                <a:close/>
                <a:moveTo>
                  <a:pt x="97" y="36"/>
                </a:moveTo>
                <a:cubicBezTo>
                  <a:pt x="97" y="28"/>
                  <a:pt x="97" y="28"/>
                  <a:pt x="97" y="28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8" y="18"/>
                  <a:pt x="110" y="18"/>
                  <a:pt x="111" y="19"/>
                </a:cubicBezTo>
                <a:cubicBezTo>
                  <a:pt x="113" y="20"/>
                  <a:pt x="113" y="23"/>
                  <a:pt x="111" y="24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99" y="36"/>
                  <a:pt x="98" y="36"/>
                  <a:pt x="97" y="36"/>
                </a:cubicBezTo>
                <a:close/>
                <a:moveTo>
                  <a:pt x="127" y="62"/>
                </a:moveTo>
                <a:cubicBezTo>
                  <a:pt x="127" y="62"/>
                  <a:pt x="127" y="62"/>
                  <a:pt x="127" y="62"/>
                </a:cubicBezTo>
                <a:cubicBezTo>
                  <a:pt x="111" y="62"/>
                  <a:pt x="111" y="62"/>
                  <a:pt x="111" y="62"/>
                </a:cubicBezTo>
                <a:cubicBezTo>
                  <a:pt x="109" y="62"/>
                  <a:pt x="108" y="64"/>
                  <a:pt x="108" y="65"/>
                </a:cubicBezTo>
                <a:cubicBezTo>
                  <a:pt x="108" y="67"/>
                  <a:pt x="109" y="69"/>
                  <a:pt x="111" y="69"/>
                </a:cubicBezTo>
                <a:cubicBezTo>
                  <a:pt x="127" y="69"/>
                  <a:pt x="127" y="69"/>
                  <a:pt x="127" y="69"/>
                </a:cubicBezTo>
                <a:cubicBezTo>
                  <a:pt x="129" y="69"/>
                  <a:pt x="130" y="67"/>
                  <a:pt x="130" y="65"/>
                </a:cubicBezTo>
                <a:cubicBezTo>
                  <a:pt x="130" y="64"/>
                  <a:pt x="129" y="62"/>
                  <a:pt x="127" y="62"/>
                </a:cubicBezTo>
                <a:close/>
                <a:moveTo>
                  <a:pt x="65" y="142"/>
                </a:moveTo>
                <a:cubicBezTo>
                  <a:pt x="67" y="142"/>
                  <a:pt x="67" y="142"/>
                  <a:pt x="67" y="142"/>
                </a:cubicBezTo>
                <a:cubicBezTo>
                  <a:pt x="77" y="142"/>
                  <a:pt x="85" y="134"/>
                  <a:pt x="85" y="124"/>
                </a:cubicBezTo>
                <a:cubicBezTo>
                  <a:pt x="85" y="95"/>
                  <a:pt x="85" y="95"/>
                  <a:pt x="85" y="95"/>
                </a:cubicBezTo>
                <a:cubicBezTo>
                  <a:pt x="90" y="92"/>
                  <a:pt x="95" y="87"/>
                  <a:pt x="97" y="81"/>
                </a:cubicBezTo>
                <a:cubicBezTo>
                  <a:pt x="97" y="50"/>
                  <a:pt x="97" y="50"/>
                  <a:pt x="97" y="50"/>
                </a:cubicBezTo>
                <a:cubicBezTo>
                  <a:pt x="92" y="38"/>
                  <a:pt x="79" y="29"/>
                  <a:pt x="65" y="29"/>
                </a:cubicBezTo>
                <a:cubicBezTo>
                  <a:pt x="65" y="37"/>
                  <a:pt x="65" y="37"/>
                  <a:pt x="65" y="37"/>
                </a:cubicBezTo>
                <a:cubicBezTo>
                  <a:pt x="73" y="37"/>
                  <a:pt x="80" y="40"/>
                  <a:pt x="85" y="45"/>
                </a:cubicBezTo>
                <a:cubicBezTo>
                  <a:pt x="90" y="50"/>
                  <a:pt x="93" y="57"/>
                  <a:pt x="93" y="65"/>
                </a:cubicBezTo>
                <a:cubicBezTo>
                  <a:pt x="93" y="76"/>
                  <a:pt x="88" y="85"/>
                  <a:pt x="79" y="90"/>
                </a:cubicBezTo>
                <a:cubicBezTo>
                  <a:pt x="79" y="90"/>
                  <a:pt x="79" y="90"/>
                  <a:pt x="79" y="90"/>
                </a:cubicBezTo>
                <a:cubicBezTo>
                  <a:pt x="78" y="91"/>
                  <a:pt x="78" y="92"/>
                  <a:pt x="78" y="93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65" y="142"/>
                  <a:pt x="65" y="142"/>
                  <a:pt x="65" y="142"/>
                </a:cubicBezTo>
                <a:close/>
                <a:moveTo>
                  <a:pt x="97" y="28"/>
                </a:moveTo>
                <a:cubicBezTo>
                  <a:pt x="97" y="36"/>
                  <a:pt x="97" y="36"/>
                  <a:pt x="97" y="36"/>
                </a:cubicBezTo>
                <a:cubicBezTo>
                  <a:pt x="97" y="36"/>
                  <a:pt x="96" y="36"/>
                  <a:pt x="95" y="35"/>
                </a:cubicBezTo>
                <a:cubicBezTo>
                  <a:pt x="94" y="34"/>
                  <a:pt x="94" y="32"/>
                  <a:pt x="95" y="31"/>
                </a:cubicBezTo>
                <a:cubicBezTo>
                  <a:pt x="97" y="28"/>
                  <a:pt x="97" y="28"/>
                  <a:pt x="97" y="28"/>
                </a:cubicBezTo>
                <a:close/>
                <a:moveTo>
                  <a:pt x="97" y="94"/>
                </a:moveTo>
                <a:cubicBezTo>
                  <a:pt x="97" y="103"/>
                  <a:pt x="97" y="103"/>
                  <a:pt x="97" y="103"/>
                </a:cubicBezTo>
                <a:cubicBezTo>
                  <a:pt x="95" y="100"/>
                  <a:pt x="95" y="100"/>
                  <a:pt x="95" y="100"/>
                </a:cubicBezTo>
                <a:cubicBezTo>
                  <a:pt x="94" y="99"/>
                  <a:pt x="94" y="97"/>
                  <a:pt x="95" y="95"/>
                </a:cubicBezTo>
                <a:cubicBezTo>
                  <a:pt x="96" y="95"/>
                  <a:pt x="97" y="94"/>
                  <a:pt x="97" y="94"/>
                </a:cubicBezTo>
                <a:close/>
                <a:moveTo>
                  <a:pt x="65" y="23"/>
                </a:moveTo>
                <a:cubicBezTo>
                  <a:pt x="65" y="0"/>
                  <a:pt x="65" y="0"/>
                  <a:pt x="65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7" y="0"/>
                  <a:pt x="68" y="2"/>
                  <a:pt x="68" y="3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1"/>
                  <a:pt x="67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lose/>
                <a:moveTo>
                  <a:pt x="65" y="29"/>
                </a:moveTo>
                <a:cubicBezTo>
                  <a:pt x="50" y="29"/>
                  <a:pt x="38" y="37"/>
                  <a:pt x="32" y="50"/>
                </a:cubicBezTo>
                <a:cubicBezTo>
                  <a:pt x="32" y="81"/>
                  <a:pt x="32" y="81"/>
                  <a:pt x="32" y="81"/>
                </a:cubicBezTo>
                <a:cubicBezTo>
                  <a:pt x="35" y="87"/>
                  <a:pt x="40" y="92"/>
                  <a:pt x="45" y="96"/>
                </a:cubicBezTo>
                <a:cubicBezTo>
                  <a:pt x="45" y="124"/>
                  <a:pt x="45" y="124"/>
                  <a:pt x="45" y="124"/>
                </a:cubicBezTo>
                <a:cubicBezTo>
                  <a:pt x="45" y="134"/>
                  <a:pt x="53" y="142"/>
                  <a:pt x="63" y="142"/>
                </a:cubicBezTo>
                <a:cubicBezTo>
                  <a:pt x="65" y="142"/>
                  <a:pt x="65" y="142"/>
                  <a:pt x="65" y="142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2" y="93"/>
                  <a:pt x="52" y="93"/>
                  <a:pt x="52" y="93"/>
                </a:cubicBezTo>
                <a:cubicBezTo>
                  <a:pt x="52" y="92"/>
                  <a:pt x="52" y="91"/>
                  <a:pt x="51" y="90"/>
                </a:cubicBezTo>
                <a:cubicBezTo>
                  <a:pt x="42" y="85"/>
                  <a:pt x="36" y="76"/>
                  <a:pt x="36" y="65"/>
                </a:cubicBezTo>
                <a:cubicBezTo>
                  <a:pt x="36" y="57"/>
                  <a:pt x="39" y="50"/>
                  <a:pt x="44" y="45"/>
                </a:cubicBezTo>
                <a:cubicBezTo>
                  <a:pt x="50" y="40"/>
                  <a:pt x="57" y="37"/>
                  <a:pt x="65" y="37"/>
                </a:cubicBezTo>
                <a:cubicBezTo>
                  <a:pt x="65" y="37"/>
                  <a:pt x="65" y="37"/>
                  <a:pt x="65" y="37"/>
                </a:cubicBezTo>
                <a:cubicBezTo>
                  <a:pt x="65" y="29"/>
                  <a:pt x="65" y="29"/>
                  <a:pt x="65" y="29"/>
                </a:cubicBezTo>
                <a:cubicBezTo>
                  <a:pt x="65" y="29"/>
                  <a:pt x="65" y="29"/>
                  <a:pt x="65" y="29"/>
                </a:cubicBezTo>
                <a:close/>
                <a:moveTo>
                  <a:pt x="65" y="0"/>
                </a:moveTo>
                <a:cubicBezTo>
                  <a:pt x="65" y="23"/>
                  <a:pt x="65" y="23"/>
                  <a:pt x="65" y="23"/>
                </a:cubicBezTo>
                <a:cubicBezTo>
                  <a:pt x="63" y="23"/>
                  <a:pt x="62" y="21"/>
                  <a:pt x="62" y="20"/>
                </a:cubicBezTo>
                <a:cubicBezTo>
                  <a:pt x="62" y="3"/>
                  <a:pt x="62" y="3"/>
                  <a:pt x="62" y="3"/>
                </a:cubicBezTo>
                <a:cubicBezTo>
                  <a:pt x="62" y="2"/>
                  <a:pt x="63" y="0"/>
                  <a:pt x="65" y="0"/>
                </a:cubicBezTo>
                <a:close/>
                <a:moveTo>
                  <a:pt x="32" y="103"/>
                </a:moveTo>
                <a:cubicBezTo>
                  <a:pt x="32" y="94"/>
                  <a:pt x="32" y="94"/>
                  <a:pt x="32" y="94"/>
                </a:cubicBezTo>
                <a:cubicBezTo>
                  <a:pt x="33" y="94"/>
                  <a:pt x="34" y="95"/>
                  <a:pt x="35" y="95"/>
                </a:cubicBezTo>
                <a:cubicBezTo>
                  <a:pt x="36" y="97"/>
                  <a:pt x="36" y="99"/>
                  <a:pt x="35" y="100"/>
                </a:cubicBezTo>
                <a:cubicBezTo>
                  <a:pt x="32" y="103"/>
                  <a:pt x="32" y="103"/>
                  <a:pt x="32" y="103"/>
                </a:cubicBezTo>
                <a:close/>
                <a:moveTo>
                  <a:pt x="32" y="36"/>
                </a:moveTo>
                <a:cubicBezTo>
                  <a:pt x="32" y="28"/>
                  <a:pt x="32" y="28"/>
                  <a:pt x="32" y="28"/>
                </a:cubicBezTo>
                <a:cubicBezTo>
                  <a:pt x="35" y="31"/>
                  <a:pt x="35" y="31"/>
                  <a:pt x="35" y="31"/>
                </a:cubicBezTo>
                <a:cubicBezTo>
                  <a:pt x="36" y="32"/>
                  <a:pt x="36" y="34"/>
                  <a:pt x="35" y="35"/>
                </a:cubicBezTo>
                <a:cubicBezTo>
                  <a:pt x="34" y="36"/>
                  <a:pt x="33" y="36"/>
                  <a:pt x="32" y="36"/>
                </a:cubicBezTo>
                <a:close/>
                <a:moveTo>
                  <a:pt x="32" y="50"/>
                </a:moveTo>
                <a:cubicBezTo>
                  <a:pt x="30" y="54"/>
                  <a:pt x="29" y="60"/>
                  <a:pt x="29" y="65"/>
                </a:cubicBezTo>
                <a:cubicBezTo>
                  <a:pt x="29" y="71"/>
                  <a:pt x="30" y="76"/>
                  <a:pt x="32" y="81"/>
                </a:cubicBezTo>
                <a:cubicBezTo>
                  <a:pt x="32" y="50"/>
                  <a:pt x="32" y="50"/>
                  <a:pt x="32" y="50"/>
                </a:cubicBezTo>
                <a:close/>
                <a:moveTo>
                  <a:pt x="32" y="28"/>
                </a:moveTo>
                <a:cubicBezTo>
                  <a:pt x="32" y="36"/>
                  <a:pt x="32" y="36"/>
                  <a:pt x="32" y="36"/>
                </a:cubicBezTo>
                <a:cubicBezTo>
                  <a:pt x="32" y="36"/>
                  <a:pt x="31" y="36"/>
                  <a:pt x="30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19" y="24"/>
                  <a:pt x="19" y="24"/>
                  <a:pt x="19" y="24"/>
                </a:cubicBezTo>
                <a:cubicBezTo>
                  <a:pt x="17" y="23"/>
                  <a:pt x="17" y="20"/>
                  <a:pt x="19" y="19"/>
                </a:cubicBezTo>
                <a:cubicBezTo>
                  <a:pt x="20" y="18"/>
                  <a:pt x="22" y="18"/>
                  <a:pt x="24" y="19"/>
                </a:cubicBezTo>
                <a:cubicBezTo>
                  <a:pt x="32" y="28"/>
                  <a:pt x="32" y="28"/>
                  <a:pt x="32" y="28"/>
                </a:cubicBezTo>
                <a:close/>
                <a:moveTo>
                  <a:pt x="32" y="94"/>
                </a:moveTo>
                <a:cubicBezTo>
                  <a:pt x="32" y="103"/>
                  <a:pt x="32" y="103"/>
                  <a:pt x="32" y="103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22" y="113"/>
                  <a:pt x="20" y="113"/>
                  <a:pt x="19" y="112"/>
                </a:cubicBezTo>
                <a:cubicBezTo>
                  <a:pt x="17" y="110"/>
                  <a:pt x="17" y="108"/>
                  <a:pt x="19" y="107"/>
                </a:cubicBezTo>
                <a:cubicBezTo>
                  <a:pt x="30" y="95"/>
                  <a:pt x="30" y="95"/>
                  <a:pt x="30" y="95"/>
                </a:cubicBezTo>
                <a:cubicBezTo>
                  <a:pt x="30" y="95"/>
                  <a:pt x="30" y="95"/>
                  <a:pt x="30" y="95"/>
                </a:cubicBezTo>
                <a:cubicBezTo>
                  <a:pt x="31" y="95"/>
                  <a:pt x="32" y="95"/>
                  <a:pt x="32" y="94"/>
                </a:cubicBezTo>
                <a:close/>
                <a:moveTo>
                  <a:pt x="22" y="65"/>
                </a:moveTo>
                <a:cubicBezTo>
                  <a:pt x="22" y="65"/>
                  <a:pt x="22" y="65"/>
                  <a:pt x="22" y="65"/>
                </a:cubicBezTo>
                <a:cubicBezTo>
                  <a:pt x="22" y="64"/>
                  <a:pt x="21" y="62"/>
                  <a:pt x="19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1" y="62"/>
                  <a:pt x="0" y="64"/>
                  <a:pt x="0" y="65"/>
                </a:cubicBezTo>
                <a:cubicBezTo>
                  <a:pt x="0" y="67"/>
                  <a:pt x="1" y="69"/>
                  <a:pt x="3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1" y="69"/>
                  <a:pt x="22" y="67"/>
                  <a:pt x="22" y="6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0" name="Freeform 81"/>
          <p:cNvSpPr>
            <a:spLocks noEditPoints="1"/>
          </p:cNvSpPr>
          <p:nvPr/>
        </p:nvSpPr>
        <p:spPr bwMode="auto">
          <a:xfrm>
            <a:off x="1500020" y="1261582"/>
            <a:ext cx="427038" cy="614363"/>
          </a:xfrm>
          <a:custGeom>
            <a:avLst/>
            <a:gdLst>
              <a:gd name="T0" fmla="*/ 98 w 196"/>
              <a:gd name="T1" fmla="*/ 5 h 282"/>
              <a:gd name="T2" fmla="*/ 113 w 196"/>
              <a:gd name="T3" fmla="*/ 0 h 282"/>
              <a:gd name="T4" fmla="*/ 155 w 196"/>
              <a:gd name="T5" fmla="*/ 128 h 282"/>
              <a:gd name="T6" fmla="*/ 108 w 196"/>
              <a:gd name="T7" fmla="*/ 143 h 282"/>
              <a:gd name="T8" fmla="*/ 98 w 196"/>
              <a:gd name="T9" fmla="*/ 111 h 282"/>
              <a:gd name="T10" fmla="*/ 98 w 196"/>
              <a:gd name="T11" fmla="*/ 5 h 282"/>
              <a:gd name="T12" fmla="*/ 98 w 196"/>
              <a:gd name="T13" fmla="*/ 222 h 282"/>
              <a:gd name="T14" fmla="*/ 136 w 196"/>
              <a:gd name="T15" fmla="*/ 209 h 282"/>
              <a:gd name="T16" fmla="*/ 107 w 196"/>
              <a:gd name="T17" fmla="*/ 209 h 282"/>
              <a:gd name="T18" fmla="*/ 107 w 196"/>
              <a:gd name="T19" fmla="*/ 192 h 282"/>
              <a:gd name="T20" fmla="*/ 152 w 196"/>
              <a:gd name="T21" fmla="*/ 192 h 282"/>
              <a:gd name="T22" fmla="*/ 189 w 196"/>
              <a:gd name="T23" fmla="*/ 192 h 282"/>
              <a:gd name="T24" fmla="*/ 196 w 196"/>
              <a:gd name="T25" fmla="*/ 192 h 282"/>
              <a:gd name="T26" fmla="*/ 196 w 196"/>
              <a:gd name="T27" fmla="*/ 209 h 282"/>
              <a:gd name="T28" fmla="*/ 180 w 196"/>
              <a:gd name="T29" fmla="*/ 209 h 282"/>
              <a:gd name="T30" fmla="*/ 134 w 196"/>
              <a:gd name="T31" fmla="*/ 247 h 282"/>
              <a:gd name="T32" fmla="*/ 169 w 196"/>
              <a:gd name="T33" fmla="*/ 267 h 282"/>
              <a:gd name="T34" fmla="*/ 169 w 196"/>
              <a:gd name="T35" fmla="*/ 282 h 282"/>
              <a:gd name="T36" fmla="*/ 98 w 196"/>
              <a:gd name="T37" fmla="*/ 282 h 282"/>
              <a:gd name="T38" fmla="*/ 98 w 196"/>
              <a:gd name="T39" fmla="*/ 268 h 282"/>
              <a:gd name="T40" fmla="*/ 111 w 196"/>
              <a:gd name="T41" fmla="*/ 255 h 282"/>
              <a:gd name="T42" fmla="*/ 98 w 196"/>
              <a:gd name="T43" fmla="*/ 242 h 282"/>
              <a:gd name="T44" fmla="*/ 98 w 196"/>
              <a:gd name="T45" fmla="*/ 222 h 282"/>
              <a:gd name="T46" fmla="*/ 67 w 196"/>
              <a:gd name="T47" fmla="*/ 15 h 282"/>
              <a:gd name="T48" fmla="*/ 98 w 196"/>
              <a:gd name="T49" fmla="*/ 5 h 282"/>
              <a:gd name="T50" fmla="*/ 98 w 196"/>
              <a:gd name="T51" fmla="*/ 111 h 282"/>
              <a:gd name="T52" fmla="*/ 92 w 196"/>
              <a:gd name="T53" fmla="*/ 92 h 282"/>
              <a:gd name="T54" fmla="*/ 33 w 196"/>
              <a:gd name="T55" fmla="*/ 157 h 282"/>
              <a:gd name="T56" fmla="*/ 98 w 196"/>
              <a:gd name="T57" fmla="*/ 222 h 282"/>
              <a:gd name="T58" fmla="*/ 98 w 196"/>
              <a:gd name="T59" fmla="*/ 222 h 282"/>
              <a:gd name="T60" fmla="*/ 98 w 196"/>
              <a:gd name="T61" fmla="*/ 242 h 282"/>
              <a:gd name="T62" fmla="*/ 85 w 196"/>
              <a:gd name="T63" fmla="*/ 255 h 282"/>
              <a:gd name="T64" fmla="*/ 98 w 196"/>
              <a:gd name="T65" fmla="*/ 268 h 282"/>
              <a:gd name="T66" fmla="*/ 98 w 196"/>
              <a:gd name="T67" fmla="*/ 282 h 282"/>
              <a:gd name="T68" fmla="*/ 27 w 196"/>
              <a:gd name="T69" fmla="*/ 282 h 282"/>
              <a:gd name="T70" fmla="*/ 27 w 196"/>
              <a:gd name="T71" fmla="*/ 267 h 282"/>
              <a:gd name="T72" fmla="*/ 61 w 196"/>
              <a:gd name="T73" fmla="*/ 247 h 282"/>
              <a:gd name="T74" fmla="*/ 0 w 196"/>
              <a:gd name="T75" fmla="*/ 157 h 282"/>
              <a:gd name="T76" fmla="*/ 82 w 196"/>
              <a:gd name="T77" fmla="*/ 61 h 282"/>
              <a:gd name="T78" fmla="*/ 67 w 196"/>
              <a:gd name="T79" fmla="*/ 15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6" h="282">
                <a:moveTo>
                  <a:pt x="98" y="5"/>
                </a:moveTo>
                <a:cubicBezTo>
                  <a:pt x="113" y="0"/>
                  <a:pt x="113" y="0"/>
                  <a:pt x="113" y="0"/>
                </a:cubicBezTo>
                <a:cubicBezTo>
                  <a:pt x="155" y="128"/>
                  <a:pt x="155" y="128"/>
                  <a:pt x="155" y="128"/>
                </a:cubicBezTo>
                <a:cubicBezTo>
                  <a:pt x="108" y="143"/>
                  <a:pt x="108" y="143"/>
                  <a:pt x="108" y="143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8" y="5"/>
                  <a:pt x="98" y="5"/>
                  <a:pt x="98" y="5"/>
                </a:cubicBezTo>
                <a:close/>
                <a:moveTo>
                  <a:pt x="98" y="222"/>
                </a:moveTo>
                <a:cubicBezTo>
                  <a:pt x="112" y="222"/>
                  <a:pt x="125" y="217"/>
                  <a:pt x="136" y="209"/>
                </a:cubicBezTo>
                <a:cubicBezTo>
                  <a:pt x="107" y="209"/>
                  <a:pt x="107" y="209"/>
                  <a:pt x="107" y="209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52" y="192"/>
                  <a:pt x="152" y="192"/>
                  <a:pt x="152" y="192"/>
                </a:cubicBezTo>
                <a:cubicBezTo>
                  <a:pt x="189" y="192"/>
                  <a:pt x="189" y="192"/>
                  <a:pt x="189" y="192"/>
                </a:cubicBezTo>
                <a:cubicBezTo>
                  <a:pt x="196" y="192"/>
                  <a:pt x="196" y="192"/>
                  <a:pt x="196" y="192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180" y="209"/>
                  <a:pt x="180" y="209"/>
                  <a:pt x="180" y="209"/>
                </a:cubicBezTo>
                <a:cubicBezTo>
                  <a:pt x="169" y="226"/>
                  <a:pt x="153" y="239"/>
                  <a:pt x="134" y="247"/>
                </a:cubicBezTo>
                <a:cubicBezTo>
                  <a:pt x="154" y="251"/>
                  <a:pt x="169" y="257"/>
                  <a:pt x="169" y="267"/>
                </a:cubicBezTo>
                <a:cubicBezTo>
                  <a:pt x="169" y="282"/>
                  <a:pt x="169" y="282"/>
                  <a:pt x="169" y="282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98" y="268"/>
                  <a:pt x="98" y="268"/>
                  <a:pt x="98" y="268"/>
                </a:cubicBezTo>
                <a:cubicBezTo>
                  <a:pt x="105" y="268"/>
                  <a:pt x="111" y="262"/>
                  <a:pt x="111" y="255"/>
                </a:cubicBezTo>
                <a:cubicBezTo>
                  <a:pt x="111" y="248"/>
                  <a:pt x="105" y="242"/>
                  <a:pt x="98" y="242"/>
                </a:cubicBezTo>
                <a:lnTo>
                  <a:pt x="98" y="222"/>
                </a:lnTo>
                <a:close/>
                <a:moveTo>
                  <a:pt x="67" y="15"/>
                </a:moveTo>
                <a:cubicBezTo>
                  <a:pt x="98" y="5"/>
                  <a:pt x="98" y="5"/>
                  <a:pt x="98" y="5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2" y="92"/>
                  <a:pt x="92" y="92"/>
                  <a:pt x="92" y="92"/>
                </a:cubicBezTo>
                <a:cubicBezTo>
                  <a:pt x="59" y="95"/>
                  <a:pt x="33" y="123"/>
                  <a:pt x="33" y="157"/>
                </a:cubicBezTo>
                <a:cubicBezTo>
                  <a:pt x="33" y="193"/>
                  <a:pt x="62" y="222"/>
                  <a:pt x="98" y="22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98" y="242"/>
                  <a:pt x="98" y="242"/>
                  <a:pt x="98" y="242"/>
                </a:cubicBezTo>
                <a:cubicBezTo>
                  <a:pt x="91" y="242"/>
                  <a:pt x="85" y="248"/>
                  <a:pt x="85" y="255"/>
                </a:cubicBezTo>
                <a:cubicBezTo>
                  <a:pt x="85" y="262"/>
                  <a:pt x="91" y="268"/>
                  <a:pt x="98" y="268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27" y="282"/>
                  <a:pt x="27" y="282"/>
                  <a:pt x="27" y="282"/>
                </a:cubicBezTo>
                <a:cubicBezTo>
                  <a:pt x="27" y="267"/>
                  <a:pt x="27" y="267"/>
                  <a:pt x="27" y="267"/>
                </a:cubicBezTo>
                <a:cubicBezTo>
                  <a:pt x="27" y="257"/>
                  <a:pt x="41" y="251"/>
                  <a:pt x="61" y="247"/>
                </a:cubicBezTo>
                <a:cubicBezTo>
                  <a:pt x="26" y="233"/>
                  <a:pt x="0" y="198"/>
                  <a:pt x="0" y="157"/>
                </a:cubicBezTo>
                <a:cubicBezTo>
                  <a:pt x="0" y="108"/>
                  <a:pt x="36" y="68"/>
                  <a:pt x="82" y="61"/>
                </a:cubicBezTo>
                <a:lnTo>
                  <a:pt x="67" y="1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1" name="Freeform 82"/>
          <p:cNvSpPr>
            <a:spLocks noEditPoints="1"/>
          </p:cNvSpPr>
          <p:nvPr/>
        </p:nvSpPr>
        <p:spPr bwMode="auto">
          <a:xfrm>
            <a:off x="1347620" y="1174270"/>
            <a:ext cx="246063" cy="217488"/>
          </a:xfrm>
          <a:custGeom>
            <a:avLst/>
            <a:gdLst>
              <a:gd name="T0" fmla="*/ 103 w 113"/>
              <a:gd name="T1" fmla="*/ 31 h 100"/>
              <a:gd name="T2" fmla="*/ 57 w 113"/>
              <a:gd name="T3" fmla="*/ 0 h 100"/>
              <a:gd name="T4" fmla="*/ 57 w 113"/>
              <a:gd name="T5" fmla="*/ 9 h 100"/>
              <a:gd name="T6" fmla="*/ 95 w 113"/>
              <a:gd name="T7" fmla="*/ 35 h 100"/>
              <a:gd name="T8" fmla="*/ 72 w 113"/>
              <a:gd name="T9" fmla="*/ 88 h 100"/>
              <a:gd name="T10" fmla="*/ 57 w 113"/>
              <a:gd name="T11" fmla="*/ 91 h 100"/>
              <a:gd name="T12" fmla="*/ 57 w 113"/>
              <a:gd name="T13" fmla="*/ 100 h 100"/>
              <a:gd name="T14" fmla="*/ 75 w 113"/>
              <a:gd name="T15" fmla="*/ 96 h 100"/>
              <a:gd name="T16" fmla="*/ 103 w 113"/>
              <a:gd name="T17" fmla="*/ 31 h 100"/>
              <a:gd name="T18" fmla="*/ 57 w 113"/>
              <a:gd name="T19" fmla="*/ 0 h 100"/>
              <a:gd name="T20" fmla="*/ 38 w 113"/>
              <a:gd name="T21" fmla="*/ 4 h 100"/>
              <a:gd name="T22" fmla="*/ 11 w 113"/>
              <a:gd name="T23" fmla="*/ 68 h 100"/>
              <a:gd name="T24" fmla="*/ 57 w 113"/>
              <a:gd name="T25" fmla="*/ 100 h 100"/>
              <a:gd name="T26" fmla="*/ 57 w 113"/>
              <a:gd name="T27" fmla="*/ 91 h 100"/>
              <a:gd name="T28" fmla="*/ 19 w 113"/>
              <a:gd name="T29" fmla="*/ 65 h 100"/>
              <a:gd name="T30" fmla="*/ 19 w 113"/>
              <a:gd name="T31" fmla="*/ 65 h 100"/>
              <a:gd name="T32" fmla="*/ 42 w 113"/>
              <a:gd name="T33" fmla="*/ 12 h 100"/>
              <a:gd name="T34" fmla="*/ 57 w 113"/>
              <a:gd name="T35" fmla="*/ 9 h 100"/>
              <a:gd name="T36" fmla="*/ 57 w 113"/>
              <a:gd name="T37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3" h="100">
                <a:moveTo>
                  <a:pt x="103" y="31"/>
                </a:moveTo>
                <a:cubicBezTo>
                  <a:pt x="95" y="12"/>
                  <a:pt x="77" y="0"/>
                  <a:pt x="57" y="0"/>
                </a:cubicBezTo>
                <a:cubicBezTo>
                  <a:pt x="57" y="9"/>
                  <a:pt x="57" y="9"/>
                  <a:pt x="57" y="9"/>
                </a:cubicBezTo>
                <a:cubicBezTo>
                  <a:pt x="73" y="9"/>
                  <a:pt x="88" y="19"/>
                  <a:pt x="95" y="35"/>
                </a:cubicBezTo>
                <a:cubicBezTo>
                  <a:pt x="103" y="56"/>
                  <a:pt x="93" y="79"/>
                  <a:pt x="72" y="88"/>
                </a:cubicBezTo>
                <a:cubicBezTo>
                  <a:pt x="67" y="90"/>
                  <a:pt x="62" y="91"/>
                  <a:pt x="57" y="91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63" y="100"/>
                  <a:pt x="69" y="99"/>
                  <a:pt x="75" y="96"/>
                </a:cubicBezTo>
                <a:cubicBezTo>
                  <a:pt x="101" y="86"/>
                  <a:pt x="113" y="57"/>
                  <a:pt x="103" y="31"/>
                </a:cubicBezTo>
                <a:close/>
                <a:moveTo>
                  <a:pt x="57" y="0"/>
                </a:moveTo>
                <a:cubicBezTo>
                  <a:pt x="51" y="0"/>
                  <a:pt x="44" y="1"/>
                  <a:pt x="38" y="4"/>
                </a:cubicBezTo>
                <a:cubicBezTo>
                  <a:pt x="13" y="14"/>
                  <a:pt x="0" y="43"/>
                  <a:pt x="11" y="68"/>
                </a:cubicBezTo>
                <a:cubicBezTo>
                  <a:pt x="18" y="88"/>
                  <a:pt x="37" y="100"/>
                  <a:pt x="57" y="100"/>
                </a:cubicBezTo>
                <a:cubicBezTo>
                  <a:pt x="57" y="91"/>
                  <a:pt x="57" y="91"/>
                  <a:pt x="57" y="91"/>
                </a:cubicBezTo>
                <a:cubicBezTo>
                  <a:pt x="41" y="90"/>
                  <a:pt x="26" y="81"/>
                  <a:pt x="19" y="65"/>
                </a:cubicBezTo>
                <a:cubicBezTo>
                  <a:pt x="19" y="65"/>
                  <a:pt x="19" y="65"/>
                  <a:pt x="19" y="65"/>
                </a:cubicBezTo>
                <a:cubicBezTo>
                  <a:pt x="11" y="44"/>
                  <a:pt x="21" y="21"/>
                  <a:pt x="42" y="12"/>
                </a:cubicBezTo>
                <a:cubicBezTo>
                  <a:pt x="47" y="10"/>
                  <a:pt x="52" y="9"/>
                  <a:pt x="57" y="9"/>
                </a:cubicBezTo>
                <a:lnTo>
                  <a:pt x="57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2" name="Freeform 83"/>
          <p:cNvSpPr>
            <a:spLocks/>
          </p:cNvSpPr>
          <p:nvPr/>
        </p:nvSpPr>
        <p:spPr bwMode="auto">
          <a:xfrm>
            <a:off x="1277770" y="1304445"/>
            <a:ext cx="107950" cy="68263"/>
          </a:xfrm>
          <a:custGeom>
            <a:avLst/>
            <a:gdLst>
              <a:gd name="T0" fmla="*/ 7 w 68"/>
              <a:gd name="T1" fmla="*/ 43 h 43"/>
              <a:gd name="T2" fmla="*/ 0 w 68"/>
              <a:gd name="T3" fmla="*/ 25 h 43"/>
              <a:gd name="T4" fmla="*/ 62 w 68"/>
              <a:gd name="T5" fmla="*/ 0 h 43"/>
              <a:gd name="T6" fmla="*/ 68 w 68"/>
              <a:gd name="T7" fmla="*/ 18 h 43"/>
              <a:gd name="T8" fmla="*/ 7 w 68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43">
                <a:moveTo>
                  <a:pt x="7" y="43"/>
                </a:moveTo>
                <a:lnTo>
                  <a:pt x="0" y="25"/>
                </a:lnTo>
                <a:lnTo>
                  <a:pt x="62" y="0"/>
                </a:lnTo>
                <a:lnTo>
                  <a:pt x="68" y="18"/>
                </a:lnTo>
                <a:lnTo>
                  <a:pt x="7" y="4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3" name="Freeform 84"/>
          <p:cNvSpPr>
            <a:spLocks/>
          </p:cNvSpPr>
          <p:nvPr/>
        </p:nvSpPr>
        <p:spPr bwMode="auto">
          <a:xfrm>
            <a:off x="1209508" y="1313970"/>
            <a:ext cx="146050" cy="88900"/>
          </a:xfrm>
          <a:custGeom>
            <a:avLst/>
            <a:gdLst>
              <a:gd name="T0" fmla="*/ 16 w 67"/>
              <a:gd name="T1" fmla="*/ 39 h 41"/>
              <a:gd name="T2" fmla="*/ 2 w 67"/>
              <a:gd name="T3" fmla="*/ 33 h 41"/>
              <a:gd name="T4" fmla="*/ 8 w 67"/>
              <a:gd name="T5" fmla="*/ 19 h 41"/>
              <a:gd name="T6" fmla="*/ 50 w 67"/>
              <a:gd name="T7" fmla="*/ 2 h 41"/>
              <a:gd name="T8" fmla="*/ 64 w 67"/>
              <a:gd name="T9" fmla="*/ 8 h 41"/>
              <a:gd name="T10" fmla="*/ 58 w 67"/>
              <a:gd name="T11" fmla="*/ 22 h 41"/>
              <a:gd name="T12" fmla="*/ 16 w 67"/>
              <a:gd name="T13" fmla="*/ 3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41">
                <a:moveTo>
                  <a:pt x="16" y="39"/>
                </a:moveTo>
                <a:cubicBezTo>
                  <a:pt x="10" y="41"/>
                  <a:pt x="4" y="39"/>
                  <a:pt x="2" y="33"/>
                </a:cubicBezTo>
                <a:cubicBezTo>
                  <a:pt x="0" y="28"/>
                  <a:pt x="2" y="21"/>
                  <a:pt x="8" y="19"/>
                </a:cubicBezTo>
                <a:cubicBezTo>
                  <a:pt x="50" y="2"/>
                  <a:pt x="50" y="2"/>
                  <a:pt x="50" y="2"/>
                </a:cubicBezTo>
                <a:cubicBezTo>
                  <a:pt x="56" y="0"/>
                  <a:pt x="62" y="3"/>
                  <a:pt x="64" y="8"/>
                </a:cubicBezTo>
                <a:cubicBezTo>
                  <a:pt x="67" y="14"/>
                  <a:pt x="64" y="20"/>
                  <a:pt x="58" y="22"/>
                </a:cubicBezTo>
                <a:lnTo>
                  <a:pt x="16" y="3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4" name="Freeform 85"/>
          <p:cNvSpPr>
            <a:spLocks noEditPoints="1"/>
          </p:cNvSpPr>
          <p:nvPr/>
        </p:nvSpPr>
        <p:spPr bwMode="auto">
          <a:xfrm>
            <a:off x="1125370" y="2472845"/>
            <a:ext cx="446088" cy="158750"/>
          </a:xfrm>
          <a:custGeom>
            <a:avLst/>
            <a:gdLst>
              <a:gd name="T0" fmla="*/ 142 w 205"/>
              <a:gd name="T1" fmla="*/ 5 h 73"/>
              <a:gd name="T2" fmla="*/ 157 w 205"/>
              <a:gd name="T3" fmla="*/ 2 h 73"/>
              <a:gd name="T4" fmla="*/ 164 w 205"/>
              <a:gd name="T5" fmla="*/ 5 h 73"/>
              <a:gd name="T6" fmla="*/ 179 w 205"/>
              <a:gd name="T7" fmla="*/ 2 h 73"/>
              <a:gd name="T8" fmla="*/ 202 w 205"/>
              <a:gd name="T9" fmla="*/ 18 h 73"/>
              <a:gd name="T10" fmla="*/ 187 w 205"/>
              <a:gd name="T11" fmla="*/ 42 h 73"/>
              <a:gd name="T12" fmla="*/ 177 w 205"/>
              <a:gd name="T13" fmla="*/ 43 h 73"/>
              <a:gd name="T14" fmla="*/ 166 w 205"/>
              <a:gd name="T15" fmla="*/ 18 h 73"/>
              <a:gd name="T16" fmla="*/ 172 w 205"/>
              <a:gd name="T17" fmla="*/ 45 h 73"/>
              <a:gd name="T18" fmla="*/ 167 w 205"/>
              <a:gd name="T19" fmla="*/ 50 h 73"/>
              <a:gd name="T20" fmla="*/ 142 w 205"/>
              <a:gd name="T21" fmla="*/ 55 h 73"/>
              <a:gd name="T22" fmla="*/ 142 w 205"/>
              <a:gd name="T23" fmla="*/ 20 h 73"/>
              <a:gd name="T24" fmla="*/ 158 w 205"/>
              <a:gd name="T25" fmla="*/ 17 h 73"/>
              <a:gd name="T26" fmla="*/ 163 w 205"/>
              <a:gd name="T27" fmla="*/ 19 h 73"/>
              <a:gd name="T28" fmla="*/ 161 w 205"/>
              <a:gd name="T29" fmla="*/ 9 h 73"/>
              <a:gd name="T30" fmla="*/ 155 w 205"/>
              <a:gd name="T31" fmla="*/ 5 h 73"/>
              <a:gd name="T32" fmla="*/ 142 w 205"/>
              <a:gd name="T33" fmla="*/ 8 h 73"/>
              <a:gd name="T34" fmla="*/ 142 w 205"/>
              <a:gd name="T35" fmla="*/ 5 h 73"/>
              <a:gd name="T36" fmla="*/ 28 w 205"/>
              <a:gd name="T37" fmla="*/ 30 h 73"/>
              <a:gd name="T38" fmla="*/ 116 w 205"/>
              <a:gd name="T39" fmla="*/ 13 h 73"/>
              <a:gd name="T40" fmla="*/ 121 w 205"/>
              <a:gd name="T41" fmla="*/ 9 h 73"/>
              <a:gd name="T42" fmla="*/ 142 w 205"/>
              <a:gd name="T43" fmla="*/ 5 h 73"/>
              <a:gd name="T44" fmla="*/ 142 w 205"/>
              <a:gd name="T45" fmla="*/ 8 h 73"/>
              <a:gd name="T46" fmla="*/ 124 w 205"/>
              <a:gd name="T47" fmla="*/ 11 h 73"/>
              <a:gd name="T48" fmla="*/ 120 w 205"/>
              <a:gd name="T49" fmla="*/ 17 h 73"/>
              <a:gd name="T50" fmla="*/ 122 w 205"/>
              <a:gd name="T51" fmla="*/ 28 h 73"/>
              <a:gd name="T52" fmla="*/ 122 w 205"/>
              <a:gd name="T53" fmla="*/ 28 h 73"/>
              <a:gd name="T54" fmla="*/ 126 w 205"/>
              <a:gd name="T55" fmla="*/ 24 h 73"/>
              <a:gd name="T56" fmla="*/ 142 w 205"/>
              <a:gd name="T57" fmla="*/ 20 h 73"/>
              <a:gd name="T58" fmla="*/ 142 w 205"/>
              <a:gd name="T59" fmla="*/ 55 h 73"/>
              <a:gd name="T60" fmla="*/ 130 w 205"/>
              <a:gd name="T61" fmla="*/ 57 h 73"/>
              <a:gd name="T62" fmla="*/ 125 w 205"/>
              <a:gd name="T63" fmla="*/ 56 h 73"/>
              <a:gd name="T64" fmla="*/ 35 w 205"/>
              <a:gd name="T65" fmla="*/ 73 h 73"/>
              <a:gd name="T66" fmla="*/ 28 w 205"/>
              <a:gd name="T67" fmla="*/ 70 h 73"/>
              <a:gd name="T68" fmla="*/ 28 w 205"/>
              <a:gd name="T69" fmla="*/ 67 h 73"/>
              <a:gd name="T70" fmla="*/ 35 w 205"/>
              <a:gd name="T71" fmla="*/ 70 h 73"/>
              <a:gd name="T72" fmla="*/ 35 w 205"/>
              <a:gd name="T73" fmla="*/ 70 h 73"/>
              <a:gd name="T74" fmla="*/ 37 w 205"/>
              <a:gd name="T75" fmla="*/ 70 h 73"/>
              <a:gd name="T76" fmla="*/ 42 w 205"/>
              <a:gd name="T77" fmla="*/ 62 h 73"/>
              <a:gd name="T78" fmla="*/ 36 w 205"/>
              <a:gd name="T79" fmla="*/ 57 h 73"/>
              <a:gd name="T80" fmla="*/ 40 w 205"/>
              <a:gd name="T81" fmla="*/ 50 h 73"/>
              <a:gd name="T82" fmla="*/ 34 w 205"/>
              <a:gd name="T83" fmla="*/ 45 h 73"/>
              <a:gd name="T84" fmla="*/ 37 w 205"/>
              <a:gd name="T85" fmla="*/ 38 h 73"/>
              <a:gd name="T86" fmla="*/ 30 w 205"/>
              <a:gd name="T87" fmla="*/ 33 h 73"/>
              <a:gd name="T88" fmla="*/ 28 w 205"/>
              <a:gd name="T89" fmla="*/ 33 h 73"/>
              <a:gd name="T90" fmla="*/ 28 w 205"/>
              <a:gd name="T91" fmla="*/ 34 h 73"/>
              <a:gd name="T92" fmla="*/ 28 w 205"/>
              <a:gd name="T93" fmla="*/ 30 h 73"/>
              <a:gd name="T94" fmla="*/ 26 w 205"/>
              <a:gd name="T95" fmla="*/ 31 h 73"/>
              <a:gd name="T96" fmla="*/ 28 w 205"/>
              <a:gd name="T97" fmla="*/ 30 h 73"/>
              <a:gd name="T98" fmla="*/ 28 w 205"/>
              <a:gd name="T99" fmla="*/ 34 h 73"/>
              <a:gd name="T100" fmla="*/ 13 w 205"/>
              <a:gd name="T101" fmla="*/ 49 h 73"/>
              <a:gd name="T102" fmla="*/ 15 w 205"/>
              <a:gd name="T103" fmla="*/ 62 h 73"/>
              <a:gd name="T104" fmla="*/ 28 w 205"/>
              <a:gd name="T105" fmla="*/ 67 h 73"/>
              <a:gd name="T106" fmla="*/ 28 w 205"/>
              <a:gd name="T107" fmla="*/ 70 h 73"/>
              <a:gd name="T108" fmla="*/ 0 w 205"/>
              <a:gd name="T109" fmla="*/ 58 h 73"/>
              <a:gd name="T110" fmla="*/ 26 w 205"/>
              <a:gd name="T111" fmla="*/ 31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5" h="73">
                <a:moveTo>
                  <a:pt x="142" y="5"/>
                </a:moveTo>
                <a:cubicBezTo>
                  <a:pt x="157" y="2"/>
                  <a:pt x="157" y="2"/>
                  <a:pt x="157" y="2"/>
                </a:cubicBezTo>
                <a:cubicBezTo>
                  <a:pt x="160" y="1"/>
                  <a:pt x="163" y="3"/>
                  <a:pt x="164" y="5"/>
                </a:cubicBezTo>
                <a:cubicBezTo>
                  <a:pt x="179" y="2"/>
                  <a:pt x="179" y="2"/>
                  <a:pt x="179" y="2"/>
                </a:cubicBezTo>
                <a:cubicBezTo>
                  <a:pt x="190" y="0"/>
                  <a:pt x="200" y="7"/>
                  <a:pt x="202" y="18"/>
                </a:cubicBezTo>
                <a:cubicBezTo>
                  <a:pt x="205" y="29"/>
                  <a:pt x="197" y="39"/>
                  <a:pt x="187" y="42"/>
                </a:cubicBezTo>
                <a:cubicBezTo>
                  <a:pt x="177" y="43"/>
                  <a:pt x="177" y="43"/>
                  <a:pt x="177" y="43"/>
                </a:cubicBezTo>
                <a:cubicBezTo>
                  <a:pt x="166" y="18"/>
                  <a:pt x="166" y="18"/>
                  <a:pt x="166" y="18"/>
                </a:cubicBezTo>
                <a:cubicBezTo>
                  <a:pt x="172" y="45"/>
                  <a:pt x="172" y="45"/>
                  <a:pt x="172" y="45"/>
                </a:cubicBezTo>
                <a:cubicBezTo>
                  <a:pt x="172" y="47"/>
                  <a:pt x="170" y="50"/>
                  <a:pt x="167" y="5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58" y="17"/>
                  <a:pt x="158" y="17"/>
                  <a:pt x="158" y="17"/>
                </a:cubicBezTo>
                <a:cubicBezTo>
                  <a:pt x="160" y="17"/>
                  <a:pt x="162" y="18"/>
                  <a:pt x="163" y="19"/>
                </a:cubicBezTo>
                <a:cubicBezTo>
                  <a:pt x="161" y="9"/>
                  <a:pt x="161" y="9"/>
                  <a:pt x="161" y="9"/>
                </a:cubicBezTo>
                <a:cubicBezTo>
                  <a:pt x="161" y="6"/>
                  <a:pt x="158" y="5"/>
                  <a:pt x="155" y="5"/>
                </a:cubicBezTo>
                <a:cubicBezTo>
                  <a:pt x="142" y="8"/>
                  <a:pt x="142" y="8"/>
                  <a:pt x="142" y="8"/>
                </a:cubicBezTo>
                <a:lnTo>
                  <a:pt x="142" y="5"/>
                </a:lnTo>
                <a:close/>
                <a:moveTo>
                  <a:pt x="28" y="30"/>
                </a:moveTo>
                <a:cubicBezTo>
                  <a:pt x="116" y="13"/>
                  <a:pt x="116" y="13"/>
                  <a:pt x="116" y="13"/>
                </a:cubicBezTo>
                <a:cubicBezTo>
                  <a:pt x="117" y="11"/>
                  <a:pt x="119" y="9"/>
                  <a:pt x="121" y="9"/>
                </a:cubicBezTo>
                <a:cubicBezTo>
                  <a:pt x="142" y="5"/>
                  <a:pt x="142" y="5"/>
                  <a:pt x="142" y="5"/>
                </a:cubicBezTo>
                <a:cubicBezTo>
                  <a:pt x="142" y="8"/>
                  <a:pt x="142" y="8"/>
                  <a:pt x="142" y="8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1" y="12"/>
                  <a:pt x="119" y="15"/>
                  <a:pt x="120" y="17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6"/>
                  <a:pt x="124" y="24"/>
                  <a:pt x="126" y="24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28" y="58"/>
                  <a:pt x="126" y="57"/>
                  <a:pt x="125" y="56"/>
                </a:cubicBezTo>
                <a:cubicBezTo>
                  <a:pt x="35" y="73"/>
                  <a:pt x="35" y="73"/>
                  <a:pt x="35" y="73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67"/>
                  <a:pt x="28" y="67"/>
                  <a:pt x="28" y="67"/>
                </a:cubicBezTo>
                <a:cubicBezTo>
                  <a:pt x="35" y="70"/>
                  <a:pt x="35" y="70"/>
                  <a:pt x="35" y="70"/>
                </a:cubicBezTo>
                <a:cubicBezTo>
                  <a:pt x="35" y="70"/>
                  <a:pt x="35" y="70"/>
                  <a:pt x="35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41" y="69"/>
                  <a:pt x="43" y="66"/>
                  <a:pt x="42" y="62"/>
                </a:cubicBezTo>
                <a:cubicBezTo>
                  <a:pt x="42" y="59"/>
                  <a:pt x="39" y="57"/>
                  <a:pt x="36" y="57"/>
                </a:cubicBezTo>
                <a:cubicBezTo>
                  <a:pt x="39" y="56"/>
                  <a:pt x="40" y="53"/>
                  <a:pt x="40" y="50"/>
                </a:cubicBezTo>
                <a:cubicBezTo>
                  <a:pt x="39" y="47"/>
                  <a:pt x="37" y="45"/>
                  <a:pt x="34" y="45"/>
                </a:cubicBezTo>
                <a:cubicBezTo>
                  <a:pt x="36" y="44"/>
                  <a:pt x="38" y="41"/>
                  <a:pt x="37" y="38"/>
                </a:cubicBezTo>
                <a:cubicBezTo>
                  <a:pt x="37" y="34"/>
                  <a:pt x="33" y="32"/>
                  <a:pt x="30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4"/>
                  <a:pt x="28" y="34"/>
                  <a:pt x="28" y="34"/>
                </a:cubicBezTo>
                <a:lnTo>
                  <a:pt x="28" y="30"/>
                </a:lnTo>
                <a:close/>
                <a:moveTo>
                  <a:pt x="26" y="31"/>
                </a:moveTo>
                <a:cubicBezTo>
                  <a:pt x="28" y="30"/>
                  <a:pt x="28" y="30"/>
                  <a:pt x="28" y="30"/>
                </a:cubicBezTo>
                <a:cubicBezTo>
                  <a:pt x="28" y="34"/>
                  <a:pt x="28" y="34"/>
                  <a:pt x="28" y="3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62"/>
                  <a:pt x="15" y="62"/>
                  <a:pt x="15" y="62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70"/>
                  <a:pt x="28" y="70"/>
                  <a:pt x="28" y="70"/>
                </a:cubicBezTo>
                <a:cubicBezTo>
                  <a:pt x="0" y="58"/>
                  <a:pt x="0" y="58"/>
                  <a:pt x="0" y="58"/>
                </a:cubicBezTo>
                <a:lnTo>
                  <a:pt x="26" y="3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5" name="Freeform 86"/>
          <p:cNvSpPr>
            <a:spLocks/>
          </p:cNvSpPr>
          <p:nvPr/>
        </p:nvSpPr>
        <p:spPr bwMode="auto">
          <a:xfrm>
            <a:off x="2973220" y="2882420"/>
            <a:ext cx="246063" cy="315913"/>
          </a:xfrm>
          <a:custGeom>
            <a:avLst/>
            <a:gdLst>
              <a:gd name="T0" fmla="*/ 113 w 113"/>
              <a:gd name="T1" fmla="*/ 25 h 145"/>
              <a:gd name="T2" fmla="*/ 108 w 113"/>
              <a:gd name="T3" fmla="*/ 22 h 145"/>
              <a:gd name="T4" fmla="*/ 42 w 113"/>
              <a:gd name="T5" fmla="*/ 128 h 145"/>
              <a:gd name="T6" fmla="*/ 19 w 113"/>
              <a:gd name="T7" fmla="*/ 132 h 145"/>
              <a:gd name="T8" fmla="*/ 12 w 113"/>
              <a:gd name="T9" fmla="*/ 109 h 145"/>
              <a:gd name="T10" fmla="*/ 78 w 113"/>
              <a:gd name="T11" fmla="*/ 3 h 145"/>
              <a:gd name="T12" fmla="*/ 73 w 113"/>
              <a:gd name="T13" fmla="*/ 0 h 145"/>
              <a:gd name="T14" fmla="*/ 6 w 113"/>
              <a:gd name="T15" fmla="*/ 107 h 145"/>
              <a:gd name="T16" fmla="*/ 15 w 113"/>
              <a:gd name="T17" fmla="*/ 138 h 145"/>
              <a:gd name="T18" fmla="*/ 47 w 113"/>
              <a:gd name="T19" fmla="*/ 132 h 145"/>
              <a:gd name="T20" fmla="*/ 113 w 113"/>
              <a:gd name="T21" fmla="*/ 2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" h="145">
                <a:moveTo>
                  <a:pt x="113" y="25"/>
                </a:moveTo>
                <a:cubicBezTo>
                  <a:pt x="108" y="22"/>
                  <a:pt x="108" y="22"/>
                  <a:pt x="108" y="22"/>
                </a:cubicBezTo>
                <a:cubicBezTo>
                  <a:pt x="42" y="128"/>
                  <a:pt x="42" y="128"/>
                  <a:pt x="42" y="128"/>
                </a:cubicBezTo>
                <a:cubicBezTo>
                  <a:pt x="38" y="135"/>
                  <a:pt x="27" y="137"/>
                  <a:pt x="19" y="132"/>
                </a:cubicBezTo>
                <a:cubicBezTo>
                  <a:pt x="11" y="127"/>
                  <a:pt x="8" y="117"/>
                  <a:pt x="12" y="109"/>
                </a:cubicBezTo>
                <a:cubicBezTo>
                  <a:pt x="78" y="3"/>
                  <a:pt x="78" y="3"/>
                  <a:pt x="78" y="3"/>
                </a:cubicBezTo>
                <a:cubicBezTo>
                  <a:pt x="73" y="0"/>
                  <a:pt x="73" y="0"/>
                  <a:pt x="73" y="0"/>
                </a:cubicBezTo>
                <a:cubicBezTo>
                  <a:pt x="6" y="107"/>
                  <a:pt x="6" y="107"/>
                  <a:pt x="6" y="107"/>
                </a:cubicBezTo>
                <a:cubicBezTo>
                  <a:pt x="0" y="117"/>
                  <a:pt x="4" y="131"/>
                  <a:pt x="15" y="138"/>
                </a:cubicBezTo>
                <a:cubicBezTo>
                  <a:pt x="26" y="145"/>
                  <a:pt x="40" y="142"/>
                  <a:pt x="47" y="132"/>
                </a:cubicBezTo>
                <a:lnTo>
                  <a:pt x="113" y="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6" name="Freeform 87"/>
          <p:cNvSpPr>
            <a:spLocks/>
          </p:cNvSpPr>
          <p:nvPr/>
        </p:nvSpPr>
        <p:spPr bwMode="auto">
          <a:xfrm>
            <a:off x="3112920" y="2871307"/>
            <a:ext cx="119063" cy="82550"/>
          </a:xfrm>
          <a:custGeom>
            <a:avLst/>
            <a:gdLst>
              <a:gd name="T0" fmla="*/ 54 w 55"/>
              <a:gd name="T1" fmla="*/ 35 h 38"/>
              <a:gd name="T2" fmla="*/ 48 w 55"/>
              <a:gd name="T3" fmla="*/ 37 h 38"/>
              <a:gd name="T4" fmla="*/ 3 w 55"/>
              <a:gd name="T5" fmla="*/ 9 h 38"/>
              <a:gd name="T6" fmla="*/ 2 w 55"/>
              <a:gd name="T7" fmla="*/ 3 h 38"/>
              <a:gd name="T8" fmla="*/ 8 w 55"/>
              <a:gd name="T9" fmla="*/ 1 h 38"/>
              <a:gd name="T10" fmla="*/ 53 w 55"/>
              <a:gd name="T11" fmla="*/ 29 h 38"/>
              <a:gd name="T12" fmla="*/ 54 w 55"/>
              <a:gd name="T13" fmla="*/ 3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38">
                <a:moveTo>
                  <a:pt x="54" y="35"/>
                </a:moveTo>
                <a:cubicBezTo>
                  <a:pt x="53" y="37"/>
                  <a:pt x="50" y="38"/>
                  <a:pt x="48" y="37"/>
                </a:cubicBezTo>
                <a:cubicBezTo>
                  <a:pt x="3" y="9"/>
                  <a:pt x="3" y="9"/>
                  <a:pt x="3" y="9"/>
                </a:cubicBezTo>
                <a:cubicBezTo>
                  <a:pt x="1" y="7"/>
                  <a:pt x="0" y="5"/>
                  <a:pt x="2" y="3"/>
                </a:cubicBezTo>
                <a:cubicBezTo>
                  <a:pt x="3" y="1"/>
                  <a:pt x="6" y="0"/>
                  <a:pt x="8" y="1"/>
                </a:cubicBezTo>
                <a:cubicBezTo>
                  <a:pt x="53" y="29"/>
                  <a:pt x="53" y="29"/>
                  <a:pt x="53" y="29"/>
                </a:cubicBezTo>
                <a:cubicBezTo>
                  <a:pt x="55" y="31"/>
                  <a:pt x="55" y="33"/>
                  <a:pt x="54" y="3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7" name="Freeform 88"/>
          <p:cNvSpPr>
            <a:spLocks/>
          </p:cNvSpPr>
          <p:nvPr/>
        </p:nvSpPr>
        <p:spPr bwMode="auto">
          <a:xfrm>
            <a:off x="3020845" y="2936395"/>
            <a:ext cx="163513" cy="227013"/>
          </a:xfrm>
          <a:custGeom>
            <a:avLst/>
            <a:gdLst>
              <a:gd name="T0" fmla="*/ 75 w 75"/>
              <a:gd name="T1" fmla="*/ 4 h 104"/>
              <a:gd name="T2" fmla="*/ 69 w 75"/>
              <a:gd name="T3" fmla="*/ 0 h 104"/>
              <a:gd name="T4" fmla="*/ 10 w 75"/>
              <a:gd name="T5" fmla="*/ 95 h 104"/>
              <a:gd name="T6" fmla="*/ 0 w 75"/>
              <a:gd name="T7" fmla="*/ 100 h 104"/>
              <a:gd name="T8" fmla="*/ 1 w 75"/>
              <a:gd name="T9" fmla="*/ 101 h 104"/>
              <a:gd name="T10" fmla="*/ 17 w 75"/>
              <a:gd name="T11" fmla="*/ 98 h 104"/>
              <a:gd name="T12" fmla="*/ 75 w 75"/>
              <a:gd name="T13" fmla="*/ 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" h="104">
                <a:moveTo>
                  <a:pt x="75" y="4"/>
                </a:moveTo>
                <a:cubicBezTo>
                  <a:pt x="69" y="0"/>
                  <a:pt x="69" y="0"/>
                  <a:pt x="69" y="0"/>
                </a:cubicBezTo>
                <a:cubicBezTo>
                  <a:pt x="10" y="95"/>
                  <a:pt x="10" y="95"/>
                  <a:pt x="10" y="95"/>
                </a:cubicBezTo>
                <a:cubicBezTo>
                  <a:pt x="8" y="98"/>
                  <a:pt x="4" y="100"/>
                  <a:pt x="0" y="100"/>
                </a:cubicBezTo>
                <a:cubicBezTo>
                  <a:pt x="0" y="100"/>
                  <a:pt x="1" y="100"/>
                  <a:pt x="1" y="101"/>
                </a:cubicBezTo>
                <a:cubicBezTo>
                  <a:pt x="7" y="104"/>
                  <a:pt x="14" y="103"/>
                  <a:pt x="17" y="98"/>
                </a:cubicBezTo>
                <a:lnTo>
                  <a:pt x="75" y="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8" name="Freeform 89"/>
          <p:cNvSpPr>
            <a:spLocks noEditPoints="1"/>
          </p:cNvSpPr>
          <p:nvPr/>
        </p:nvSpPr>
        <p:spPr bwMode="auto">
          <a:xfrm>
            <a:off x="2639845" y="1644170"/>
            <a:ext cx="222250" cy="161925"/>
          </a:xfrm>
          <a:custGeom>
            <a:avLst/>
            <a:gdLst>
              <a:gd name="T0" fmla="*/ 84 w 102"/>
              <a:gd name="T1" fmla="*/ 71 h 74"/>
              <a:gd name="T2" fmla="*/ 79 w 102"/>
              <a:gd name="T3" fmla="*/ 69 h 74"/>
              <a:gd name="T4" fmla="*/ 79 w 102"/>
              <a:gd name="T5" fmla="*/ 69 h 74"/>
              <a:gd name="T6" fmla="*/ 79 w 102"/>
              <a:gd name="T7" fmla="*/ 52 h 74"/>
              <a:gd name="T8" fmla="*/ 86 w 102"/>
              <a:gd name="T9" fmla="*/ 49 h 74"/>
              <a:gd name="T10" fmla="*/ 90 w 102"/>
              <a:gd name="T11" fmla="*/ 38 h 74"/>
              <a:gd name="T12" fmla="*/ 79 w 102"/>
              <a:gd name="T13" fmla="*/ 31 h 74"/>
              <a:gd name="T14" fmla="*/ 85 w 102"/>
              <a:gd name="T15" fmla="*/ 20 h 74"/>
              <a:gd name="T16" fmla="*/ 79 w 102"/>
              <a:gd name="T17" fmla="*/ 16 h 74"/>
              <a:gd name="T18" fmla="*/ 72 w 102"/>
              <a:gd name="T19" fmla="*/ 3 h 74"/>
              <a:gd name="T20" fmla="*/ 79 w 102"/>
              <a:gd name="T21" fmla="*/ 16 h 74"/>
              <a:gd name="T22" fmla="*/ 72 w 102"/>
              <a:gd name="T23" fmla="*/ 21 h 74"/>
              <a:gd name="T24" fmla="*/ 72 w 102"/>
              <a:gd name="T25" fmla="*/ 9 h 74"/>
              <a:gd name="T26" fmla="*/ 79 w 102"/>
              <a:gd name="T27" fmla="*/ 73 h 74"/>
              <a:gd name="T28" fmla="*/ 72 w 102"/>
              <a:gd name="T29" fmla="*/ 69 h 74"/>
              <a:gd name="T30" fmla="*/ 79 w 102"/>
              <a:gd name="T31" fmla="*/ 73 h 74"/>
              <a:gd name="T32" fmla="*/ 79 w 102"/>
              <a:gd name="T33" fmla="*/ 34 h 74"/>
              <a:gd name="T34" fmla="*/ 75 w 102"/>
              <a:gd name="T35" fmla="*/ 45 h 74"/>
              <a:gd name="T36" fmla="*/ 79 w 102"/>
              <a:gd name="T37" fmla="*/ 52 h 74"/>
              <a:gd name="T38" fmla="*/ 72 w 102"/>
              <a:gd name="T39" fmla="*/ 25 h 74"/>
              <a:gd name="T40" fmla="*/ 79 w 102"/>
              <a:gd name="T41" fmla="*/ 31 h 74"/>
              <a:gd name="T42" fmla="*/ 72 w 102"/>
              <a:gd name="T43" fmla="*/ 3 h 74"/>
              <a:gd name="T44" fmla="*/ 71 w 102"/>
              <a:gd name="T45" fmla="*/ 8 h 74"/>
              <a:gd name="T46" fmla="*/ 66 w 102"/>
              <a:gd name="T47" fmla="*/ 2 h 74"/>
              <a:gd name="T48" fmla="*/ 66 w 102"/>
              <a:gd name="T49" fmla="*/ 73 h 74"/>
              <a:gd name="T50" fmla="*/ 67 w 102"/>
              <a:gd name="T51" fmla="*/ 65 h 74"/>
              <a:gd name="T52" fmla="*/ 72 w 102"/>
              <a:gd name="T53" fmla="*/ 74 h 74"/>
              <a:gd name="T54" fmla="*/ 72 w 102"/>
              <a:gd name="T55" fmla="*/ 21 h 74"/>
              <a:gd name="T56" fmla="*/ 72 w 102"/>
              <a:gd name="T57" fmla="*/ 52 h 74"/>
              <a:gd name="T58" fmla="*/ 66 w 102"/>
              <a:gd name="T59" fmla="*/ 57 h 74"/>
              <a:gd name="T60" fmla="*/ 69 w 102"/>
              <a:gd name="T61" fmla="*/ 16 h 74"/>
              <a:gd name="T62" fmla="*/ 22 w 102"/>
              <a:gd name="T63" fmla="*/ 10 h 74"/>
              <a:gd name="T64" fmla="*/ 66 w 102"/>
              <a:gd name="T65" fmla="*/ 5 h 74"/>
              <a:gd name="T66" fmla="*/ 64 w 102"/>
              <a:gd name="T67" fmla="*/ 6 h 74"/>
              <a:gd name="T68" fmla="*/ 66 w 102"/>
              <a:gd name="T69" fmla="*/ 16 h 74"/>
              <a:gd name="T70" fmla="*/ 66 w 102"/>
              <a:gd name="T71" fmla="*/ 64 h 74"/>
              <a:gd name="T72" fmla="*/ 37 w 102"/>
              <a:gd name="T73" fmla="*/ 57 h 74"/>
              <a:gd name="T74" fmla="*/ 22 w 102"/>
              <a:gd name="T75" fmla="*/ 49 h 74"/>
              <a:gd name="T76" fmla="*/ 27 w 102"/>
              <a:gd name="T77" fmla="*/ 48 h 74"/>
              <a:gd name="T78" fmla="*/ 22 w 102"/>
              <a:gd name="T79" fmla="*/ 27 h 74"/>
              <a:gd name="T80" fmla="*/ 2 w 102"/>
              <a:gd name="T81" fmla="*/ 41 h 74"/>
              <a:gd name="T82" fmla="*/ 22 w 102"/>
              <a:gd name="T83" fmla="*/ 10 h 74"/>
              <a:gd name="T84" fmla="*/ 17 w 102"/>
              <a:gd name="T85" fmla="*/ 28 h 74"/>
              <a:gd name="T86" fmla="*/ 22 w 102"/>
              <a:gd name="T87" fmla="*/ 49 h 74"/>
              <a:gd name="T88" fmla="*/ 2 w 102"/>
              <a:gd name="T89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2" h="74">
                <a:moveTo>
                  <a:pt x="79" y="7"/>
                </a:moveTo>
                <a:cubicBezTo>
                  <a:pt x="102" y="22"/>
                  <a:pt x="98" y="62"/>
                  <a:pt x="84" y="71"/>
                </a:cubicBezTo>
                <a:cubicBezTo>
                  <a:pt x="82" y="72"/>
                  <a:pt x="80" y="73"/>
                  <a:pt x="79" y="73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83" y="67"/>
                  <a:pt x="85" y="61"/>
                  <a:pt x="83" y="57"/>
                </a:cubicBezTo>
                <a:cubicBezTo>
                  <a:pt x="82" y="55"/>
                  <a:pt x="80" y="53"/>
                  <a:pt x="79" y="52"/>
                </a:cubicBezTo>
                <a:cubicBezTo>
                  <a:pt x="79" y="49"/>
                  <a:pt x="79" y="49"/>
                  <a:pt x="79" y="49"/>
                </a:cubicBezTo>
                <a:cubicBezTo>
                  <a:pt x="81" y="50"/>
                  <a:pt x="84" y="50"/>
                  <a:pt x="86" y="49"/>
                </a:cubicBezTo>
                <a:cubicBezTo>
                  <a:pt x="86" y="49"/>
                  <a:pt x="86" y="49"/>
                  <a:pt x="86" y="49"/>
                </a:cubicBezTo>
                <a:cubicBezTo>
                  <a:pt x="90" y="47"/>
                  <a:pt x="92" y="42"/>
                  <a:pt x="90" y="38"/>
                </a:cubicBezTo>
                <a:cubicBezTo>
                  <a:pt x="88" y="34"/>
                  <a:pt x="83" y="32"/>
                  <a:pt x="79" y="34"/>
                </a:cubicBezTo>
                <a:cubicBezTo>
                  <a:pt x="79" y="31"/>
                  <a:pt x="79" y="31"/>
                  <a:pt x="79" y="31"/>
                </a:cubicBezTo>
                <a:cubicBezTo>
                  <a:pt x="80" y="31"/>
                  <a:pt x="81" y="30"/>
                  <a:pt x="82" y="30"/>
                </a:cubicBezTo>
                <a:cubicBezTo>
                  <a:pt x="86" y="28"/>
                  <a:pt x="87" y="24"/>
                  <a:pt x="85" y="20"/>
                </a:cubicBezTo>
                <a:cubicBezTo>
                  <a:pt x="85" y="20"/>
                  <a:pt x="85" y="20"/>
                  <a:pt x="85" y="20"/>
                </a:cubicBezTo>
                <a:cubicBezTo>
                  <a:pt x="84" y="17"/>
                  <a:pt x="81" y="16"/>
                  <a:pt x="79" y="16"/>
                </a:cubicBezTo>
                <a:lnTo>
                  <a:pt x="79" y="7"/>
                </a:lnTo>
                <a:close/>
                <a:moveTo>
                  <a:pt x="72" y="3"/>
                </a:moveTo>
                <a:cubicBezTo>
                  <a:pt x="74" y="4"/>
                  <a:pt x="76" y="5"/>
                  <a:pt x="79" y="7"/>
                </a:cubicBezTo>
                <a:cubicBezTo>
                  <a:pt x="79" y="16"/>
                  <a:pt x="79" y="16"/>
                  <a:pt x="79" y="16"/>
                </a:cubicBezTo>
                <a:cubicBezTo>
                  <a:pt x="77" y="16"/>
                  <a:pt x="76" y="16"/>
                  <a:pt x="75" y="17"/>
                </a:cubicBezTo>
                <a:cubicBezTo>
                  <a:pt x="73" y="17"/>
                  <a:pt x="72" y="19"/>
                  <a:pt x="72" y="21"/>
                </a:cubicBezTo>
                <a:cubicBezTo>
                  <a:pt x="72" y="13"/>
                  <a:pt x="72" y="13"/>
                  <a:pt x="72" y="13"/>
                </a:cubicBezTo>
                <a:cubicBezTo>
                  <a:pt x="72" y="12"/>
                  <a:pt x="72" y="10"/>
                  <a:pt x="72" y="9"/>
                </a:cubicBezTo>
                <a:cubicBezTo>
                  <a:pt x="72" y="3"/>
                  <a:pt x="72" y="3"/>
                  <a:pt x="72" y="3"/>
                </a:cubicBezTo>
                <a:close/>
                <a:moveTo>
                  <a:pt x="79" y="73"/>
                </a:moveTo>
                <a:cubicBezTo>
                  <a:pt x="76" y="74"/>
                  <a:pt x="74" y="74"/>
                  <a:pt x="72" y="74"/>
                </a:cubicBezTo>
                <a:cubicBezTo>
                  <a:pt x="72" y="69"/>
                  <a:pt x="72" y="69"/>
                  <a:pt x="72" y="69"/>
                </a:cubicBezTo>
                <a:cubicBezTo>
                  <a:pt x="74" y="70"/>
                  <a:pt x="76" y="70"/>
                  <a:pt x="79" y="69"/>
                </a:cubicBezTo>
                <a:cubicBezTo>
                  <a:pt x="79" y="73"/>
                  <a:pt x="79" y="73"/>
                  <a:pt x="79" y="73"/>
                </a:cubicBezTo>
                <a:close/>
                <a:moveTo>
                  <a:pt x="79" y="31"/>
                </a:moveTo>
                <a:cubicBezTo>
                  <a:pt x="79" y="34"/>
                  <a:pt x="79" y="34"/>
                  <a:pt x="79" y="34"/>
                </a:cubicBezTo>
                <a:cubicBezTo>
                  <a:pt x="78" y="34"/>
                  <a:pt x="78" y="34"/>
                  <a:pt x="78" y="34"/>
                </a:cubicBezTo>
                <a:cubicBezTo>
                  <a:pt x="74" y="36"/>
                  <a:pt x="73" y="41"/>
                  <a:pt x="75" y="45"/>
                </a:cubicBezTo>
                <a:cubicBezTo>
                  <a:pt x="76" y="47"/>
                  <a:pt x="77" y="48"/>
                  <a:pt x="79" y="49"/>
                </a:cubicBezTo>
                <a:cubicBezTo>
                  <a:pt x="79" y="52"/>
                  <a:pt x="79" y="52"/>
                  <a:pt x="79" y="52"/>
                </a:cubicBezTo>
                <a:cubicBezTo>
                  <a:pt x="76" y="51"/>
                  <a:pt x="74" y="51"/>
                  <a:pt x="72" y="52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6"/>
                  <a:pt x="72" y="26"/>
                  <a:pt x="72" y="26"/>
                </a:cubicBezTo>
                <a:cubicBezTo>
                  <a:pt x="73" y="29"/>
                  <a:pt x="76" y="31"/>
                  <a:pt x="79" y="31"/>
                </a:cubicBezTo>
                <a:close/>
                <a:moveTo>
                  <a:pt x="66" y="2"/>
                </a:moveTo>
                <a:cubicBezTo>
                  <a:pt x="68" y="2"/>
                  <a:pt x="70" y="3"/>
                  <a:pt x="72" y="3"/>
                </a:cubicBezTo>
                <a:cubicBezTo>
                  <a:pt x="72" y="9"/>
                  <a:pt x="72" y="9"/>
                  <a:pt x="72" y="9"/>
                </a:cubicBezTo>
                <a:cubicBezTo>
                  <a:pt x="71" y="9"/>
                  <a:pt x="71" y="9"/>
                  <a:pt x="71" y="8"/>
                </a:cubicBezTo>
                <a:cubicBezTo>
                  <a:pt x="70" y="7"/>
                  <a:pt x="68" y="5"/>
                  <a:pt x="66" y="5"/>
                </a:cubicBezTo>
                <a:cubicBezTo>
                  <a:pt x="66" y="2"/>
                  <a:pt x="66" y="2"/>
                  <a:pt x="66" y="2"/>
                </a:cubicBezTo>
                <a:close/>
                <a:moveTo>
                  <a:pt x="72" y="74"/>
                </a:moveTo>
                <a:cubicBezTo>
                  <a:pt x="70" y="74"/>
                  <a:pt x="68" y="73"/>
                  <a:pt x="66" y="73"/>
                </a:cubicBezTo>
                <a:cubicBezTo>
                  <a:pt x="66" y="64"/>
                  <a:pt x="66" y="64"/>
                  <a:pt x="66" y="64"/>
                </a:cubicBezTo>
                <a:cubicBezTo>
                  <a:pt x="66" y="64"/>
                  <a:pt x="67" y="64"/>
                  <a:pt x="67" y="65"/>
                </a:cubicBezTo>
                <a:cubicBezTo>
                  <a:pt x="68" y="67"/>
                  <a:pt x="70" y="68"/>
                  <a:pt x="72" y="69"/>
                </a:cubicBezTo>
                <a:cubicBezTo>
                  <a:pt x="72" y="74"/>
                  <a:pt x="72" y="74"/>
                  <a:pt x="72" y="74"/>
                </a:cubicBezTo>
                <a:close/>
                <a:moveTo>
                  <a:pt x="72" y="13"/>
                </a:moveTo>
                <a:cubicBezTo>
                  <a:pt x="72" y="21"/>
                  <a:pt x="72" y="21"/>
                  <a:pt x="72" y="21"/>
                </a:cubicBezTo>
                <a:cubicBezTo>
                  <a:pt x="71" y="22"/>
                  <a:pt x="71" y="24"/>
                  <a:pt x="72" y="25"/>
                </a:cubicBezTo>
                <a:cubicBezTo>
                  <a:pt x="72" y="52"/>
                  <a:pt x="72" y="52"/>
                  <a:pt x="72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69" y="54"/>
                  <a:pt x="67" y="55"/>
                  <a:pt x="66" y="57"/>
                </a:cubicBezTo>
                <a:cubicBezTo>
                  <a:pt x="66" y="16"/>
                  <a:pt x="66" y="16"/>
                  <a:pt x="66" y="16"/>
                </a:cubicBezTo>
                <a:cubicBezTo>
                  <a:pt x="67" y="16"/>
                  <a:pt x="68" y="16"/>
                  <a:pt x="69" y="16"/>
                </a:cubicBezTo>
                <a:cubicBezTo>
                  <a:pt x="70" y="15"/>
                  <a:pt x="71" y="14"/>
                  <a:pt x="72" y="13"/>
                </a:cubicBezTo>
                <a:close/>
                <a:moveTo>
                  <a:pt x="22" y="10"/>
                </a:moveTo>
                <a:cubicBezTo>
                  <a:pt x="41" y="2"/>
                  <a:pt x="55" y="0"/>
                  <a:pt x="66" y="2"/>
                </a:cubicBezTo>
                <a:cubicBezTo>
                  <a:pt x="66" y="5"/>
                  <a:pt x="66" y="5"/>
                  <a:pt x="66" y="5"/>
                </a:cubicBezTo>
                <a:cubicBezTo>
                  <a:pt x="65" y="5"/>
                  <a:pt x="65" y="6"/>
                  <a:pt x="64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61" y="7"/>
                  <a:pt x="60" y="11"/>
                  <a:pt x="61" y="13"/>
                </a:cubicBezTo>
                <a:cubicBezTo>
                  <a:pt x="62" y="15"/>
                  <a:pt x="64" y="16"/>
                  <a:pt x="66" y="16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9"/>
                  <a:pt x="66" y="62"/>
                  <a:pt x="66" y="64"/>
                </a:cubicBezTo>
                <a:cubicBezTo>
                  <a:pt x="66" y="73"/>
                  <a:pt x="66" y="73"/>
                  <a:pt x="66" y="73"/>
                </a:cubicBezTo>
                <a:cubicBezTo>
                  <a:pt x="56" y="68"/>
                  <a:pt x="48" y="56"/>
                  <a:pt x="37" y="57"/>
                </a:cubicBezTo>
                <a:cubicBezTo>
                  <a:pt x="32" y="57"/>
                  <a:pt x="27" y="58"/>
                  <a:pt x="22" y="57"/>
                </a:cubicBezTo>
                <a:cubicBezTo>
                  <a:pt x="22" y="49"/>
                  <a:pt x="22" y="49"/>
                  <a:pt x="22" y="49"/>
                </a:cubicBezTo>
                <a:cubicBezTo>
                  <a:pt x="24" y="49"/>
                  <a:pt x="25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2" y="45"/>
                  <a:pt x="34" y="38"/>
                  <a:pt x="32" y="33"/>
                </a:cubicBezTo>
                <a:cubicBezTo>
                  <a:pt x="30" y="29"/>
                  <a:pt x="26" y="27"/>
                  <a:pt x="22" y="27"/>
                </a:cubicBezTo>
                <a:lnTo>
                  <a:pt x="22" y="10"/>
                </a:lnTo>
                <a:close/>
                <a:moveTo>
                  <a:pt x="2" y="41"/>
                </a:moveTo>
                <a:cubicBezTo>
                  <a:pt x="0" y="23"/>
                  <a:pt x="18" y="12"/>
                  <a:pt x="18" y="12"/>
                </a:cubicBezTo>
                <a:cubicBezTo>
                  <a:pt x="20" y="12"/>
                  <a:pt x="21" y="11"/>
                  <a:pt x="22" y="10"/>
                </a:cubicBezTo>
                <a:cubicBezTo>
                  <a:pt x="22" y="27"/>
                  <a:pt x="22" y="27"/>
                  <a:pt x="22" y="27"/>
                </a:cubicBezTo>
                <a:cubicBezTo>
                  <a:pt x="20" y="27"/>
                  <a:pt x="19" y="27"/>
                  <a:pt x="17" y="28"/>
                </a:cubicBezTo>
                <a:cubicBezTo>
                  <a:pt x="12" y="31"/>
                  <a:pt x="9" y="37"/>
                  <a:pt x="12" y="43"/>
                </a:cubicBezTo>
                <a:cubicBezTo>
                  <a:pt x="14" y="47"/>
                  <a:pt x="18" y="49"/>
                  <a:pt x="22" y="49"/>
                </a:cubicBezTo>
                <a:cubicBezTo>
                  <a:pt x="22" y="57"/>
                  <a:pt x="22" y="57"/>
                  <a:pt x="22" y="57"/>
                </a:cubicBezTo>
                <a:cubicBezTo>
                  <a:pt x="12" y="57"/>
                  <a:pt x="4" y="53"/>
                  <a:pt x="2" y="4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9" name="Freeform 90"/>
          <p:cNvSpPr>
            <a:spLocks/>
          </p:cNvSpPr>
          <p:nvPr/>
        </p:nvSpPr>
        <p:spPr bwMode="auto">
          <a:xfrm>
            <a:off x="787233" y="2704620"/>
            <a:ext cx="206375" cy="266700"/>
          </a:xfrm>
          <a:custGeom>
            <a:avLst/>
            <a:gdLst>
              <a:gd name="T0" fmla="*/ 0 w 95"/>
              <a:gd name="T1" fmla="*/ 21 h 123"/>
              <a:gd name="T2" fmla="*/ 4 w 95"/>
              <a:gd name="T3" fmla="*/ 19 h 123"/>
              <a:gd name="T4" fmla="*/ 59 w 95"/>
              <a:gd name="T5" fmla="*/ 109 h 123"/>
              <a:gd name="T6" fmla="*/ 79 w 95"/>
              <a:gd name="T7" fmla="*/ 112 h 123"/>
              <a:gd name="T8" fmla="*/ 85 w 95"/>
              <a:gd name="T9" fmla="*/ 93 h 123"/>
              <a:gd name="T10" fmla="*/ 29 w 95"/>
              <a:gd name="T11" fmla="*/ 3 h 123"/>
              <a:gd name="T12" fmla="*/ 34 w 95"/>
              <a:gd name="T13" fmla="*/ 0 h 123"/>
              <a:gd name="T14" fmla="*/ 90 w 95"/>
              <a:gd name="T15" fmla="*/ 91 h 123"/>
              <a:gd name="T16" fmla="*/ 82 w 95"/>
              <a:gd name="T17" fmla="*/ 117 h 123"/>
              <a:gd name="T18" fmla="*/ 56 w 95"/>
              <a:gd name="T19" fmla="*/ 112 h 123"/>
              <a:gd name="T20" fmla="*/ 0 w 95"/>
              <a:gd name="T21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" h="123">
                <a:moveTo>
                  <a:pt x="0" y="21"/>
                </a:moveTo>
                <a:cubicBezTo>
                  <a:pt x="4" y="19"/>
                  <a:pt x="4" y="19"/>
                  <a:pt x="4" y="19"/>
                </a:cubicBezTo>
                <a:cubicBezTo>
                  <a:pt x="59" y="109"/>
                  <a:pt x="59" y="109"/>
                  <a:pt x="59" y="109"/>
                </a:cubicBezTo>
                <a:cubicBezTo>
                  <a:pt x="63" y="115"/>
                  <a:pt x="72" y="117"/>
                  <a:pt x="79" y="112"/>
                </a:cubicBezTo>
                <a:cubicBezTo>
                  <a:pt x="87" y="108"/>
                  <a:pt x="89" y="99"/>
                  <a:pt x="85" y="93"/>
                </a:cubicBezTo>
                <a:cubicBezTo>
                  <a:pt x="29" y="3"/>
                  <a:pt x="29" y="3"/>
                  <a:pt x="29" y="3"/>
                </a:cubicBezTo>
                <a:cubicBezTo>
                  <a:pt x="34" y="0"/>
                  <a:pt x="34" y="0"/>
                  <a:pt x="34" y="0"/>
                </a:cubicBezTo>
                <a:cubicBezTo>
                  <a:pt x="90" y="91"/>
                  <a:pt x="90" y="91"/>
                  <a:pt x="90" y="91"/>
                </a:cubicBezTo>
                <a:cubicBezTo>
                  <a:pt x="95" y="100"/>
                  <a:pt x="92" y="111"/>
                  <a:pt x="82" y="117"/>
                </a:cubicBezTo>
                <a:cubicBezTo>
                  <a:pt x="73" y="123"/>
                  <a:pt x="61" y="121"/>
                  <a:pt x="56" y="112"/>
                </a:cubicBezTo>
                <a:lnTo>
                  <a:pt x="0" y="2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0" name="Freeform 91"/>
          <p:cNvSpPr>
            <a:spLocks/>
          </p:cNvSpPr>
          <p:nvPr/>
        </p:nvSpPr>
        <p:spPr bwMode="auto">
          <a:xfrm>
            <a:off x="774533" y="2695095"/>
            <a:ext cx="101600" cy="69850"/>
          </a:xfrm>
          <a:custGeom>
            <a:avLst/>
            <a:gdLst>
              <a:gd name="T0" fmla="*/ 1 w 47"/>
              <a:gd name="T1" fmla="*/ 30 h 32"/>
              <a:gd name="T2" fmla="*/ 6 w 47"/>
              <a:gd name="T3" fmla="*/ 31 h 32"/>
              <a:gd name="T4" fmla="*/ 44 w 47"/>
              <a:gd name="T5" fmla="*/ 7 h 32"/>
              <a:gd name="T6" fmla="*/ 46 w 47"/>
              <a:gd name="T7" fmla="*/ 2 h 32"/>
              <a:gd name="T8" fmla="*/ 41 w 47"/>
              <a:gd name="T9" fmla="*/ 1 h 32"/>
              <a:gd name="T10" fmla="*/ 2 w 47"/>
              <a:gd name="T11" fmla="*/ 25 h 32"/>
              <a:gd name="T12" fmla="*/ 1 w 47"/>
              <a:gd name="T13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2">
                <a:moveTo>
                  <a:pt x="1" y="30"/>
                </a:moveTo>
                <a:cubicBezTo>
                  <a:pt x="2" y="32"/>
                  <a:pt x="4" y="32"/>
                  <a:pt x="6" y="31"/>
                </a:cubicBezTo>
                <a:cubicBezTo>
                  <a:pt x="44" y="7"/>
                  <a:pt x="44" y="7"/>
                  <a:pt x="44" y="7"/>
                </a:cubicBezTo>
                <a:cubicBezTo>
                  <a:pt x="46" y="6"/>
                  <a:pt x="47" y="4"/>
                  <a:pt x="46" y="2"/>
                </a:cubicBezTo>
                <a:cubicBezTo>
                  <a:pt x="45" y="1"/>
                  <a:pt x="42" y="0"/>
                  <a:pt x="41" y="1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6"/>
                  <a:pt x="0" y="28"/>
                  <a:pt x="1" y="3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1" name="Freeform 92"/>
          <p:cNvSpPr>
            <a:spLocks/>
          </p:cNvSpPr>
          <p:nvPr/>
        </p:nvSpPr>
        <p:spPr bwMode="auto">
          <a:xfrm>
            <a:off x="815808" y="2752245"/>
            <a:ext cx="139700" cy="192088"/>
          </a:xfrm>
          <a:custGeom>
            <a:avLst/>
            <a:gdLst>
              <a:gd name="T0" fmla="*/ 0 w 64"/>
              <a:gd name="T1" fmla="*/ 3 h 88"/>
              <a:gd name="T2" fmla="*/ 5 w 64"/>
              <a:gd name="T3" fmla="*/ 0 h 88"/>
              <a:gd name="T4" fmla="*/ 55 w 64"/>
              <a:gd name="T5" fmla="*/ 80 h 88"/>
              <a:gd name="T6" fmla="*/ 64 w 64"/>
              <a:gd name="T7" fmla="*/ 85 h 88"/>
              <a:gd name="T8" fmla="*/ 63 w 64"/>
              <a:gd name="T9" fmla="*/ 85 h 88"/>
              <a:gd name="T10" fmla="*/ 49 w 64"/>
              <a:gd name="T11" fmla="*/ 82 h 88"/>
              <a:gd name="T12" fmla="*/ 0 w 64"/>
              <a:gd name="T13" fmla="*/ 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88">
                <a:moveTo>
                  <a:pt x="0" y="3"/>
                </a:moveTo>
                <a:cubicBezTo>
                  <a:pt x="5" y="0"/>
                  <a:pt x="5" y="0"/>
                  <a:pt x="5" y="0"/>
                </a:cubicBezTo>
                <a:cubicBezTo>
                  <a:pt x="55" y="80"/>
                  <a:pt x="55" y="80"/>
                  <a:pt x="55" y="80"/>
                </a:cubicBezTo>
                <a:cubicBezTo>
                  <a:pt x="57" y="83"/>
                  <a:pt x="60" y="85"/>
                  <a:pt x="64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58" y="88"/>
                  <a:pt x="52" y="87"/>
                  <a:pt x="49" y="82"/>
                </a:cubicBezTo>
                <a:lnTo>
                  <a:pt x="0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2" name="Freeform 93"/>
          <p:cNvSpPr>
            <a:spLocks noEditPoints="1"/>
          </p:cNvSpPr>
          <p:nvPr/>
        </p:nvSpPr>
        <p:spPr bwMode="auto">
          <a:xfrm>
            <a:off x="2147720" y="4355620"/>
            <a:ext cx="219075" cy="239713"/>
          </a:xfrm>
          <a:custGeom>
            <a:avLst/>
            <a:gdLst>
              <a:gd name="T0" fmla="*/ 78 w 101"/>
              <a:gd name="T1" fmla="*/ 51 h 110"/>
              <a:gd name="T2" fmla="*/ 75 w 101"/>
              <a:gd name="T3" fmla="*/ 63 h 110"/>
              <a:gd name="T4" fmla="*/ 75 w 101"/>
              <a:gd name="T5" fmla="*/ 73 h 110"/>
              <a:gd name="T6" fmla="*/ 77 w 101"/>
              <a:gd name="T7" fmla="*/ 74 h 110"/>
              <a:gd name="T8" fmla="*/ 86 w 101"/>
              <a:gd name="T9" fmla="*/ 86 h 110"/>
              <a:gd name="T10" fmla="*/ 75 w 101"/>
              <a:gd name="T11" fmla="*/ 80 h 110"/>
              <a:gd name="T12" fmla="*/ 75 w 101"/>
              <a:gd name="T13" fmla="*/ 22 h 110"/>
              <a:gd name="T14" fmla="*/ 86 w 101"/>
              <a:gd name="T15" fmla="*/ 15 h 110"/>
              <a:gd name="T16" fmla="*/ 77 w 101"/>
              <a:gd name="T17" fmla="*/ 28 h 110"/>
              <a:gd name="T18" fmla="*/ 75 w 101"/>
              <a:gd name="T19" fmla="*/ 28 h 110"/>
              <a:gd name="T20" fmla="*/ 98 w 101"/>
              <a:gd name="T21" fmla="*/ 48 h 110"/>
              <a:gd name="T22" fmla="*/ 83 w 101"/>
              <a:gd name="T23" fmla="*/ 51 h 110"/>
              <a:gd name="T24" fmla="*/ 98 w 101"/>
              <a:gd name="T25" fmla="*/ 53 h 110"/>
              <a:gd name="T26" fmla="*/ 98 w 101"/>
              <a:gd name="T27" fmla="*/ 48 h 110"/>
              <a:gd name="T28" fmla="*/ 52 w 101"/>
              <a:gd name="T29" fmla="*/ 110 h 110"/>
              <a:gd name="T30" fmla="*/ 66 w 101"/>
              <a:gd name="T31" fmla="*/ 74 h 110"/>
              <a:gd name="T32" fmla="*/ 75 w 101"/>
              <a:gd name="T33" fmla="*/ 39 h 110"/>
              <a:gd name="T34" fmla="*/ 50 w 101"/>
              <a:gd name="T35" fmla="*/ 29 h 110"/>
              <a:gd name="T36" fmla="*/ 72 w 101"/>
              <a:gd name="T37" fmla="*/ 51 h 110"/>
              <a:gd name="T38" fmla="*/ 62 w 101"/>
              <a:gd name="T39" fmla="*/ 70 h 110"/>
              <a:gd name="T40" fmla="*/ 60 w 101"/>
              <a:gd name="T41" fmla="*/ 85 h 110"/>
              <a:gd name="T42" fmla="*/ 50 w 101"/>
              <a:gd name="T43" fmla="*/ 110 h 110"/>
              <a:gd name="T44" fmla="*/ 75 w 101"/>
              <a:gd name="T45" fmla="*/ 28 h 110"/>
              <a:gd name="T46" fmla="*/ 74 w 101"/>
              <a:gd name="T47" fmla="*/ 24 h 110"/>
              <a:gd name="T48" fmla="*/ 75 w 101"/>
              <a:gd name="T49" fmla="*/ 73 h 110"/>
              <a:gd name="T50" fmla="*/ 74 w 101"/>
              <a:gd name="T51" fmla="*/ 78 h 110"/>
              <a:gd name="T52" fmla="*/ 75 w 101"/>
              <a:gd name="T53" fmla="*/ 73 h 110"/>
              <a:gd name="T54" fmla="*/ 50 w 101"/>
              <a:gd name="T55" fmla="*/ 0 h 110"/>
              <a:gd name="T56" fmla="*/ 53 w 101"/>
              <a:gd name="T57" fmla="*/ 3 h 110"/>
              <a:gd name="T58" fmla="*/ 50 w 101"/>
              <a:gd name="T59" fmla="*/ 18 h 110"/>
              <a:gd name="T60" fmla="*/ 50 w 101"/>
              <a:gd name="T61" fmla="*/ 23 h 110"/>
              <a:gd name="T62" fmla="*/ 25 w 101"/>
              <a:gd name="T63" fmla="*/ 63 h 110"/>
              <a:gd name="T64" fmla="*/ 35 w 101"/>
              <a:gd name="T65" fmla="*/ 96 h 110"/>
              <a:gd name="T66" fmla="*/ 50 w 101"/>
              <a:gd name="T67" fmla="*/ 110 h 110"/>
              <a:gd name="T68" fmla="*/ 41 w 101"/>
              <a:gd name="T69" fmla="*/ 85 h 110"/>
              <a:gd name="T70" fmla="*/ 39 w 101"/>
              <a:gd name="T71" fmla="*/ 70 h 110"/>
              <a:gd name="T72" fmla="*/ 34 w 101"/>
              <a:gd name="T73" fmla="*/ 35 h 110"/>
              <a:gd name="T74" fmla="*/ 50 w 101"/>
              <a:gd name="T75" fmla="*/ 23 h 110"/>
              <a:gd name="T76" fmla="*/ 50 w 101"/>
              <a:gd name="T77" fmla="*/ 18 h 110"/>
              <a:gd name="T78" fmla="*/ 48 w 101"/>
              <a:gd name="T79" fmla="*/ 3 h 110"/>
              <a:gd name="T80" fmla="*/ 25 w 101"/>
              <a:gd name="T81" fmla="*/ 80 h 110"/>
              <a:gd name="T82" fmla="*/ 27 w 101"/>
              <a:gd name="T83" fmla="*/ 74 h 110"/>
              <a:gd name="T84" fmla="*/ 25 w 101"/>
              <a:gd name="T85" fmla="*/ 80 h 110"/>
              <a:gd name="T86" fmla="*/ 25 w 101"/>
              <a:gd name="T87" fmla="*/ 22 h 110"/>
              <a:gd name="T88" fmla="*/ 27 w 101"/>
              <a:gd name="T89" fmla="*/ 28 h 110"/>
              <a:gd name="T90" fmla="*/ 25 w 101"/>
              <a:gd name="T91" fmla="*/ 39 h 110"/>
              <a:gd name="T92" fmla="*/ 25 w 101"/>
              <a:gd name="T93" fmla="*/ 63 h 110"/>
              <a:gd name="T94" fmla="*/ 25 w 101"/>
              <a:gd name="T95" fmla="*/ 22 h 110"/>
              <a:gd name="T96" fmla="*/ 23 w 101"/>
              <a:gd name="T97" fmla="*/ 28 h 110"/>
              <a:gd name="T98" fmla="*/ 15 w 101"/>
              <a:gd name="T99" fmla="*/ 19 h 110"/>
              <a:gd name="T100" fmla="*/ 18 w 101"/>
              <a:gd name="T101" fmla="*/ 15 h 110"/>
              <a:gd name="T102" fmla="*/ 25 w 101"/>
              <a:gd name="T103" fmla="*/ 73 h 110"/>
              <a:gd name="T104" fmla="*/ 18 w 101"/>
              <a:gd name="T105" fmla="*/ 86 h 110"/>
              <a:gd name="T106" fmla="*/ 15 w 101"/>
              <a:gd name="T107" fmla="*/ 83 h 110"/>
              <a:gd name="T108" fmla="*/ 23 w 101"/>
              <a:gd name="T109" fmla="*/ 74 h 110"/>
              <a:gd name="T110" fmla="*/ 18 w 101"/>
              <a:gd name="T111" fmla="*/ 51 h 110"/>
              <a:gd name="T112" fmla="*/ 15 w 101"/>
              <a:gd name="T113" fmla="*/ 48 h 110"/>
              <a:gd name="T114" fmla="*/ 0 w 101"/>
              <a:gd name="T115" fmla="*/ 51 h 110"/>
              <a:gd name="T116" fmla="*/ 15 w 101"/>
              <a:gd name="T117" fmla="*/ 53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10">
                <a:moveTo>
                  <a:pt x="75" y="63"/>
                </a:moveTo>
                <a:cubicBezTo>
                  <a:pt x="77" y="59"/>
                  <a:pt x="78" y="55"/>
                  <a:pt x="78" y="51"/>
                </a:cubicBezTo>
                <a:cubicBezTo>
                  <a:pt x="78" y="47"/>
                  <a:pt x="77" y="43"/>
                  <a:pt x="75" y="39"/>
                </a:cubicBezTo>
                <a:cubicBezTo>
                  <a:pt x="75" y="63"/>
                  <a:pt x="75" y="63"/>
                  <a:pt x="75" y="63"/>
                </a:cubicBezTo>
                <a:close/>
                <a:moveTo>
                  <a:pt x="75" y="80"/>
                </a:moveTo>
                <a:cubicBezTo>
                  <a:pt x="75" y="73"/>
                  <a:pt x="75" y="73"/>
                  <a:pt x="75" y="73"/>
                </a:cubicBezTo>
                <a:cubicBezTo>
                  <a:pt x="76" y="73"/>
                  <a:pt x="77" y="73"/>
                  <a:pt x="77" y="74"/>
                </a:cubicBezTo>
                <a:cubicBezTo>
                  <a:pt x="77" y="74"/>
                  <a:pt x="77" y="74"/>
                  <a:pt x="77" y="74"/>
                </a:cubicBezTo>
                <a:cubicBezTo>
                  <a:pt x="86" y="83"/>
                  <a:pt x="86" y="83"/>
                  <a:pt x="86" y="83"/>
                </a:cubicBezTo>
                <a:cubicBezTo>
                  <a:pt x="87" y="84"/>
                  <a:pt x="87" y="85"/>
                  <a:pt x="86" y="86"/>
                </a:cubicBezTo>
                <a:cubicBezTo>
                  <a:pt x="85" y="87"/>
                  <a:pt x="83" y="87"/>
                  <a:pt x="82" y="86"/>
                </a:cubicBezTo>
                <a:cubicBezTo>
                  <a:pt x="75" y="80"/>
                  <a:pt x="75" y="80"/>
                  <a:pt x="75" y="80"/>
                </a:cubicBezTo>
                <a:close/>
                <a:moveTo>
                  <a:pt x="75" y="28"/>
                </a:moveTo>
                <a:cubicBezTo>
                  <a:pt x="75" y="22"/>
                  <a:pt x="75" y="22"/>
                  <a:pt x="75" y="22"/>
                </a:cubicBezTo>
                <a:cubicBezTo>
                  <a:pt x="82" y="15"/>
                  <a:pt x="82" y="15"/>
                  <a:pt x="82" y="15"/>
                </a:cubicBezTo>
                <a:cubicBezTo>
                  <a:pt x="83" y="14"/>
                  <a:pt x="85" y="14"/>
                  <a:pt x="86" y="15"/>
                </a:cubicBezTo>
                <a:cubicBezTo>
                  <a:pt x="87" y="16"/>
                  <a:pt x="87" y="18"/>
                  <a:pt x="86" y="19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6" y="28"/>
                  <a:pt x="75" y="28"/>
                </a:cubicBezTo>
                <a:close/>
                <a:moveTo>
                  <a:pt x="98" y="48"/>
                </a:moveTo>
                <a:cubicBezTo>
                  <a:pt x="98" y="48"/>
                  <a:pt x="98" y="48"/>
                  <a:pt x="9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4" y="48"/>
                  <a:pt x="83" y="49"/>
                  <a:pt x="83" y="51"/>
                </a:cubicBezTo>
                <a:cubicBezTo>
                  <a:pt x="83" y="52"/>
                  <a:pt x="84" y="53"/>
                  <a:pt x="86" y="53"/>
                </a:cubicBezTo>
                <a:cubicBezTo>
                  <a:pt x="98" y="53"/>
                  <a:pt x="98" y="53"/>
                  <a:pt x="98" y="53"/>
                </a:cubicBezTo>
                <a:cubicBezTo>
                  <a:pt x="100" y="53"/>
                  <a:pt x="101" y="52"/>
                  <a:pt x="101" y="51"/>
                </a:cubicBezTo>
                <a:cubicBezTo>
                  <a:pt x="101" y="49"/>
                  <a:pt x="100" y="48"/>
                  <a:pt x="98" y="48"/>
                </a:cubicBezTo>
                <a:close/>
                <a:moveTo>
                  <a:pt x="50" y="110"/>
                </a:moveTo>
                <a:cubicBezTo>
                  <a:pt x="52" y="110"/>
                  <a:pt x="52" y="110"/>
                  <a:pt x="52" y="110"/>
                </a:cubicBezTo>
                <a:cubicBezTo>
                  <a:pt x="60" y="110"/>
                  <a:pt x="66" y="104"/>
                  <a:pt x="66" y="96"/>
                </a:cubicBezTo>
                <a:cubicBezTo>
                  <a:pt x="66" y="74"/>
                  <a:pt x="66" y="74"/>
                  <a:pt x="66" y="74"/>
                </a:cubicBezTo>
                <a:cubicBezTo>
                  <a:pt x="70" y="71"/>
                  <a:pt x="73" y="67"/>
                  <a:pt x="75" y="63"/>
                </a:cubicBezTo>
                <a:cubicBezTo>
                  <a:pt x="75" y="39"/>
                  <a:pt x="75" y="39"/>
                  <a:pt x="75" y="39"/>
                </a:cubicBezTo>
                <a:cubicBezTo>
                  <a:pt x="71" y="29"/>
                  <a:pt x="61" y="23"/>
                  <a:pt x="50" y="23"/>
                </a:cubicBezTo>
                <a:cubicBezTo>
                  <a:pt x="50" y="29"/>
                  <a:pt x="50" y="29"/>
                  <a:pt x="50" y="29"/>
                </a:cubicBezTo>
                <a:cubicBezTo>
                  <a:pt x="56" y="29"/>
                  <a:pt x="62" y="31"/>
                  <a:pt x="66" y="35"/>
                </a:cubicBezTo>
                <a:cubicBezTo>
                  <a:pt x="70" y="39"/>
                  <a:pt x="72" y="45"/>
                  <a:pt x="72" y="51"/>
                </a:cubicBezTo>
                <a:cubicBezTo>
                  <a:pt x="72" y="59"/>
                  <a:pt x="68" y="66"/>
                  <a:pt x="62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1" y="70"/>
                  <a:pt x="60" y="71"/>
                  <a:pt x="60" y="72"/>
                </a:cubicBezTo>
                <a:cubicBezTo>
                  <a:pt x="60" y="85"/>
                  <a:pt x="60" y="85"/>
                  <a:pt x="60" y="85"/>
                </a:cubicBezTo>
                <a:cubicBezTo>
                  <a:pt x="50" y="85"/>
                  <a:pt x="50" y="85"/>
                  <a:pt x="50" y="85"/>
                </a:cubicBezTo>
                <a:cubicBezTo>
                  <a:pt x="50" y="110"/>
                  <a:pt x="50" y="110"/>
                  <a:pt x="50" y="110"/>
                </a:cubicBezTo>
                <a:close/>
                <a:moveTo>
                  <a:pt x="75" y="22"/>
                </a:moveTo>
                <a:cubicBezTo>
                  <a:pt x="75" y="28"/>
                  <a:pt x="75" y="28"/>
                  <a:pt x="75" y="28"/>
                </a:cubicBezTo>
                <a:cubicBezTo>
                  <a:pt x="75" y="28"/>
                  <a:pt x="74" y="28"/>
                  <a:pt x="74" y="28"/>
                </a:cubicBezTo>
                <a:cubicBezTo>
                  <a:pt x="72" y="27"/>
                  <a:pt x="72" y="25"/>
                  <a:pt x="74" y="24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5" y="73"/>
                </a:moveTo>
                <a:cubicBezTo>
                  <a:pt x="75" y="80"/>
                  <a:pt x="75" y="80"/>
                  <a:pt x="75" y="80"/>
                </a:cubicBezTo>
                <a:cubicBezTo>
                  <a:pt x="74" y="78"/>
                  <a:pt x="74" y="78"/>
                  <a:pt x="74" y="78"/>
                </a:cubicBezTo>
                <a:cubicBezTo>
                  <a:pt x="72" y="77"/>
                  <a:pt x="72" y="75"/>
                  <a:pt x="74" y="74"/>
                </a:cubicBezTo>
                <a:cubicBezTo>
                  <a:pt x="74" y="73"/>
                  <a:pt x="75" y="73"/>
                  <a:pt x="75" y="73"/>
                </a:cubicBezTo>
                <a:close/>
                <a:moveTo>
                  <a:pt x="50" y="18"/>
                </a:move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2" y="0"/>
                  <a:pt x="53" y="2"/>
                  <a:pt x="53" y="3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7"/>
                  <a:pt x="52" y="18"/>
                  <a:pt x="50" y="18"/>
                </a:cubicBezTo>
                <a:cubicBezTo>
                  <a:pt x="50" y="18"/>
                  <a:pt x="50" y="18"/>
                  <a:pt x="50" y="18"/>
                </a:cubicBezTo>
                <a:close/>
                <a:moveTo>
                  <a:pt x="50" y="23"/>
                </a:moveTo>
                <a:cubicBezTo>
                  <a:pt x="39" y="23"/>
                  <a:pt x="30" y="29"/>
                  <a:pt x="25" y="39"/>
                </a:cubicBezTo>
                <a:cubicBezTo>
                  <a:pt x="25" y="63"/>
                  <a:pt x="25" y="63"/>
                  <a:pt x="25" y="63"/>
                </a:cubicBezTo>
                <a:cubicBezTo>
                  <a:pt x="27" y="68"/>
                  <a:pt x="31" y="71"/>
                  <a:pt x="35" y="74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104"/>
                  <a:pt x="41" y="110"/>
                  <a:pt x="49" y="110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50" y="85"/>
                  <a:pt x="50" y="85"/>
                  <a:pt x="50" y="85"/>
                </a:cubicBezTo>
                <a:cubicBezTo>
                  <a:pt x="41" y="85"/>
                  <a:pt x="41" y="85"/>
                  <a:pt x="41" y="85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0" y="71"/>
                  <a:pt x="39" y="70"/>
                </a:cubicBezTo>
                <a:cubicBezTo>
                  <a:pt x="33" y="66"/>
                  <a:pt x="28" y="59"/>
                  <a:pt x="28" y="51"/>
                </a:cubicBezTo>
                <a:cubicBezTo>
                  <a:pt x="28" y="45"/>
                  <a:pt x="30" y="39"/>
                  <a:pt x="34" y="35"/>
                </a:cubicBezTo>
                <a:cubicBezTo>
                  <a:pt x="39" y="31"/>
                  <a:pt x="44" y="29"/>
                  <a:pt x="50" y="29"/>
                </a:cubicBezTo>
                <a:cubicBezTo>
                  <a:pt x="50" y="23"/>
                  <a:pt x="50" y="23"/>
                  <a:pt x="50" y="23"/>
                </a:cubicBezTo>
                <a:close/>
                <a:moveTo>
                  <a:pt x="50" y="0"/>
                </a:moveTo>
                <a:cubicBezTo>
                  <a:pt x="50" y="18"/>
                  <a:pt x="50" y="18"/>
                  <a:pt x="50" y="18"/>
                </a:cubicBezTo>
                <a:cubicBezTo>
                  <a:pt x="49" y="18"/>
                  <a:pt x="48" y="17"/>
                  <a:pt x="48" y="15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2"/>
                  <a:pt x="49" y="1"/>
                  <a:pt x="50" y="0"/>
                </a:cubicBezTo>
                <a:close/>
                <a:moveTo>
                  <a:pt x="25" y="80"/>
                </a:moveTo>
                <a:cubicBezTo>
                  <a:pt x="25" y="73"/>
                  <a:pt x="25" y="73"/>
                  <a:pt x="25" y="73"/>
                </a:cubicBezTo>
                <a:cubicBezTo>
                  <a:pt x="26" y="73"/>
                  <a:pt x="27" y="73"/>
                  <a:pt x="27" y="74"/>
                </a:cubicBezTo>
                <a:cubicBezTo>
                  <a:pt x="28" y="75"/>
                  <a:pt x="28" y="77"/>
                  <a:pt x="27" y="78"/>
                </a:cubicBezTo>
                <a:cubicBezTo>
                  <a:pt x="25" y="80"/>
                  <a:pt x="25" y="80"/>
                  <a:pt x="25" y="80"/>
                </a:cubicBezTo>
                <a:close/>
                <a:moveTo>
                  <a:pt x="25" y="28"/>
                </a:moveTo>
                <a:cubicBezTo>
                  <a:pt x="25" y="22"/>
                  <a:pt x="25" y="22"/>
                  <a:pt x="25" y="22"/>
                </a:cubicBezTo>
                <a:cubicBezTo>
                  <a:pt x="27" y="24"/>
                  <a:pt x="27" y="24"/>
                  <a:pt x="27" y="24"/>
                </a:cubicBezTo>
                <a:cubicBezTo>
                  <a:pt x="28" y="25"/>
                  <a:pt x="28" y="27"/>
                  <a:pt x="27" y="28"/>
                </a:cubicBezTo>
                <a:cubicBezTo>
                  <a:pt x="27" y="28"/>
                  <a:pt x="26" y="28"/>
                  <a:pt x="25" y="28"/>
                </a:cubicBezTo>
                <a:close/>
                <a:moveTo>
                  <a:pt x="25" y="39"/>
                </a:moveTo>
                <a:cubicBezTo>
                  <a:pt x="23" y="42"/>
                  <a:pt x="22" y="46"/>
                  <a:pt x="22" y="51"/>
                </a:cubicBezTo>
                <a:cubicBezTo>
                  <a:pt x="22" y="55"/>
                  <a:pt x="23" y="59"/>
                  <a:pt x="25" y="63"/>
                </a:cubicBezTo>
                <a:cubicBezTo>
                  <a:pt x="25" y="39"/>
                  <a:pt x="25" y="39"/>
                  <a:pt x="25" y="39"/>
                </a:cubicBezTo>
                <a:close/>
                <a:moveTo>
                  <a:pt x="25" y="22"/>
                </a:moveTo>
                <a:cubicBezTo>
                  <a:pt x="25" y="28"/>
                  <a:pt x="25" y="28"/>
                  <a:pt x="25" y="28"/>
                </a:cubicBezTo>
                <a:cubicBezTo>
                  <a:pt x="25" y="28"/>
                  <a:pt x="24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15" y="19"/>
                  <a:pt x="15" y="19"/>
                  <a:pt x="15" y="19"/>
                </a:cubicBezTo>
                <a:cubicBezTo>
                  <a:pt x="14" y="18"/>
                  <a:pt x="14" y="16"/>
                  <a:pt x="15" y="15"/>
                </a:cubicBezTo>
                <a:cubicBezTo>
                  <a:pt x="16" y="14"/>
                  <a:pt x="17" y="14"/>
                  <a:pt x="18" y="15"/>
                </a:cubicBezTo>
                <a:cubicBezTo>
                  <a:pt x="25" y="22"/>
                  <a:pt x="25" y="22"/>
                  <a:pt x="25" y="22"/>
                </a:cubicBezTo>
                <a:close/>
                <a:moveTo>
                  <a:pt x="25" y="73"/>
                </a:moveTo>
                <a:cubicBezTo>
                  <a:pt x="25" y="80"/>
                  <a:pt x="25" y="80"/>
                  <a:pt x="25" y="80"/>
                </a:cubicBezTo>
                <a:cubicBezTo>
                  <a:pt x="18" y="86"/>
                  <a:pt x="18" y="86"/>
                  <a:pt x="18" y="86"/>
                </a:cubicBezTo>
                <a:cubicBezTo>
                  <a:pt x="17" y="87"/>
                  <a:pt x="16" y="87"/>
                  <a:pt x="15" y="86"/>
                </a:cubicBezTo>
                <a:cubicBezTo>
                  <a:pt x="14" y="85"/>
                  <a:pt x="14" y="84"/>
                  <a:pt x="15" y="83"/>
                </a:cubicBezTo>
                <a:cubicBezTo>
                  <a:pt x="23" y="74"/>
                  <a:pt x="23" y="74"/>
                  <a:pt x="23" y="74"/>
                </a:cubicBezTo>
                <a:cubicBezTo>
                  <a:pt x="23" y="74"/>
                  <a:pt x="23" y="74"/>
                  <a:pt x="23" y="74"/>
                </a:cubicBezTo>
                <a:cubicBezTo>
                  <a:pt x="24" y="74"/>
                  <a:pt x="25" y="73"/>
                  <a:pt x="25" y="73"/>
                </a:cubicBezTo>
                <a:close/>
                <a:moveTo>
                  <a:pt x="18" y="51"/>
                </a:moveTo>
                <a:cubicBezTo>
                  <a:pt x="18" y="51"/>
                  <a:pt x="18" y="51"/>
                  <a:pt x="18" y="51"/>
                </a:cubicBezTo>
                <a:cubicBezTo>
                  <a:pt x="18" y="49"/>
                  <a:pt x="16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9"/>
                  <a:pt x="0" y="51"/>
                </a:cubicBezTo>
                <a:cubicBezTo>
                  <a:pt x="0" y="52"/>
                  <a:pt x="1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6" y="53"/>
                  <a:pt x="18" y="52"/>
                  <a:pt x="18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3" name="Freeform 94"/>
          <p:cNvSpPr>
            <a:spLocks/>
          </p:cNvSpPr>
          <p:nvPr/>
        </p:nvSpPr>
        <p:spPr bwMode="auto">
          <a:xfrm>
            <a:off x="1882608" y="2776057"/>
            <a:ext cx="63500" cy="60325"/>
          </a:xfrm>
          <a:custGeom>
            <a:avLst/>
            <a:gdLst>
              <a:gd name="T0" fmla="*/ 28 w 29"/>
              <a:gd name="T1" fmla="*/ 16 h 28"/>
              <a:gd name="T2" fmla="*/ 12 w 29"/>
              <a:gd name="T3" fmla="*/ 27 h 28"/>
              <a:gd name="T4" fmla="*/ 1 w 29"/>
              <a:gd name="T5" fmla="*/ 12 h 28"/>
              <a:gd name="T6" fmla="*/ 17 w 29"/>
              <a:gd name="T7" fmla="*/ 1 h 28"/>
              <a:gd name="T8" fmla="*/ 28 w 29"/>
              <a:gd name="T9" fmla="*/ 1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">
                <a:moveTo>
                  <a:pt x="28" y="16"/>
                </a:moveTo>
                <a:cubicBezTo>
                  <a:pt x="26" y="23"/>
                  <a:pt x="19" y="28"/>
                  <a:pt x="12" y="27"/>
                </a:cubicBezTo>
                <a:cubicBezTo>
                  <a:pt x="5" y="26"/>
                  <a:pt x="0" y="19"/>
                  <a:pt x="1" y="12"/>
                </a:cubicBezTo>
                <a:cubicBezTo>
                  <a:pt x="3" y="4"/>
                  <a:pt x="10" y="0"/>
                  <a:pt x="17" y="1"/>
                </a:cubicBezTo>
                <a:cubicBezTo>
                  <a:pt x="24" y="2"/>
                  <a:pt x="29" y="9"/>
                  <a:pt x="28" y="1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4" name="Freeform 95"/>
          <p:cNvSpPr>
            <a:spLocks/>
          </p:cNvSpPr>
          <p:nvPr/>
        </p:nvSpPr>
        <p:spPr bwMode="auto">
          <a:xfrm>
            <a:off x="1868320" y="2593495"/>
            <a:ext cx="58738" cy="196850"/>
          </a:xfrm>
          <a:custGeom>
            <a:avLst/>
            <a:gdLst>
              <a:gd name="T0" fmla="*/ 27 w 27"/>
              <a:gd name="T1" fmla="*/ 90 h 91"/>
              <a:gd name="T2" fmla="*/ 12 w 27"/>
              <a:gd name="T3" fmla="*/ 14 h 91"/>
              <a:gd name="T4" fmla="*/ 1 w 27"/>
              <a:gd name="T5" fmla="*/ 0 h 91"/>
              <a:gd name="T6" fmla="*/ 17 w 27"/>
              <a:gd name="T7" fmla="*/ 91 h 91"/>
              <a:gd name="T8" fmla="*/ 27 w 27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91">
                <a:moveTo>
                  <a:pt x="27" y="90"/>
                </a:moveTo>
                <a:cubicBezTo>
                  <a:pt x="27" y="90"/>
                  <a:pt x="12" y="14"/>
                  <a:pt x="12" y="14"/>
                </a:cubicBezTo>
                <a:cubicBezTo>
                  <a:pt x="12" y="14"/>
                  <a:pt x="3" y="0"/>
                  <a:pt x="1" y="0"/>
                </a:cubicBezTo>
                <a:cubicBezTo>
                  <a:pt x="0" y="0"/>
                  <a:pt x="17" y="91"/>
                  <a:pt x="17" y="91"/>
                </a:cubicBezTo>
                <a:lnTo>
                  <a:pt x="27" y="9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5" name="Freeform 96"/>
          <p:cNvSpPr>
            <a:spLocks/>
          </p:cNvSpPr>
          <p:nvPr/>
        </p:nvSpPr>
        <p:spPr bwMode="auto">
          <a:xfrm>
            <a:off x="1909595" y="2625245"/>
            <a:ext cx="127000" cy="169863"/>
          </a:xfrm>
          <a:custGeom>
            <a:avLst/>
            <a:gdLst>
              <a:gd name="T0" fmla="*/ 1 w 80"/>
              <a:gd name="T1" fmla="*/ 99 h 107"/>
              <a:gd name="T2" fmla="*/ 60 w 80"/>
              <a:gd name="T3" fmla="*/ 13 h 107"/>
              <a:gd name="T4" fmla="*/ 80 w 80"/>
              <a:gd name="T5" fmla="*/ 0 h 107"/>
              <a:gd name="T6" fmla="*/ 71 w 80"/>
              <a:gd name="T7" fmla="*/ 21 h 107"/>
              <a:gd name="T8" fmla="*/ 12 w 80"/>
              <a:gd name="T9" fmla="*/ 107 h 107"/>
              <a:gd name="T10" fmla="*/ 0 w 80"/>
              <a:gd name="T11" fmla="*/ 100 h 107"/>
              <a:gd name="T12" fmla="*/ 1 w 80"/>
              <a:gd name="T13" fmla="*/ 99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107">
                <a:moveTo>
                  <a:pt x="1" y="99"/>
                </a:moveTo>
                <a:lnTo>
                  <a:pt x="60" y="13"/>
                </a:lnTo>
                <a:lnTo>
                  <a:pt x="80" y="0"/>
                </a:lnTo>
                <a:lnTo>
                  <a:pt x="71" y="21"/>
                </a:lnTo>
                <a:lnTo>
                  <a:pt x="12" y="107"/>
                </a:lnTo>
                <a:lnTo>
                  <a:pt x="0" y="100"/>
                </a:lnTo>
                <a:lnTo>
                  <a:pt x="1" y="9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6" name="Freeform 97"/>
          <p:cNvSpPr>
            <a:spLocks/>
          </p:cNvSpPr>
          <p:nvPr/>
        </p:nvSpPr>
        <p:spPr bwMode="auto">
          <a:xfrm>
            <a:off x="1898483" y="2822095"/>
            <a:ext cx="15875" cy="31750"/>
          </a:xfrm>
          <a:custGeom>
            <a:avLst/>
            <a:gdLst>
              <a:gd name="T0" fmla="*/ 2 w 7"/>
              <a:gd name="T1" fmla="*/ 3 h 15"/>
              <a:gd name="T2" fmla="*/ 5 w 7"/>
              <a:gd name="T3" fmla="*/ 1 h 15"/>
              <a:gd name="T4" fmla="*/ 7 w 7"/>
              <a:gd name="T5" fmla="*/ 3 h 15"/>
              <a:gd name="T6" fmla="*/ 5 w 7"/>
              <a:gd name="T7" fmla="*/ 13 h 15"/>
              <a:gd name="T8" fmla="*/ 3 w 7"/>
              <a:gd name="T9" fmla="*/ 15 h 15"/>
              <a:gd name="T10" fmla="*/ 1 w 7"/>
              <a:gd name="T11" fmla="*/ 12 h 15"/>
              <a:gd name="T12" fmla="*/ 2 w 7"/>
              <a:gd name="T13" fmla="*/ 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5">
                <a:moveTo>
                  <a:pt x="2" y="3"/>
                </a:moveTo>
                <a:cubicBezTo>
                  <a:pt x="3" y="1"/>
                  <a:pt x="4" y="0"/>
                  <a:pt x="5" y="1"/>
                </a:cubicBezTo>
                <a:cubicBezTo>
                  <a:pt x="6" y="1"/>
                  <a:pt x="7" y="2"/>
                  <a:pt x="7" y="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4"/>
                  <a:pt x="4" y="15"/>
                  <a:pt x="3" y="15"/>
                </a:cubicBezTo>
                <a:cubicBezTo>
                  <a:pt x="1" y="15"/>
                  <a:pt x="0" y="13"/>
                  <a:pt x="1" y="12"/>
                </a:cubicBezTo>
                <a:lnTo>
                  <a:pt x="2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7" name="Freeform 98"/>
          <p:cNvSpPr>
            <a:spLocks noEditPoints="1"/>
          </p:cNvSpPr>
          <p:nvPr/>
        </p:nvSpPr>
        <p:spPr bwMode="auto">
          <a:xfrm>
            <a:off x="1847683" y="1213957"/>
            <a:ext cx="220663" cy="236538"/>
          </a:xfrm>
          <a:custGeom>
            <a:avLst/>
            <a:gdLst>
              <a:gd name="T0" fmla="*/ 78 w 101"/>
              <a:gd name="T1" fmla="*/ 50 h 109"/>
              <a:gd name="T2" fmla="*/ 76 w 101"/>
              <a:gd name="T3" fmla="*/ 62 h 109"/>
              <a:gd name="T4" fmla="*/ 76 w 101"/>
              <a:gd name="T5" fmla="*/ 73 h 109"/>
              <a:gd name="T6" fmla="*/ 78 w 101"/>
              <a:gd name="T7" fmla="*/ 73 h 109"/>
              <a:gd name="T8" fmla="*/ 86 w 101"/>
              <a:gd name="T9" fmla="*/ 86 h 109"/>
              <a:gd name="T10" fmla="*/ 76 w 101"/>
              <a:gd name="T11" fmla="*/ 79 h 109"/>
              <a:gd name="T12" fmla="*/ 76 w 101"/>
              <a:gd name="T13" fmla="*/ 22 h 109"/>
              <a:gd name="T14" fmla="*/ 86 w 101"/>
              <a:gd name="T15" fmla="*/ 15 h 109"/>
              <a:gd name="T16" fmla="*/ 78 w 101"/>
              <a:gd name="T17" fmla="*/ 27 h 109"/>
              <a:gd name="T18" fmla="*/ 76 w 101"/>
              <a:gd name="T19" fmla="*/ 28 h 109"/>
              <a:gd name="T20" fmla="*/ 99 w 101"/>
              <a:gd name="T21" fmla="*/ 48 h 109"/>
              <a:gd name="T22" fmla="*/ 84 w 101"/>
              <a:gd name="T23" fmla="*/ 50 h 109"/>
              <a:gd name="T24" fmla="*/ 99 w 101"/>
              <a:gd name="T25" fmla="*/ 53 h 109"/>
              <a:gd name="T26" fmla="*/ 99 w 101"/>
              <a:gd name="T27" fmla="*/ 48 h 109"/>
              <a:gd name="T28" fmla="*/ 53 w 101"/>
              <a:gd name="T29" fmla="*/ 109 h 109"/>
              <a:gd name="T30" fmla="*/ 66 w 101"/>
              <a:gd name="T31" fmla="*/ 73 h 109"/>
              <a:gd name="T32" fmla="*/ 76 w 101"/>
              <a:gd name="T33" fmla="*/ 38 h 109"/>
              <a:gd name="T34" fmla="*/ 51 w 101"/>
              <a:gd name="T35" fmla="*/ 28 h 109"/>
              <a:gd name="T36" fmla="*/ 73 w 101"/>
              <a:gd name="T37" fmla="*/ 50 h 109"/>
              <a:gd name="T38" fmla="*/ 62 w 101"/>
              <a:gd name="T39" fmla="*/ 69 h 109"/>
              <a:gd name="T40" fmla="*/ 61 w 101"/>
              <a:gd name="T41" fmla="*/ 84 h 109"/>
              <a:gd name="T42" fmla="*/ 51 w 101"/>
              <a:gd name="T43" fmla="*/ 109 h 109"/>
              <a:gd name="T44" fmla="*/ 76 w 101"/>
              <a:gd name="T45" fmla="*/ 28 h 109"/>
              <a:gd name="T46" fmla="*/ 74 w 101"/>
              <a:gd name="T47" fmla="*/ 23 h 109"/>
              <a:gd name="T48" fmla="*/ 76 w 101"/>
              <a:gd name="T49" fmla="*/ 73 h 109"/>
              <a:gd name="T50" fmla="*/ 74 w 101"/>
              <a:gd name="T51" fmla="*/ 77 h 109"/>
              <a:gd name="T52" fmla="*/ 76 w 101"/>
              <a:gd name="T53" fmla="*/ 73 h 109"/>
              <a:gd name="T54" fmla="*/ 51 w 101"/>
              <a:gd name="T55" fmla="*/ 0 h 109"/>
              <a:gd name="T56" fmla="*/ 53 w 101"/>
              <a:gd name="T57" fmla="*/ 2 h 109"/>
              <a:gd name="T58" fmla="*/ 51 w 101"/>
              <a:gd name="T59" fmla="*/ 17 h 109"/>
              <a:gd name="T60" fmla="*/ 51 w 101"/>
              <a:gd name="T61" fmla="*/ 22 h 109"/>
              <a:gd name="T62" fmla="*/ 26 w 101"/>
              <a:gd name="T63" fmla="*/ 62 h 109"/>
              <a:gd name="T64" fmla="*/ 35 w 101"/>
              <a:gd name="T65" fmla="*/ 95 h 109"/>
              <a:gd name="T66" fmla="*/ 51 w 101"/>
              <a:gd name="T67" fmla="*/ 109 h 109"/>
              <a:gd name="T68" fmla="*/ 41 w 101"/>
              <a:gd name="T69" fmla="*/ 84 h 109"/>
              <a:gd name="T70" fmla="*/ 40 w 101"/>
              <a:gd name="T71" fmla="*/ 69 h 109"/>
              <a:gd name="T72" fmla="*/ 35 w 101"/>
              <a:gd name="T73" fmla="*/ 35 h 109"/>
              <a:gd name="T74" fmla="*/ 51 w 101"/>
              <a:gd name="T75" fmla="*/ 22 h 109"/>
              <a:gd name="T76" fmla="*/ 51 w 101"/>
              <a:gd name="T77" fmla="*/ 17 h 109"/>
              <a:gd name="T78" fmla="*/ 48 w 101"/>
              <a:gd name="T79" fmla="*/ 2 h 109"/>
              <a:gd name="T80" fmla="*/ 26 w 101"/>
              <a:gd name="T81" fmla="*/ 79 h 109"/>
              <a:gd name="T82" fmla="*/ 28 w 101"/>
              <a:gd name="T83" fmla="*/ 73 h 109"/>
              <a:gd name="T84" fmla="*/ 26 w 101"/>
              <a:gd name="T85" fmla="*/ 79 h 109"/>
              <a:gd name="T86" fmla="*/ 26 w 101"/>
              <a:gd name="T87" fmla="*/ 21 h 109"/>
              <a:gd name="T88" fmla="*/ 28 w 101"/>
              <a:gd name="T89" fmla="*/ 27 h 109"/>
              <a:gd name="T90" fmla="*/ 26 w 101"/>
              <a:gd name="T91" fmla="*/ 38 h 109"/>
              <a:gd name="T92" fmla="*/ 26 w 101"/>
              <a:gd name="T93" fmla="*/ 62 h 109"/>
              <a:gd name="T94" fmla="*/ 26 w 101"/>
              <a:gd name="T95" fmla="*/ 21 h 109"/>
              <a:gd name="T96" fmla="*/ 24 w 101"/>
              <a:gd name="T97" fmla="*/ 27 h 109"/>
              <a:gd name="T98" fmla="*/ 15 w 101"/>
              <a:gd name="T99" fmla="*/ 18 h 109"/>
              <a:gd name="T100" fmla="*/ 19 w 101"/>
              <a:gd name="T101" fmla="*/ 15 h 109"/>
              <a:gd name="T102" fmla="*/ 26 w 101"/>
              <a:gd name="T103" fmla="*/ 73 h 109"/>
              <a:gd name="T104" fmla="*/ 19 w 101"/>
              <a:gd name="T105" fmla="*/ 86 h 109"/>
              <a:gd name="T106" fmla="*/ 15 w 101"/>
              <a:gd name="T107" fmla="*/ 82 h 109"/>
              <a:gd name="T108" fmla="*/ 24 w 101"/>
              <a:gd name="T109" fmla="*/ 73 h 109"/>
              <a:gd name="T110" fmla="*/ 18 w 101"/>
              <a:gd name="T111" fmla="*/ 50 h 109"/>
              <a:gd name="T112" fmla="*/ 15 w 101"/>
              <a:gd name="T113" fmla="*/ 48 h 109"/>
              <a:gd name="T114" fmla="*/ 0 w 101"/>
              <a:gd name="T115" fmla="*/ 50 h 109"/>
              <a:gd name="T116" fmla="*/ 15 w 101"/>
              <a:gd name="T117" fmla="*/ 5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09">
                <a:moveTo>
                  <a:pt x="76" y="62"/>
                </a:moveTo>
                <a:cubicBezTo>
                  <a:pt x="78" y="58"/>
                  <a:pt x="78" y="54"/>
                  <a:pt x="78" y="50"/>
                </a:cubicBezTo>
                <a:cubicBezTo>
                  <a:pt x="78" y="46"/>
                  <a:pt x="78" y="42"/>
                  <a:pt x="76" y="38"/>
                </a:cubicBezTo>
                <a:cubicBezTo>
                  <a:pt x="76" y="62"/>
                  <a:pt x="76" y="62"/>
                  <a:pt x="76" y="62"/>
                </a:cubicBezTo>
                <a:close/>
                <a:moveTo>
                  <a:pt x="76" y="79"/>
                </a:moveTo>
                <a:cubicBezTo>
                  <a:pt x="76" y="73"/>
                  <a:pt x="76" y="73"/>
                  <a:pt x="76" y="73"/>
                </a:cubicBezTo>
                <a:cubicBezTo>
                  <a:pt x="77" y="73"/>
                  <a:pt x="77" y="73"/>
                  <a:pt x="78" y="73"/>
                </a:cubicBezTo>
                <a:cubicBezTo>
                  <a:pt x="78" y="73"/>
                  <a:pt x="78" y="73"/>
                  <a:pt x="78" y="73"/>
                </a:cubicBezTo>
                <a:cubicBezTo>
                  <a:pt x="86" y="82"/>
                  <a:pt x="86" y="82"/>
                  <a:pt x="86" y="82"/>
                </a:cubicBezTo>
                <a:cubicBezTo>
                  <a:pt x="87" y="83"/>
                  <a:pt x="87" y="85"/>
                  <a:pt x="86" y="86"/>
                </a:cubicBezTo>
                <a:cubicBezTo>
                  <a:pt x="85" y="87"/>
                  <a:pt x="84" y="87"/>
                  <a:pt x="83" y="86"/>
                </a:cubicBezTo>
                <a:cubicBezTo>
                  <a:pt x="76" y="79"/>
                  <a:pt x="76" y="79"/>
                  <a:pt x="76" y="79"/>
                </a:cubicBezTo>
                <a:close/>
                <a:moveTo>
                  <a:pt x="76" y="28"/>
                </a:moveTo>
                <a:cubicBezTo>
                  <a:pt x="76" y="22"/>
                  <a:pt x="76" y="22"/>
                  <a:pt x="76" y="22"/>
                </a:cubicBezTo>
                <a:cubicBezTo>
                  <a:pt x="83" y="15"/>
                  <a:pt x="83" y="15"/>
                  <a:pt x="83" y="15"/>
                </a:cubicBezTo>
                <a:cubicBezTo>
                  <a:pt x="84" y="14"/>
                  <a:pt x="85" y="14"/>
                  <a:pt x="86" y="15"/>
                </a:cubicBezTo>
                <a:cubicBezTo>
                  <a:pt x="87" y="16"/>
                  <a:pt x="87" y="17"/>
                  <a:pt x="86" y="18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8"/>
                  <a:pt x="77" y="28"/>
                  <a:pt x="76" y="28"/>
                </a:cubicBezTo>
                <a:close/>
                <a:moveTo>
                  <a:pt x="99" y="48"/>
                </a:moveTo>
                <a:cubicBezTo>
                  <a:pt x="99" y="48"/>
                  <a:pt x="99" y="48"/>
                  <a:pt x="99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5" y="48"/>
                  <a:pt x="84" y="49"/>
                  <a:pt x="84" y="50"/>
                </a:cubicBezTo>
                <a:cubicBezTo>
                  <a:pt x="84" y="52"/>
                  <a:pt x="85" y="53"/>
                  <a:pt x="86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100" y="53"/>
                  <a:pt x="101" y="52"/>
                  <a:pt x="101" y="50"/>
                </a:cubicBezTo>
                <a:cubicBezTo>
                  <a:pt x="101" y="49"/>
                  <a:pt x="100" y="48"/>
                  <a:pt x="99" y="48"/>
                </a:cubicBezTo>
                <a:close/>
                <a:moveTo>
                  <a:pt x="51" y="109"/>
                </a:moveTo>
                <a:cubicBezTo>
                  <a:pt x="53" y="109"/>
                  <a:pt x="53" y="109"/>
                  <a:pt x="53" y="109"/>
                </a:cubicBezTo>
                <a:cubicBezTo>
                  <a:pt x="60" y="109"/>
                  <a:pt x="66" y="103"/>
                  <a:pt x="66" y="95"/>
                </a:cubicBezTo>
                <a:cubicBezTo>
                  <a:pt x="66" y="73"/>
                  <a:pt x="66" y="73"/>
                  <a:pt x="66" y="73"/>
                </a:cubicBezTo>
                <a:cubicBezTo>
                  <a:pt x="70" y="70"/>
                  <a:pt x="74" y="67"/>
                  <a:pt x="76" y="62"/>
                </a:cubicBezTo>
                <a:cubicBezTo>
                  <a:pt x="76" y="38"/>
                  <a:pt x="76" y="38"/>
                  <a:pt x="76" y="38"/>
                </a:cubicBezTo>
                <a:cubicBezTo>
                  <a:pt x="71" y="29"/>
                  <a:pt x="62" y="22"/>
                  <a:pt x="51" y="22"/>
                </a:cubicBezTo>
                <a:cubicBezTo>
                  <a:pt x="51" y="28"/>
                  <a:pt x="51" y="28"/>
                  <a:pt x="51" y="28"/>
                </a:cubicBezTo>
                <a:cubicBezTo>
                  <a:pt x="57" y="28"/>
                  <a:pt x="62" y="31"/>
                  <a:pt x="66" y="35"/>
                </a:cubicBezTo>
                <a:cubicBezTo>
                  <a:pt x="70" y="39"/>
                  <a:pt x="73" y="44"/>
                  <a:pt x="73" y="50"/>
                </a:cubicBezTo>
                <a:cubicBezTo>
                  <a:pt x="73" y="58"/>
                  <a:pt x="68" y="65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1" y="70"/>
                  <a:pt x="61" y="71"/>
                  <a:pt x="61" y="72"/>
                </a:cubicBezTo>
                <a:cubicBezTo>
                  <a:pt x="61" y="84"/>
                  <a:pt x="61" y="84"/>
                  <a:pt x="61" y="84"/>
                </a:cubicBezTo>
                <a:cubicBezTo>
                  <a:pt x="51" y="84"/>
                  <a:pt x="51" y="84"/>
                  <a:pt x="51" y="84"/>
                </a:cubicBezTo>
                <a:cubicBezTo>
                  <a:pt x="51" y="109"/>
                  <a:pt x="51" y="109"/>
                  <a:pt x="51" y="109"/>
                </a:cubicBezTo>
                <a:close/>
                <a:moveTo>
                  <a:pt x="76" y="22"/>
                </a:moveTo>
                <a:cubicBezTo>
                  <a:pt x="76" y="28"/>
                  <a:pt x="76" y="28"/>
                  <a:pt x="76" y="28"/>
                </a:cubicBezTo>
                <a:cubicBezTo>
                  <a:pt x="75" y="28"/>
                  <a:pt x="75" y="28"/>
                  <a:pt x="74" y="27"/>
                </a:cubicBezTo>
                <a:cubicBezTo>
                  <a:pt x="73" y="26"/>
                  <a:pt x="73" y="24"/>
                  <a:pt x="74" y="23"/>
                </a:cubicBezTo>
                <a:cubicBezTo>
                  <a:pt x="76" y="22"/>
                  <a:pt x="76" y="22"/>
                  <a:pt x="76" y="22"/>
                </a:cubicBezTo>
                <a:close/>
                <a:moveTo>
                  <a:pt x="76" y="73"/>
                </a:moveTo>
                <a:cubicBezTo>
                  <a:pt x="76" y="79"/>
                  <a:pt x="76" y="79"/>
                  <a:pt x="76" y="79"/>
                </a:cubicBezTo>
                <a:cubicBezTo>
                  <a:pt x="74" y="77"/>
                  <a:pt x="74" y="77"/>
                  <a:pt x="74" y="77"/>
                </a:cubicBezTo>
                <a:cubicBezTo>
                  <a:pt x="73" y="76"/>
                  <a:pt x="73" y="74"/>
                  <a:pt x="74" y="73"/>
                </a:cubicBezTo>
                <a:cubicBezTo>
                  <a:pt x="75" y="73"/>
                  <a:pt x="75" y="73"/>
                  <a:pt x="76" y="73"/>
                </a:cubicBezTo>
                <a:close/>
                <a:moveTo>
                  <a:pt x="51" y="17"/>
                </a:moveTo>
                <a:cubicBezTo>
                  <a:pt x="51" y="0"/>
                  <a:pt x="51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6"/>
                  <a:pt x="52" y="17"/>
                  <a:pt x="51" y="17"/>
                </a:cubicBezTo>
                <a:cubicBezTo>
                  <a:pt x="51" y="17"/>
                  <a:pt x="51" y="17"/>
                  <a:pt x="51" y="17"/>
                </a:cubicBezTo>
                <a:close/>
                <a:moveTo>
                  <a:pt x="51" y="22"/>
                </a:moveTo>
                <a:cubicBezTo>
                  <a:pt x="40" y="22"/>
                  <a:pt x="30" y="29"/>
                  <a:pt x="26" y="38"/>
                </a:cubicBezTo>
                <a:cubicBezTo>
                  <a:pt x="26" y="62"/>
                  <a:pt x="26" y="62"/>
                  <a:pt x="26" y="62"/>
                </a:cubicBezTo>
                <a:cubicBezTo>
                  <a:pt x="28" y="67"/>
                  <a:pt x="31" y="71"/>
                  <a:pt x="35" y="74"/>
                </a:cubicBezTo>
                <a:cubicBezTo>
                  <a:pt x="35" y="95"/>
                  <a:pt x="35" y="95"/>
                  <a:pt x="35" y="95"/>
                </a:cubicBezTo>
                <a:cubicBezTo>
                  <a:pt x="35" y="103"/>
                  <a:pt x="42" y="109"/>
                  <a:pt x="49" y="109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1" y="84"/>
                  <a:pt x="51" y="84"/>
                  <a:pt x="51" y="84"/>
                </a:cubicBezTo>
                <a:cubicBezTo>
                  <a:pt x="41" y="84"/>
                  <a:pt x="41" y="84"/>
                  <a:pt x="41" y="84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1" y="70"/>
                  <a:pt x="40" y="69"/>
                </a:cubicBezTo>
                <a:cubicBezTo>
                  <a:pt x="33" y="66"/>
                  <a:pt x="28" y="58"/>
                  <a:pt x="28" y="50"/>
                </a:cubicBezTo>
                <a:cubicBezTo>
                  <a:pt x="28" y="44"/>
                  <a:pt x="31" y="39"/>
                  <a:pt x="35" y="35"/>
                </a:cubicBezTo>
                <a:cubicBezTo>
                  <a:pt x="39" y="31"/>
                  <a:pt x="44" y="28"/>
                  <a:pt x="51" y="28"/>
                </a:cubicBezTo>
                <a:cubicBezTo>
                  <a:pt x="51" y="22"/>
                  <a:pt x="51" y="22"/>
                  <a:pt x="51" y="22"/>
                </a:cubicBezTo>
                <a:close/>
                <a:moveTo>
                  <a:pt x="51" y="0"/>
                </a:moveTo>
                <a:cubicBezTo>
                  <a:pt x="51" y="17"/>
                  <a:pt x="51" y="17"/>
                  <a:pt x="51" y="17"/>
                </a:cubicBezTo>
                <a:cubicBezTo>
                  <a:pt x="49" y="17"/>
                  <a:pt x="48" y="16"/>
                  <a:pt x="48" y="15"/>
                </a:cubicBezTo>
                <a:cubicBezTo>
                  <a:pt x="48" y="2"/>
                  <a:pt x="48" y="2"/>
                  <a:pt x="48" y="2"/>
                </a:cubicBezTo>
                <a:cubicBezTo>
                  <a:pt x="48" y="1"/>
                  <a:pt x="49" y="0"/>
                  <a:pt x="51" y="0"/>
                </a:cubicBezTo>
                <a:close/>
                <a:moveTo>
                  <a:pt x="26" y="79"/>
                </a:moveTo>
                <a:cubicBezTo>
                  <a:pt x="26" y="73"/>
                  <a:pt x="26" y="73"/>
                  <a:pt x="26" y="73"/>
                </a:cubicBezTo>
                <a:cubicBezTo>
                  <a:pt x="26" y="73"/>
                  <a:pt x="27" y="73"/>
                  <a:pt x="28" y="73"/>
                </a:cubicBezTo>
                <a:cubicBezTo>
                  <a:pt x="29" y="74"/>
                  <a:pt x="29" y="76"/>
                  <a:pt x="28" y="77"/>
                </a:cubicBezTo>
                <a:cubicBezTo>
                  <a:pt x="26" y="79"/>
                  <a:pt x="26" y="79"/>
                  <a:pt x="26" y="79"/>
                </a:cubicBezTo>
                <a:close/>
                <a:moveTo>
                  <a:pt x="26" y="28"/>
                </a:moveTo>
                <a:cubicBezTo>
                  <a:pt x="26" y="21"/>
                  <a:pt x="26" y="21"/>
                  <a:pt x="26" y="21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4"/>
                  <a:pt x="29" y="26"/>
                  <a:pt x="28" y="27"/>
                </a:cubicBezTo>
                <a:cubicBezTo>
                  <a:pt x="27" y="28"/>
                  <a:pt x="26" y="28"/>
                  <a:pt x="26" y="28"/>
                </a:cubicBezTo>
                <a:close/>
                <a:moveTo>
                  <a:pt x="26" y="38"/>
                </a:moveTo>
                <a:cubicBezTo>
                  <a:pt x="24" y="42"/>
                  <a:pt x="23" y="46"/>
                  <a:pt x="23" y="50"/>
                </a:cubicBezTo>
                <a:cubicBezTo>
                  <a:pt x="23" y="55"/>
                  <a:pt x="24" y="59"/>
                  <a:pt x="26" y="62"/>
                </a:cubicBezTo>
                <a:cubicBezTo>
                  <a:pt x="26" y="38"/>
                  <a:pt x="26" y="38"/>
                  <a:pt x="26" y="38"/>
                </a:cubicBezTo>
                <a:close/>
                <a:moveTo>
                  <a:pt x="26" y="21"/>
                </a:moveTo>
                <a:cubicBezTo>
                  <a:pt x="26" y="28"/>
                  <a:pt x="26" y="28"/>
                  <a:pt x="26" y="28"/>
                </a:cubicBezTo>
                <a:cubicBezTo>
                  <a:pt x="25" y="28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15" y="18"/>
                  <a:pt x="15" y="18"/>
                  <a:pt x="15" y="18"/>
                </a:cubicBezTo>
                <a:cubicBezTo>
                  <a:pt x="14" y="17"/>
                  <a:pt x="14" y="16"/>
                  <a:pt x="15" y="15"/>
                </a:cubicBezTo>
                <a:cubicBezTo>
                  <a:pt x="16" y="14"/>
                  <a:pt x="18" y="14"/>
                  <a:pt x="19" y="15"/>
                </a:cubicBezTo>
                <a:cubicBezTo>
                  <a:pt x="26" y="21"/>
                  <a:pt x="26" y="21"/>
                  <a:pt x="26" y="21"/>
                </a:cubicBezTo>
                <a:close/>
                <a:moveTo>
                  <a:pt x="26" y="73"/>
                </a:moveTo>
                <a:cubicBezTo>
                  <a:pt x="26" y="79"/>
                  <a:pt x="26" y="79"/>
                  <a:pt x="26" y="79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7"/>
                  <a:pt x="16" y="87"/>
                  <a:pt x="15" y="86"/>
                </a:cubicBezTo>
                <a:cubicBezTo>
                  <a:pt x="14" y="85"/>
                  <a:pt x="14" y="83"/>
                  <a:pt x="15" y="82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5" y="73"/>
                  <a:pt x="26" y="73"/>
                </a:cubicBezTo>
                <a:close/>
                <a:moveTo>
                  <a:pt x="18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18" y="49"/>
                  <a:pt x="17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0"/>
                </a:cubicBezTo>
                <a:cubicBezTo>
                  <a:pt x="0" y="52"/>
                  <a:pt x="2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7" y="53"/>
                  <a:pt x="18" y="52"/>
                  <a:pt x="18" y="5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9" name="矩形 258"/>
          <p:cNvSpPr/>
          <p:nvPr/>
        </p:nvSpPr>
        <p:spPr>
          <a:xfrm>
            <a:off x="5399883" y="4891476"/>
            <a:ext cx="20177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+mn-ea"/>
              </a:rPr>
              <a:t>Presented By PO Team</a:t>
            </a:r>
            <a:endParaRPr lang="id-ID" altLang="zh-CN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0" name="矩形 259"/>
          <p:cNvSpPr/>
          <p:nvPr/>
        </p:nvSpPr>
        <p:spPr>
          <a:xfrm>
            <a:off x="5395263" y="5247075"/>
            <a:ext cx="1965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Love Tech, Love Sharing</a:t>
            </a:r>
            <a:endParaRPr lang="id-ID" altLang="zh-CN" sz="14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000"/>
                            </p:stCondLst>
                            <p:childTnLst>
                              <p:par>
                                <p:cTn id="3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543" y="273728"/>
            <a:ext cx="178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什么是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zh-CN" sz="2000" dirty="0" err="1" smtClean="0">
                <a:solidFill>
                  <a:srgbClr val="358FCB"/>
                </a:solidFill>
                <a:latin typeface="+mn-ea"/>
              </a:rPr>
              <a:t>RxJS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？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" name="Rectangle 29"/>
          <p:cNvSpPr/>
          <p:nvPr/>
        </p:nvSpPr>
        <p:spPr>
          <a:xfrm>
            <a:off x="620016" y="605681"/>
            <a:ext cx="8467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What is </a:t>
            </a:r>
            <a:r>
              <a:rPr lang="en-US" altLang="zh-CN" sz="1050" dirty="0" err="1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RxJS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8245" y="1174495"/>
            <a:ext cx="8226771" cy="1338828"/>
            <a:chOff x="601543" y="1174495"/>
            <a:chExt cx="8226771" cy="1338828"/>
          </a:xfrm>
        </p:grpSpPr>
        <p:sp>
          <p:nvSpPr>
            <p:cNvPr id="2" name="TextBox 1"/>
            <p:cNvSpPr txBox="1"/>
            <p:nvPr/>
          </p:nvSpPr>
          <p:spPr>
            <a:xfrm>
              <a:off x="601543" y="1174495"/>
              <a:ext cx="8226771" cy="1338828"/>
            </a:xfrm>
            <a:prstGeom prst="rect">
              <a:avLst/>
            </a:prstGeom>
            <a:noFill/>
            <a:ln w="19050">
              <a:solidFill>
                <a:srgbClr val="358FCB"/>
              </a:solidFill>
            </a:ln>
          </p:spPr>
          <p:txBody>
            <a:bodyPr wrap="square" rtlCol="0">
              <a:spAutoFit/>
            </a:bodyPr>
            <a:lstStyle/>
            <a:p>
              <a:pPr marL="1767078" lvl="4" indent="-285750">
                <a:lnSpc>
                  <a:spcPct val="150000"/>
                </a:lnSpc>
                <a:buClr>
                  <a:srgbClr val="EC0B8E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Rx</a:t>
              </a: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全称是</a:t>
              </a: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Reactive Extension</a:t>
              </a: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。是一个用于响应式编程的库。</a:t>
              </a:r>
              <a:endPara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marL="1767078" lvl="4" indent="-285750">
                <a:lnSpc>
                  <a:spcPct val="150000"/>
                </a:lnSpc>
                <a:buClr>
                  <a:srgbClr val="EC0B8E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en-US" altLang="zh-CN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Rx</a:t>
              </a: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有多种语言的实现。</a:t>
              </a:r>
              <a:r>
                <a:rPr lang="en-US" altLang="zh-CN" sz="18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RxJS</a:t>
              </a: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是</a:t>
              </a:r>
              <a:r>
                <a:rPr lang="en-US" altLang="zh-CN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Rx</a:t>
              </a: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的</a:t>
              </a:r>
              <a:r>
                <a:rPr lang="en-US" altLang="zh-CN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JavaScript</a:t>
              </a: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实现。</a:t>
              </a:r>
              <a:endPara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marL="1767078" lvl="4" indent="-285750">
                <a:lnSpc>
                  <a:spcPct val="150000"/>
                </a:lnSpc>
                <a:buClr>
                  <a:srgbClr val="EC0B8E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en-US" altLang="zh-CN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Rx</a:t>
              </a: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让我们可以使用“</a:t>
              </a:r>
              <a:r>
                <a:rPr lang="zh-CN" altLang="en-US" sz="1800" dirty="0" smtClean="0">
                  <a:solidFill>
                    <a:srgbClr val="FF0000"/>
                  </a:solidFill>
                  <a:latin typeface="+mn-ea"/>
                </a:rPr>
                <a:t>流</a:t>
              </a: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”这种抽象概念来编写代码。</a:t>
              </a:r>
              <a:endPara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981" y="1307937"/>
              <a:ext cx="1071944" cy="1071944"/>
            </a:xfrm>
            <a:prstGeom prst="rect">
              <a:avLst/>
            </a:prstGeom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55" y="2692643"/>
            <a:ext cx="14478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05646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什么是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流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？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" name="Rectangle 29"/>
          <p:cNvSpPr/>
          <p:nvPr/>
        </p:nvSpPr>
        <p:spPr>
          <a:xfrm>
            <a:off x="620016" y="605681"/>
            <a:ext cx="90281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What is </a:t>
            </a:r>
            <a:r>
              <a:rPr lang="en-US" altLang="zh-CN" sz="1050" dirty="0" err="1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stram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895" y="1058934"/>
            <a:ext cx="5473203" cy="27900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0016" y="3981490"/>
            <a:ext cx="8226771" cy="1338828"/>
          </a:xfrm>
          <a:prstGeom prst="rect">
            <a:avLst/>
          </a:prstGeom>
          <a:noFill/>
          <a:ln w="19050">
            <a:solidFill>
              <a:srgbClr val="358FCB"/>
            </a:solidFill>
          </a:ln>
        </p:spPr>
        <p:txBody>
          <a:bodyPr wrap="square" rtlCol="0">
            <a:spAutoFit/>
          </a:bodyPr>
          <a:lstStyle/>
          <a:p>
            <a:pPr marL="395478" indent="-285750">
              <a:lnSpc>
                <a:spcPct val="150000"/>
              </a:lnSpc>
              <a:buClr>
                <a:srgbClr val="EC0B8E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“流”，就是一个数据管道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。可以通过订阅它来监听其中的数据。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95478" indent="-285750">
              <a:lnSpc>
                <a:spcPct val="150000"/>
              </a:lnSpc>
              <a:buClr>
                <a:srgbClr val="EC0B8E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管道中的数据可能同步到达，也可能在未来某个时间异步到达。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95478" indent="-285750">
              <a:lnSpc>
                <a:spcPct val="150000"/>
              </a:lnSpc>
              <a:buClr>
                <a:srgbClr val="EC0B8E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所有的事件和数据都可以转化为流。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53821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543" y="27372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核心概念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" name="Rectangle 29"/>
          <p:cNvSpPr/>
          <p:nvPr/>
        </p:nvSpPr>
        <p:spPr>
          <a:xfrm>
            <a:off x="620016" y="605681"/>
            <a:ext cx="88197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Core Concepts</a:t>
            </a:r>
            <a:endParaRPr lang="id-ID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  <a:p>
            <a:pPr lvl="0"/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01537" y="1158948"/>
            <a:ext cx="8226771" cy="1222745"/>
            <a:chOff x="601542" y="1158948"/>
            <a:chExt cx="8226771" cy="1222745"/>
          </a:xfrm>
        </p:grpSpPr>
        <p:grpSp>
          <p:nvGrpSpPr>
            <p:cNvPr id="17" name="组合 16"/>
            <p:cNvGrpSpPr/>
            <p:nvPr/>
          </p:nvGrpSpPr>
          <p:grpSpPr>
            <a:xfrm>
              <a:off x="601542" y="1158948"/>
              <a:ext cx="8226771" cy="1222745"/>
              <a:chOff x="601542" y="1158948"/>
              <a:chExt cx="8226771" cy="1222745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601542" y="1158948"/>
                <a:ext cx="8226771" cy="122274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358F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01544" y="1163413"/>
                <a:ext cx="3566420" cy="92333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395478" indent="-285750">
                  <a:lnSpc>
                    <a:spcPct val="150000"/>
                  </a:lnSpc>
                  <a:buClr>
                    <a:srgbClr val="EC0B8E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en-US" altLang="zh-CN" sz="18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Observable</a:t>
                </a:r>
                <a:r>
                  <a:rPr lang="zh-CN" alt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：可观测（流）。</a:t>
                </a:r>
                <a:endParaRPr lang="en-US" altLang="zh-CN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  <a:p>
                <a:pPr marL="395478" indent="-285750">
                  <a:lnSpc>
                    <a:spcPct val="150000"/>
                  </a:lnSpc>
                  <a:buClr>
                    <a:srgbClr val="EC0B8E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生产者。</a:t>
                </a:r>
                <a:endPara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</p:grp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8698" y="1217424"/>
              <a:ext cx="1783528" cy="1105787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601537" y="4798826"/>
            <a:ext cx="8226771" cy="1446029"/>
            <a:chOff x="601537" y="4798826"/>
            <a:chExt cx="8226771" cy="1446029"/>
          </a:xfrm>
        </p:grpSpPr>
        <p:grpSp>
          <p:nvGrpSpPr>
            <p:cNvPr id="21" name="组合 20"/>
            <p:cNvGrpSpPr/>
            <p:nvPr/>
          </p:nvGrpSpPr>
          <p:grpSpPr>
            <a:xfrm>
              <a:off x="601537" y="4798826"/>
              <a:ext cx="8226771" cy="1446029"/>
              <a:chOff x="601538" y="4798826"/>
              <a:chExt cx="8226771" cy="1446029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601538" y="4798826"/>
                <a:ext cx="8226771" cy="144602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358F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0698" y="4897806"/>
                <a:ext cx="1688543" cy="1241079"/>
              </a:xfrm>
              <a:prstGeom prst="rect">
                <a:avLst/>
              </a:prstGeom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601541" y="4798826"/>
              <a:ext cx="3566420" cy="92333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marL="395478" indent="-285750">
                <a:lnSpc>
                  <a:spcPct val="150000"/>
                </a:lnSpc>
                <a:buClr>
                  <a:srgbClr val="EC0B8E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en-US" altLang="zh-CN" sz="1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Observer</a:t>
              </a: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：观察者。</a:t>
              </a:r>
              <a:endPara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marL="395478" indent="-285750">
                <a:lnSpc>
                  <a:spcPct val="150000"/>
                </a:lnSpc>
                <a:buClr>
                  <a:srgbClr val="EC0B8E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消费者</a:t>
              </a: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。</a:t>
              </a:r>
              <a:endPara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01537" y="2858386"/>
            <a:ext cx="8226771" cy="1463748"/>
            <a:chOff x="601537" y="2845979"/>
            <a:chExt cx="8226771" cy="1463748"/>
          </a:xfrm>
        </p:grpSpPr>
        <p:grpSp>
          <p:nvGrpSpPr>
            <p:cNvPr id="18" name="组合 17"/>
            <p:cNvGrpSpPr/>
            <p:nvPr/>
          </p:nvGrpSpPr>
          <p:grpSpPr>
            <a:xfrm>
              <a:off x="601537" y="2845979"/>
              <a:ext cx="8226771" cy="1463748"/>
              <a:chOff x="601537" y="2845979"/>
              <a:chExt cx="8226771" cy="1463748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601537" y="2863698"/>
                <a:ext cx="8226771" cy="144602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358F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20019" y="2845979"/>
                <a:ext cx="3566420" cy="92333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395478" indent="-285750">
                  <a:lnSpc>
                    <a:spcPct val="150000"/>
                  </a:lnSpc>
                  <a:buClr>
                    <a:srgbClr val="EC0B8E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en-US" altLang="zh-CN" sz="18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Operator</a:t>
                </a:r>
                <a:r>
                  <a:rPr lang="zh-CN" alt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：操作符。</a:t>
                </a:r>
                <a:endParaRPr lang="en-US" altLang="zh-CN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  <a:p>
                <a:pPr marL="395478" indent="-285750">
                  <a:lnSpc>
                    <a:spcPct val="150000"/>
                  </a:lnSpc>
                  <a:buClr>
                    <a:srgbClr val="EC0B8E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sz="1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中间人。</a:t>
                </a:r>
                <a:endPara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</p:grp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0698" y="3036081"/>
              <a:ext cx="1719529" cy="1065823"/>
            </a:xfrm>
            <a:prstGeom prst="rect">
              <a:avLst/>
            </a:prstGeom>
          </p:spPr>
        </p:pic>
      </p:grpSp>
      <p:sp>
        <p:nvSpPr>
          <p:cNvPr id="15" name="下箭头 14"/>
          <p:cNvSpPr/>
          <p:nvPr/>
        </p:nvSpPr>
        <p:spPr>
          <a:xfrm>
            <a:off x="4538090" y="2461434"/>
            <a:ext cx="353663" cy="33669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4538090" y="4424903"/>
            <a:ext cx="353663" cy="33669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8464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543" y="27372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核心概念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" name="Rectangle 29"/>
          <p:cNvSpPr/>
          <p:nvPr/>
        </p:nvSpPr>
        <p:spPr>
          <a:xfrm>
            <a:off x="620016" y="605681"/>
            <a:ext cx="88197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Core Concepts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626" y="1465078"/>
            <a:ext cx="5654949" cy="344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362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543" y="273728"/>
            <a:ext cx="1898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示例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1</a:t>
            </a:r>
            <a:r>
              <a:rPr lang="id-ID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电影搜索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" name="Rectangle 29"/>
          <p:cNvSpPr/>
          <p:nvPr/>
        </p:nvSpPr>
        <p:spPr>
          <a:xfrm>
            <a:off x="620016" y="605681"/>
            <a:ext cx="62068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example</a:t>
            </a:r>
            <a:endParaRPr lang="id-ID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  <a:p>
            <a:pPr lvl="0"/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01537" y="1158949"/>
            <a:ext cx="8226771" cy="1578136"/>
            <a:chOff x="601542" y="1158948"/>
            <a:chExt cx="8226771" cy="1343293"/>
          </a:xfrm>
        </p:grpSpPr>
        <p:sp>
          <p:nvSpPr>
            <p:cNvPr id="2" name="矩形 1"/>
            <p:cNvSpPr/>
            <p:nvPr/>
          </p:nvSpPr>
          <p:spPr>
            <a:xfrm>
              <a:off x="601542" y="1158948"/>
              <a:ext cx="8226771" cy="122274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58F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1543" y="1163413"/>
              <a:ext cx="8226769" cy="133882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marL="395478" indent="-285750">
                <a:lnSpc>
                  <a:spcPct val="150000"/>
                </a:lnSpc>
                <a:buClr>
                  <a:srgbClr val="EC0B8E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用户输入完成后再进行搜索，减少冗余请求。</a:t>
              </a:r>
              <a:endPara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marL="395478" indent="-285750">
                <a:lnSpc>
                  <a:spcPct val="150000"/>
                </a:lnSpc>
                <a:buClr>
                  <a:srgbClr val="EC0B8E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前后两次输入关键词相同时，不进行搜索。</a:t>
              </a:r>
              <a:endPara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marL="395478" indent="-285750">
                <a:lnSpc>
                  <a:spcPct val="150000"/>
                </a:lnSpc>
                <a:buClr>
                  <a:srgbClr val="EC0B8E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当输入新的关键词后，抛弃上一次未返回的搜索结果。</a:t>
              </a:r>
              <a:endPara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0505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543" y="273728"/>
            <a:ext cx="2198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示例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2</a:t>
            </a:r>
            <a:r>
              <a:rPr lang="id-ID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俄罗斯方块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" name="Rectangle 29"/>
          <p:cNvSpPr/>
          <p:nvPr/>
        </p:nvSpPr>
        <p:spPr>
          <a:xfrm>
            <a:off x="620016" y="605681"/>
            <a:ext cx="62068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example</a:t>
            </a:r>
            <a:endParaRPr lang="id-ID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  <a:p>
            <a:pPr lvl="0"/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520" y="0"/>
            <a:ext cx="44385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54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38"/>
          <p:cNvSpPr/>
          <p:nvPr/>
        </p:nvSpPr>
        <p:spPr>
          <a:xfrm>
            <a:off x="1782419" y="2373244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39"/>
          <p:cNvSpPr/>
          <p:nvPr/>
        </p:nvSpPr>
        <p:spPr>
          <a:xfrm>
            <a:off x="2183761" y="2775811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"/>
          <p:cNvSpPr txBox="1">
            <a:spLocks noChangeArrowheads="1"/>
          </p:cNvSpPr>
          <p:nvPr/>
        </p:nvSpPr>
        <p:spPr bwMode="auto">
          <a:xfrm>
            <a:off x="2244453" y="2858086"/>
            <a:ext cx="7526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02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3" name="椭圆 41"/>
          <p:cNvSpPr/>
          <p:nvPr/>
        </p:nvSpPr>
        <p:spPr>
          <a:xfrm>
            <a:off x="3063575" y="2384172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42"/>
          <p:cNvSpPr/>
          <p:nvPr/>
        </p:nvSpPr>
        <p:spPr>
          <a:xfrm>
            <a:off x="1707754" y="2700972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43"/>
          <p:cNvSpPr/>
          <p:nvPr/>
        </p:nvSpPr>
        <p:spPr>
          <a:xfrm>
            <a:off x="1564363" y="4086849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44"/>
          <p:cNvSpPr/>
          <p:nvPr/>
        </p:nvSpPr>
        <p:spPr>
          <a:xfrm>
            <a:off x="1977495" y="3747776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45"/>
          <p:cNvSpPr/>
          <p:nvPr/>
        </p:nvSpPr>
        <p:spPr>
          <a:xfrm>
            <a:off x="3306973" y="3418823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46"/>
          <p:cNvSpPr/>
          <p:nvPr/>
        </p:nvSpPr>
        <p:spPr>
          <a:xfrm>
            <a:off x="3130466" y="4039072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47"/>
          <p:cNvSpPr/>
          <p:nvPr/>
        </p:nvSpPr>
        <p:spPr>
          <a:xfrm>
            <a:off x="1542982" y="3418823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23"/>
          <p:cNvSpPr/>
          <p:nvPr/>
        </p:nvSpPr>
        <p:spPr>
          <a:xfrm>
            <a:off x="3753343" y="2933756"/>
            <a:ext cx="40527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358FCB"/>
                </a:solidFill>
                <a:latin typeface="+mn-ea"/>
              </a:rPr>
              <a:t>前端数据管理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与</a:t>
            </a:r>
            <a:r>
              <a:rPr lang="en-US" altLang="zh-CN" sz="3200" dirty="0" err="1" smtClean="0">
                <a:solidFill>
                  <a:srgbClr val="358FCB"/>
                </a:solidFill>
                <a:latin typeface="+mn-ea"/>
              </a:rPr>
              <a:t>NgRx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949273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26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前端数据管理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与</a:t>
            </a:r>
            <a:r>
              <a:rPr lang="en-US" altLang="zh-CN" sz="2000" dirty="0" err="1">
                <a:solidFill>
                  <a:srgbClr val="358FCB"/>
                </a:solidFill>
                <a:latin typeface="+mn-ea"/>
              </a:rPr>
              <a:t>NgRx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14646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State Management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cxnSp>
        <p:nvCxnSpPr>
          <p:cNvPr id="26" name="直接连接符 49"/>
          <p:cNvCxnSpPr/>
          <p:nvPr/>
        </p:nvCxnSpPr>
        <p:spPr>
          <a:xfrm>
            <a:off x="2200909" y="3832195"/>
            <a:ext cx="0" cy="902029"/>
          </a:xfrm>
          <a:prstGeom prst="line">
            <a:avLst/>
          </a:prstGeom>
          <a:ln>
            <a:solidFill>
              <a:srgbClr val="7F7F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53"/>
          <p:cNvCxnSpPr/>
          <p:nvPr/>
        </p:nvCxnSpPr>
        <p:spPr>
          <a:xfrm>
            <a:off x="6762055" y="3832195"/>
            <a:ext cx="0" cy="902029"/>
          </a:xfrm>
          <a:prstGeom prst="line">
            <a:avLst/>
          </a:prstGeom>
          <a:ln>
            <a:solidFill>
              <a:srgbClr val="7F7F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52"/>
          <p:cNvCxnSpPr/>
          <p:nvPr/>
        </p:nvCxnSpPr>
        <p:spPr>
          <a:xfrm>
            <a:off x="4472690" y="2860485"/>
            <a:ext cx="0" cy="902029"/>
          </a:xfrm>
          <a:prstGeom prst="line">
            <a:avLst/>
          </a:prstGeom>
          <a:ln>
            <a:solidFill>
              <a:srgbClr val="7F7F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42"/>
          <p:cNvCxnSpPr/>
          <p:nvPr/>
        </p:nvCxnSpPr>
        <p:spPr>
          <a:xfrm>
            <a:off x="1325693" y="3838485"/>
            <a:ext cx="6613303" cy="0"/>
          </a:xfrm>
          <a:prstGeom prst="straightConnector1">
            <a:avLst/>
          </a:prstGeom>
          <a:ln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45"/>
          <p:cNvSpPr/>
          <p:nvPr/>
        </p:nvSpPr>
        <p:spPr>
          <a:xfrm>
            <a:off x="2006010" y="3636937"/>
            <a:ext cx="390517" cy="390517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prstClr val="white"/>
                </a:solidFill>
                <a:latin typeface="+mj-lt"/>
              </a:rPr>
              <a:t>1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33" name="椭圆 46"/>
          <p:cNvSpPr/>
          <p:nvPr/>
        </p:nvSpPr>
        <p:spPr>
          <a:xfrm>
            <a:off x="4277432" y="3636937"/>
            <a:ext cx="390517" cy="390517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prstClr val="white"/>
                </a:solidFill>
                <a:latin typeface="+mj-lt"/>
              </a:rPr>
              <a:t>2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34" name="椭圆 47"/>
          <p:cNvSpPr/>
          <p:nvPr/>
        </p:nvSpPr>
        <p:spPr>
          <a:xfrm>
            <a:off x="6566797" y="3636937"/>
            <a:ext cx="390517" cy="390517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prstClr val="white"/>
                </a:solidFill>
                <a:latin typeface="+mj-lt"/>
              </a:rPr>
              <a:t>3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37" name="矩形 5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1248507" y="2617425"/>
            <a:ext cx="205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358FCB"/>
                </a:solidFill>
                <a:latin typeface="+mj-ea"/>
                <a:ea typeface="+mj-ea"/>
              </a:rPr>
              <a:t>远古时代： </a:t>
            </a:r>
            <a:r>
              <a:rPr lang="zh-CN" altLang="en-US" sz="1400" dirty="0">
                <a:solidFill>
                  <a:srgbClr val="358FCB"/>
                </a:solidFill>
                <a:ea typeface="微软雅黑" panose="020B0503020204020204" pitchFamily="34" charset="-122"/>
              </a:rPr>
              <a:t>刀耕火种</a:t>
            </a:r>
            <a:endParaRPr lang="zh-CN" altLang="en-US" sz="1400" dirty="0">
              <a:solidFill>
                <a:srgbClr val="358FCB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38" name="直接连接符 5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1579755" y="2925202"/>
            <a:ext cx="130495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55"/>
          <p:cNvSpPr/>
          <p:nvPr/>
        </p:nvSpPr>
        <p:spPr>
          <a:xfrm>
            <a:off x="1898050" y="4840651"/>
            <a:ext cx="592545" cy="592545"/>
          </a:xfrm>
          <a:prstGeom prst="ellipse">
            <a:avLst/>
          </a:prstGeom>
          <a:noFill/>
          <a:ln w="190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Freeform 194"/>
          <p:cNvSpPr>
            <a:spLocks noEditPoints="1"/>
          </p:cNvSpPr>
          <p:nvPr/>
        </p:nvSpPr>
        <p:spPr bwMode="auto">
          <a:xfrm>
            <a:off x="4297857" y="2346303"/>
            <a:ext cx="341456" cy="271122"/>
          </a:xfrm>
          <a:custGeom>
            <a:avLst/>
            <a:gdLst>
              <a:gd name="T0" fmla="*/ 110 w 127"/>
              <a:gd name="T1" fmla="*/ 9 h 101"/>
              <a:gd name="T2" fmla="*/ 107 w 127"/>
              <a:gd name="T3" fmla="*/ 7 h 101"/>
              <a:gd name="T4" fmla="*/ 57 w 127"/>
              <a:gd name="T5" fmla="*/ 0 h 101"/>
              <a:gd name="T6" fmla="*/ 18 w 127"/>
              <a:gd name="T7" fmla="*/ 15 h 101"/>
              <a:gd name="T8" fmla="*/ 18 w 127"/>
              <a:gd name="T9" fmla="*/ 15 h 101"/>
              <a:gd name="T10" fmla="*/ 17 w 127"/>
              <a:gd name="T11" fmla="*/ 16 h 101"/>
              <a:gd name="T12" fmla="*/ 0 w 127"/>
              <a:gd name="T13" fmla="*/ 38 h 101"/>
              <a:gd name="T14" fmla="*/ 2 w 127"/>
              <a:gd name="T15" fmla="*/ 43 h 101"/>
              <a:gd name="T16" fmla="*/ 16 w 127"/>
              <a:gd name="T17" fmla="*/ 82 h 101"/>
              <a:gd name="T18" fmla="*/ 71 w 127"/>
              <a:gd name="T19" fmla="*/ 101 h 101"/>
              <a:gd name="T20" fmla="*/ 72 w 127"/>
              <a:gd name="T21" fmla="*/ 101 h 101"/>
              <a:gd name="T22" fmla="*/ 72 w 127"/>
              <a:gd name="T23" fmla="*/ 101 h 101"/>
              <a:gd name="T24" fmla="*/ 73 w 127"/>
              <a:gd name="T25" fmla="*/ 101 h 101"/>
              <a:gd name="T26" fmla="*/ 112 w 127"/>
              <a:gd name="T27" fmla="*/ 77 h 101"/>
              <a:gd name="T28" fmla="*/ 125 w 127"/>
              <a:gd name="T29" fmla="*/ 36 h 101"/>
              <a:gd name="T30" fmla="*/ 126 w 127"/>
              <a:gd name="T31" fmla="*/ 31 h 101"/>
              <a:gd name="T32" fmla="*/ 21 w 127"/>
              <a:gd name="T33" fmla="*/ 21 h 101"/>
              <a:gd name="T34" fmla="*/ 53 w 127"/>
              <a:gd name="T35" fmla="*/ 50 h 101"/>
              <a:gd name="T36" fmla="*/ 68 w 127"/>
              <a:gd name="T37" fmla="*/ 93 h 101"/>
              <a:gd name="T38" fmla="*/ 23 w 127"/>
              <a:gd name="T39" fmla="*/ 48 h 101"/>
              <a:gd name="T40" fmla="*/ 54 w 127"/>
              <a:gd name="T41" fmla="*/ 56 h 101"/>
              <a:gd name="T42" fmla="*/ 68 w 127"/>
              <a:gd name="T43" fmla="*/ 38 h 101"/>
              <a:gd name="T44" fmla="*/ 71 w 127"/>
              <a:gd name="T45" fmla="*/ 24 h 101"/>
              <a:gd name="T46" fmla="*/ 58 w 127"/>
              <a:gd name="T47" fmla="*/ 7 h 101"/>
              <a:gd name="T48" fmla="*/ 71 w 127"/>
              <a:gd name="T49" fmla="*/ 24 h 101"/>
              <a:gd name="T50" fmla="*/ 75 w 127"/>
              <a:gd name="T51" fmla="*/ 42 h 101"/>
              <a:gd name="T52" fmla="*/ 82 w 127"/>
              <a:gd name="T53" fmla="*/ 55 h 101"/>
              <a:gd name="T54" fmla="*/ 85 w 127"/>
              <a:gd name="T55" fmla="*/ 55 h 101"/>
              <a:gd name="T56" fmla="*/ 106 w 127"/>
              <a:gd name="T57" fmla="*/ 75 h 101"/>
              <a:gd name="T58" fmla="*/ 75 w 127"/>
              <a:gd name="T59" fmla="*/ 92 h 101"/>
              <a:gd name="T60" fmla="*/ 76 w 127"/>
              <a:gd name="T61" fmla="*/ 29 h 101"/>
              <a:gd name="T62" fmla="*/ 118 w 127"/>
              <a:gd name="T63" fmla="*/ 3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7" h="101">
                <a:moveTo>
                  <a:pt x="126" y="31"/>
                </a:moveTo>
                <a:cubicBezTo>
                  <a:pt x="110" y="9"/>
                  <a:pt x="110" y="9"/>
                  <a:pt x="110" y="9"/>
                </a:cubicBezTo>
                <a:cubicBezTo>
                  <a:pt x="109" y="8"/>
                  <a:pt x="108" y="7"/>
                  <a:pt x="107" y="7"/>
                </a:cubicBezTo>
                <a:cubicBezTo>
                  <a:pt x="107" y="7"/>
                  <a:pt x="107" y="7"/>
                  <a:pt x="107" y="7"/>
                </a:cubicBezTo>
                <a:cubicBezTo>
                  <a:pt x="59" y="0"/>
                  <a:pt x="59" y="0"/>
                  <a:pt x="59" y="0"/>
                </a:cubicBezTo>
                <a:cubicBezTo>
                  <a:pt x="58" y="0"/>
                  <a:pt x="57" y="0"/>
                  <a:pt x="57" y="0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0" y="40"/>
                  <a:pt x="0" y="41"/>
                </a:cubicBezTo>
                <a:cubicBezTo>
                  <a:pt x="0" y="42"/>
                  <a:pt x="1" y="43"/>
                  <a:pt x="2" y="43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82"/>
                  <a:pt x="16" y="82"/>
                  <a:pt x="16" y="82"/>
                </a:cubicBezTo>
                <a:cubicBezTo>
                  <a:pt x="16" y="83"/>
                  <a:pt x="17" y="85"/>
                  <a:pt x="19" y="85"/>
                </a:cubicBezTo>
                <a:cubicBezTo>
                  <a:pt x="71" y="101"/>
                  <a:pt x="71" y="101"/>
                  <a:pt x="71" y="101"/>
                </a:cubicBezTo>
                <a:cubicBezTo>
                  <a:pt x="71" y="101"/>
                  <a:pt x="71" y="101"/>
                  <a:pt x="71" y="101"/>
                </a:cubicBezTo>
                <a:cubicBezTo>
                  <a:pt x="71" y="101"/>
                  <a:pt x="71" y="101"/>
                  <a:pt x="72" y="101"/>
                </a:cubicBezTo>
                <a:cubicBezTo>
                  <a:pt x="72" y="101"/>
                  <a:pt x="72" y="101"/>
                  <a:pt x="72" y="101"/>
                </a:cubicBezTo>
                <a:cubicBezTo>
                  <a:pt x="72" y="101"/>
                  <a:pt x="72" y="101"/>
                  <a:pt x="72" y="101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110" y="80"/>
                  <a:pt x="110" y="80"/>
                  <a:pt x="110" y="80"/>
                </a:cubicBezTo>
                <a:cubicBezTo>
                  <a:pt x="111" y="79"/>
                  <a:pt x="112" y="78"/>
                  <a:pt x="112" y="77"/>
                </a:cubicBezTo>
                <a:cubicBezTo>
                  <a:pt x="112" y="42"/>
                  <a:pt x="112" y="42"/>
                  <a:pt x="112" y="42"/>
                </a:cubicBezTo>
                <a:cubicBezTo>
                  <a:pt x="125" y="36"/>
                  <a:pt x="125" y="36"/>
                  <a:pt x="125" y="36"/>
                </a:cubicBezTo>
                <a:cubicBezTo>
                  <a:pt x="126" y="36"/>
                  <a:pt x="126" y="35"/>
                  <a:pt x="126" y="34"/>
                </a:cubicBezTo>
                <a:cubicBezTo>
                  <a:pt x="127" y="33"/>
                  <a:pt x="126" y="32"/>
                  <a:pt x="126" y="31"/>
                </a:cubicBezTo>
                <a:close/>
                <a:moveTo>
                  <a:pt x="8" y="38"/>
                </a:moveTo>
                <a:cubicBezTo>
                  <a:pt x="21" y="21"/>
                  <a:pt x="21" y="21"/>
                  <a:pt x="21" y="21"/>
                </a:cubicBezTo>
                <a:cubicBezTo>
                  <a:pt x="66" y="30"/>
                  <a:pt x="66" y="30"/>
                  <a:pt x="66" y="30"/>
                </a:cubicBezTo>
                <a:cubicBezTo>
                  <a:pt x="53" y="50"/>
                  <a:pt x="53" y="50"/>
                  <a:pt x="53" y="50"/>
                </a:cubicBezTo>
                <a:lnTo>
                  <a:pt x="8" y="38"/>
                </a:lnTo>
                <a:close/>
                <a:moveTo>
                  <a:pt x="68" y="93"/>
                </a:moveTo>
                <a:cubicBezTo>
                  <a:pt x="23" y="80"/>
                  <a:pt x="23" y="80"/>
                  <a:pt x="23" y="80"/>
                </a:cubicBezTo>
                <a:cubicBezTo>
                  <a:pt x="23" y="48"/>
                  <a:pt x="23" y="48"/>
                  <a:pt x="23" y="48"/>
                </a:cubicBezTo>
                <a:cubicBezTo>
                  <a:pt x="53" y="56"/>
                  <a:pt x="53" y="56"/>
                  <a:pt x="53" y="56"/>
                </a:cubicBezTo>
                <a:cubicBezTo>
                  <a:pt x="54" y="56"/>
                  <a:pt x="54" y="56"/>
                  <a:pt x="54" y="56"/>
                </a:cubicBezTo>
                <a:cubicBezTo>
                  <a:pt x="55" y="56"/>
                  <a:pt x="56" y="56"/>
                  <a:pt x="57" y="55"/>
                </a:cubicBezTo>
                <a:cubicBezTo>
                  <a:pt x="68" y="38"/>
                  <a:pt x="68" y="38"/>
                  <a:pt x="68" y="38"/>
                </a:cubicBezTo>
                <a:lnTo>
                  <a:pt x="68" y="93"/>
                </a:lnTo>
                <a:close/>
                <a:moveTo>
                  <a:pt x="71" y="24"/>
                </a:moveTo>
                <a:cubicBezTo>
                  <a:pt x="31" y="17"/>
                  <a:pt x="31" y="17"/>
                  <a:pt x="31" y="17"/>
                </a:cubicBezTo>
                <a:cubicBezTo>
                  <a:pt x="58" y="7"/>
                  <a:pt x="58" y="7"/>
                  <a:pt x="58" y="7"/>
                </a:cubicBezTo>
                <a:cubicBezTo>
                  <a:pt x="96" y="12"/>
                  <a:pt x="96" y="12"/>
                  <a:pt x="96" y="12"/>
                </a:cubicBezTo>
                <a:lnTo>
                  <a:pt x="71" y="24"/>
                </a:lnTo>
                <a:close/>
                <a:moveTo>
                  <a:pt x="75" y="92"/>
                </a:moveTo>
                <a:cubicBezTo>
                  <a:pt x="75" y="42"/>
                  <a:pt x="75" y="42"/>
                  <a:pt x="75" y="42"/>
                </a:cubicBezTo>
                <a:cubicBezTo>
                  <a:pt x="80" y="54"/>
                  <a:pt x="80" y="54"/>
                  <a:pt x="80" y="54"/>
                </a:cubicBezTo>
                <a:cubicBezTo>
                  <a:pt x="81" y="54"/>
                  <a:pt x="81" y="55"/>
                  <a:pt x="82" y="55"/>
                </a:cubicBezTo>
                <a:cubicBezTo>
                  <a:pt x="83" y="55"/>
                  <a:pt x="83" y="55"/>
                  <a:pt x="83" y="55"/>
                </a:cubicBezTo>
                <a:cubicBezTo>
                  <a:pt x="84" y="55"/>
                  <a:pt x="84" y="55"/>
                  <a:pt x="85" y="55"/>
                </a:cubicBezTo>
                <a:cubicBezTo>
                  <a:pt x="106" y="45"/>
                  <a:pt x="106" y="45"/>
                  <a:pt x="106" y="45"/>
                </a:cubicBezTo>
                <a:cubicBezTo>
                  <a:pt x="106" y="75"/>
                  <a:pt x="106" y="75"/>
                  <a:pt x="106" y="75"/>
                </a:cubicBezTo>
                <a:cubicBezTo>
                  <a:pt x="106" y="75"/>
                  <a:pt x="106" y="75"/>
                  <a:pt x="106" y="75"/>
                </a:cubicBezTo>
                <a:lnTo>
                  <a:pt x="75" y="92"/>
                </a:lnTo>
                <a:close/>
                <a:moveTo>
                  <a:pt x="85" y="48"/>
                </a:moveTo>
                <a:cubicBezTo>
                  <a:pt x="76" y="29"/>
                  <a:pt x="76" y="29"/>
                  <a:pt x="76" y="29"/>
                </a:cubicBezTo>
                <a:cubicBezTo>
                  <a:pt x="106" y="15"/>
                  <a:pt x="106" y="15"/>
                  <a:pt x="106" y="15"/>
                </a:cubicBezTo>
                <a:cubicBezTo>
                  <a:pt x="118" y="32"/>
                  <a:pt x="118" y="32"/>
                  <a:pt x="118" y="32"/>
                </a:cubicBezTo>
                <a:lnTo>
                  <a:pt x="85" y="4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6" name="Rectangle 85"/>
          <p:cNvSpPr/>
          <p:nvPr/>
        </p:nvSpPr>
        <p:spPr>
          <a:xfrm>
            <a:off x="1448682" y="2925202"/>
            <a:ext cx="1462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7F7F7F"/>
                </a:solidFill>
                <a:latin typeface="Raleway" panose="020B0003030101060003" pitchFamily="34" charset="0"/>
              </a:rPr>
              <a:t>原生</a:t>
            </a:r>
            <a:r>
              <a:rPr lang="en-US" altLang="zh-CN" sz="1400" dirty="0" smtClean="0">
                <a:solidFill>
                  <a:srgbClr val="7F7F7F"/>
                </a:solidFill>
                <a:latin typeface="Raleway" panose="020B0003030101060003" pitchFamily="34" charset="0"/>
              </a:rPr>
              <a:t>JS</a:t>
            </a:r>
            <a:r>
              <a:rPr lang="en-US" altLang="zh-CN" sz="1400" dirty="0" smtClean="0">
                <a:solidFill>
                  <a:srgbClr val="7F7F7F"/>
                </a:solidFill>
                <a:latin typeface="Raleway" panose="020B0003030101060003" pitchFamily="34" charset="0"/>
              </a:rPr>
              <a:t>/HTML/CSS</a:t>
            </a:r>
            <a:endParaRPr lang="id-ID" sz="1400" dirty="0">
              <a:solidFill>
                <a:srgbClr val="7F7F7F"/>
              </a:solidFill>
              <a:latin typeface="Raleway" panose="020B0003030101060003" pitchFamily="34" charset="0"/>
            </a:endParaRPr>
          </a:p>
        </p:txBody>
      </p:sp>
      <p:sp>
        <p:nvSpPr>
          <p:cNvPr id="87" name="椭圆 55"/>
          <p:cNvSpPr/>
          <p:nvPr/>
        </p:nvSpPr>
        <p:spPr>
          <a:xfrm>
            <a:off x="4176416" y="2178769"/>
            <a:ext cx="592545" cy="592545"/>
          </a:xfrm>
          <a:prstGeom prst="ellipse">
            <a:avLst/>
          </a:prstGeom>
          <a:noFill/>
          <a:ln w="190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55"/>
          <p:cNvSpPr/>
          <p:nvPr/>
        </p:nvSpPr>
        <p:spPr>
          <a:xfrm>
            <a:off x="6465782" y="4840650"/>
            <a:ext cx="592545" cy="592545"/>
          </a:xfrm>
          <a:prstGeom prst="ellipse">
            <a:avLst/>
          </a:prstGeom>
          <a:noFill/>
          <a:ln w="190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Freeform 126"/>
          <p:cNvSpPr>
            <a:spLocks noEditPoints="1"/>
          </p:cNvSpPr>
          <p:nvPr/>
        </p:nvSpPr>
        <p:spPr bwMode="auto">
          <a:xfrm>
            <a:off x="6623429" y="4941830"/>
            <a:ext cx="195263" cy="368300"/>
          </a:xfrm>
          <a:custGeom>
            <a:avLst/>
            <a:gdLst>
              <a:gd name="T0" fmla="*/ 82 w 87"/>
              <a:gd name="T1" fmla="*/ 5 h 163"/>
              <a:gd name="T2" fmla="*/ 84 w 87"/>
              <a:gd name="T3" fmla="*/ 0 h 163"/>
              <a:gd name="T4" fmla="*/ 84 w 87"/>
              <a:gd name="T5" fmla="*/ 163 h 163"/>
              <a:gd name="T6" fmla="*/ 43 w 87"/>
              <a:gd name="T7" fmla="*/ 149 h 163"/>
              <a:gd name="T8" fmla="*/ 52 w 87"/>
              <a:gd name="T9" fmla="*/ 146 h 163"/>
              <a:gd name="T10" fmla="*/ 52 w 87"/>
              <a:gd name="T11" fmla="*/ 128 h 163"/>
              <a:gd name="T12" fmla="*/ 43 w 87"/>
              <a:gd name="T13" fmla="*/ 124 h 163"/>
              <a:gd name="T14" fmla="*/ 49 w 87"/>
              <a:gd name="T15" fmla="*/ 131 h 163"/>
              <a:gd name="T16" fmla="*/ 51 w 87"/>
              <a:gd name="T17" fmla="*/ 137 h 163"/>
              <a:gd name="T18" fmla="*/ 43 w 87"/>
              <a:gd name="T19" fmla="*/ 144 h 163"/>
              <a:gd name="T20" fmla="*/ 43 w 87"/>
              <a:gd name="T21" fmla="*/ 114 h 163"/>
              <a:gd name="T22" fmla="*/ 52 w 87"/>
              <a:gd name="T23" fmla="*/ 110 h 163"/>
              <a:gd name="T24" fmla="*/ 52 w 87"/>
              <a:gd name="T25" fmla="*/ 93 h 163"/>
              <a:gd name="T26" fmla="*/ 43 w 87"/>
              <a:gd name="T27" fmla="*/ 94 h 163"/>
              <a:gd name="T28" fmla="*/ 49 w 87"/>
              <a:gd name="T29" fmla="*/ 96 h 163"/>
              <a:gd name="T30" fmla="*/ 49 w 87"/>
              <a:gd name="T31" fmla="*/ 107 h 163"/>
              <a:gd name="T32" fmla="*/ 43 w 87"/>
              <a:gd name="T33" fmla="*/ 114 h 163"/>
              <a:gd name="T34" fmla="*/ 79 w 87"/>
              <a:gd name="T35" fmla="*/ 79 h 163"/>
              <a:gd name="T36" fmla="*/ 43 w 87"/>
              <a:gd name="T37" fmla="*/ 46 h 163"/>
              <a:gd name="T38" fmla="*/ 74 w 87"/>
              <a:gd name="T39" fmla="*/ 77 h 163"/>
              <a:gd name="T40" fmla="*/ 43 w 87"/>
              <a:gd name="T41" fmla="*/ 44 h 163"/>
              <a:gd name="T42" fmla="*/ 79 w 87"/>
              <a:gd name="T43" fmla="*/ 11 h 163"/>
              <a:gd name="T44" fmla="*/ 43 w 87"/>
              <a:gd name="T45" fmla="*/ 14 h 163"/>
              <a:gd name="T46" fmla="*/ 43 w 87"/>
              <a:gd name="T47" fmla="*/ 39 h 163"/>
              <a:gd name="T48" fmla="*/ 43 w 87"/>
              <a:gd name="T49" fmla="*/ 159 h 163"/>
              <a:gd name="T50" fmla="*/ 0 w 87"/>
              <a:gd name="T51" fmla="*/ 161 h 163"/>
              <a:gd name="T52" fmla="*/ 43 w 87"/>
              <a:gd name="T53" fmla="*/ 0 h 163"/>
              <a:gd name="T54" fmla="*/ 5 w 87"/>
              <a:gd name="T55" fmla="*/ 159 h 163"/>
              <a:gd name="T56" fmla="*/ 8 w 87"/>
              <a:gd name="T57" fmla="*/ 11 h 163"/>
              <a:gd name="T58" fmla="*/ 43 w 87"/>
              <a:gd name="T59" fmla="*/ 44 h 163"/>
              <a:gd name="T60" fmla="*/ 13 w 87"/>
              <a:gd name="T61" fmla="*/ 14 h 163"/>
              <a:gd name="T62" fmla="*/ 43 w 87"/>
              <a:gd name="T63" fmla="*/ 46 h 163"/>
              <a:gd name="T64" fmla="*/ 8 w 87"/>
              <a:gd name="T65" fmla="*/ 79 h 163"/>
              <a:gd name="T66" fmla="*/ 43 w 87"/>
              <a:gd name="T67" fmla="*/ 77 h 163"/>
              <a:gd name="T68" fmla="*/ 43 w 87"/>
              <a:gd name="T69" fmla="*/ 51 h 163"/>
              <a:gd name="T70" fmla="*/ 35 w 87"/>
              <a:gd name="T71" fmla="*/ 93 h 163"/>
              <a:gd name="T72" fmla="*/ 35 w 87"/>
              <a:gd name="T73" fmla="*/ 110 h 163"/>
              <a:gd name="T74" fmla="*/ 43 w 87"/>
              <a:gd name="T75" fmla="*/ 109 h 163"/>
              <a:gd name="T76" fmla="*/ 36 w 87"/>
              <a:gd name="T77" fmla="*/ 101 h 163"/>
              <a:gd name="T78" fmla="*/ 43 w 87"/>
              <a:gd name="T79" fmla="*/ 94 h 163"/>
              <a:gd name="T80" fmla="*/ 35 w 87"/>
              <a:gd name="T81" fmla="*/ 128 h 163"/>
              <a:gd name="T82" fmla="*/ 35 w 87"/>
              <a:gd name="T83" fmla="*/ 146 h 163"/>
              <a:gd name="T84" fmla="*/ 38 w 87"/>
              <a:gd name="T85" fmla="*/ 142 h 163"/>
              <a:gd name="T86" fmla="*/ 38 w 87"/>
              <a:gd name="T87" fmla="*/ 131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7" h="163">
                <a:moveTo>
                  <a:pt x="43" y="159"/>
                </a:moveTo>
                <a:cubicBezTo>
                  <a:pt x="82" y="159"/>
                  <a:pt x="82" y="159"/>
                  <a:pt x="82" y="159"/>
                </a:cubicBezTo>
                <a:cubicBezTo>
                  <a:pt x="82" y="5"/>
                  <a:pt x="82" y="5"/>
                  <a:pt x="82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0"/>
                  <a:pt x="43" y="0"/>
                  <a:pt x="43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7" y="1"/>
                  <a:pt x="87" y="2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6" y="163"/>
                  <a:pt x="84" y="163"/>
                </a:cubicBezTo>
                <a:cubicBezTo>
                  <a:pt x="43" y="163"/>
                  <a:pt x="43" y="163"/>
                  <a:pt x="43" y="163"/>
                </a:cubicBezTo>
                <a:cubicBezTo>
                  <a:pt x="43" y="159"/>
                  <a:pt x="43" y="159"/>
                  <a:pt x="43" y="159"/>
                </a:cubicBezTo>
                <a:close/>
                <a:moveTo>
                  <a:pt x="43" y="149"/>
                </a:moveTo>
                <a:cubicBezTo>
                  <a:pt x="43" y="149"/>
                  <a:pt x="43" y="149"/>
                  <a:pt x="43" y="149"/>
                </a:cubicBezTo>
                <a:cubicBezTo>
                  <a:pt x="47" y="149"/>
                  <a:pt x="50" y="148"/>
                  <a:pt x="52" y="146"/>
                </a:cubicBezTo>
                <a:cubicBezTo>
                  <a:pt x="52" y="146"/>
                  <a:pt x="52" y="146"/>
                  <a:pt x="52" y="146"/>
                </a:cubicBezTo>
                <a:cubicBezTo>
                  <a:pt x="52" y="146"/>
                  <a:pt x="52" y="146"/>
                  <a:pt x="52" y="146"/>
                </a:cubicBezTo>
                <a:cubicBezTo>
                  <a:pt x="54" y="143"/>
                  <a:pt x="56" y="140"/>
                  <a:pt x="56" y="137"/>
                </a:cubicBezTo>
                <a:cubicBezTo>
                  <a:pt x="56" y="133"/>
                  <a:pt x="54" y="130"/>
                  <a:pt x="52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0" y="126"/>
                  <a:pt x="47" y="124"/>
                  <a:pt x="43" y="124"/>
                </a:cubicBezTo>
                <a:cubicBezTo>
                  <a:pt x="43" y="124"/>
                  <a:pt x="43" y="124"/>
                  <a:pt x="43" y="124"/>
                </a:cubicBezTo>
                <a:cubicBezTo>
                  <a:pt x="43" y="129"/>
                  <a:pt x="43" y="129"/>
                  <a:pt x="43" y="129"/>
                </a:cubicBezTo>
                <a:cubicBezTo>
                  <a:pt x="43" y="129"/>
                  <a:pt x="43" y="129"/>
                  <a:pt x="43" y="129"/>
                </a:cubicBezTo>
                <a:cubicBezTo>
                  <a:pt x="45" y="129"/>
                  <a:pt x="47" y="130"/>
                  <a:pt x="49" y="131"/>
                </a:cubicBezTo>
                <a:cubicBezTo>
                  <a:pt x="49" y="131"/>
                  <a:pt x="49" y="131"/>
                  <a:pt x="49" y="131"/>
                </a:cubicBezTo>
                <a:cubicBezTo>
                  <a:pt x="49" y="131"/>
                  <a:pt x="49" y="131"/>
                  <a:pt x="49" y="131"/>
                </a:cubicBezTo>
                <a:cubicBezTo>
                  <a:pt x="50" y="133"/>
                  <a:pt x="51" y="135"/>
                  <a:pt x="51" y="137"/>
                </a:cubicBezTo>
                <a:cubicBezTo>
                  <a:pt x="51" y="139"/>
                  <a:pt x="50" y="141"/>
                  <a:pt x="49" y="142"/>
                </a:cubicBezTo>
                <a:cubicBezTo>
                  <a:pt x="49" y="142"/>
                  <a:pt x="49" y="142"/>
                  <a:pt x="49" y="142"/>
                </a:cubicBezTo>
                <a:cubicBezTo>
                  <a:pt x="47" y="144"/>
                  <a:pt x="45" y="144"/>
                  <a:pt x="43" y="144"/>
                </a:cubicBezTo>
                <a:cubicBezTo>
                  <a:pt x="43" y="144"/>
                  <a:pt x="43" y="144"/>
                  <a:pt x="43" y="144"/>
                </a:cubicBezTo>
                <a:cubicBezTo>
                  <a:pt x="43" y="149"/>
                  <a:pt x="43" y="149"/>
                  <a:pt x="43" y="149"/>
                </a:cubicBezTo>
                <a:close/>
                <a:moveTo>
                  <a:pt x="43" y="114"/>
                </a:moveTo>
                <a:cubicBezTo>
                  <a:pt x="43" y="114"/>
                  <a:pt x="43" y="114"/>
                  <a:pt x="43" y="114"/>
                </a:cubicBezTo>
                <a:cubicBezTo>
                  <a:pt x="47" y="114"/>
                  <a:pt x="50" y="113"/>
                  <a:pt x="52" y="110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4" y="108"/>
                  <a:pt x="56" y="105"/>
                  <a:pt x="56" y="101"/>
                </a:cubicBezTo>
                <a:cubicBezTo>
                  <a:pt x="56" y="98"/>
                  <a:pt x="54" y="95"/>
                  <a:pt x="52" y="93"/>
                </a:cubicBezTo>
                <a:cubicBezTo>
                  <a:pt x="52" y="93"/>
                  <a:pt x="52" y="93"/>
                  <a:pt x="52" y="93"/>
                </a:cubicBezTo>
                <a:cubicBezTo>
                  <a:pt x="50" y="90"/>
                  <a:pt x="47" y="89"/>
                  <a:pt x="43" y="89"/>
                </a:cubicBezTo>
                <a:cubicBezTo>
                  <a:pt x="43" y="89"/>
                  <a:pt x="43" y="89"/>
                  <a:pt x="43" y="89"/>
                </a:cubicBezTo>
                <a:cubicBezTo>
                  <a:pt x="43" y="94"/>
                  <a:pt x="43" y="94"/>
                  <a:pt x="43" y="94"/>
                </a:cubicBezTo>
                <a:cubicBezTo>
                  <a:pt x="43" y="94"/>
                  <a:pt x="43" y="94"/>
                  <a:pt x="43" y="94"/>
                </a:cubicBezTo>
                <a:cubicBezTo>
                  <a:pt x="45" y="94"/>
                  <a:pt x="47" y="95"/>
                  <a:pt x="49" y="96"/>
                </a:cubicBezTo>
                <a:cubicBezTo>
                  <a:pt x="49" y="96"/>
                  <a:pt x="49" y="96"/>
                  <a:pt x="49" y="96"/>
                </a:cubicBezTo>
                <a:cubicBezTo>
                  <a:pt x="50" y="97"/>
                  <a:pt x="51" y="99"/>
                  <a:pt x="51" y="101"/>
                </a:cubicBezTo>
                <a:cubicBezTo>
                  <a:pt x="51" y="104"/>
                  <a:pt x="50" y="105"/>
                  <a:pt x="49" y="107"/>
                </a:cubicBezTo>
                <a:cubicBezTo>
                  <a:pt x="49" y="107"/>
                  <a:pt x="49" y="107"/>
                  <a:pt x="49" y="107"/>
                </a:cubicBezTo>
                <a:cubicBezTo>
                  <a:pt x="47" y="108"/>
                  <a:pt x="45" y="109"/>
                  <a:pt x="43" y="109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3" y="114"/>
                  <a:pt x="43" y="114"/>
                  <a:pt x="43" y="114"/>
                </a:cubicBezTo>
                <a:close/>
                <a:moveTo>
                  <a:pt x="43" y="81"/>
                </a:moveTo>
                <a:cubicBezTo>
                  <a:pt x="76" y="81"/>
                  <a:pt x="76" y="81"/>
                  <a:pt x="76" y="81"/>
                </a:cubicBezTo>
                <a:cubicBezTo>
                  <a:pt x="78" y="81"/>
                  <a:pt x="79" y="80"/>
                  <a:pt x="79" y="79"/>
                </a:cubicBezTo>
                <a:cubicBezTo>
                  <a:pt x="79" y="49"/>
                  <a:pt x="79" y="49"/>
                  <a:pt x="79" y="49"/>
                </a:cubicBezTo>
                <a:cubicBezTo>
                  <a:pt x="79" y="47"/>
                  <a:pt x="78" y="46"/>
                  <a:pt x="76" y="46"/>
                </a:cubicBezTo>
                <a:cubicBezTo>
                  <a:pt x="43" y="46"/>
                  <a:pt x="43" y="46"/>
                  <a:pt x="43" y="46"/>
                </a:cubicBezTo>
                <a:cubicBezTo>
                  <a:pt x="43" y="51"/>
                  <a:pt x="43" y="51"/>
                  <a:pt x="43" y="51"/>
                </a:cubicBezTo>
                <a:cubicBezTo>
                  <a:pt x="74" y="51"/>
                  <a:pt x="74" y="51"/>
                  <a:pt x="74" y="51"/>
                </a:cubicBezTo>
                <a:cubicBezTo>
                  <a:pt x="74" y="77"/>
                  <a:pt x="74" y="77"/>
                  <a:pt x="74" y="77"/>
                </a:cubicBezTo>
                <a:cubicBezTo>
                  <a:pt x="43" y="77"/>
                  <a:pt x="43" y="77"/>
                  <a:pt x="43" y="77"/>
                </a:cubicBezTo>
                <a:cubicBezTo>
                  <a:pt x="43" y="81"/>
                  <a:pt x="43" y="81"/>
                  <a:pt x="43" y="81"/>
                </a:cubicBezTo>
                <a:close/>
                <a:moveTo>
                  <a:pt x="43" y="44"/>
                </a:moveTo>
                <a:cubicBezTo>
                  <a:pt x="76" y="44"/>
                  <a:pt x="76" y="44"/>
                  <a:pt x="76" y="44"/>
                </a:cubicBezTo>
                <a:cubicBezTo>
                  <a:pt x="78" y="44"/>
                  <a:pt x="79" y="43"/>
                  <a:pt x="79" y="41"/>
                </a:cubicBezTo>
                <a:cubicBezTo>
                  <a:pt x="79" y="11"/>
                  <a:pt x="79" y="11"/>
                  <a:pt x="79" y="11"/>
                </a:cubicBezTo>
                <a:cubicBezTo>
                  <a:pt x="79" y="10"/>
                  <a:pt x="78" y="9"/>
                  <a:pt x="76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14"/>
                  <a:pt x="43" y="14"/>
                  <a:pt x="43" y="14"/>
                </a:cubicBezTo>
                <a:cubicBezTo>
                  <a:pt x="74" y="14"/>
                  <a:pt x="74" y="14"/>
                  <a:pt x="74" y="14"/>
                </a:cubicBezTo>
                <a:cubicBezTo>
                  <a:pt x="74" y="39"/>
                  <a:pt x="74" y="39"/>
                  <a:pt x="74" y="39"/>
                </a:cubicBezTo>
                <a:cubicBezTo>
                  <a:pt x="43" y="39"/>
                  <a:pt x="43" y="39"/>
                  <a:pt x="43" y="39"/>
                </a:cubicBezTo>
                <a:lnTo>
                  <a:pt x="43" y="44"/>
                </a:lnTo>
                <a:close/>
                <a:moveTo>
                  <a:pt x="5" y="159"/>
                </a:moveTo>
                <a:cubicBezTo>
                  <a:pt x="43" y="159"/>
                  <a:pt x="43" y="159"/>
                  <a:pt x="43" y="159"/>
                </a:cubicBezTo>
                <a:cubicBezTo>
                  <a:pt x="43" y="163"/>
                  <a:pt x="43" y="163"/>
                  <a:pt x="43" y="163"/>
                </a:cubicBezTo>
                <a:cubicBezTo>
                  <a:pt x="2" y="163"/>
                  <a:pt x="2" y="163"/>
                  <a:pt x="2" y="163"/>
                </a:cubicBezTo>
                <a:cubicBezTo>
                  <a:pt x="1" y="163"/>
                  <a:pt x="0" y="162"/>
                  <a:pt x="0" y="161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5"/>
                  <a:pt x="43" y="5"/>
                  <a:pt x="43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159"/>
                  <a:pt x="5" y="159"/>
                  <a:pt x="5" y="159"/>
                </a:cubicBezTo>
                <a:close/>
                <a:moveTo>
                  <a:pt x="43" y="9"/>
                </a:moveTo>
                <a:cubicBezTo>
                  <a:pt x="11" y="9"/>
                  <a:pt x="11" y="9"/>
                  <a:pt x="11" y="9"/>
                </a:cubicBezTo>
                <a:cubicBezTo>
                  <a:pt x="9" y="9"/>
                  <a:pt x="8" y="10"/>
                  <a:pt x="8" y="11"/>
                </a:cubicBezTo>
                <a:cubicBezTo>
                  <a:pt x="8" y="41"/>
                  <a:pt x="8" y="41"/>
                  <a:pt x="8" y="41"/>
                </a:cubicBezTo>
                <a:cubicBezTo>
                  <a:pt x="8" y="43"/>
                  <a:pt x="9" y="44"/>
                  <a:pt x="11" y="44"/>
                </a:cubicBezTo>
                <a:cubicBezTo>
                  <a:pt x="43" y="44"/>
                  <a:pt x="43" y="44"/>
                  <a:pt x="43" y="44"/>
                </a:cubicBezTo>
                <a:cubicBezTo>
                  <a:pt x="43" y="39"/>
                  <a:pt x="43" y="39"/>
                  <a:pt x="43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3" y="14"/>
                  <a:pt x="13" y="14"/>
                  <a:pt x="13" y="14"/>
                </a:cubicBezTo>
                <a:cubicBezTo>
                  <a:pt x="43" y="14"/>
                  <a:pt x="43" y="14"/>
                  <a:pt x="43" y="14"/>
                </a:cubicBezTo>
                <a:cubicBezTo>
                  <a:pt x="43" y="9"/>
                  <a:pt x="43" y="9"/>
                  <a:pt x="43" y="9"/>
                </a:cubicBezTo>
                <a:close/>
                <a:moveTo>
                  <a:pt x="43" y="46"/>
                </a:moveTo>
                <a:cubicBezTo>
                  <a:pt x="11" y="46"/>
                  <a:pt x="11" y="46"/>
                  <a:pt x="11" y="46"/>
                </a:cubicBezTo>
                <a:cubicBezTo>
                  <a:pt x="9" y="46"/>
                  <a:pt x="8" y="47"/>
                  <a:pt x="8" y="49"/>
                </a:cubicBezTo>
                <a:cubicBezTo>
                  <a:pt x="8" y="79"/>
                  <a:pt x="8" y="79"/>
                  <a:pt x="8" y="79"/>
                </a:cubicBezTo>
                <a:cubicBezTo>
                  <a:pt x="8" y="80"/>
                  <a:pt x="9" y="81"/>
                  <a:pt x="11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43" y="77"/>
                  <a:pt x="43" y="77"/>
                  <a:pt x="43" y="77"/>
                </a:cubicBezTo>
                <a:cubicBezTo>
                  <a:pt x="13" y="77"/>
                  <a:pt x="13" y="77"/>
                  <a:pt x="13" y="77"/>
                </a:cubicBezTo>
                <a:cubicBezTo>
                  <a:pt x="13" y="51"/>
                  <a:pt x="13" y="51"/>
                  <a:pt x="1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46"/>
                  <a:pt x="43" y="46"/>
                  <a:pt x="43" y="46"/>
                </a:cubicBezTo>
                <a:close/>
                <a:moveTo>
                  <a:pt x="43" y="89"/>
                </a:moveTo>
                <a:cubicBezTo>
                  <a:pt x="40" y="89"/>
                  <a:pt x="37" y="90"/>
                  <a:pt x="35" y="93"/>
                </a:cubicBezTo>
                <a:cubicBezTo>
                  <a:pt x="35" y="93"/>
                  <a:pt x="35" y="93"/>
                  <a:pt x="35" y="93"/>
                </a:cubicBezTo>
                <a:cubicBezTo>
                  <a:pt x="32" y="95"/>
                  <a:pt x="31" y="98"/>
                  <a:pt x="31" y="101"/>
                </a:cubicBezTo>
                <a:cubicBezTo>
                  <a:pt x="31" y="105"/>
                  <a:pt x="32" y="108"/>
                  <a:pt x="35" y="110"/>
                </a:cubicBezTo>
                <a:cubicBezTo>
                  <a:pt x="35" y="110"/>
                  <a:pt x="35" y="110"/>
                  <a:pt x="35" y="110"/>
                </a:cubicBezTo>
                <a:cubicBezTo>
                  <a:pt x="37" y="112"/>
                  <a:pt x="40" y="114"/>
                  <a:pt x="43" y="11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09"/>
                  <a:pt x="39" y="108"/>
                  <a:pt x="38" y="107"/>
                </a:cubicBezTo>
                <a:cubicBezTo>
                  <a:pt x="38" y="107"/>
                  <a:pt x="38" y="107"/>
                  <a:pt x="38" y="107"/>
                </a:cubicBezTo>
                <a:cubicBezTo>
                  <a:pt x="37" y="105"/>
                  <a:pt x="36" y="104"/>
                  <a:pt x="36" y="101"/>
                </a:cubicBezTo>
                <a:cubicBezTo>
                  <a:pt x="36" y="99"/>
                  <a:pt x="37" y="97"/>
                  <a:pt x="38" y="96"/>
                </a:cubicBezTo>
                <a:cubicBezTo>
                  <a:pt x="38" y="96"/>
                  <a:pt x="38" y="96"/>
                  <a:pt x="38" y="96"/>
                </a:cubicBezTo>
                <a:cubicBezTo>
                  <a:pt x="39" y="95"/>
                  <a:pt x="41" y="94"/>
                  <a:pt x="43" y="94"/>
                </a:cubicBezTo>
                <a:cubicBezTo>
                  <a:pt x="43" y="89"/>
                  <a:pt x="43" y="89"/>
                  <a:pt x="43" y="89"/>
                </a:cubicBezTo>
                <a:close/>
                <a:moveTo>
                  <a:pt x="43" y="124"/>
                </a:moveTo>
                <a:cubicBezTo>
                  <a:pt x="40" y="124"/>
                  <a:pt x="37" y="126"/>
                  <a:pt x="35" y="128"/>
                </a:cubicBezTo>
                <a:cubicBezTo>
                  <a:pt x="32" y="130"/>
                  <a:pt x="31" y="133"/>
                  <a:pt x="31" y="137"/>
                </a:cubicBezTo>
                <a:cubicBezTo>
                  <a:pt x="31" y="140"/>
                  <a:pt x="32" y="143"/>
                  <a:pt x="35" y="146"/>
                </a:cubicBezTo>
                <a:cubicBezTo>
                  <a:pt x="35" y="146"/>
                  <a:pt x="35" y="146"/>
                  <a:pt x="35" y="146"/>
                </a:cubicBezTo>
                <a:cubicBezTo>
                  <a:pt x="37" y="148"/>
                  <a:pt x="40" y="149"/>
                  <a:pt x="43" y="149"/>
                </a:cubicBezTo>
                <a:cubicBezTo>
                  <a:pt x="43" y="144"/>
                  <a:pt x="43" y="144"/>
                  <a:pt x="43" y="144"/>
                </a:cubicBezTo>
                <a:cubicBezTo>
                  <a:pt x="41" y="144"/>
                  <a:pt x="39" y="144"/>
                  <a:pt x="38" y="142"/>
                </a:cubicBezTo>
                <a:cubicBezTo>
                  <a:pt x="38" y="142"/>
                  <a:pt x="38" y="142"/>
                  <a:pt x="38" y="142"/>
                </a:cubicBezTo>
                <a:cubicBezTo>
                  <a:pt x="37" y="141"/>
                  <a:pt x="36" y="139"/>
                  <a:pt x="36" y="137"/>
                </a:cubicBezTo>
                <a:cubicBezTo>
                  <a:pt x="36" y="135"/>
                  <a:pt x="37" y="133"/>
                  <a:pt x="38" y="131"/>
                </a:cubicBezTo>
                <a:cubicBezTo>
                  <a:pt x="39" y="130"/>
                  <a:pt x="41" y="129"/>
                  <a:pt x="43" y="129"/>
                </a:cubicBezTo>
                <a:lnTo>
                  <a:pt x="43" y="12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4" name="Freeform 127"/>
          <p:cNvSpPr>
            <a:spLocks noEditPoints="1"/>
          </p:cNvSpPr>
          <p:nvPr/>
        </p:nvSpPr>
        <p:spPr bwMode="auto">
          <a:xfrm>
            <a:off x="6821866" y="4941830"/>
            <a:ext cx="87313" cy="368300"/>
          </a:xfrm>
          <a:custGeom>
            <a:avLst/>
            <a:gdLst>
              <a:gd name="T0" fmla="*/ 34 w 39"/>
              <a:gd name="T1" fmla="*/ 150 h 163"/>
              <a:gd name="T2" fmla="*/ 34 w 39"/>
              <a:gd name="T3" fmla="*/ 30 h 163"/>
              <a:gd name="T4" fmla="*/ 20 w 39"/>
              <a:gd name="T5" fmla="*/ 19 h 163"/>
              <a:gd name="T6" fmla="*/ 20 w 39"/>
              <a:gd name="T7" fmla="*/ 13 h 163"/>
              <a:gd name="T8" fmla="*/ 38 w 39"/>
              <a:gd name="T9" fmla="*/ 27 h 163"/>
              <a:gd name="T10" fmla="*/ 39 w 39"/>
              <a:gd name="T11" fmla="*/ 29 h 163"/>
              <a:gd name="T12" fmla="*/ 39 w 39"/>
              <a:gd name="T13" fmla="*/ 152 h 163"/>
              <a:gd name="T14" fmla="*/ 39 w 39"/>
              <a:gd name="T15" fmla="*/ 152 h 163"/>
              <a:gd name="T16" fmla="*/ 37 w 39"/>
              <a:gd name="T17" fmla="*/ 154 h 163"/>
              <a:gd name="T18" fmla="*/ 20 w 39"/>
              <a:gd name="T19" fmla="*/ 159 h 163"/>
              <a:gd name="T20" fmla="*/ 20 w 39"/>
              <a:gd name="T21" fmla="*/ 154 h 163"/>
              <a:gd name="T22" fmla="*/ 34 w 39"/>
              <a:gd name="T23" fmla="*/ 150 h 163"/>
              <a:gd name="T24" fmla="*/ 20 w 39"/>
              <a:gd name="T25" fmla="*/ 19 h 163"/>
              <a:gd name="T26" fmla="*/ 5 w 39"/>
              <a:gd name="T27" fmla="*/ 7 h 163"/>
              <a:gd name="T28" fmla="*/ 5 w 39"/>
              <a:gd name="T29" fmla="*/ 158 h 163"/>
              <a:gd name="T30" fmla="*/ 20 w 39"/>
              <a:gd name="T31" fmla="*/ 154 h 163"/>
              <a:gd name="T32" fmla="*/ 20 w 39"/>
              <a:gd name="T33" fmla="*/ 159 h 163"/>
              <a:gd name="T34" fmla="*/ 3 w 39"/>
              <a:gd name="T35" fmla="*/ 163 h 163"/>
              <a:gd name="T36" fmla="*/ 3 w 39"/>
              <a:gd name="T37" fmla="*/ 163 h 163"/>
              <a:gd name="T38" fmla="*/ 0 w 39"/>
              <a:gd name="T39" fmla="*/ 161 h 163"/>
              <a:gd name="T40" fmla="*/ 0 w 39"/>
              <a:gd name="T41" fmla="*/ 2 h 163"/>
              <a:gd name="T42" fmla="*/ 0 w 39"/>
              <a:gd name="T43" fmla="*/ 2 h 163"/>
              <a:gd name="T44" fmla="*/ 1 w 39"/>
              <a:gd name="T45" fmla="*/ 1 h 163"/>
              <a:gd name="T46" fmla="*/ 4 w 39"/>
              <a:gd name="T47" fmla="*/ 1 h 163"/>
              <a:gd name="T48" fmla="*/ 20 w 39"/>
              <a:gd name="T49" fmla="*/ 13 h 163"/>
              <a:gd name="T50" fmla="*/ 20 w 39"/>
              <a:gd name="T51" fmla="*/ 19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9" h="163">
                <a:moveTo>
                  <a:pt x="34" y="150"/>
                </a:moveTo>
                <a:cubicBezTo>
                  <a:pt x="34" y="30"/>
                  <a:pt x="34" y="30"/>
                  <a:pt x="34" y="30"/>
                </a:cubicBezTo>
                <a:cubicBezTo>
                  <a:pt x="20" y="19"/>
                  <a:pt x="20" y="19"/>
                  <a:pt x="20" y="19"/>
                </a:cubicBezTo>
                <a:cubicBezTo>
                  <a:pt x="20" y="13"/>
                  <a:pt x="20" y="13"/>
                  <a:pt x="20" y="13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8"/>
                  <a:pt x="39" y="29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9" y="153"/>
                  <a:pt x="38" y="154"/>
                  <a:pt x="37" y="154"/>
                </a:cubicBezTo>
                <a:cubicBezTo>
                  <a:pt x="20" y="159"/>
                  <a:pt x="20" y="159"/>
                  <a:pt x="20" y="159"/>
                </a:cubicBezTo>
                <a:cubicBezTo>
                  <a:pt x="20" y="154"/>
                  <a:pt x="20" y="154"/>
                  <a:pt x="20" y="154"/>
                </a:cubicBezTo>
                <a:lnTo>
                  <a:pt x="34" y="150"/>
                </a:lnTo>
                <a:close/>
                <a:moveTo>
                  <a:pt x="20" y="19"/>
                </a:moveTo>
                <a:cubicBezTo>
                  <a:pt x="5" y="7"/>
                  <a:pt x="5" y="7"/>
                  <a:pt x="5" y="7"/>
                </a:cubicBezTo>
                <a:cubicBezTo>
                  <a:pt x="5" y="158"/>
                  <a:pt x="5" y="158"/>
                  <a:pt x="5" y="158"/>
                </a:cubicBezTo>
                <a:cubicBezTo>
                  <a:pt x="20" y="154"/>
                  <a:pt x="20" y="154"/>
                  <a:pt x="20" y="154"/>
                </a:cubicBezTo>
                <a:cubicBezTo>
                  <a:pt x="20" y="159"/>
                  <a:pt x="20" y="159"/>
                  <a:pt x="20" y="159"/>
                </a:cubicBezTo>
                <a:cubicBezTo>
                  <a:pt x="3" y="163"/>
                  <a:pt x="3" y="163"/>
                  <a:pt x="3" y="163"/>
                </a:cubicBezTo>
                <a:cubicBezTo>
                  <a:pt x="3" y="163"/>
                  <a:pt x="3" y="163"/>
                  <a:pt x="3" y="163"/>
                </a:cubicBezTo>
                <a:cubicBezTo>
                  <a:pt x="1" y="163"/>
                  <a:pt x="0" y="162"/>
                  <a:pt x="0" y="161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1"/>
                  <a:pt x="1" y="1"/>
                </a:cubicBezTo>
                <a:cubicBezTo>
                  <a:pt x="1" y="0"/>
                  <a:pt x="3" y="0"/>
                  <a:pt x="4" y="1"/>
                </a:cubicBezTo>
                <a:cubicBezTo>
                  <a:pt x="20" y="13"/>
                  <a:pt x="20" y="13"/>
                  <a:pt x="20" y="13"/>
                </a:cubicBezTo>
                <a:lnTo>
                  <a:pt x="20" y="1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5" name="Freeform 128"/>
          <p:cNvSpPr>
            <a:spLocks noEditPoints="1"/>
          </p:cNvSpPr>
          <p:nvPr/>
        </p:nvSpPr>
        <p:spPr bwMode="auto">
          <a:xfrm>
            <a:off x="6652004" y="4971993"/>
            <a:ext cx="138113" cy="58738"/>
          </a:xfrm>
          <a:custGeom>
            <a:avLst/>
            <a:gdLst>
              <a:gd name="T0" fmla="*/ 30 w 61"/>
              <a:gd name="T1" fmla="*/ 0 h 26"/>
              <a:gd name="T2" fmla="*/ 59 w 61"/>
              <a:gd name="T3" fmla="*/ 0 h 26"/>
              <a:gd name="T4" fmla="*/ 61 w 61"/>
              <a:gd name="T5" fmla="*/ 3 h 26"/>
              <a:gd name="T6" fmla="*/ 61 w 61"/>
              <a:gd name="T7" fmla="*/ 24 h 26"/>
              <a:gd name="T8" fmla="*/ 59 w 61"/>
              <a:gd name="T9" fmla="*/ 26 h 26"/>
              <a:gd name="T10" fmla="*/ 30 w 61"/>
              <a:gd name="T11" fmla="*/ 26 h 26"/>
              <a:gd name="T12" fmla="*/ 30 w 61"/>
              <a:gd name="T13" fmla="*/ 22 h 26"/>
              <a:gd name="T14" fmla="*/ 56 w 61"/>
              <a:gd name="T15" fmla="*/ 22 h 26"/>
              <a:gd name="T16" fmla="*/ 56 w 61"/>
              <a:gd name="T17" fmla="*/ 5 h 26"/>
              <a:gd name="T18" fmla="*/ 30 w 61"/>
              <a:gd name="T19" fmla="*/ 5 h 26"/>
              <a:gd name="T20" fmla="*/ 30 w 61"/>
              <a:gd name="T21" fmla="*/ 0 h 26"/>
              <a:gd name="T22" fmla="*/ 2 w 61"/>
              <a:gd name="T23" fmla="*/ 0 h 26"/>
              <a:gd name="T24" fmla="*/ 30 w 61"/>
              <a:gd name="T25" fmla="*/ 0 h 26"/>
              <a:gd name="T26" fmla="*/ 30 w 61"/>
              <a:gd name="T27" fmla="*/ 5 h 26"/>
              <a:gd name="T28" fmla="*/ 4 w 61"/>
              <a:gd name="T29" fmla="*/ 5 h 26"/>
              <a:gd name="T30" fmla="*/ 4 w 61"/>
              <a:gd name="T31" fmla="*/ 22 h 26"/>
              <a:gd name="T32" fmla="*/ 30 w 61"/>
              <a:gd name="T33" fmla="*/ 22 h 26"/>
              <a:gd name="T34" fmla="*/ 30 w 61"/>
              <a:gd name="T35" fmla="*/ 26 h 26"/>
              <a:gd name="T36" fmla="*/ 2 w 61"/>
              <a:gd name="T37" fmla="*/ 26 h 26"/>
              <a:gd name="T38" fmla="*/ 0 w 61"/>
              <a:gd name="T39" fmla="*/ 24 h 26"/>
              <a:gd name="T40" fmla="*/ 0 w 61"/>
              <a:gd name="T41" fmla="*/ 3 h 26"/>
              <a:gd name="T42" fmla="*/ 2 w 61"/>
              <a:gd name="T4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" h="26">
                <a:moveTo>
                  <a:pt x="30" y="0"/>
                </a:moveTo>
                <a:cubicBezTo>
                  <a:pt x="59" y="0"/>
                  <a:pt x="59" y="0"/>
                  <a:pt x="59" y="0"/>
                </a:cubicBezTo>
                <a:cubicBezTo>
                  <a:pt x="60" y="0"/>
                  <a:pt x="61" y="1"/>
                  <a:pt x="61" y="3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25"/>
                  <a:pt x="60" y="26"/>
                  <a:pt x="59" y="26"/>
                </a:cubicBezTo>
                <a:cubicBezTo>
                  <a:pt x="30" y="26"/>
                  <a:pt x="30" y="26"/>
                  <a:pt x="30" y="26"/>
                </a:cubicBezTo>
                <a:cubicBezTo>
                  <a:pt x="30" y="22"/>
                  <a:pt x="30" y="22"/>
                  <a:pt x="30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5"/>
                  <a:pt x="56" y="5"/>
                  <a:pt x="56" y="5"/>
                </a:cubicBezTo>
                <a:cubicBezTo>
                  <a:pt x="30" y="5"/>
                  <a:pt x="30" y="5"/>
                  <a:pt x="30" y="5"/>
                </a:cubicBezTo>
                <a:lnTo>
                  <a:pt x="30" y="0"/>
                </a:lnTo>
                <a:close/>
                <a:moveTo>
                  <a:pt x="2" y="0"/>
                </a:moveTo>
                <a:cubicBezTo>
                  <a:pt x="30" y="0"/>
                  <a:pt x="30" y="0"/>
                  <a:pt x="30" y="0"/>
                </a:cubicBezTo>
                <a:cubicBezTo>
                  <a:pt x="30" y="5"/>
                  <a:pt x="30" y="5"/>
                  <a:pt x="30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22"/>
                  <a:pt x="4" y="22"/>
                  <a:pt x="4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26"/>
                  <a:pt x="30" y="26"/>
                  <a:pt x="30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6"/>
                  <a:pt x="0" y="25"/>
                  <a:pt x="0" y="2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6" name="Freeform 129"/>
          <p:cNvSpPr>
            <a:spLocks noEditPoints="1"/>
          </p:cNvSpPr>
          <p:nvPr/>
        </p:nvSpPr>
        <p:spPr bwMode="auto">
          <a:xfrm>
            <a:off x="6652004" y="5057718"/>
            <a:ext cx="138113" cy="58738"/>
          </a:xfrm>
          <a:custGeom>
            <a:avLst/>
            <a:gdLst>
              <a:gd name="T0" fmla="*/ 30 w 61"/>
              <a:gd name="T1" fmla="*/ 0 h 26"/>
              <a:gd name="T2" fmla="*/ 59 w 61"/>
              <a:gd name="T3" fmla="*/ 0 h 26"/>
              <a:gd name="T4" fmla="*/ 61 w 61"/>
              <a:gd name="T5" fmla="*/ 2 h 26"/>
              <a:gd name="T6" fmla="*/ 61 w 61"/>
              <a:gd name="T7" fmla="*/ 23 h 26"/>
              <a:gd name="T8" fmla="*/ 59 w 61"/>
              <a:gd name="T9" fmla="*/ 26 h 26"/>
              <a:gd name="T10" fmla="*/ 30 w 61"/>
              <a:gd name="T11" fmla="*/ 26 h 26"/>
              <a:gd name="T12" fmla="*/ 30 w 61"/>
              <a:gd name="T13" fmla="*/ 21 h 26"/>
              <a:gd name="T14" fmla="*/ 56 w 61"/>
              <a:gd name="T15" fmla="*/ 21 h 26"/>
              <a:gd name="T16" fmla="*/ 56 w 61"/>
              <a:gd name="T17" fmla="*/ 4 h 26"/>
              <a:gd name="T18" fmla="*/ 30 w 61"/>
              <a:gd name="T19" fmla="*/ 4 h 26"/>
              <a:gd name="T20" fmla="*/ 30 w 61"/>
              <a:gd name="T21" fmla="*/ 0 h 26"/>
              <a:gd name="T22" fmla="*/ 2 w 61"/>
              <a:gd name="T23" fmla="*/ 0 h 26"/>
              <a:gd name="T24" fmla="*/ 30 w 61"/>
              <a:gd name="T25" fmla="*/ 0 h 26"/>
              <a:gd name="T26" fmla="*/ 30 w 61"/>
              <a:gd name="T27" fmla="*/ 4 h 26"/>
              <a:gd name="T28" fmla="*/ 4 w 61"/>
              <a:gd name="T29" fmla="*/ 4 h 26"/>
              <a:gd name="T30" fmla="*/ 4 w 61"/>
              <a:gd name="T31" fmla="*/ 21 h 26"/>
              <a:gd name="T32" fmla="*/ 30 w 61"/>
              <a:gd name="T33" fmla="*/ 21 h 26"/>
              <a:gd name="T34" fmla="*/ 30 w 61"/>
              <a:gd name="T35" fmla="*/ 26 h 26"/>
              <a:gd name="T36" fmla="*/ 2 w 61"/>
              <a:gd name="T37" fmla="*/ 26 h 26"/>
              <a:gd name="T38" fmla="*/ 0 w 61"/>
              <a:gd name="T39" fmla="*/ 23 h 26"/>
              <a:gd name="T40" fmla="*/ 0 w 61"/>
              <a:gd name="T41" fmla="*/ 2 h 26"/>
              <a:gd name="T42" fmla="*/ 2 w 61"/>
              <a:gd name="T4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" h="26">
                <a:moveTo>
                  <a:pt x="30" y="0"/>
                </a:moveTo>
                <a:cubicBezTo>
                  <a:pt x="59" y="0"/>
                  <a:pt x="59" y="0"/>
                  <a:pt x="59" y="0"/>
                </a:cubicBezTo>
                <a:cubicBezTo>
                  <a:pt x="60" y="0"/>
                  <a:pt x="61" y="1"/>
                  <a:pt x="61" y="2"/>
                </a:cubicBezTo>
                <a:cubicBezTo>
                  <a:pt x="61" y="23"/>
                  <a:pt x="61" y="23"/>
                  <a:pt x="61" y="23"/>
                </a:cubicBezTo>
                <a:cubicBezTo>
                  <a:pt x="61" y="25"/>
                  <a:pt x="60" y="26"/>
                  <a:pt x="59" y="26"/>
                </a:cubicBezTo>
                <a:cubicBezTo>
                  <a:pt x="30" y="26"/>
                  <a:pt x="30" y="26"/>
                  <a:pt x="30" y="26"/>
                </a:cubicBezTo>
                <a:cubicBezTo>
                  <a:pt x="30" y="21"/>
                  <a:pt x="30" y="21"/>
                  <a:pt x="30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4"/>
                  <a:pt x="56" y="4"/>
                  <a:pt x="56" y="4"/>
                </a:cubicBezTo>
                <a:cubicBezTo>
                  <a:pt x="30" y="4"/>
                  <a:pt x="30" y="4"/>
                  <a:pt x="30" y="4"/>
                </a:cubicBezTo>
                <a:lnTo>
                  <a:pt x="30" y="0"/>
                </a:lnTo>
                <a:close/>
                <a:moveTo>
                  <a:pt x="2" y="0"/>
                </a:moveTo>
                <a:cubicBezTo>
                  <a:pt x="30" y="0"/>
                  <a:pt x="30" y="0"/>
                  <a:pt x="30" y="0"/>
                </a:cubicBezTo>
                <a:cubicBezTo>
                  <a:pt x="30" y="4"/>
                  <a:pt x="30" y="4"/>
                  <a:pt x="30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21"/>
                  <a:pt x="4" y="21"/>
                  <a:pt x="4" y="21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26"/>
                  <a:pt x="30" y="26"/>
                  <a:pt x="30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01" name="Group 82"/>
          <p:cNvGrpSpPr/>
          <p:nvPr/>
        </p:nvGrpSpPr>
        <p:grpSpPr>
          <a:xfrm>
            <a:off x="2069259" y="5001362"/>
            <a:ext cx="264017" cy="264017"/>
            <a:chOff x="8216107" y="1647825"/>
            <a:chExt cx="464344" cy="464344"/>
          </a:xfrm>
          <a:solidFill>
            <a:schemeClr val="bg1">
              <a:lumMod val="50000"/>
            </a:schemeClr>
          </a:solidFill>
        </p:grpSpPr>
        <p:sp>
          <p:nvSpPr>
            <p:cNvPr id="102" name="AutoShape 81"/>
            <p:cNvSpPr/>
            <p:nvPr/>
          </p:nvSpPr>
          <p:spPr bwMode="auto">
            <a:xfrm>
              <a:off x="8216107" y="1647825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03" name="AutoShape 82"/>
            <p:cNvSpPr/>
            <p:nvPr/>
          </p:nvSpPr>
          <p:spPr bwMode="auto">
            <a:xfrm>
              <a:off x="8259763" y="2024857"/>
              <a:ext cx="43657" cy="436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4400"/>
                  </a:moveTo>
                  <a:cubicBezTo>
                    <a:pt x="8820" y="14400"/>
                    <a:pt x="7200" y="12782"/>
                    <a:pt x="7200" y="10800"/>
                  </a:cubicBezTo>
                  <a:cubicBezTo>
                    <a:pt x="7200" y="8817"/>
                    <a:pt x="8820" y="7200"/>
                    <a:pt x="10800" y="7200"/>
                  </a:cubicBezTo>
                  <a:cubicBezTo>
                    <a:pt x="12779" y="7200"/>
                    <a:pt x="14400" y="8817"/>
                    <a:pt x="14400" y="10800"/>
                  </a:cubicBezTo>
                  <a:cubicBezTo>
                    <a:pt x="14400" y="12782"/>
                    <a:pt x="12779" y="14400"/>
                    <a:pt x="10800" y="14400"/>
                  </a:cubicBezTo>
                  <a:moveTo>
                    <a:pt x="10800" y="0"/>
                  </a:move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104" name="矩形 5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3697646" y="4257170"/>
            <a:ext cx="15500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358FCB"/>
                </a:solidFill>
                <a:latin typeface="+mj-ea"/>
                <a:ea typeface="+mj-ea"/>
              </a:rPr>
              <a:t>近代：</a:t>
            </a:r>
            <a:r>
              <a:rPr lang="en-US" altLang="zh-CN" sz="1400" dirty="0" err="1">
                <a:solidFill>
                  <a:srgbClr val="358FCB"/>
                </a:solidFill>
                <a:latin typeface="+mn-ea"/>
              </a:rPr>
              <a:t>jQuery</a:t>
            </a:r>
            <a:endParaRPr lang="zh-CN" altLang="en-US" sz="1400" dirty="0">
              <a:solidFill>
                <a:srgbClr val="358FCB"/>
              </a:solidFill>
              <a:latin typeface="+mn-ea"/>
            </a:endParaRPr>
          </a:p>
        </p:txBody>
      </p:sp>
      <p:cxnSp>
        <p:nvCxnSpPr>
          <p:cNvPr id="105" name="直接连接符 5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3875314" y="4564947"/>
            <a:ext cx="118654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3751980" y="4582074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7F7F7F"/>
                </a:solidFill>
                <a:latin typeface="Raleway" panose="020B0003030101060003" pitchFamily="34" charset="0"/>
              </a:rPr>
              <a:t>组件化开始萌芽</a:t>
            </a:r>
            <a:endParaRPr lang="id-ID" sz="1400" dirty="0">
              <a:solidFill>
                <a:srgbClr val="7F7F7F"/>
              </a:solidFill>
              <a:latin typeface="Raleway" panose="020B0003030101060003" pitchFamily="34" charset="0"/>
            </a:endParaRPr>
          </a:p>
        </p:txBody>
      </p:sp>
      <p:sp>
        <p:nvSpPr>
          <p:cNvPr id="107" name="矩形 5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6012945" y="2617425"/>
            <a:ext cx="15259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358FCB"/>
                </a:solidFill>
                <a:latin typeface="+mj-ea"/>
                <a:ea typeface="+mj-ea"/>
              </a:rPr>
              <a:t>现代：</a:t>
            </a:r>
            <a:r>
              <a:rPr lang="zh-CN" altLang="en-US" sz="1400" dirty="0">
                <a:solidFill>
                  <a:srgbClr val="358FCB"/>
                </a:solidFill>
                <a:ea typeface="微软雅黑" panose="020B0503020204020204" pitchFamily="34" charset="-122"/>
              </a:rPr>
              <a:t>单</a:t>
            </a:r>
            <a:r>
              <a:rPr lang="zh-CN" altLang="en-US" sz="1400" dirty="0" smtClean="0">
                <a:solidFill>
                  <a:srgbClr val="358FCB"/>
                </a:solidFill>
                <a:ea typeface="微软雅黑" panose="020B0503020204020204" pitchFamily="34" charset="-122"/>
              </a:rPr>
              <a:t>页应用</a:t>
            </a:r>
            <a:endParaRPr lang="zh-CN" altLang="en-US" sz="1400" dirty="0">
              <a:solidFill>
                <a:srgbClr val="358FCB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08" name="直接连接符 5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6150429" y="2925202"/>
            <a:ext cx="1251857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5965275" y="2952850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7F7F7F"/>
                </a:solidFill>
                <a:latin typeface="Raleway" panose="020B0003030101060003" pitchFamily="34" charset="0"/>
              </a:rPr>
              <a:t>组件化；模型驱动；</a:t>
            </a:r>
            <a:endParaRPr lang="id-ID" sz="1400" dirty="0">
              <a:solidFill>
                <a:srgbClr val="7F7F7F"/>
              </a:solidFill>
              <a:latin typeface="Raleway" panose="020B0003030101060003" pitchFamily="34" charset="0"/>
            </a:endParaRPr>
          </a:p>
        </p:txBody>
      </p:sp>
      <p:grpSp>
        <p:nvGrpSpPr>
          <p:cNvPr id="110" name="组合 86"/>
          <p:cNvGrpSpPr/>
          <p:nvPr/>
        </p:nvGrpSpPr>
        <p:grpSpPr>
          <a:xfrm>
            <a:off x="1318403" y="1094688"/>
            <a:ext cx="340923" cy="296058"/>
            <a:chOff x="5753100" y="4821238"/>
            <a:chExt cx="760413" cy="741362"/>
          </a:xfrm>
          <a:solidFill>
            <a:srgbClr val="7F7F7F"/>
          </a:solidFill>
        </p:grpSpPr>
        <p:sp>
          <p:nvSpPr>
            <p:cNvPr id="111" name="Freeform 915"/>
            <p:cNvSpPr>
              <a:spLocks/>
            </p:cNvSpPr>
            <p:nvPr/>
          </p:nvSpPr>
          <p:spPr bwMode="auto">
            <a:xfrm>
              <a:off x="6064250" y="4821238"/>
              <a:ext cx="104775" cy="123825"/>
            </a:xfrm>
            <a:custGeom>
              <a:avLst/>
              <a:gdLst>
                <a:gd name="T0" fmla="*/ 11 w 28"/>
                <a:gd name="T1" fmla="*/ 32 h 33"/>
                <a:gd name="T2" fmla="*/ 26 w 28"/>
                <a:gd name="T3" fmla="*/ 19 h 33"/>
                <a:gd name="T4" fmla="*/ 17 w 28"/>
                <a:gd name="T5" fmla="*/ 1 h 33"/>
                <a:gd name="T6" fmla="*/ 1 w 28"/>
                <a:gd name="T7" fmla="*/ 14 h 33"/>
                <a:gd name="T8" fmla="*/ 11 w 28"/>
                <a:gd name="T9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3">
                  <a:moveTo>
                    <a:pt x="11" y="32"/>
                  </a:moveTo>
                  <a:cubicBezTo>
                    <a:pt x="18" y="33"/>
                    <a:pt x="24" y="27"/>
                    <a:pt x="26" y="19"/>
                  </a:cubicBezTo>
                  <a:cubicBezTo>
                    <a:pt x="28" y="10"/>
                    <a:pt x="24" y="2"/>
                    <a:pt x="17" y="1"/>
                  </a:cubicBezTo>
                  <a:cubicBezTo>
                    <a:pt x="10" y="0"/>
                    <a:pt x="3" y="6"/>
                    <a:pt x="1" y="14"/>
                  </a:cubicBezTo>
                  <a:cubicBezTo>
                    <a:pt x="0" y="22"/>
                    <a:pt x="4" y="30"/>
                    <a:pt x="1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12" name="Freeform 916"/>
            <p:cNvSpPr>
              <a:spLocks/>
            </p:cNvSpPr>
            <p:nvPr/>
          </p:nvSpPr>
          <p:spPr bwMode="auto">
            <a:xfrm>
              <a:off x="5838824" y="4929188"/>
              <a:ext cx="471487" cy="492125"/>
            </a:xfrm>
            <a:custGeom>
              <a:avLst/>
              <a:gdLst>
                <a:gd name="T0" fmla="*/ 27 w 126"/>
                <a:gd name="T1" fmla="*/ 32 h 131"/>
                <a:gd name="T2" fmla="*/ 40 w 126"/>
                <a:gd name="T3" fmla="*/ 22 h 131"/>
                <a:gd name="T4" fmla="*/ 26 w 126"/>
                <a:gd name="T5" fmla="*/ 62 h 131"/>
                <a:gd name="T6" fmla="*/ 26 w 126"/>
                <a:gd name="T7" fmla="*/ 62 h 131"/>
                <a:gd name="T8" fmla="*/ 36 w 126"/>
                <a:gd name="T9" fmla="*/ 66 h 131"/>
                <a:gd name="T10" fmla="*/ 31 w 126"/>
                <a:gd name="T11" fmla="*/ 91 h 131"/>
                <a:gd name="T12" fmla="*/ 17 w 126"/>
                <a:gd name="T13" fmla="*/ 123 h 131"/>
                <a:gd name="T14" fmla="*/ 32 w 126"/>
                <a:gd name="T15" fmla="*/ 131 h 131"/>
                <a:gd name="T16" fmla="*/ 51 w 126"/>
                <a:gd name="T17" fmla="*/ 88 h 131"/>
                <a:gd name="T18" fmla="*/ 54 w 126"/>
                <a:gd name="T19" fmla="*/ 74 h 131"/>
                <a:gd name="T20" fmla="*/ 75 w 126"/>
                <a:gd name="T21" fmla="*/ 75 h 131"/>
                <a:gd name="T22" fmla="*/ 73 w 126"/>
                <a:gd name="T23" fmla="*/ 79 h 131"/>
                <a:gd name="T24" fmla="*/ 70 w 126"/>
                <a:gd name="T25" fmla="*/ 96 h 131"/>
                <a:gd name="T26" fmla="*/ 86 w 126"/>
                <a:gd name="T27" fmla="*/ 100 h 131"/>
                <a:gd name="T28" fmla="*/ 92 w 126"/>
                <a:gd name="T29" fmla="*/ 80 h 131"/>
                <a:gd name="T30" fmla="*/ 95 w 126"/>
                <a:gd name="T31" fmla="*/ 69 h 131"/>
                <a:gd name="T32" fmla="*/ 86 w 126"/>
                <a:gd name="T33" fmla="*/ 57 h 131"/>
                <a:gd name="T34" fmla="*/ 86 w 126"/>
                <a:gd name="T35" fmla="*/ 57 h 131"/>
                <a:gd name="T36" fmla="*/ 85 w 126"/>
                <a:gd name="T37" fmla="*/ 57 h 131"/>
                <a:gd name="T38" fmla="*/ 84 w 126"/>
                <a:gd name="T39" fmla="*/ 57 h 131"/>
                <a:gd name="T40" fmla="*/ 81 w 126"/>
                <a:gd name="T41" fmla="*/ 56 h 131"/>
                <a:gd name="T42" fmla="*/ 76 w 126"/>
                <a:gd name="T43" fmla="*/ 56 h 131"/>
                <a:gd name="T44" fmla="*/ 66 w 126"/>
                <a:gd name="T45" fmla="*/ 55 h 131"/>
                <a:gd name="T46" fmla="*/ 74 w 126"/>
                <a:gd name="T47" fmla="*/ 27 h 131"/>
                <a:gd name="T48" fmla="*/ 78 w 126"/>
                <a:gd name="T49" fmla="*/ 33 h 131"/>
                <a:gd name="T50" fmla="*/ 83 w 126"/>
                <a:gd name="T51" fmla="*/ 39 h 131"/>
                <a:gd name="T52" fmla="*/ 84 w 126"/>
                <a:gd name="T53" fmla="*/ 40 h 131"/>
                <a:gd name="T54" fmla="*/ 91 w 126"/>
                <a:gd name="T55" fmla="*/ 45 h 131"/>
                <a:gd name="T56" fmla="*/ 91 w 126"/>
                <a:gd name="T57" fmla="*/ 45 h 131"/>
                <a:gd name="T58" fmla="*/ 91 w 126"/>
                <a:gd name="T59" fmla="*/ 45 h 131"/>
                <a:gd name="T60" fmla="*/ 92 w 126"/>
                <a:gd name="T61" fmla="*/ 45 h 131"/>
                <a:gd name="T62" fmla="*/ 95 w 126"/>
                <a:gd name="T63" fmla="*/ 45 h 131"/>
                <a:gd name="T64" fmla="*/ 126 w 126"/>
                <a:gd name="T65" fmla="*/ 45 h 131"/>
                <a:gd name="T66" fmla="*/ 126 w 126"/>
                <a:gd name="T67" fmla="*/ 28 h 131"/>
                <a:gd name="T68" fmla="*/ 95 w 126"/>
                <a:gd name="T69" fmla="*/ 29 h 131"/>
                <a:gd name="T70" fmla="*/ 94 w 126"/>
                <a:gd name="T71" fmla="*/ 29 h 131"/>
                <a:gd name="T72" fmla="*/ 91 w 126"/>
                <a:gd name="T73" fmla="*/ 24 h 131"/>
                <a:gd name="T74" fmla="*/ 81 w 126"/>
                <a:gd name="T75" fmla="*/ 12 h 131"/>
                <a:gd name="T76" fmla="*/ 75 w 126"/>
                <a:gd name="T77" fmla="*/ 9 h 131"/>
                <a:gd name="T78" fmla="*/ 74 w 126"/>
                <a:gd name="T79" fmla="*/ 8 h 131"/>
                <a:gd name="T80" fmla="*/ 76 w 126"/>
                <a:gd name="T81" fmla="*/ 14 h 131"/>
                <a:gd name="T82" fmla="*/ 71 w 126"/>
                <a:gd name="T83" fmla="*/ 16 h 131"/>
                <a:gd name="T84" fmla="*/ 71 w 126"/>
                <a:gd name="T85" fmla="*/ 21 h 131"/>
                <a:gd name="T86" fmla="*/ 61 w 126"/>
                <a:gd name="T87" fmla="*/ 37 h 131"/>
                <a:gd name="T88" fmla="*/ 68 w 126"/>
                <a:gd name="T89" fmla="*/ 12 h 131"/>
                <a:gd name="T90" fmla="*/ 69 w 126"/>
                <a:gd name="T91" fmla="*/ 11 h 131"/>
                <a:gd name="T92" fmla="*/ 70 w 126"/>
                <a:gd name="T93" fmla="*/ 6 h 131"/>
                <a:gd name="T94" fmla="*/ 68 w 126"/>
                <a:gd name="T95" fmla="*/ 5 h 131"/>
                <a:gd name="T96" fmla="*/ 65 w 126"/>
                <a:gd name="T97" fmla="*/ 10 h 131"/>
                <a:gd name="T98" fmla="*/ 65 w 126"/>
                <a:gd name="T99" fmla="*/ 11 h 131"/>
                <a:gd name="T100" fmla="*/ 57 w 126"/>
                <a:gd name="T101" fmla="*/ 35 h 131"/>
                <a:gd name="T102" fmla="*/ 58 w 126"/>
                <a:gd name="T103" fmla="*/ 17 h 131"/>
                <a:gd name="T104" fmla="*/ 61 w 126"/>
                <a:gd name="T105" fmla="*/ 12 h 131"/>
                <a:gd name="T106" fmla="*/ 59 w 126"/>
                <a:gd name="T107" fmla="*/ 8 h 131"/>
                <a:gd name="T108" fmla="*/ 63 w 126"/>
                <a:gd name="T109" fmla="*/ 4 h 131"/>
                <a:gd name="T110" fmla="*/ 53 w 126"/>
                <a:gd name="T111" fmla="*/ 1 h 131"/>
                <a:gd name="T112" fmla="*/ 44 w 126"/>
                <a:gd name="T113" fmla="*/ 1 h 131"/>
                <a:gd name="T114" fmla="*/ 18 w 126"/>
                <a:gd name="T115" fmla="*/ 19 h 131"/>
                <a:gd name="T116" fmla="*/ 0 w 126"/>
                <a:gd name="T117" fmla="*/ 49 h 131"/>
                <a:gd name="T118" fmla="*/ 15 w 126"/>
                <a:gd name="T119" fmla="*/ 57 h 131"/>
                <a:gd name="T120" fmla="*/ 27 w 126"/>
                <a:gd name="T1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6" h="131">
                  <a:moveTo>
                    <a:pt x="27" y="32"/>
                  </a:moveTo>
                  <a:cubicBezTo>
                    <a:pt x="40" y="22"/>
                    <a:pt x="40" y="22"/>
                    <a:pt x="40" y="22"/>
                  </a:cubicBezTo>
                  <a:cubicBezTo>
                    <a:pt x="35" y="36"/>
                    <a:pt x="30" y="49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9" y="64"/>
                    <a:pt x="33" y="65"/>
                    <a:pt x="36" y="66"/>
                  </a:cubicBezTo>
                  <a:cubicBezTo>
                    <a:pt x="35" y="75"/>
                    <a:pt x="33" y="85"/>
                    <a:pt x="31" y="91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37" y="119"/>
                    <a:pt x="46" y="107"/>
                    <a:pt x="51" y="88"/>
                  </a:cubicBezTo>
                  <a:cubicBezTo>
                    <a:pt x="52" y="83"/>
                    <a:pt x="53" y="78"/>
                    <a:pt x="54" y="74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95"/>
                    <a:pt x="90" y="88"/>
                    <a:pt x="92" y="80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76" y="56"/>
                    <a:pt x="76" y="56"/>
                    <a:pt x="76" y="56"/>
                  </a:cubicBezTo>
                  <a:cubicBezTo>
                    <a:pt x="72" y="56"/>
                    <a:pt x="69" y="56"/>
                    <a:pt x="66" y="55"/>
                  </a:cubicBezTo>
                  <a:cubicBezTo>
                    <a:pt x="69" y="46"/>
                    <a:pt x="72" y="36"/>
                    <a:pt x="74" y="27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39"/>
                    <a:pt x="126" y="34"/>
                    <a:pt x="126" y="28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10"/>
                    <a:pt x="78" y="9"/>
                    <a:pt x="75" y="9"/>
                  </a:cubicBezTo>
                  <a:cubicBezTo>
                    <a:pt x="75" y="8"/>
                    <a:pt x="75" y="8"/>
                    <a:pt x="74" y="8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0" y="3"/>
                    <a:pt x="56" y="2"/>
                    <a:pt x="53" y="1"/>
                  </a:cubicBezTo>
                  <a:cubicBezTo>
                    <a:pt x="48" y="0"/>
                    <a:pt x="47" y="0"/>
                    <a:pt x="44" y="1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7" y="34"/>
                    <a:pt x="6" y="39"/>
                    <a:pt x="0" y="49"/>
                  </a:cubicBezTo>
                  <a:cubicBezTo>
                    <a:pt x="5" y="52"/>
                    <a:pt x="10" y="55"/>
                    <a:pt x="15" y="57"/>
                  </a:cubicBezTo>
                  <a:cubicBezTo>
                    <a:pt x="19" y="49"/>
                    <a:pt x="27" y="3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13" name="Freeform 917"/>
            <p:cNvSpPr>
              <a:spLocks noEditPoints="1"/>
            </p:cNvSpPr>
            <p:nvPr/>
          </p:nvSpPr>
          <p:spPr bwMode="auto">
            <a:xfrm>
              <a:off x="5753100" y="5135563"/>
              <a:ext cx="168275" cy="153988"/>
            </a:xfrm>
            <a:custGeom>
              <a:avLst/>
              <a:gdLst>
                <a:gd name="T0" fmla="*/ 5 w 45"/>
                <a:gd name="T1" fmla="*/ 33 h 41"/>
                <a:gd name="T2" fmla="*/ 7 w 45"/>
                <a:gd name="T3" fmla="*/ 32 h 41"/>
                <a:gd name="T4" fmla="*/ 7 w 45"/>
                <a:gd name="T5" fmla="*/ 32 h 41"/>
                <a:gd name="T6" fmla="*/ 29 w 45"/>
                <a:gd name="T7" fmla="*/ 39 h 41"/>
                <a:gd name="T8" fmla="*/ 29 w 45"/>
                <a:gd name="T9" fmla="*/ 39 h 41"/>
                <a:gd name="T10" fmla="*/ 30 w 45"/>
                <a:gd name="T11" fmla="*/ 41 h 41"/>
                <a:gd name="T12" fmla="*/ 32 w 45"/>
                <a:gd name="T13" fmla="*/ 41 h 41"/>
                <a:gd name="T14" fmla="*/ 33 w 45"/>
                <a:gd name="T15" fmla="*/ 40 h 41"/>
                <a:gd name="T16" fmla="*/ 33 w 45"/>
                <a:gd name="T17" fmla="*/ 40 h 41"/>
                <a:gd name="T18" fmla="*/ 38 w 45"/>
                <a:gd name="T19" fmla="*/ 37 h 41"/>
                <a:gd name="T20" fmla="*/ 44 w 45"/>
                <a:gd name="T21" fmla="*/ 18 h 41"/>
                <a:gd name="T22" fmla="*/ 41 w 45"/>
                <a:gd name="T23" fmla="*/ 13 h 41"/>
                <a:gd name="T24" fmla="*/ 36 w 45"/>
                <a:gd name="T25" fmla="*/ 11 h 41"/>
                <a:gd name="T26" fmla="*/ 36 w 45"/>
                <a:gd name="T27" fmla="*/ 11 h 41"/>
                <a:gd name="T28" fmla="*/ 32 w 45"/>
                <a:gd name="T29" fmla="*/ 4 h 41"/>
                <a:gd name="T30" fmla="*/ 25 w 45"/>
                <a:gd name="T31" fmla="*/ 1 h 41"/>
                <a:gd name="T32" fmla="*/ 17 w 45"/>
                <a:gd name="T33" fmla="*/ 5 h 41"/>
                <a:gd name="T34" fmla="*/ 17 w 45"/>
                <a:gd name="T35" fmla="*/ 6 h 41"/>
                <a:gd name="T36" fmla="*/ 12 w 45"/>
                <a:gd name="T37" fmla="*/ 4 h 41"/>
                <a:gd name="T38" fmla="*/ 7 w 45"/>
                <a:gd name="T39" fmla="*/ 7 h 41"/>
                <a:gd name="T40" fmla="*/ 1 w 45"/>
                <a:gd name="T41" fmla="*/ 25 h 41"/>
                <a:gd name="T42" fmla="*/ 3 w 45"/>
                <a:gd name="T43" fmla="*/ 30 h 41"/>
                <a:gd name="T44" fmla="*/ 3 w 45"/>
                <a:gd name="T45" fmla="*/ 31 h 41"/>
                <a:gd name="T46" fmla="*/ 3 w 45"/>
                <a:gd name="T47" fmla="*/ 32 h 41"/>
                <a:gd name="T48" fmla="*/ 5 w 45"/>
                <a:gd name="T49" fmla="*/ 33 h 41"/>
                <a:gd name="T50" fmla="*/ 20 w 45"/>
                <a:gd name="T51" fmla="*/ 6 h 41"/>
                <a:gd name="T52" fmla="*/ 24 w 45"/>
                <a:gd name="T53" fmla="*/ 4 h 41"/>
                <a:gd name="T54" fmla="*/ 31 w 45"/>
                <a:gd name="T55" fmla="*/ 7 h 41"/>
                <a:gd name="T56" fmla="*/ 33 w 45"/>
                <a:gd name="T57" fmla="*/ 10 h 41"/>
                <a:gd name="T58" fmla="*/ 33 w 45"/>
                <a:gd name="T59" fmla="*/ 10 h 41"/>
                <a:gd name="T60" fmla="*/ 20 w 45"/>
                <a:gd name="T61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" h="41">
                  <a:moveTo>
                    <a:pt x="5" y="33"/>
                  </a:moveTo>
                  <a:cubicBezTo>
                    <a:pt x="6" y="33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0"/>
                    <a:pt x="29" y="40"/>
                    <a:pt x="30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1"/>
                    <a:pt x="33" y="41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5" y="40"/>
                    <a:pt x="37" y="39"/>
                    <a:pt x="38" y="37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5" y="16"/>
                    <a:pt x="43" y="14"/>
                    <a:pt x="41" y="13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8"/>
                    <a:pt x="35" y="4"/>
                    <a:pt x="32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2" y="0"/>
                    <a:pt x="18" y="2"/>
                    <a:pt x="17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0" y="3"/>
                    <a:pt x="7" y="4"/>
                    <a:pt x="7" y="7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7"/>
                    <a:pt x="1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31"/>
                    <a:pt x="3" y="32"/>
                    <a:pt x="3" y="32"/>
                  </a:cubicBezTo>
                  <a:lnTo>
                    <a:pt x="5" y="33"/>
                  </a:lnTo>
                  <a:close/>
                  <a:moveTo>
                    <a:pt x="20" y="6"/>
                  </a:moveTo>
                  <a:cubicBezTo>
                    <a:pt x="21" y="4"/>
                    <a:pt x="22" y="4"/>
                    <a:pt x="24" y="4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3" y="7"/>
                    <a:pt x="33" y="8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20" y="6"/>
                    <a:pt x="20" y="6"/>
                    <a:pt x="2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14" name="Freeform 918"/>
            <p:cNvSpPr>
              <a:spLocks/>
            </p:cNvSpPr>
            <p:nvPr/>
          </p:nvSpPr>
          <p:spPr bwMode="auto">
            <a:xfrm>
              <a:off x="5764213" y="5105400"/>
              <a:ext cx="749300" cy="457200"/>
            </a:xfrm>
            <a:custGeom>
              <a:avLst/>
              <a:gdLst>
                <a:gd name="T0" fmla="*/ 472 w 472"/>
                <a:gd name="T1" fmla="*/ 0 h 288"/>
                <a:gd name="T2" fmla="*/ 389 w 472"/>
                <a:gd name="T3" fmla="*/ 33 h 288"/>
                <a:gd name="T4" fmla="*/ 406 w 472"/>
                <a:gd name="T5" fmla="*/ 45 h 288"/>
                <a:gd name="T6" fmla="*/ 302 w 472"/>
                <a:gd name="T7" fmla="*/ 156 h 288"/>
                <a:gd name="T8" fmla="*/ 210 w 472"/>
                <a:gd name="T9" fmla="*/ 147 h 288"/>
                <a:gd name="T10" fmla="*/ 137 w 472"/>
                <a:gd name="T11" fmla="*/ 222 h 288"/>
                <a:gd name="T12" fmla="*/ 61 w 472"/>
                <a:gd name="T13" fmla="*/ 184 h 288"/>
                <a:gd name="T14" fmla="*/ 0 w 472"/>
                <a:gd name="T15" fmla="*/ 262 h 288"/>
                <a:gd name="T16" fmla="*/ 33 w 472"/>
                <a:gd name="T17" fmla="*/ 288 h 288"/>
                <a:gd name="T18" fmla="*/ 73 w 472"/>
                <a:gd name="T19" fmla="*/ 239 h 288"/>
                <a:gd name="T20" fmla="*/ 146 w 472"/>
                <a:gd name="T21" fmla="*/ 274 h 288"/>
                <a:gd name="T22" fmla="*/ 226 w 472"/>
                <a:gd name="T23" fmla="*/ 191 h 288"/>
                <a:gd name="T24" fmla="*/ 318 w 472"/>
                <a:gd name="T25" fmla="*/ 201 h 288"/>
                <a:gd name="T26" fmla="*/ 441 w 472"/>
                <a:gd name="T27" fmla="*/ 71 h 288"/>
                <a:gd name="T28" fmla="*/ 465 w 472"/>
                <a:gd name="T29" fmla="*/ 88 h 288"/>
                <a:gd name="T30" fmla="*/ 472 w 472"/>
                <a:gd name="T3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288">
                  <a:moveTo>
                    <a:pt x="472" y="0"/>
                  </a:moveTo>
                  <a:lnTo>
                    <a:pt x="389" y="33"/>
                  </a:lnTo>
                  <a:lnTo>
                    <a:pt x="406" y="45"/>
                  </a:lnTo>
                  <a:lnTo>
                    <a:pt x="302" y="156"/>
                  </a:lnTo>
                  <a:lnTo>
                    <a:pt x="210" y="147"/>
                  </a:lnTo>
                  <a:lnTo>
                    <a:pt x="137" y="222"/>
                  </a:lnTo>
                  <a:lnTo>
                    <a:pt x="61" y="184"/>
                  </a:lnTo>
                  <a:lnTo>
                    <a:pt x="0" y="262"/>
                  </a:lnTo>
                  <a:lnTo>
                    <a:pt x="33" y="288"/>
                  </a:lnTo>
                  <a:lnTo>
                    <a:pt x="73" y="239"/>
                  </a:lnTo>
                  <a:lnTo>
                    <a:pt x="146" y="274"/>
                  </a:lnTo>
                  <a:lnTo>
                    <a:pt x="226" y="191"/>
                  </a:lnTo>
                  <a:lnTo>
                    <a:pt x="318" y="201"/>
                  </a:lnTo>
                  <a:lnTo>
                    <a:pt x="441" y="71"/>
                  </a:lnTo>
                  <a:lnTo>
                    <a:pt x="465" y="88"/>
                  </a:lnTo>
                  <a:lnTo>
                    <a:pt x="4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sp>
        <p:nvSpPr>
          <p:cNvPr id="115" name="Rounded Rectangle 114"/>
          <p:cNvSpPr/>
          <p:nvPr/>
        </p:nvSpPr>
        <p:spPr>
          <a:xfrm>
            <a:off x="1644013" y="1080525"/>
            <a:ext cx="3584984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rgbClr val="7F7F7F"/>
                </a:solidFill>
                <a:latin typeface="+mn-ea"/>
              </a:rPr>
              <a:t>前端开发的发展历程。</a:t>
            </a:r>
            <a:endParaRPr lang="zh-CN" altLang="en-US" sz="1600" dirty="0">
              <a:solidFill>
                <a:srgbClr val="7F7F7F"/>
              </a:solidFill>
              <a:latin typeface="+mn-ea"/>
            </a:endParaRPr>
          </a:p>
        </p:txBody>
      </p:sp>
      <p:sp>
        <p:nvSpPr>
          <p:cNvPr id="117" name="Action Button: Custom 116">
            <a:hlinkClick r:id="" action="ppaction://noaction" highlightClick="1"/>
          </p:cNvPr>
          <p:cNvSpPr/>
          <p:nvPr/>
        </p:nvSpPr>
        <p:spPr>
          <a:xfrm>
            <a:off x="1064895" y="1193585"/>
            <a:ext cx="97200" cy="98264"/>
          </a:xfrm>
          <a:prstGeom prst="actionButtonBlank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9551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26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前端数据管理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与</a:t>
            </a:r>
            <a:r>
              <a:rPr lang="en-US" altLang="zh-CN" sz="2000" dirty="0" err="1">
                <a:solidFill>
                  <a:srgbClr val="358FCB"/>
                </a:solidFill>
                <a:latin typeface="+mn-ea"/>
              </a:rPr>
              <a:t>NgRx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14646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State Management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39" name="Rounded Rectangle 114"/>
          <p:cNvSpPr/>
          <p:nvPr/>
        </p:nvSpPr>
        <p:spPr>
          <a:xfrm>
            <a:off x="1702695" y="1086789"/>
            <a:ext cx="2376936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rgbClr val="7F7F7F"/>
                </a:solidFill>
                <a:latin typeface="+mj-ea"/>
              </a:rPr>
              <a:t>混乱的数据</a:t>
            </a:r>
            <a:endParaRPr lang="zh-CN" altLang="en-US" sz="1600" dirty="0">
              <a:solidFill>
                <a:srgbClr val="7F7F7F"/>
              </a:solidFill>
              <a:latin typeface="+mj-ea"/>
            </a:endParaRPr>
          </a:p>
        </p:txBody>
      </p:sp>
      <p:sp>
        <p:nvSpPr>
          <p:cNvPr id="40" name="Action Button: Custom 116">
            <a:hlinkClick r:id="rId3" action="ppaction://hlinksldjump" highlightClick="1"/>
          </p:cNvPr>
          <p:cNvSpPr/>
          <p:nvPr/>
        </p:nvSpPr>
        <p:spPr>
          <a:xfrm>
            <a:off x="1083628" y="1199851"/>
            <a:ext cx="97200" cy="98264"/>
          </a:xfrm>
          <a:prstGeom prst="actionButtonBlank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278"/>
          <p:cNvSpPr/>
          <p:nvPr/>
        </p:nvSpPr>
        <p:spPr bwMode="auto">
          <a:xfrm>
            <a:off x="1372748" y="1107821"/>
            <a:ext cx="186498" cy="282323"/>
          </a:xfrm>
          <a:custGeom>
            <a:avLst/>
            <a:gdLst>
              <a:gd name="T0" fmla="*/ 228 w 382"/>
              <a:gd name="T1" fmla="*/ 290 h 579"/>
              <a:gd name="T2" fmla="*/ 348 w 382"/>
              <a:gd name="T3" fmla="*/ 13 h 579"/>
              <a:gd name="T4" fmla="*/ 330 w 382"/>
              <a:gd name="T5" fmla="*/ 1 h 579"/>
              <a:gd name="T6" fmla="*/ 318 w 382"/>
              <a:gd name="T7" fmla="*/ 19 h 579"/>
              <a:gd name="T8" fmla="*/ 191 w 382"/>
              <a:gd name="T9" fmla="*/ 274 h 579"/>
              <a:gd name="T10" fmla="*/ 64 w 382"/>
              <a:gd name="T11" fmla="*/ 19 h 579"/>
              <a:gd name="T12" fmla="*/ 52 w 382"/>
              <a:gd name="T13" fmla="*/ 1 h 579"/>
              <a:gd name="T14" fmla="*/ 34 w 382"/>
              <a:gd name="T15" fmla="*/ 13 h 579"/>
              <a:gd name="T16" fmla="*/ 154 w 382"/>
              <a:gd name="T17" fmla="*/ 290 h 579"/>
              <a:gd name="T18" fmla="*/ 34 w 382"/>
              <a:gd name="T19" fmla="*/ 567 h 579"/>
              <a:gd name="T20" fmla="*/ 49 w 382"/>
              <a:gd name="T21" fmla="*/ 579 h 579"/>
              <a:gd name="T22" fmla="*/ 52 w 382"/>
              <a:gd name="T23" fmla="*/ 579 h 579"/>
              <a:gd name="T24" fmla="*/ 64 w 382"/>
              <a:gd name="T25" fmla="*/ 561 h 579"/>
              <a:gd name="T26" fmla="*/ 191 w 382"/>
              <a:gd name="T27" fmla="*/ 306 h 579"/>
              <a:gd name="T28" fmla="*/ 318 w 382"/>
              <a:gd name="T29" fmla="*/ 561 h 579"/>
              <a:gd name="T30" fmla="*/ 330 w 382"/>
              <a:gd name="T31" fmla="*/ 579 h 579"/>
              <a:gd name="T32" fmla="*/ 333 w 382"/>
              <a:gd name="T33" fmla="*/ 579 h 579"/>
              <a:gd name="T34" fmla="*/ 348 w 382"/>
              <a:gd name="T35" fmla="*/ 567 h 579"/>
              <a:gd name="T36" fmla="*/ 228 w 382"/>
              <a:gd name="T37" fmla="*/ 290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82" h="579">
                <a:moveTo>
                  <a:pt x="228" y="290"/>
                </a:moveTo>
                <a:cubicBezTo>
                  <a:pt x="382" y="209"/>
                  <a:pt x="348" y="16"/>
                  <a:pt x="348" y="13"/>
                </a:cubicBezTo>
                <a:cubicBezTo>
                  <a:pt x="346" y="5"/>
                  <a:pt x="338" y="0"/>
                  <a:pt x="330" y="1"/>
                </a:cubicBezTo>
                <a:cubicBezTo>
                  <a:pt x="322" y="3"/>
                  <a:pt x="317" y="11"/>
                  <a:pt x="318" y="19"/>
                </a:cubicBezTo>
                <a:cubicBezTo>
                  <a:pt x="319" y="27"/>
                  <a:pt x="351" y="211"/>
                  <a:pt x="191" y="274"/>
                </a:cubicBezTo>
                <a:cubicBezTo>
                  <a:pt x="31" y="211"/>
                  <a:pt x="63" y="27"/>
                  <a:pt x="64" y="19"/>
                </a:cubicBezTo>
                <a:cubicBezTo>
                  <a:pt x="66" y="11"/>
                  <a:pt x="60" y="3"/>
                  <a:pt x="52" y="1"/>
                </a:cubicBezTo>
                <a:cubicBezTo>
                  <a:pt x="44" y="0"/>
                  <a:pt x="36" y="5"/>
                  <a:pt x="34" y="13"/>
                </a:cubicBezTo>
                <a:cubicBezTo>
                  <a:pt x="34" y="16"/>
                  <a:pt x="0" y="209"/>
                  <a:pt x="154" y="290"/>
                </a:cubicBezTo>
                <a:cubicBezTo>
                  <a:pt x="0" y="371"/>
                  <a:pt x="34" y="564"/>
                  <a:pt x="34" y="567"/>
                </a:cubicBezTo>
                <a:cubicBezTo>
                  <a:pt x="35" y="574"/>
                  <a:pt x="42" y="579"/>
                  <a:pt x="49" y="579"/>
                </a:cubicBezTo>
                <a:cubicBezTo>
                  <a:pt x="50" y="579"/>
                  <a:pt x="51" y="579"/>
                  <a:pt x="52" y="579"/>
                </a:cubicBezTo>
                <a:cubicBezTo>
                  <a:pt x="60" y="577"/>
                  <a:pt x="65" y="569"/>
                  <a:pt x="64" y="561"/>
                </a:cubicBezTo>
                <a:cubicBezTo>
                  <a:pt x="63" y="553"/>
                  <a:pt x="31" y="369"/>
                  <a:pt x="191" y="306"/>
                </a:cubicBezTo>
                <a:cubicBezTo>
                  <a:pt x="351" y="369"/>
                  <a:pt x="319" y="553"/>
                  <a:pt x="318" y="561"/>
                </a:cubicBezTo>
                <a:cubicBezTo>
                  <a:pt x="316" y="569"/>
                  <a:pt x="322" y="577"/>
                  <a:pt x="330" y="579"/>
                </a:cubicBezTo>
                <a:cubicBezTo>
                  <a:pt x="331" y="579"/>
                  <a:pt x="332" y="579"/>
                  <a:pt x="333" y="579"/>
                </a:cubicBezTo>
                <a:cubicBezTo>
                  <a:pt x="340" y="579"/>
                  <a:pt x="347" y="574"/>
                  <a:pt x="348" y="567"/>
                </a:cubicBezTo>
                <a:cubicBezTo>
                  <a:pt x="348" y="564"/>
                  <a:pt x="382" y="371"/>
                  <a:pt x="228" y="29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/>
          <a:lstStyle/>
          <a:p>
            <a:pPr defTabSz="914400">
              <a:defRPr/>
            </a:pPr>
            <a:endParaRPr lang="en-AU" sz="1800" kern="0">
              <a:solidFill>
                <a:srgbClr val="000000"/>
              </a:solidFill>
              <a:latin typeface="微软雅黑" panose="020B0503020204020204" pitchFamily="34" charset="-122"/>
              <a:ea typeface="Microsoft YaHei UI" panose="020B0503020204020204" charset="-122"/>
            </a:endParaRPr>
          </a:p>
        </p:txBody>
      </p:sp>
      <p:pic>
        <p:nvPicPr>
          <p:cNvPr id="10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628" y="1712937"/>
            <a:ext cx="4497288" cy="30131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32872" y="4924823"/>
            <a:ext cx="369351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 smtClean="0"/>
              <a:t>数据放在哪儿？父组件？子组件？服务？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 smtClean="0"/>
              <a:t>谁可以修改？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60591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26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前端数据管理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与</a:t>
            </a:r>
            <a:r>
              <a:rPr lang="en-US" altLang="zh-CN" sz="2000" dirty="0" err="1">
                <a:solidFill>
                  <a:srgbClr val="358FCB"/>
                </a:solidFill>
                <a:latin typeface="+mn-ea"/>
              </a:rPr>
              <a:t>NgRx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14646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State Management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39" name="Rounded Rectangle 114"/>
          <p:cNvSpPr/>
          <p:nvPr/>
        </p:nvSpPr>
        <p:spPr>
          <a:xfrm>
            <a:off x="1702695" y="1086789"/>
            <a:ext cx="2376936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rgbClr val="7F7F7F"/>
                </a:solidFill>
                <a:latin typeface="+mj-ea"/>
              </a:rPr>
              <a:t>单向数据流。</a:t>
            </a:r>
            <a:endParaRPr lang="zh-CN" altLang="en-US" sz="1600" dirty="0">
              <a:solidFill>
                <a:srgbClr val="7F7F7F"/>
              </a:solidFill>
              <a:latin typeface="+mj-ea"/>
            </a:endParaRPr>
          </a:p>
        </p:txBody>
      </p:sp>
      <p:sp>
        <p:nvSpPr>
          <p:cNvPr id="40" name="Action Button: Custom 116">
            <a:hlinkClick r:id="rId3" action="ppaction://hlinksldjump" highlightClick="1"/>
          </p:cNvPr>
          <p:cNvSpPr/>
          <p:nvPr/>
        </p:nvSpPr>
        <p:spPr>
          <a:xfrm>
            <a:off x="1083628" y="1199851"/>
            <a:ext cx="97200" cy="98264"/>
          </a:xfrm>
          <a:prstGeom prst="actionButtonBlank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278"/>
          <p:cNvSpPr/>
          <p:nvPr/>
        </p:nvSpPr>
        <p:spPr bwMode="auto">
          <a:xfrm>
            <a:off x="1372748" y="1107821"/>
            <a:ext cx="186498" cy="282323"/>
          </a:xfrm>
          <a:custGeom>
            <a:avLst/>
            <a:gdLst>
              <a:gd name="T0" fmla="*/ 228 w 382"/>
              <a:gd name="T1" fmla="*/ 290 h 579"/>
              <a:gd name="T2" fmla="*/ 348 w 382"/>
              <a:gd name="T3" fmla="*/ 13 h 579"/>
              <a:gd name="T4" fmla="*/ 330 w 382"/>
              <a:gd name="T5" fmla="*/ 1 h 579"/>
              <a:gd name="T6" fmla="*/ 318 w 382"/>
              <a:gd name="T7" fmla="*/ 19 h 579"/>
              <a:gd name="T8" fmla="*/ 191 w 382"/>
              <a:gd name="T9" fmla="*/ 274 h 579"/>
              <a:gd name="T10" fmla="*/ 64 w 382"/>
              <a:gd name="T11" fmla="*/ 19 h 579"/>
              <a:gd name="T12" fmla="*/ 52 w 382"/>
              <a:gd name="T13" fmla="*/ 1 h 579"/>
              <a:gd name="T14" fmla="*/ 34 w 382"/>
              <a:gd name="T15" fmla="*/ 13 h 579"/>
              <a:gd name="T16" fmla="*/ 154 w 382"/>
              <a:gd name="T17" fmla="*/ 290 h 579"/>
              <a:gd name="T18" fmla="*/ 34 w 382"/>
              <a:gd name="T19" fmla="*/ 567 h 579"/>
              <a:gd name="T20" fmla="*/ 49 w 382"/>
              <a:gd name="T21" fmla="*/ 579 h 579"/>
              <a:gd name="T22" fmla="*/ 52 w 382"/>
              <a:gd name="T23" fmla="*/ 579 h 579"/>
              <a:gd name="T24" fmla="*/ 64 w 382"/>
              <a:gd name="T25" fmla="*/ 561 h 579"/>
              <a:gd name="T26" fmla="*/ 191 w 382"/>
              <a:gd name="T27" fmla="*/ 306 h 579"/>
              <a:gd name="T28" fmla="*/ 318 w 382"/>
              <a:gd name="T29" fmla="*/ 561 h 579"/>
              <a:gd name="T30" fmla="*/ 330 w 382"/>
              <a:gd name="T31" fmla="*/ 579 h 579"/>
              <a:gd name="T32" fmla="*/ 333 w 382"/>
              <a:gd name="T33" fmla="*/ 579 h 579"/>
              <a:gd name="T34" fmla="*/ 348 w 382"/>
              <a:gd name="T35" fmla="*/ 567 h 579"/>
              <a:gd name="T36" fmla="*/ 228 w 382"/>
              <a:gd name="T37" fmla="*/ 290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82" h="579">
                <a:moveTo>
                  <a:pt x="228" y="290"/>
                </a:moveTo>
                <a:cubicBezTo>
                  <a:pt x="382" y="209"/>
                  <a:pt x="348" y="16"/>
                  <a:pt x="348" y="13"/>
                </a:cubicBezTo>
                <a:cubicBezTo>
                  <a:pt x="346" y="5"/>
                  <a:pt x="338" y="0"/>
                  <a:pt x="330" y="1"/>
                </a:cubicBezTo>
                <a:cubicBezTo>
                  <a:pt x="322" y="3"/>
                  <a:pt x="317" y="11"/>
                  <a:pt x="318" y="19"/>
                </a:cubicBezTo>
                <a:cubicBezTo>
                  <a:pt x="319" y="27"/>
                  <a:pt x="351" y="211"/>
                  <a:pt x="191" y="274"/>
                </a:cubicBezTo>
                <a:cubicBezTo>
                  <a:pt x="31" y="211"/>
                  <a:pt x="63" y="27"/>
                  <a:pt x="64" y="19"/>
                </a:cubicBezTo>
                <a:cubicBezTo>
                  <a:pt x="66" y="11"/>
                  <a:pt x="60" y="3"/>
                  <a:pt x="52" y="1"/>
                </a:cubicBezTo>
                <a:cubicBezTo>
                  <a:pt x="44" y="0"/>
                  <a:pt x="36" y="5"/>
                  <a:pt x="34" y="13"/>
                </a:cubicBezTo>
                <a:cubicBezTo>
                  <a:pt x="34" y="16"/>
                  <a:pt x="0" y="209"/>
                  <a:pt x="154" y="290"/>
                </a:cubicBezTo>
                <a:cubicBezTo>
                  <a:pt x="0" y="371"/>
                  <a:pt x="34" y="564"/>
                  <a:pt x="34" y="567"/>
                </a:cubicBezTo>
                <a:cubicBezTo>
                  <a:pt x="35" y="574"/>
                  <a:pt x="42" y="579"/>
                  <a:pt x="49" y="579"/>
                </a:cubicBezTo>
                <a:cubicBezTo>
                  <a:pt x="50" y="579"/>
                  <a:pt x="51" y="579"/>
                  <a:pt x="52" y="579"/>
                </a:cubicBezTo>
                <a:cubicBezTo>
                  <a:pt x="60" y="577"/>
                  <a:pt x="65" y="569"/>
                  <a:pt x="64" y="561"/>
                </a:cubicBezTo>
                <a:cubicBezTo>
                  <a:pt x="63" y="553"/>
                  <a:pt x="31" y="369"/>
                  <a:pt x="191" y="306"/>
                </a:cubicBezTo>
                <a:cubicBezTo>
                  <a:pt x="351" y="369"/>
                  <a:pt x="319" y="553"/>
                  <a:pt x="318" y="561"/>
                </a:cubicBezTo>
                <a:cubicBezTo>
                  <a:pt x="316" y="569"/>
                  <a:pt x="322" y="577"/>
                  <a:pt x="330" y="579"/>
                </a:cubicBezTo>
                <a:cubicBezTo>
                  <a:pt x="331" y="579"/>
                  <a:pt x="332" y="579"/>
                  <a:pt x="333" y="579"/>
                </a:cubicBezTo>
                <a:cubicBezTo>
                  <a:pt x="340" y="579"/>
                  <a:pt x="347" y="574"/>
                  <a:pt x="348" y="567"/>
                </a:cubicBezTo>
                <a:cubicBezTo>
                  <a:pt x="348" y="564"/>
                  <a:pt x="382" y="371"/>
                  <a:pt x="228" y="29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/>
          <a:lstStyle/>
          <a:p>
            <a:pPr defTabSz="914400">
              <a:defRPr/>
            </a:pPr>
            <a:endParaRPr lang="en-AU" sz="1800" kern="0">
              <a:solidFill>
                <a:srgbClr val="000000"/>
              </a:solidFill>
              <a:latin typeface="微软雅黑" panose="020B0503020204020204" pitchFamily="34" charset="-122"/>
              <a:ea typeface="Microsoft YaHei UI" panose="020B050302020402020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446017" y="1913116"/>
            <a:ext cx="8324335" cy="4085751"/>
            <a:chOff x="474262" y="2510992"/>
            <a:chExt cx="8324335" cy="4085751"/>
          </a:xfrm>
        </p:grpSpPr>
        <p:sp>
          <p:nvSpPr>
            <p:cNvPr id="60" name="矩形 6"/>
            <p:cNvSpPr/>
            <p:nvPr/>
          </p:nvSpPr>
          <p:spPr>
            <a:xfrm>
              <a:off x="474262" y="2510992"/>
              <a:ext cx="8324335" cy="408575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58FC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pic>
          <p:nvPicPr>
            <p:cNvPr id="61" name="Picture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8359" y="2944343"/>
              <a:ext cx="6323809" cy="3219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21037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925699" y="3039852"/>
            <a:ext cx="24416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 smtClean="0">
                <a:solidFill>
                  <a:srgbClr val="358FCB"/>
                </a:solidFill>
                <a:latin typeface="Raleway" panose="020B0003030101060003" pitchFamily="34" charset="0"/>
                <a:ea typeface="+mn-ea"/>
              </a:rPr>
              <a:t>CONTENTS</a:t>
            </a:r>
            <a:endParaRPr lang="zh-CN" altLang="en-US" sz="3200" b="1" dirty="0">
              <a:solidFill>
                <a:srgbClr val="358FCB"/>
              </a:solidFill>
              <a:latin typeface="Raleway" panose="020B0003030101060003" pitchFamily="34" charset="0"/>
              <a:ea typeface="+mn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953714" y="3543035"/>
            <a:ext cx="99515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337020" y="1327777"/>
            <a:ext cx="12811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项目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概况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337020" y="1597902"/>
            <a:ext cx="2500798" cy="320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PROJECT INTRODUCTION</a:t>
            </a:r>
          </a:p>
        </p:txBody>
      </p:sp>
      <p:sp>
        <p:nvSpPr>
          <p:cNvPr id="46" name="矩形 45"/>
          <p:cNvSpPr/>
          <p:nvPr/>
        </p:nvSpPr>
        <p:spPr>
          <a:xfrm>
            <a:off x="5337020" y="2566802"/>
            <a:ext cx="2500798" cy="320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NEW IDEA</a:t>
            </a:r>
            <a:endParaRPr lang="zh-CN" altLang="en-US" sz="11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337020" y="3535704"/>
            <a:ext cx="2500798" cy="320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NEW WORKING MODE</a:t>
            </a:r>
            <a:endParaRPr lang="zh-CN" altLang="en-US" sz="11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337020" y="4495369"/>
            <a:ext cx="2500798" cy="320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NEW  TECHNOLOGY</a:t>
            </a:r>
            <a:endParaRPr lang="zh-CN" altLang="en-US" sz="11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4650399" y="4234894"/>
            <a:ext cx="531216" cy="531216"/>
            <a:chOff x="4470275" y="4148486"/>
            <a:chExt cx="531216" cy="531216"/>
          </a:xfrm>
        </p:grpSpPr>
        <p:sp>
          <p:nvSpPr>
            <p:cNvPr id="83" name="PA_椭圆 46"/>
            <p:cNvSpPr/>
            <p:nvPr>
              <p:custDataLst>
                <p:tags r:id="rId5"/>
              </p:custDataLst>
            </p:nvPr>
          </p:nvSpPr>
          <p:spPr>
            <a:xfrm>
              <a:off x="4470275" y="4148486"/>
              <a:ext cx="531216" cy="53121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AutoShape 4"/>
            <p:cNvSpPr/>
            <p:nvPr/>
          </p:nvSpPr>
          <p:spPr bwMode="auto">
            <a:xfrm>
              <a:off x="4588388" y="4267924"/>
              <a:ext cx="289023" cy="31580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28" y="17466"/>
                  </a:moveTo>
                  <a:cubicBezTo>
                    <a:pt x="16669" y="16923"/>
                    <a:pt x="15846" y="16465"/>
                    <a:pt x="14963" y="16121"/>
                  </a:cubicBezTo>
                  <a:cubicBezTo>
                    <a:pt x="15595" y="14609"/>
                    <a:pt x="15967" y="12928"/>
                    <a:pt x="16010" y="11148"/>
                  </a:cubicBezTo>
                  <a:lnTo>
                    <a:pt x="20188" y="11148"/>
                  </a:lnTo>
                  <a:cubicBezTo>
                    <a:pt x="20097" y="13612"/>
                    <a:pt x="19065" y="15838"/>
                    <a:pt x="17428" y="17466"/>
                  </a:cubicBezTo>
                  <a:moveTo>
                    <a:pt x="1411" y="11148"/>
                  </a:moveTo>
                  <a:lnTo>
                    <a:pt x="5589" y="11148"/>
                  </a:lnTo>
                  <a:cubicBezTo>
                    <a:pt x="5632" y="12928"/>
                    <a:pt x="6004" y="14609"/>
                    <a:pt x="6636" y="16121"/>
                  </a:cubicBezTo>
                  <a:cubicBezTo>
                    <a:pt x="5753" y="16465"/>
                    <a:pt x="4931" y="16923"/>
                    <a:pt x="4171" y="17466"/>
                  </a:cubicBezTo>
                  <a:cubicBezTo>
                    <a:pt x="2534" y="15838"/>
                    <a:pt x="1502" y="13612"/>
                    <a:pt x="1411" y="11148"/>
                  </a:cubicBezTo>
                  <a:moveTo>
                    <a:pt x="3785" y="4553"/>
                  </a:moveTo>
                  <a:cubicBezTo>
                    <a:pt x="4579" y="5170"/>
                    <a:pt x="5448" y="5691"/>
                    <a:pt x="6388" y="6084"/>
                  </a:cubicBezTo>
                  <a:cubicBezTo>
                    <a:pt x="5901" y="7433"/>
                    <a:pt x="5627" y="8908"/>
                    <a:pt x="5589" y="10451"/>
                  </a:cubicBezTo>
                  <a:lnTo>
                    <a:pt x="1411" y="10451"/>
                  </a:lnTo>
                  <a:cubicBezTo>
                    <a:pt x="1494" y="8190"/>
                    <a:pt x="2376" y="6135"/>
                    <a:pt x="3785" y="4553"/>
                  </a:cubicBezTo>
                  <a:moveTo>
                    <a:pt x="11148" y="10451"/>
                  </a:moveTo>
                  <a:lnTo>
                    <a:pt x="11148" y="6950"/>
                  </a:lnTo>
                  <a:cubicBezTo>
                    <a:pt x="12339" y="6913"/>
                    <a:pt x="13484" y="6696"/>
                    <a:pt x="14558" y="6324"/>
                  </a:cubicBezTo>
                  <a:cubicBezTo>
                    <a:pt x="15018" y="7598"/>
                    <a:pt x="15276" y="8992"/>
                    <a:pt x="15314" y="10451"/>
                  </a:cubicBezTo>
                  <a:cubicBezTo>
                    <a:pt x="15314" y="10451"/>
                    <a:pt x="11148" y="10451"/>
                    <a:pt x="11148" y="10451"/>
                  </a:cubicBezTo>
                  <a:close/>
                  <a:moveTo>
                    <a:pt x="14311" y="15882"/>
                  </a:moveTo>
                  <a:cubicBezTo>
                    <a:pt x="13309" y="15559"/>
                    <a:pt x="12247" y="15380"/>
                    <a:pt x="11148" y="15346"/>
                  </a:cubicBezTo>
                  <a:lnTo>
                    <a:pt x="11148" y="11148"/>
                  </a:lnTo>
                  <a:lnTo>
                    <a:pt x="15314" y="11148"/>
                  </a:lnTo>
                  <a:cubicBezTo>
                    <a:pt x="15270" y="12844"/>
                    <a:pt x="14914" y="14445"/>
                    <a:pt x="14311" y="15882"/>
                  </a:cubicBezTo>
                  <a:moveTo>
                    <a:pt x="14683" y="16757"/>
                  </a:moveTo>
                  <a:cubicBezTo>
                    <a:pt x="15476" y="17063"/>
                    <a:pt x="16218" y="17466"/>
                    <a:pt x="16904" y="17941"/>
                  </a:cubicBezTo>
                  <a:cubicBezTo>
                    <a:pt x="15632" y="19031"/>
                    <a:pt x="14067" y="19781"/>
                    <a:pt x="12344" y="20068"/>
                  </a:cubicBezTo>
                  <a:cubicBezTo>
                    <a:pt x="13280" y="19136"/>
                    <a:pt x="14076" y="18017"/>
                    <a:pt x="14683" y="16757"/>
                  </a:cubicBezTo>
                  <a:moveTo>
                    <a:pt x="11148" y="20188"/>
                  </a:moveTo>
                  <a:lnTo>
                    <a:pt x="11148" y="16043"/>
                  </a:lnTo>
                  <a:cubicBezTo>
                    <a:pt x="12146" y="16075"/>
                    <a:pt x="13113" y="16231"/>
                    <a:pt x="14025" y="16516"/>
                  </a:cubicBezTo>
                  <a:cubicBezTo>
                    <a:pt x="13314" y="17970"/>
                    <a:pt x="12343" y="19223"/>
                    <a:pt x="11185" y="20186"/>
                  </a:cubicBezTo>
                  <a:cubicBezTo>
                    <a:pt x="11185" y="20186"/>
                    <a:pt x="11148" y="20188"/>
                    <a:pt x="11148" y="20188"/>
                  </a:cubicBezTo>
                  <a:close/>
                  <a:moveTo>
                    <a:pt x="9255" y="20068"/>
                  </a:moveTo>
                  <a:cubicBezTo>
                    <a:pt x="7532" y="19781"/>
                    <a:pt x="5967" y="19031"/>
                    <a:pt x="4695" y="17941"/>
                  </a:cubicBezTo>
                  <a:cubicBezTo>
                    <a:pt x="5381" y="17466"/>
                    <a:pt x="6123" y="17063"/>
                    <a:pt x="6916" y="16757"/>
                  </a:cubicBezTo>
                  <a:cubicBezTo>
                    <a:pt x="7523" y="18017"/>
                    <a:pt x="8319" y="19136"/>
                    <a:pt x="9255" y="20068"/>
                  </a:cubicBezTo>
                  <a:moveTo>
                    <a:pt x="10451" y="11148"/>
                  </a:moveTo>
                  <a:lnTo>
                    <a:pt x="10451" y="15346"/>
                  </a:lnTo>
                  <a:cubicBezTo>
                    <a:pt x="9352" y="15380"/>
                    <a:pt x="8290" y="15559"/>
                    <a:pt x="7288" y="15882"/>
                  </a:cubicBezTo>
                  <a:cubicBezTo>
                    <a:pt x="6685" y="14445"/>
                    <a:pt x="6329" y="12844"/>
                    <a:pt x="6285" y="11148"/>
                  </a:cubicBezTo>
                  <a:cubicBezTo>
                    <a:pt x="6285" y="11148"/>
                    <a:pt x="10451" y="11148"/>
                    <a:pt x="10451" y="11148"/>
                  </a:cubicBezTo>
                  <a:close/>
                  <a:moveTo>
                    <a:pt x="7041" y="6324"/>
                  </a:moveTo>
                  <a:cubicBezTo>
                    <a:pt x="8115" y="6696"/>
                    <a:pt x="9260" y="6913"/>
                    <a:pt x="10451" y="6950"/>
                  </a:cubicBezTo>
                  <a:lnTo>
                    <a:pt x="10451" y="10451"/>
                  </a:lnTo>
                  <a:lnTo>
                    <a:pt x="6285" y="10451"/>
                  </a:lnTo>
                  <a:cubicBezTo>
                    <a:pt x="6324" y="8992"/>
                    <a:pt x="6581" y="7598"/>
                    <a:pt x="7041" y="6324"/>
                  </a:cubicBezTo>
                  <a:moveTo>
                    <a:pt x="6651" y="5442"/>
                  </a:moveTo>
                  <a:cubicBezTo>
                    <a:pt x="5790" y="5084"/>
                    <a:pt x="4993" y="4609"/>
                    <a:pt x="4263" y="4050"/>
                  </a:cubicBezTo>
                  <a:cubicBezTo>
                    <a:pt x="5606" y="2749"/>
                    <a:pt x="7332" y="1851"/>
                    <a:pt x="9255" y="1531"/>
                  </a:cubicBezTo>
                  <a:cubicBezTo>
                    <a:pt x="8175" y="2610"/>
                    <a:pt x="7286" y="3939"/>
                    <a:pt x="6651" y="5442"/>
                  </a:cubicBezTo>
                  <a:moveTo>
                    <a:pt x="10451" y="1411"/>
                  </a:moveTo>
                  <a:lnTo>
                    <a:pt x="10451" y="6253"/>
                  </a:lnTo>
                  <a:cubicBezTo>
                    <a:pt x="9352" y="6217"/>
                    <a:pt x="8296" y="6021"/>
                    <a:pt x="7303" y="5681"/>
                  </a:cubicBezTo>
                  <a:cubicBezTo>
                    <a:pt x="8029" y="3972"/>
                    <a:pt x="9101" y="2507"/>
                    <a:pt x="10415" y="1413"/>
                  </a:cubicBezTo>
                  <a:cubicBezTo>
                    <a:pt x="10427" y="1412"/>
                    <a:pt x="10439" y="1411"/>
                    <a:pt x="10451" y="1411"/>
                  </a:cubicBezTo>
                  <a:moveTo>
                    <a:pt x="12344" y="1531"/>
                  </a:moveTo>
                  <a:cubicBezTo>
                    <a:pt x="14267" y="1851"/>
                    <a:pt x="15993" y="2749"/>
                    <a:pt x="17336" y="4050"/>
                  </a:cubicBezTo>
                  <a:cubicBezTo>
                    <a:pt x="16606" y="4609"/>
                    <a:pt x="15809" y="5084"/>
                    <a:pt x="14948" y="5442"/>
                  </a:cubicBezTo>
                  <a:cubicBezTo>
                    <a:pt x="14313" y="3939"/>
                    <a:pt x="13424" y="2610"/>
                    <a:pt x="12344" y="1531"/>
                  </a:cubicBezTo>
                  <a:moveTo>
                    <a:pt x="11184" y="1413"/>
                  </a:moveTo>
                  <a:cubicBezTo>
                    <a:pt x="12498" y="2507"/>
                    <a:pt x="13570" y="3972"/>
                    <a:pt x="14296" y="5681"/>
                  </a:cubicBezTo>
                  <a:cubicBezTo>
                    <a:pt x="13303" y="6021"/>
                    <a:pt x="12247" y="6217"/>
                    <a:pt x="11148" y="6253"/>
                  </a:cubicBezTo>
                  <a:lnTo>
                    <a:pt x="11148" y="1411"/>
                  </a:lnTo>
                  <a:cubicBezTo>
                    <a:pt x="11160" y="1411"/>
                    <a:pt x="11172" y="1412"/>
                    <a:pt x="11184" y="1413"/>
                  </a:cubicBezTo>
                  <a:moveTo>
                    <a:pt x="10414" y="20186"/>
                  </a:moveTo>
                  <a:cubicBezTo>
                    <a:pt x="9256" y="19223"/>
                    <a:pt x="8285" y="17970"/>
                    <a:pt x="7574" y="16516"/>
                  </a:cubicBezTo>
                  <a:cubicBezTo>
                    <a:pt x="8486" y="16231"/>
                    <a:pt x="9453" y="16075"/>
                    <a:pt x="10451" y="16043"/>
                  </a:cubicBezTo>
                  <a:lnTo>
                    <a:pt x="10451" y="20188"/>
                  </a:lnTo>
                  <a:cubicBezTo>
                    <a:pt x="10451" y="20188"/>
                    <a:pt x="10414" y="20186"/>
                    <a:pt x="10414" y="20186"/>
                  </a:cubicBezTo>
                  <a:close/>
                  <a:moveTo>
                    <a:pt x="20188" y="10451"/>
                  </a:moveTo>
                  <a:lnTo>
                    <a:pt x="16010" y="10451"/>
                  </a:lnTo>
                  <a:cubicBezTo>
                    <a:pt x="15972" y="8908"/>
                    <a:pt x="15698" y="7433"/>
                    <a:pt x="15211" y="6084"/>
                  </a:cubicBezTo>
                  <a:cubicBezTo>
                    <a:pt x="16151" y="5691"/>
                    <a:pt x="17020" y="5170"/>
                    <a:pt x="17814" y="4553"/>
                  </a:cubicBezTo>
                  <a:cubicBezTo>
                    <a:pt x="19223" y="6135"/>
                    <a:pt x="20105" y="8190"/>
                    <a:pt x="20188" y="10451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rgbClr val="27506E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4650399" y="3275641"/>
            <a:ext cx="531216" cy="531216"/>
            <a:chOff x="4470275" y="3178667"/>
            <a:chExt cx="531216" cy="531216"/>
          </a:xfrm>
        </p:grpSpPr>
        <p:sp>
          <p:nvSpPr>
            <p:cNvPr id="81" name="PA_椭圆 46"/>
            <p:cNvSpPr/>
            <p:nvPr>
              <p:custDataLst>
                <p:tags r:id="rId4"/>
              </p:custDataLst>
            </p:nvPr>
          </p:nvSpPr>
          <p:spPr>
            <a:xfrm>
              <a:off x="4470275" y="3178667"/>
              <a:ext cx="531216" cy="53121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AutoShape 112"/>
            <p:cNvSpPr/>
            <p:nvPr/>
          </p:nvSpPr>
          <p:spPr bwMode="auto">
            <a:xfrm>
              <a:off x="4612826" y="3308004"/>
              <a:ext cx="258618" cy="299320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rgbClr val="27506E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5337020" y="5455035"/>
            <a:ext cx="2500798" cy="320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SUMMARY &amp; OUTLOOK</a:t>
            </a:r>
            <a:endParaRPr lang="zh-CN" altLang="en-US" sz="11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4650399" y="5194146"/>
            <a:ext cx="531216" cy="531216"/>
            <a:chOff x="4474893" y="5132159"/>
            <a:chExt cx="531216" cy="531216"/>
          </a:xfrm>
        </p:grpSpPr>
        <p:sp>
          <p:nvSpPr>
            <p:cNvPr id="79" name="PA_椭圆 46"/>
            <p:cNvSpPr/>
            <p:nvPr>
              <p:custDataLst>
                <p:tags r:id="rId3"/>
              </p:custDataLst>
            </p:nvPr>
          </p:nvSpPr>
          <p:spPr>
            <a:xfrm>
              <a:off x="4474893" y="5132159"/>
              <a:ext cx="531216" cy="53121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" name="AutoShape 136"/>
            <p:cNvSpPr/>
            <p:nvPr/>
          </p:nvSpPr>
          <p:spPr bwMode="auto">
            <a:xfrm>
              <a:off x="4745069" y="5304024"/>
              <a:ext cx="98036" cy="1060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538" y="20579"/>
                  </a:moveTo>
                  <a:lnTo>
                    <a:pt x="19542" y="20579"/>
                  </a:lnTo>
                  <a:cubicBezTo>
                    <a:pt x="19546" y="21142"/>
                    <a:pt x="20004" y="21600"/>
                    <a:pt x="20571" y="21600"/>
                  </a:cubicBezTo>
                  <a:cubicBezTo>
                    <a:pt x="21137" y="21600"/>
                    <a:pt x="21599" y="21138"/>
                    <a:pt x="21599" y="20571"/>
                  </a:cubicBezTo>
                  <a:cubicBezTo>
                    <a:pt x="21599" y="20565"/>
                    <a:pt x="21595" y="20561"/>
                    <a:pt x="21595" y="20555"/>
                  </a:cubicBezTo>
                  <a:cubicBezTo>
                    <a:pt x="21583" y="9221"/>
                    <a:pt x="12411" y="41"/>
                    <a:pt x="1080" y="12"/>
                  </a:cubicBezTo>
                  <a:cubicBezTo>
                    <a:pt x="1064" y="10"/>
                    <a:pt x="1048" y="0"/>
                    <a:pt x="1028" y="0"/>
                  </a:cubicBezTo>
                  <a:cubicBezTo>
                    <a:pt x="458" y="0"/>
                    <a:pt x="0" y="461"/>
                    <a:pt x="0" y="1028"/>
                  </a:cubicBezTo>
                  <a:cubicBezTo>
                    <a:pt x="0" y="1594"/>
                    <a:pt x="458" y="2055"/>
                    <a:pt x="1024" y="2057"/>
                  </a:cubicBezTo>
                  <a:lnTo>
                    <a:pt x="1024" y="2065"/>
                  </a:lnTo>
                  <a:cubicBezTo>
                    <a:pt x="11233" y="2065"/>
                    <a:pt x="19538" y="10370"/>
                    <a:pt x="19538" y="20579"/>
                  </a:cubicBezTo>
                </a:path>
              </a:pathLst>
            </a:custGeom>
            <a:solidFill>
              <a:srgbClr val="27506E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68" name="AutoShape 137"/>
            <p:cNvSpPr/>
            <p:nvPr/>
          </p:nvSpPr>
          <p:spPr bwMode="auto">
            <a:xfrm>
              <a:off x="4591768" y="5244333"/>
              <a:ext cx="300734" cy="325196"/>
            </a:xfrm>
            <a:custGeom>
              <a:avLst/>
              <a:gdLst>
                <a:gd name="T0" fmla="+- 0 10819 195"/>
                <a:gd name="T1" fmla="*/ T0 w 21248"/>
                <a:gd name="T2" fmla="*/ 10800 h 21600"/>
                <a:gd name="T3" fmla="+- 0 10819 195"/>
                <a:gd name="T4" fmla="*/ T3 w 21248"/>
                <a:gd name="T5" fmla="*/ 10800 h 21600"/>
                <a:gd name="T6" fmla="+- 0 10819 195"/>
                <a:gd name="T7" fmla="*/ T6 w 21248"/>
                <a:gd name="T8" fmla="*/ 10800 h 21600"/>
                <a:gd name="T9" fmla="+- 0 10819 195"/>
                <a:gd name="T10" fmla="*/ T9 w 212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48" h="21600">
                  <a:moveTo>
                    <a:pt x="19868" y="17133"/>
                  </a:moveTo>
                  <a:cubicBezTo>
                    <a:pt x="19766" y="17386"/>
                    <a:pt x="19525" y="17549"/>
                    <a:pt x="19255" y="17549"/>
                  </a:cubicBezTo>
                  <a:lnTo>
                    <a:pt x="19058" y="17549"/>
                  </a:lnTo>
                  <a:lnTo>
                    <a:pt x="3983" y="2226"/>
                  </a:lnTo>
                  <a:lnTo>
                    <a:pt x="3983" y="2025"/>
                  </a:lnTo>
                  <a:cubicBezTo>
                    <a:pt x="3983" y="1750"/>
                    <a:pt x="4144" y="1506"/>
                    <a:pt x="4393" y="1401"/>
                  </a:cubicBezTo>
                  <a:cubicBezTo>
                    <a:pt x="4475" y="1367"/>
                    <a:pt x="4560" y="1350"/>
                    <a:pt x="4647" y="1350"/>
                  </a:cubicBezTo>
                  <a:cubicBezTo>
                    <a:pt x="4824" y="1350"/>
                    <a:pt x="4991" y="1420"/>
                    <a:pt x="5116" y="1547"/>
                  </a:cubicBezTo>
                  <a:lnTo>
                    <a:pt x="19724" y="16397"/>
                  </a:lnTo>
                  <a:cubicBezTo>
                    <a:pt x="19915" y="16591"/>
                    <a:pt x="19972" y="16880"/>
                    <a:pt x="19868" y="17133"/>
                  </a:cubicBezTo>
                  <a:moveTo>
                    <a:pt x="10121" y="17549"/>
                  </a:moveTo>
                  <a:cubicBezTo>
                    <a:pt x="10017" y="17549"/>
                    <a:pt x="9922" y="17586"/>
                    <a:pt x="9824" y="17609"/>
                  </a:cubicBezTo>
                  <a:lnTo>
                    <a:pt x="3923" y="11612"/>
                  </a:lnTo>
                  <a:cubicBezTo>
                    <a:pt x="3946" y="11512"/>
                    <a:pt x="3982" y="11415"/>
                    <a:pt x="3982" y="11311"/>
                  </a:cubicBezTo>
                  <a:lnTo>
                    <a:pt x="3983" y="3180"/>
                  </a:lnTo>
                  <a:lnTo>
                    <a:pt x="18119" y="17549"/>
                  </a:lnTo>
                  <a:cubicBezTo>
                    <a:pt x="18119" y="17549"/>
                    <a:pt x="10121" y="17549"/>
                    <a:pt x="10121" y="17549"/>
                  </a:cubicBezTo>
                  <a:close/>
                  <a:moveTo>
                    <a:pt x="9182" y="17945"/>
                  </a:moveTo>
                  <a:lnTo>
                    <a:pt x="7109" y="20052"/>
                  </a:lnTo>
                  <a:cubicBezTo>
                    <a:pt x="6939" y="20224"/>
                    <a:pt x="6742" y="20249"/>
                    <a:pt x="6640" y="20249"/>
                  </a:cubicBezTo>
                  <a:cubicBezTo>
                    <a:pt x="6537" y="20249"/>
                    <a:pt x="6339" y="20224"/>
                    <a:pt x="6170" y="20052"/>
                  </a:cubicBezTo>
                  <a:lnTo>
                    <a:pt x="1522" y="15327"/>
                  </a:lnTo>
                  <a:cubicBezTo>
                    <a:pt x="1352" y="15154"/>
                    <a:pt x="1327" y="14953"/>
                    <a:pt x="1327" y="14850"/>
                  </a:cubicBezTo>
                  <a:cubicBezTo>
                    <a:pt x="1327" y="14745"/>
                    <a:pt x="1352" y="14544"/>
                    <a:pt x="1522" y="14373"/>
                  </a:cubicBezTo>
                  <a:lnTo>
                    <a:pt x="3593" y="12266"/>
                  </a:lnTo>
                  <a:cubicBezTo>
                    <a:pt x="3599" y="12260"/>
                    <a:pt x="3601" y="12251"/>
                    <a:pt x="3607" y="12245"/>
                  </a:cubicBezTo>
                  <a:lnTo>
                    <a:pt x="9202" y="17932"/>
                  </a:lnTo>
                  <a:cubicBezTo>
                    <a:pt x="9196" y="17937"/>
                    <a:pt x="9187" y="17939"/>
                    <a:pt x="9182" y="17945"/>
                  </a:cubicBezTo>
                  <a:moveTo>
                    <a:pt x="6056" y="593"/>
                  </a:moveTo>
                  <a:cubicBezTo>
                    <a:pt x="5675" y="205"/>
                    <a:pt x="5165" y="0"/>
                    <a:pt x="4647" y="0"/>
                  </a:cubicBezTo>
                  <a:cubicBezTo>
                    <a:pt x="4390" y="0"/>
                    <a:pt x="4132" y="49"/>
                    <a:pt x="3885" y="154"/>
                  </a:cubicBezTo>
                  <a:cubicBezTo>
                    <a:pt x="3141" y="467"/>
                    <a:pt x="2655" y="1205"/>
                    <a:pt x="2655" y="2025"/>
                  </a:cubicBezTo>
                  <a:lnTo>
                    <a:pt x="2654" y="11311"/>
                  </a:lnTo>
                  <a:lnTo>
                    <a:pt x="583" y="13418"/>
                  </a:lnTo>
                  <a:cubicBezTo>
                    <a:pt x="-195" y="14208"/>
                    <a:pt x="-195" y="15491"/>
                    <a:pt x="583" y="16281"/>
                  </a:cubicBezTo>
                  <a:lnTo>
                    <a:pt x="5231" y="21006"/>
                  </a:lnTo>
                  <a:cubicBezTo>
                    <a:pt x="5620" y="21402"/>
                    <a:pt x="6131" y="21599"/>
                    <a:pt x="6640" y="21599"/>
                  </a:cubicBezTo>
                  <a:cubicBezTo>
                    <a:pt x="7150" y="21599"/>
                    <a:pt x="7659" y="21402"/>
                    <a:pt x="8048" y="21006"/>
                  </a:cubicBezTo>
                  <a:lnTo>
                    <a:pt x="10121" y="18900"/>
                  </a:lnTo>
                  <a:lnTo>
                    <a:pt x="19255" y="18900"/>
                  </a:lnTo>
                  <a:cubicBezTo>
                    <a:pt x="20062" y="18900"/>
                    <a:pt x="20788" y="18407"/>
                    <a:pt x="21095" y="17650"/>
                  </a:cubicBezTo>
                  <a:cubicBezTo>
                    <a:pt x="21405" y="16893"/>
                    <a:pt x="21234" y="16022"/>
                    <a:pt x="20663" y="15443"/>
                  </a:cubicBezTo>
                  <a:cubicBezTo>
                    <a:pt x="20663" y="15443"/>
                    <a:pt x="6056" y="593"/>
                    <a:pt x="6056" y="593"/>
                  </a:cubicBezTo>
                  <a:close/>
                </a:path>
              </a:pathLst>
            </a:custGeom>
            <a:solidFill>
              <a:srgbClr val="27506E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69" name="AutoShape 138"/>
            <p:cNvSpPr/>
            <p:nvPr/>
          </p:nvSpPr>
          <p:spPr bwMode="auto">
            <a:xfrm>
              <a:off x="4742836" y="5253314"/>
              <a:ext cx="140430" cy="15185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37" y="2880"/>
                  </a:moveTo>
                  <a:lnTo>
                    <a:pt x="1437" y="2885"/>
                  </a:lnTo>
                  <a:cubicBezTo>
                    <a:pt x="10965" y="2885"/>
                    <a:pt x="18717" y="10637"/>
                    <a:pt x="18717" y="20165"/>
                  </a:cubicBezTo>
                  <a:lnTo>
                    <a:pt x="18720" y="20165"/>
                  </a:lnTo>
                  <a:cubicBezTo>
                    <a:pt x="18722" y="20959"/>
                    <a:pt x="19366" y="21600"/>
                    <a:pt x="20160" y="21600"/>
                  </a:cubicBezTo>
                  <a:cubicBezTo>
                    <a:pt x="20955" y="21600"/>
                    <a:pt x="21599" y="20956"/>
                    <a:pt x="21599" y="20160"/>
                  </a:cubicBezTo>
                  <a:cubicBezTo>
                    <a:pt x="21599" y="20155"/>
                    <a:pt x="21597" y="20152"/>
                    <a:pt x="21597" y="20148"/>
                  </a:cubicBezTo>
                  <a:cubicBezTo>
                    <a:pt x="21588" y="9034"/>
                    <a:pt x="12588" y="28"/>
                    <a:pt x="1476" y="8"/>
                  </a:cubicBezTo>
                  <a:cubicBezTo>
                    <a:pt x="1465" y="7"/>
                    <a:pt x="1454" y="0"/>
                    <a:pt x="1440" y="0"/>
                  </a:cubicBezTo>
                  <a:cubicBezTo>
                    <a:pt x="644" y="0"/>
                    <a:pt x="0" y="644"/>
                    <a:pt x="0" y="1440"/>
                  </a:cubicBezTo>
                  <a:cubicBezTo>
                    <a:pt x="0" y="2234"/>
                    <a:pt x="644" y="2878"/>
                    <a:pt x="1437" y="2880"/>
                  </a:cubicBezTo>
                </a:path>
              </a:pathLst>
            </a:custGeom>
            <a:solidFill>
              <a:srgbClr val="27506E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352796" y="2288414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理念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38942" y="3262850"/>
            <a:ext cx="1532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工作模式</a:t>
            </a:r>
            <a:endParaRPr lang="id-ID" sz="2000" dirty="0">
              <a:solidFill>
                <a:srgbClr val="358FCB"/>
              </a:solidFill>
              <a:latin typeface="Raleway" panose="020B00030301010600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34328" y="4218813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技术</a:t>
            </a:r>
            <a:endParaRPr lang="id-ID" sz="2000" dirty="0">
              <a:solidFill>
                <a:srgbClr val="358FCB"/>
              </a:solidFill>
              <a:latin typeface="Raleway" panose="020B00030301010600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62037" y="5188631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总结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与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展望</a:t>
            </a:r>
            <a:endParaRPr lang="id-ID" sz="2000" dirty="0">
              <a:solidFill>
                <a:srgbClr val="358FCB"/>
              </a:solidFill>
              <a:latin typeface="Raleway" panose="020B0003030101060003" pitchFamily="34" charset="0"/>
            </a:endParaRPr>
          </a:p>
        </p:txBody>
      </p:sp>
      <p:grpSp>
        <p:nvGrpSpPr>
          <p:cNvPr id="169" name="Group 1"/>
          <p:cNvGrpSpPr/>
          <p:nvPr/>
        </p:nvGrpSpPr>
        <p:grpSpPr>
          <a:xfrm>
            <a:off x="4650399" y="2316388"/>
            <a:ext cx="531216" cy="531216"/>
            <a:chOff x="2745446" y="2326953"/>
            <a:chExt cx="531216" cy="531216"/>
          </a:xfrm>
        </p:grpSpPr>
        <p:sp>
          <p:nvSpPr>
            <p:cNvPr id="170" name="PA_椭圆 46"/>
            <p:cNvSpPr/>
            <p:nvPr>
              <p:custDataLst>
                <p:tags r:id="rId2"/>
              </p:custDataLst>
            </p:nvPr>
          </p:nvSpPr>
          <p:spPr>
            <a:xfrm>
              <a:off x="2745446" y="2326953"/>
              <a:ext cx="531216" cy="53121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" name="Freeform 15"/>
            <p:cNvSpPr>
              <a:spLocks noEditPoints="1"/>
            </p:cNvSpPr>
            <p:nvPr/>
          </p:nvSpPr>
          <p:spPr bwMode="auto">
            <a:xfrm>
              <a:off x="2856433" y="2412332"/>
              <a:ext cx="309241" cy="360458"/>
            </a:xfrm>
            <a:custGeom>
              <a:avLst/>
              <a:gdLst>
                <a:gd name="T0" fmla="*/ 286 w 335"/>
                <a:gd name="T1" fmla="*/ 49 h 393"/>
                <a:gd name="T2" fmla="*/ 179 w 335"/>
                <a:gd name="T3" fmla="*/ 11 h 393"/>
                <a:gd name="T4" fmla="*/ 167 w 335"/>
                <a:gd name="T5" fmla="*/ 49 h 393"/>
                <a:gd name="T6" fmla="*/ 65 w 335"/>
                <a:gd name="T7" fmla="*/ 49 h 393"/>
                <a:gd name="T8" fmla="*/ 50 w 335"/>
                <a:gd name="T9" fmla="*/ 173 h 393"/>
                <a:gd name="T10" fmla="*/ 11 w 335"/>
                <a:gd name="T11" fmla="*/ 179 h 393"/>
                <a:gd name="T12" fmla="*/ 162 w 335"/>
                <a:gd name="T13" fmla="*/ 381 h 393"/>
                <a:gd name="T14" fmla="*/ 162 w 335"/>
                <a:gd name="T15" fmla="*/ 393 h 393"/>
                <a:gd name="T16" fmla="*/ 192 w 335"/>
                <a:gd name="T17" fmla="*/ 381 h 393"/>
                <a:gd name="T18" fmla="*/ 128 w 335"/>
                <a:gd name="T19" fmla="*/ 365 h 393"/>
                <a:gd name="T20" fmla="*/ 196 w 335"/>
                <a:gd name="T21" fmla="*/ 354 h 393"/>
                <a:gd name="T22" fmla="*/ 139 w 335"/>
                <a:gd name="T23" fmla="*/ 349 h 393"/>
                <a:gd name="T24" fmla="*/ 258 w 335"/>
                <a:gd name="T25" fmla="*/ 224 h 393"/>
                <a:gd name="T26" fmla="*/ 221 w 335"/>
                <a:gd name="T27" fmla="*/ 295 h 393"/>
                <a:gd name="T28" fmla="*/ 114 w 335"/>
                <a:gd name="T29" fmla="*/ 295 h 393"/>
                <a:gd name="T30" fmla="*/ 98 w 335"/>
                <a:gd name="T31" fmla="*/ 251 h 393"/>
                <a:gd name="T32" fmla="*/ 131 w 335"/>
                <a:gd name="T33" fmla="*/ 77 h 393"/>
                <a:gd name="T34" fmla="*/ 158 w 335"/>
                <a:gd name="T35" fmla="*/ 71 h 393"/>
                <a:gd name="T36" fmla="*/ 197 w 335"/>
                <a:gd name="T37" fmla="*/ 74 h 393"/>
                <a:gd name="T38" fmla="*/ 270 w 335"/>
                <a:gd name="T39" fmla="*/ 173 h 393"/>
                <a:gd name="T40" fmla="*/ 192 w 335"/>
                <a:gd name="T41" fmla="*/ 91 h 393"/>
                <a:gd name="T42" fmla="*/ 168 w 335"/>
                <a:gd name="T43" fmla="*/ 87 h 393"/>
                <a:gd name="T44" fmla="*/ 158 w 335"/>
                <a:gd name="T45" fmla="*/ 88 h 393"/>
                <a:gd name="T46" fmla="*/ 82 w 335"/>
                <a:gd name="T47" fmla="*/ 173 h 393"/>
                <a:gd name="T48" fmla="*/ 129 w 335"/>
                <a:gd name="T49" fmla="*/ 267 h 393"/>
                <a:gd name="T50" fmla="*/ 139 w 335"/>
                <a:gd name="T51" fmla="*/ 303 h 393"/>
                <a:gd name="T52" fmla="*/ 206 w 335"/>
                <a:gd name="T53" fmla="*/ 267 h 393"/>
                <a:gd name="T54" fmla="*/ 252 w 335"/>
                <a:gd name="T55" fmla="*/ 173 h 393"/>
                <a:gd name="T56" fmla="*/ 286 w 335"/>
                <a:gd name="T57" fmla="*/ 287 h 393"/>
                <a:gd name="T58" fmla="*/ 284 w 335"/>
                <a:gd name="T59" fmla="*/ 157 h 393"/>
                <a:gd name="T60" fmla="*/ 335 w 335"/>
                <a:gd name="T61" fmla="*/ 168 h 393"/>
                <a:gd name="T62" fmla="*/ 188 w 335"/>
                <a:gd name="T63" fmla="*/ 216 h 393"/>
                <a:gd name="T64" fmla="*/ 181 w 335"/>
                <a:gd name="T65" fmla="*/ 219 h 393"/>
                <a:gd name="T66" fmla="*/ 175 w 335"/>
                <a:gd name="T67" fmla="*/ 217 h 393"/>
                <a:gd name="T68" fmla="*/ 160 w 335"/>
                <a:gd name="T69" fmla="*/ 217 h 393"/>
                <a:gd name="T70" fmla="*/ 154 w 335"/>
                <a:gd name="T71" fmla="*/ 219 h 393"/>
                <a:gd name="T72" fmla="*/ 146 w 335"/>
                <a:gd name="T73" fmla="*/ 216 h 393"/>
                <a:gd name="T74" fmla="*/ 134 w 335"/>
                <a:gd name="T75" fmla="*/ 227 h 393"/>
                <a:gd name="T76" fmla="*/ 162 w 335"/>
                <a:gd name="T77" fmla="*/ 287 h 393"/>
                <a:gd name="T78" fmla="*/ 140 w 335"/>
                <a:gd name="T79" fmla="*/ 227 h 393"/>
                <a:gd name="T80" fmla="*/ 150 w 335"/>
                <a:gd name="T81" fmla="*/ 224 h 393"/>
                <a:gd name="T82" fmla="*/ 160 w 335"/>
                <a:gd name="T83" fmla="*/ 229 h 393"/>
                <a:gd name="T84" fmla="*/ 163 w 335"/>
                <a:gd name="T85" fmla="*/ 223 h 393"/>
                <a:gd name="T86" fmla="*/ 171 w 335"/>
                <a:gd name="T87" fmla="*/ 223 h 393"/>
                <a:gd name="T88" fmla="*/ 174 w 335"/>
                <a:gd name="T89" fmla="*/ 229 h 393"/>
                <a:gd name="T90" fmla="*/ 185 w 335"/>
                <a:gd name="T91" fmla="*/ 224 h 393"/>
                <a:gd name="T92" fmla="*/ 194 w 335"/>
                <a:gd name="T93" fmla="*/ 227 h 393"/>
                <a:gd name="T94" fmla="*/ 173 w 335"/>
                <a:gd name="T95" fmla="*/ 287 h 393"/>
                <a:gd name="T96" fmla="*/ 201 w 335"/>
                <a:gd name="T97" fmla="*/ 227 h 393"/>
                <a:gd name="T98" fmla="*/ 49 w 335"/>
                <a:gd name="T99" fmla="*/ 287 h 393"/>
                <a:gd name="T100" fmla="*/ 49 w 335"/>
                <a:gd name="T101" fmla="*/ 271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93">
                  <a:moveTo>
                    <a:pt x="258" y="93"/>
                  </a:moveTo>
                  <a:cubicBezTo>
                    <a:pt x="253" y="88"/>
                    <a:pt x="248" y="82"/>
                    <a:pt x="242" y="77"/>
                  </a:cubicBezTo>
                  <a:cubicBezTo>
                    <a:pt x="270" y="49"/>
                    <a:pt x="270" y="49"/>
                    <a:pt x="270" y="49"/>
                  </a:cubicBezTo>
                  <a:cubicBezTo>
                    <a:pt x="275" y="45"/>
                    <a:pt x="282" y="45"/>
                    <a:pt x="286" y="49"/>
                  </a:cubicBezTo>
                  <a:cubicBezTo>
                    <a:pt x="290" y="54"/>
                    <a:pt x="290" y="61"/>
                    <a:pt x="286" y="65"/>
                  </a:cubicBezTo>
                  <a:lnTo>
                    <a:pt x="258" y="93"/>
                  </a:lnTo>
                  <a:close/>
                  <a:moveTo>
                    <a:pt x="179" y="49"/>
                  </a:moveTo>
                  <a:cubicBezTo>
                    <a:pt x="179" y="11"/>
                    <a:pt x="179" y="11"/>
                    <a:pt x="179" y="11"/>
                  </a:cubicBezTo>
                  <a:cubicBezTo>
                    <a:pt x="179" y="5"/>
                    <a:pt x="174" y="0"/>
                    <a:pt x="167" y="0"/>
                  </a:cubicBezTo>
                  <a:cubicBezTo>
                    <a:pt x="161" y="0"/>
                    <a:pt x="156" y="5"/>
                    <a:pt x="156" y="11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60" y="49"/>
                    <a:pt x="163" y="49"/>
                    <a:pt x="167" y="49"/>
                  </a:cubicBezTo>
                  <a:cubicBezTo>
                    <a:pt x="171" y="49"/>
                    <a:pt x="175" y="49"/>
                    <a:pt x="179" y="49"/>
                  </a:cubicBezTo>
                  <a:close/>
                  <a:moveTo>
                    <a:pt x="77" y="93"/>
                  </a:moveTo>
                  <a:cubicBezTo>
                    <a:pt x="82" y="88"/>
                    <a:pt x="87" y="82"/>
                    <a:pt x="92" y="77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0" y="45"/>
                    <a:pt x="53" y="45"/>
                    <a:pt x="49" y="49"/>
                  </a:cubicBezTo>
                  <a:cubicBezTo>
                    <a:pt x="44" y="54"/>
                    <a:pt x="44" y="61"/>
                    <a:pt x="49" y="65"/>
                  </a:cubicBezTo>
                  <a:lnTo>
                    <a:pt x="77" y="93"/>
                  </a:lnTo>
                  <a:close/>
                  <a:moveTo>
                    <a:pt x="50" y="173"/>
                  </a:moveTo>
                  <a:cubicBezTo>
                    <a:pt x="50" y="167"/>
                    <a:pt x="50" y="162"/>
                    <a:pt x="51" y="157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5" y="157"/>
                    <a:pt x="0" y="162"/>
                    <a:pt x="0" y="168"/>
                  </a:cubicBezTo>
                  <a:cubicBezTo>
                    <a:pt x="0" y="174"/>
                    <a:pt x="5" y="179"/>
                    <a:pt x="11" y="179"/>
                  </a:cubicBezTo>
                  <a:cubicBezTo>
                    <a:pt x="50" y="179"/>
                    <a:pt x="50" y="179"/>
                    <a:pt x="50" y="179"/>
                  </a:cubicBezTo>
                  <a:cubicBezTo>
                    <a:pt x="50" y="177"/>
                    <a:pt x="50" y="175"/>
                    <a:pt x="50" y="173"/>
                  </a:cubicBezTo>
                  <a:close/>
                  <a:moveTo>
                    <a:pt x="172" y="381"/>
                  </a:moveTo>
                  <a:cubicBezTo>
                    <a:pt x="162" y="381"/>
                    <a:pt x="162" y="381"/>
                    <a:pt x="162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2"/>
                    <a:pt x="143" y="382"/>
                    <a:pt x="143" y="382"/>
                  </a:cubicBezTo>
                  <a:cubicBezTo>
                    <a:pt x="143" y="388"/>
                    <a:pt x="152" y="393"/>
                    <a:pt x="160" y="393"/>
                  </a:cubicBezTo>
                  <a:cubicBezTo>
                    <a:pt x="162" y="393"/>
                    <a:pt x="162" y="393"/>
                    <a:pt x="162" y="393"/>
                  </a:cubicBezTo>
                  <a:cubicBezTo>
                    <a:pt x="173" y="393"/>
                    <a:pt x="173" y="393"/>
                    <a:pt x="173" y="393"/>
                  </a:cubicBezTo>
                  <a:cubicBezTo>
                    <a:pt x="174" y="393"/>
                    <a:pt x="174" y="393"/>
                    <a:pt x="174" y="393"/>
                  </a:cubicBezTo>
                  <a:cubicBezTo>
                    <a:pt x="183" y="393"/>
                    <a:pt x="192" y="388"/>
                    <a:pt x="192" y="382"/>
                  </a:cubicBezTo>
                  <a:cubicBezTo>
                    <a:pt x="192" y="382"/>
                    <a:pt x="192" y="382"/>
                    <a:pt x="192" y="381"/>
                  </a:cubicBezTo>
                  <a:lnTo>
                    <a:pt x="172" y="381"/>
                  </a:lnTo>
                  <a:close/>
                  <a:moveTo>
                    <a:pt x="196" y="354"/>
                  </a:moveTo>
                  <a:cubicBezTo>
                    <a:pt x="139" y="354"/>
                    <a:pt x="139" y="354"/>
                    <a:pt x="139" y="354"/>
                  </a:cubicBezTo>
                  <a:cubicBezTo>
                    <a:pt x="133" y="354"/>
                    <a:pt x="128" y="359"/>
                    <a:pt x="128" y="365"/>
                  </a:cubicBezTo>
                  <a:cubicBezTo>
                    <a:pt x="128" y="371"/>
                    <a:pt x="133" y="376"/>
                    <a:pt x="139" y="376"/>
                  </a:cubicBezTo>
                  <a:cubicBezTo>
                    <a:pt x="196" y="376"/>
                    <a:pt x="196" y="376"/>
                    <a:pt x="196" y="376"/>
                  </a:cubicBezTo>
                  <a:cubicBezTo>
                    <a:pt x="202" y="376"/>
                    <a:pt x="207" y="371"/>
                    <a:pt x="207" y="365"/>
                  </a:cubicBezTo>
                  <a:cubicBezTo>
                    <a:pt x="207" y="359"/>
                    <a:pt x="202" y="354"/>
                    <a:pt x="196" y="354"/>
                  </a:cubicBezTo>
                  <a:close/>
                  <a:moveTo>
                    <a:pt x="196" y="327"/>
                  </a:moveTo>
                  <a:cubicBezTo>
                    <a:pt x="139" y="327"/>
                    <a:pt x="139" y="327"/>
                    <a:pt x="139" y="327"/>
                  </a:cubicBezTo>
                  <a:cubicBezTo>
                    <a:pt x="133" y="327"/>
                    <a:pt x="128" y="332"/>
                    <a:pt x="128" y="338"/>
                  </a:cubicBezTo>
                  <a:cubicBezTo>
                    <a:pt x="128" y="344"/>
                    <a:pt x="133" y="349"/>
                    <a:pt x="139" y="349"/>
                  </a:cubicBezTo>
                  <a:cubicBezTo>
                    <a:pt x="196" y="349"/>
                    <a:pt x="196" y="349"/>
                    <a:pt x="196" y="349"/>
                  </a:cubicBezTo>
                  <a:cubicBezTo>
                    <a:pt x="202" y="349"/>
                    <a:pt x="207" y="344"/>
                    <a:pt x="207" y="338"/>
                  </a:cubicBezTo>
                  <a:cubicBezTo>
                    <a:pt x="207" y="332"/>
                    <a:pt x="202" y="327"/>
                    <a:pt x="196" y="327"/>
                  </a:cubicBezTo>
                  <a:close/>
                  <a:moveTo>
                    <a:pt x="258" y="224"/>
                  </a:moveTo>
                  <a:cubicBezTo>
                    <a:pt x="251" y="237"/>
                    <a:pt x="242" y="246"/>
                    <a:pt x="235" y="254"/>
                  </a:cubicBezTo>
                  <a:cubicBezTo>
                    <a:pt x="231" y="258"/>
                    <a:pt x="227" y="262"/>
                    <a:pt x="225" y="266"/>
                  </a:cubicBezTo>
                  <a:cubicBezTo>
                    <a:pt x="224" y="267"/>
                    <a:pt x="223" y="269"/>
                    <a:pt x="223" y="270"/>
                  </a:cubicBezTo>
                  <a:cubicBezTo>
                    <a:pt x="221" y="280"/>
                    <a:pt x="221" y="292"/>
                    <a:pt x="221" y="295"/>
                  </a:cubicBezTo>
                  <a:cubicBezTo>
                    <a:pt x="221" y="295"/>
                    <a:pt x="221" y="295"/>
                    <a:pt x="221" y="296"/>
                  </a:cubicBezTo>
                  <a:cubicBezTo>
                    <a:pt x="221" y="309"/>
                    <a:pt x="210" y="320"/>
                    <a:pt x="196" y="320"/>
                  </a:cubicBezTo>
                  <a:cubicBezTo>
                    <a:pt x="139" y="320"/>
                    <a:pt x="139" y="320"/>
                    <a:pt x="139" y="320"/>
                  </a:cubicBezTo>
                  <a:cubicBezTo>
                    <a:pt x="125" y="320"/>
                    <a:pt x="114" y="309"/>
                    <a:pt x="114" y="295"/>
                  </a:cubicBezTo>
                  <a:cubicBezTo>
                    <a:pt x="114" y="295"/>
                    <a:pt x="114" y="295"/>
                    <a:pt x="114" y="295"/>
                  </a:cubicBezTo>
                  <a:cubicBezTo>
                    <a:pt x="114" y="292"/>
                    <a:pt x="114" y="280"/>
                    <a:pt x="112" y="270"/>
                  </a:cubicBezTo>
                  <a:cubicBezTo>
                    <a:pt x="111" y="268"/>
                    <a:pt x="110" y="266"/>
                    <a:pt x="108" y="263"/>
                  </a:cubicBezTo>
                  <a:cubicBezTo>
                    <a:pt x="105" y="259"/>
                    <a:pt x="102" y="256"/>
                    <a:pt x="98" y="251"/>
                  </a:cubicBezTo>
                  <a:cubicBezTo>
                    <a:pt x="89" y="243"/>
                    <a:pt x="79" y="231"/>
                    <a:pt x="72" y="214"/>
                  </a:cubicBezTo>
                  <a:cubicBezTo>
                    <a:pt x="68" y="203"/>
                    <a:pt x="65" y="189"/>
                    <a:pt x="65" y="173"/>
                  </a:cubicBezTo>
                  <a:cubicBezTo>
                    <a:pt x="65" y="150"/>
                    <a:pt x="73" y="128"/>
                    <a:pt x="86" y="111"/>
                  </a:cubicBezTo>
                  <a:cubicBezTo>
                    <a:pt x="97" y="96"/>
                    <a:pt x="113" y="84"/>
                    <a:pt x="131" y="77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8" y="74"/>
                    <a:pt x="138" y="74"/>
                    <a:pt x="138" y="74"/>
                  </a:cubicBezTo>
                  <a:cubicBezTo>
                    <a:pt x="144" y="73"/>
                    <a:pt x="150" y="71"/>
                    <a:pt x="157" y="71"/>
                  </a:cubicBezTo>
                  <a:cubicBezTo>
                    <a:pt x="157" y="71"/>
                    <a:pt x="157" y="71"/>
                    <a:pt x="158" y="71"/>
                  </a:cubicBezTo>
                  <a:cubicBezTo>
                    <a:pt x="161" y="70"/>
                    <a:pt x="164" y="70"/>
                    <a:pt x="168" y="70"/>
                  </a:cubicBezTo>
                  <a:cubicBezTo>
                    <a:pt x="171" y="70"/>
                    <a:pt x="174" y="70"/>
                    <a:pt x="177" y="71"/>
                  </a:cubicBezTo>
                  <a:cubicBezTo>
                    <a:pt x="178" y="71"/>
                    <a:pt x="178" y="71"/>
                    <a:pt x="178" y="71"/>
                  </a:cubicBezTo>
                  <a:cubicBezTo>
                    <a:pt x="184" y="71"/>
                    <a:pt x="191" y="73"/>
                    <a:pt x="197" y="74"/>
                  </a:cubicBezTo>
                  <a:cubicBezTo>
                    <a:pt x="204" y="77"/>
                    <a:pt x="204" y="77"/>
                    <a:pt x="204" y="77"/>
                  </a:cubicBezTo>
                  <a:cubicBezTo>
                    <a:pt x="204" y="77"/>
                    <a:pt x="204" y="77"/>
                    <a:pt x="204" y="77"/>
                  </a:cubicBezTo>
                  <a:cubicBezTo>
                    <a:pt x="222" y="84"/>
                    <a:pt x="238" y="96"/>
                    <a:pt x="249" y="111"/>
                  </a:cubicBezTo>
                  <a:cubicBezTo>
                    <a:pt x="262" y="128"/>
                    <a:pt x="270" y="150"/>
                    <a:pt x="270" y="173"/>
                  </a:cubicBezTo>
                  <a:cubicBezTo>
                    <a:pt x="270" y="195"/>
                    <a:pt x="265" y="211"/>
                    <a:pt x="258" y="224"/>
                  </a:cubicBezTo>
                  <a:close/>
                  <a:moveTo>
                    <a:pt x="252" y="173"/>
                  </a:moveTo>
                  <a:cubicBezTo>
                    <a:pt x="252" y="153"/>
                    <a:pt x="246" y="136"/>
                    <a:pt x="235" y="121"/>
                  </a:cubicBezTo>
                  <a:cubicBezTo>
                    <a:pt x="224" y="107"/>
                    <a:pt x="209" y="96"/>
                    <a:pt x="192" y="91"/>
                  </a:cubicBezTo>
                  <a:cubicBezTo>
                    <a:pt x="189" y="90"/>
                    <a:pt x="189" y="90"/>
                    <a:pt x="189" y="90"/>
                  </a:cubicBezTo>
                  <a:cubicBezTo>
                    <a:pt x="185" y="89"/>
                    <a:pt x="181" y="88"/>
                    <a:pt x="176" y="88"/>
                  </a:cubicBezTo>
                  <a:cubicBezTo>
                    <a:pt x="176" y="88"/>
                    <a:pt x="175" y="88"/>
                    <a:pt x="176" y="88"/>
                  </a:cubicBezTo>
                  <a:cubicBezTo>
                    <a:pt x="173" y="88"/>
                    <a:pt x="170" y="87"/>
                    <a:pt x="168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4" y="87"/>
                    <a:pt x="162" y="88"/>
                    <a:pt x="159" y="88"/>
                  </a:cubicBezTo>
                  <a:cubicBezTo>
                    <a:pt x="159" y="88"/>
                    <a:pt x="158" y="88"/>
                    <a:pt x="158" y="88"/>
                  </a:cubicBezTo>
                  <a:cubicBezTo>
                    <a:pt x="154" y="88"/>
                    <a:pt x="150" y="89"/>
                    <a:pt x="145" y="90"/>
                  </a:cubicBezTo>
                  <a:cubicBezTo>
                    <a:pt x="143" y="91"/>
                    <a:pt x="143" y="91"/>
                    <a:pt x="143" y="91"/>
                  </a:cubicBezTo>
                  <a:cubicBezTo>
                    <a:pt x="126" y="96"/>
                    <a:pt x="110" y="107"/>
                    <a:pt x="100" y="121"/>
                  </a:cubicBezTo>
                  <a:cubicBezTo>
                    <a:pt x="89" y="136"/>
                    <a:pt x="82" y="153"/>
                    <a:pt x="82" y="173"/>
                  </a:cubicBezTo>
                  <a:cubicBezTo>
                    <a:pt x="82" y="192"/>
                    <a:pt x="87" y="205"/>
                    <a:pt x="92" y="216"/>
                  </a:cubicBezTo>
                  <a:cubicBezTo>
                    <a:pt x="98" y="227"/>
                    <a:pt x="105" y="234"/>
                    <a:pt x="112" y="242"/>
                  </a:cubicBezTo>
                  <a:cubicBezTo>
                    <a:pt x="117" y="246"/>
                    <a:pt x="121" y="251"/>
                    <a:pt x="125" y="256"/>
                  </a:cubicBezTo>
                  <a:cubicBezTo>
                    <a:pt x="127" y="260"/>
                    <a:pt x="128" y="263"/>
                    <a:pt x="129" y="267"/>
                  </a:cubicBezTo>
                  <a:cubicBezTo>
                    <a:pt x="131" y="279"/>
                    <a:pt x="131" y="291"/>
                    <a:pt x="131" y="295"/>
                  </a:cubicBezTo>
                  <a:cubicBezTo>
                    <a:pt x="131" y="295"/>
                    <a:pt x="131" y="296"/>
                    <a:pt x="131" y="296"/>
                  </a:cubicBezTo>
                  <a:cubicBezTo>
                    <a:pt x="131" y="298"/>
                    <a:pt x="132" y="300"/>
                    <a:pt x="133" y="301"/>
                  </a:cubicBezTo>
                  <a:cubicBezTo>
                    <a:pt x="135" y="302"/>
                    <a:pt x="137" y="303"/>
                    <a:pt x="139" y="303"/>
                  </a:cubicBezTo>
                  <a:cubicBezTo>
                    <a:pt x="196" y="303"/>
                    <a:pt x="196" y="303"/>
                    <a:pt x="196" y="303"/>
                  </a:cubicBezTo>
                  <a:cubicBezTo>
                    <a:pt x="200" y="303"/>
                    <a:pt x="204" y="300"/>
                    <a:pt x="204" y="296"/>
                  </a:cubicBezTo>
                  <a:cubicBezTo>
                    <a:pt x="204" y="296"/>
                    <a:pt x="204" y="295"/>
                    <a:pt x="204" y="295"/>
                  </a:cubicBezTo>
                  <a:cubicBezTo>
                    <a:pt x="204" y="291"/>
                    <a:pt x="204" y="279"/>
                    <a:pt x="206" y="267"/>
                  </a:cubicBezTo>
                  <a:cubicBezTo>
                    <a:pt x="207" y="261"/>
                    <a:pt x="210" y="256"/>
                    <a:pt x="213" y="252"/>
                  </a:cubicBezTo>
                  <a:cubicBezTo>
                    <a:pt x="217" y="248"/>
                    <a:pt x="221" y="244"/>
                    <a:pt x="225" y="240"/>
                  </a:cubicBezTo>
                  <a:cubicBezTo>
                    <a:pt x="233" y="231"/>
                    <a:pt x="241" y="222"/>
                    <a:pt x="246" y="208"/>
                  </a:cubicBezTo>
                  <a:cubicBezTo>
                    <a:pt x="250" y="199"/>
                    <a:pt x="252" y="187"/>
                    <a:pt x="252" y="173"/>
                  </a:cubicBezTo>
                  <a:close/>
                  <a:moveTo>
                    <a:pt x="264" y="248"/>
                  </a:moveTo>
                  <a:cubicBezTo>
                    <a:pt x="259" y="255"/>
                    <a:pt x="254" y="261"/>
                    <a:pt x="250" y="266"/>
                  </a:cubicBezTo>
                  <a:cubicBezTo>
                    <a:pt x="270" y="287"/>
                    <a:pt x="270" y="287"/>
                    <a:pt x="270" y="287"/>
                  </a:cubicBezTo>
                  <a:cubicBezTo>
                    <a:pt x="275" y="291"/>
                    <a:pt x="282" y="291"/>
                    <a:pt x="286" y="287"/>
                  </a:cubicBezTo>
                  <a:cubicBezTo>
                    <a:pt x="290" y="282"/>
                    <a:pt x="290" y="275"/>
                    <a:pt x="286" y="271"/>
                  </a:cubicBezTo>
                  <a:lnTo>
                    <a:pt x="264" y="248"/>
                  </a:lnTo>
                  <a:close/>
                  <a:moveTo>
                    <a:pt x="324" y="157"/>
                  </a:moveTo>
                  <a:cubicBezTo>
                    <a:pt x="284" y="157"/>
                    <a:pt x="284" y="157"/>
                    <a:pt x="284" y="157"/>
                  </a:cubicBezTo>
                  <a:cubicBezTo>
                    <a:pt x="285" y="162"/>
                    <a:pt x="285" y="167"/>
                    <a:pt x="285" y="173"/>
                  </a:cubicBezTo>
                  <a:cubicBezTo>
                    <a:pt x="285" y="175"/>
                    <a:pt x="285" y="177"/>
                    <a:pt x="285" y="179"/>
                  </a:cubicBezTo>
                  <a:cubicBezTo>
                    <a:pt x="324" y="179"/>
                    <a:pt x="324" y="179"/>
                    <a:pt x="324" y="179"/>
                  </a:cubicBezTo>
                  <a:cubicBezTo>
                    <a:pt x="330" y="179"/>
                    <a:pt x="335" y="174"/>
                    <a:pt x="335" y="168"/>
                  </a:cubicBezTo>
                  <a:cubicBezTo>
                    <a:pt x="335" y="162"/>
                    <a:pt x="330" y="157"/>
                    <a:pt x="324" y="157"/>
                  </a:cubicBezTo>
                  <a:close/>
                  <a:moveTo>
                    <a:pt x="196" y="217"/>
                  </a:moveTo>
                  <a:cubicBezTo>
                    <a:pt x="194" y="216"/>
                    <a:pt x="192" y="216"/>
                    <a:pt x="189" y="216"/>
                  </a:cubicBezTo>
                  <a:cubicBezTo>
                    <a:pt x="188" y="216"/>
                    <a:pt x="188" y="216"/>
                    <a:pt x="188" y="216"/>
                  </a:cubicBezTo>
                  <a:cubicBezTo>
                    <a:pt x="187" y="216"/>
                    <a:pt x="186" y="216"/>
                    <a:pt x="185" y="216"/>
                  </a:cubicBezTo>
                  <a:cubicBezTo>
                    <a:pt x="185" y="216"/>
                    <a:pt x="184" y="217"/>
                    <a:pt x="184" y="217"/>
                  </a:cubicBezTo>
                  <a:cubicBezTo>
                    <a:pt x="183" y="217"/>
                    <a:pt x="183" y="217"/>
                    <a:pt x="182" y="217"/>
                  </a:cubicBezTo>
                  <a:cubicBezTo>
                    <a:pt x="182" y="218"/>
                    <a:pt x="181" y="218"/>
                    <a:pt x="181" y="219"/>
                  </a:cubicBezTo>
                  <a:cubicBezTo>
                    <a:pt x="181" y="219"/>
                    <a:pt x="180" y="219"/>
                    <a:pt x="180" y="219"/>
                  </a:cubicBezTo>
                  <a:cubicBezTo>
                    <a:pt x="180" y="219"/>
                    <a:pt x="179" y="220"/>
                    <a:pt x="179" y="220"/>
                  </a:cubicBezTo>
                  <a:cubicBezTo>
                    <a:pt x="179" y="220"/>
                    <a:pt x="179" y="221"/>
                    <a:pt x="179" y="221"/>
                  </a:cubicBezTo>
                  <a:cubicBezTo>
                    <a:pt x="178" y="219"/>
                    <a:pt x="176" y="218"/>
                    <a:pt x="175" y="217"/>
                  </a:cubicBezTo>
                  <a:cubicBezTo>
                    <a:pt x="173" y="216"/>
                    <a:pt x="171" y="215"/>
                    <a:pt x="168" y="215"/>
                  </a:cubicBezTo>
                  <a:cubicBezTo>
                    <a:pt x="168" y="215"/>
                    <a:pt x="168" y="216"/>
                    <a:pt x="167" y="216"/>
                  </a:cubicBezTo>
                  <a:cubicBezTo>
                    <a:pt x="167" y="216"/>
                    <a:pt x="167" y="215"/>
                    <a:pt x="167" y="215"/>
                  </a:cubicBezTo>
                  <a:cubicBezTo>
                    <a:pt x="164" y="215"/>
                    <a:pt x="162" y="216"/>
                    <a:pt x="160" y="217"/>
                  </a:cubicBezTo>
                  <a:cubicBezTo>
                    <a:pt x="158" y="218"/>
                    <a:pt x="157" y="219"/>
                    <a:pt x="156" y="221"/>
                  </a:cubicBezTo>
                  <a:cubicBezTo>
                    <a:pt x="156" y="221"/>
                    <a:pt x="156" y="220"/>
                    <a:pt x="156" y="220"/>
                  </a:cubicBezTo>
                  <a:cubicBezTo>
                    <a:pt x="155" y="220"/>
                    <a:pt x="155" y="219"/>
                    <a:pt x="155" y="219"/>
                  </a:cubicBezTo>
                  <a:cubicBezTo>
                    <a:pt x="154" y="219"/>
                    <a:pt x="154" y="219"/>
                    <a:pt x="154" y="219"/>
                  </a:cubicBezTo>
                  <a:cubicBezTo>
                    <a:pt x="153" y="218"/>
                    <a:pt x="153" y="218"/>
                    <a:pt x="152" y="217"/>
                  </a:cubicBezTo>
                  <a:cubicBezTo>
                    <a:pt x="152" y="217"/>
                    <a:pt x="152" y="217"/>
                    <a:pt x="151" y="217"/>
                  </a:cubicBezTo>
                  <a:cubicBezTo>
                    <a:pt x="151" y="217"/>
                    <a:pt x="150" y="216"/>
                    <a:pt x="150" y="216"/>
                  </a:cubicBezTo>
                  <a:cubicBezTo>
                    <a:pt x="149" y="216"/>
                    <a:pt x="148" y="216"/>
                    <a:pt x="146" y="216"/>
                  </a:cubicBezTo>
                  <a:cubicBezTo>
                    <a:pt x="145" y="216"/>
                    <a:pt x="145" y="216"/>
                    <a:pt x="145" y="216"/>
                  </a:cubicBezTo>
                  <a:cubicBezTo>
                    <a:pt x="143" y="216"/>
                    <a:pt x="141" y="216"/>
                    <a:pt x="139" y="217"/>
                  </a:cubicBezTo>
                  <a:cubicBezTo>
                    <a:pt x="138" y="218"/>
                    <a:pt x="138" y="218"/>
                    <a:pt x="137" y="218"/>
                  </a:cubicBezTo>
                  <a:cubicBezTo>
                    <a:pt x="135" y="220"/>
                    <a:pt x="134" y="223"/>
                    <a:pt x="134" y="227"/>
                  </a:cubicBezTo>
                  <a:cubicBezTo>
                    <a:pt x="134" y="230"/>
                    <a:pt x="135" y="233"/>
                    <a:pt x="137" y="237"/>
                  </a:cubicBezTo>
                  <a:cubicBezTo>
                    <a:pt x="139" y="241"/>
                    <a:pt x="143" y="246"/>
                    <a:pt x="147" y="255"/>
                  </a:cubicBezTo>
                  <a:cubicBezTo>
                    <a:pt x="150" y="262"/>
                    <a:pt x="153" y="272"/>
                    <a:pt x="155" y="287"/>
                  </a:cubicBezTo>
                  <a:cubicBezTo>
                    <a:pt x="162" y="287"/>
                    <a:pt x="162" y="287"/>
                    <a:pt x="162" y="287"/>
                  </a:cubicBezTo>
                  <a:cubicBezTo>
                    <a:pt x="160" y="271"/>
                    <a:pt x="156" y="260"/>
                    <a:pt x="153" y="252"/>
                  </a:cubicBezTo>
                  <a:cubicBezTo>
                    <a:pt x="149" y="242"/>
                    <a:pt x="144" y="237"/>
                    <a:pt x="143" y="234"/>
                  </a:cubicBezTo>
                  <a:cubicBezTo>
                    <a:pt x="142" y="233"/>
                    <a:pt x="142" y="233"/>
                    <a:pt x="142" y="232"/>
                  </a:cubicBezTo>
                  <a:cubicBezTo>
                    <a:pt x="141" y="230"/>
                    <a:pt x="140" y="228"/>
                    <a:pt x="140" y="227"/>
                  </a:cubicBezTo>
                  <a:cubicBezTo>
                    <a:pt x="140" y="225"/>
                    <a:pt x="141" y="224"/>
                    <a:pt x="142" y="223"/>
                  </a:cubicBezTo>
                  <a:cubicBezTo>
                    <a:pt x="142" y="223"/>
                    <a:pt x="144" y="222"/>
                    <a:pt x="145" y="222"/>
                  </a:cubicBezTo>
                  <a:cubicBezTo>
                    <a:pt x="146" y="222"/>
                    <a:pt x="146" y="222"/>
                    <a:pt x="146" y="222"/>
                  </a:cubicBezTo>
                  <a:cubicBezTo>
                    <a:pt x="148" y="223"/>
                    <a:pt x="149" y="223"/>
                    <a:pt x="150" y="224"/>
                  </a:cubicBezTo>
                  <a:cubicBezTo>
                    <a:pt x="151" y="224"/>
                    <a:pt x="151" y="225"/>
                    <a:pt x="151" y="225"/>
                  </a:cubicBezTo>
                  <a:cubicBezTo>
                    <a:pt x="152" y="226"/>
                    <a:pt x="153" y="228"/>
                    <a:pt x="155" y="230"/>
                  </a:cubicBezTo>
                  <a:cubicBezTo>
                    <a:pt x="155" y="231"/>
                    <a:pt x="157" y="232"/>
                    <a:pt x="158" y="231"/>
                  </a:cubicBezTo>
                  <a:cubicBezTo>
                    <a:pt x="159" y="231"/>
                    <a:pt x="160" y="230"/>
                    <a:pt x="160" y="229"/>
                  </a:cubicBezTo>
                  <a:cubicBezTo>
                    <a:pt x="161" y="228"/>
                    <a:pt x="161" y="227"/>
                    <a:pt x="161" y="226"/>
                  </a:cubicBezTo>
                  <a:cubicBezTo>
                    <a:pt x="161" y="225"/>
                    <a:pt x="162" y="225"/>
                    <a:pt x="162" y="225"/>
                  </a:cubicBezTo>
                  <a:cubicBezTo>
                    <a:pt x="162" y="224"/>
                    <a:pt x="162" y="224"/>
                    <a:pt x="162" y="224"/>
                  </a:cubicBezTo>
                  <a:cubicBezTo>
                    <a:pt x="163" y="223"/>
                    <a:pt x="163" y="223"/>
                    <a:pt x="163" y="223"/>
                  </a:cubicBezTo>
                  <a:cubicBezTo>
                    <a:pt x="164" y="222"/>
                    <a:pt x="165" y="222"/>
                    <a:pt x="167" y="222"/>
                  </a:cubicBezTo>
                  <a:cubicBezTo>
                    <a:pt x="167" y="222"/>
                    <a:pt x="167" y="222"/>
                    <a:pt x="167" y="222"/>
                  </a:cubicBezTo>
                  <a:cubicBezTo>
                    <a:pt x="168" y="222"/>
                    <a:pt x="168" y="222"/>
                    <a:pt x="168" y="222"/>
                  </a:cubicBezTo>
                  <a:cubicBezTo>
                    <a:pt x="170" y="222"/>
                    <a:pt x="171" y="222"/>
                    <a:pt x="171" y="223"/>
                  </a:cubicBezTo>
                  <a:cubicBezTo>
                    <a:pt x="172" y="223"/>
                    <a:pt x="172" y="223"/>
                    <a:pt x="173" y="224"/>
                  </a:cubicBezTo>
                  <a:cubicBezTo>
                    <a:pt x="173" y="224"/>
                    <a:pt x="173" y="224"/>
                    <a:pt x="173" y="225"/>
                  </a:cubicBezTo>
                  <a:cubicBezTo>
                    <a:pt x="173" y="225"/>
                    <a:pt x="173" y="225"/>
                    <a:pt x="174" y="226"/>
                  </a:cubicBezTo>
                  <a:cubicBezTo>
                    <a:pt x="174" y="227"/>
                    <a:pt x="174" y="228"/>
                    <a:pt x="174" y="229"/>
                  </a:cubicBezTo>
                  <a:cubicBezTo>
                    <a:pt x="175" y="230"/>
                    <a:pt x="176" y="231"/>
                    <a:pt x="177" y="231"/>
                  </a:cubicBezTo>
                  <a:cubicBezTo>
                    <a:pt x="178" y="232"/>
                    <a:pt x="179" y="231"/>
                    <a:pt x="180" y="230"/>
                  </a:cubicBezTo>
                  <a:cubicBezTo>
                    <a:pt x="182" y="228"/>
                    <a:pt x="182" y="226"/>
                    <a:pt x="184" y="225"/>
                  </a:cubicBezTo>
                  <a:cubicBezTo>
                    <a:pt x="184" y="225"/>
                    <a:pt x="184" y="224"/>
                    <a:pt x="185" y="224"/>
                  </a:cubicBezTo>
                  <a:cubicBezTo>
                    <a:pt x="185" y="223"/>
                    <a:pt x="187" y="223"/>
                    <a:pt x="189" y="222"/>
                  </a:cubicBezTo>
                  <a:cubicBezTo>
                    <a:pt x="189" y="222"/>
                    <a:pt x="189" y="222"/>
                    <a:pt x="189" y="222"/>
                  </a:cubicBezTo>
                  <a:cubicBezTo>
                    <a:pt x="191" y="222"/>
                    <a:pt x="192" y="223"/>
                    <a:pt x="193" y="223"/>
                  </a:cubicBezTo>
                  <a:cubicBezTo>
                    <a:pt x="194" y="224"/>
                    <a:pt x="194" y="225"/>
                    <a:pt x="194" y="227"/>
                  </a:cubicBezTo>
                  <a:cubicBezTo>
                    <a:pt x="194" y="228"/>
                    <a:pt x="194" y="230"/>
                    <a:pt x="193" y="232"/>
                  </a:cubicBezTo>
                  <a:cubicBezTo>
                    <a:pt x="193" y="233"/>
                    <a:pt x="193" y="233"/>
                    <a:pt x="192" y="234"/>
                  </a:cubicBezTo>
                  <a:cubicBezTo>
                    <a:pt x="191" y="237"/>
                    <a:pt x="186" y="242"/>
                    <a:pt x="182" y="252"/>
                  </a:cubicBezTo>
                  <a:cubicBezTo>
                    <a:pt x="178" y="260"/>
                    <a:pt x="175" y="271"/>
                    <a:pt x="173" y="287"/>
                  </a:cubicBezTo>
                  <a:cubicBezTo>
                    <a:pt x="180" y="287"/>
                    <a:pt x="180" y="287"/>
                    <a:pt x="180" y="287"/>
                  </a:cubicBezTo>
                  <a:cubicBezTo>
                    <a:pt x="182" y="272"/>
                    <a:pt x="185" y="262"/>
                    <a:pt x="188" y="255"/>
                  </a:cubicBezTo>
                  <a:cubicBezTo>
                    <a:pt x="192" y="246"/>
                    <a:pt x="196" y="241"/>
                    <a:pt x="198" y="237"/>
                  </a:cubicBezTo>
                  <a:cubicBezTo>
                    <a:pt x="200" y="233"/>
                    <a:pt x="201" y="230"/>
                    <a:pt x="201" y="227"/>
                  </a:cubicBezTo>
                  <a:cubicBezTo>
                    <a:pt x="201" y="223"/>
                    <a:pt x="200" y="220"/>
                    <a:pt x="198" y="218"/>
                  </a:cubicBezTo>
                  <a:cubicBezTo>
                    <a:pt x="197" y="218"/>
                    <a:pt x="196" y="218"/>
                    <a:pt x="196" y="217"/>
                  </a:cubicBezTo>
                  <a:close/>
                  <a:moveTo>
                    <a:pt x="49" y="271"/>
                  </a:moveTo>
                  <a:cubicBezTo>
                    <a:pt x="44" y="275"/>
                    <a:pt x="44" y="282"/>
                    <a:pt x="49" y="287"/>
                  </a:cubicBezTo>
                  <a:cubicBezTo>
                    <a:pt x="53" y="291"/>
                    <a:pt x="60" y="291"/>
                    <a:pt x="65" y="287"/>
                  </a:cubicBezTo>
                  <a:cubicBezTo>
                    <a:pt x="85" y="266"/>
                    <a:pt x="85" y="266"/>
                    <a:pt x="85" y="266"/>
                  </a:cubicBezTo>
                  <a:cubicBezTo>
                    <a:pt x="80" y="261"/>
                    <a:pt x="76" y="255"/>
                    <a:pt x="71" y="248"/>
                  </a:cubicBezTo>
                  <a:lnTo>
                    <a:pt x="49" y="271"/>
                  </a:lnTo>
                  <a:close/>
                </a:path>
              </a:pathLst>
            </a:custGeom>
            <a:solidFill>
              <a:srgbClr val="27506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grpSp>
        <p:nvGrpSpPr>
          <p:cNvPr id="172" name="Group 2"/>
          <p:cNvGrpSpPr/>
          <p:nvPr/>
        </p:nvGrpSpPr>
        <p:grpSpPr>
          <a:xfrm>
            <a:off x="4650399" y="1357135"/>
            <a:ext cx="531216" cy="531216"/>
            <a:chOff x="3706010" y="1235413"/>
            <a:chExt cx="531216" cy="531216"/>
          </a:xfrm>
        </p:grpSpPr>
        <p:sp>
          <p:nvSpPr>
            <p:cNvPr id="173" name="PA_椭圆 46"/>
            <p:cNvSpPr/>
            <p:nvPr>
              <p:custDataLst>
                <p:tags r:id="rId1"/>
              </p:custDataLst>
            </p:nvPr>
          </p:nvSpPr>
          <p:spPr>
            <a:xfrm>
              <a:off x="3706010" y="1235413"/>
              <a:ext cx="531216" cy="53121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74" name="Group 112"/>
            <p:cNvGrpSpPr/>
            <p:nvPr/>
          </p:nvGrpSpPr>
          <p:grpSpPr>
            <a:xfrm>
              <a:off x="3834293" y="1383253"/>
              <a:ext cx="274649" cy="257308"/>
              <a:chOff x="5368132" y="3540125"/>
              <a:chExt cx="465138" cy="435769"/>
            </a:xfrm>
            <a:solidFill>
              <a:srgbClr val="27506E"/>
            </a:solidFill>
          </p:grpSpPr>
          <p:sp>
            <p:nvSpPr>
              <p:cNvPr id="175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176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26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前端数据管理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与</a:t>
            </a:r>
            <a:r>
              <a:rPr lang="en-US" altLang="zh-CN" sz="2000" dirty="0" err="1">
                <a:solidFill>
                  <a:srgbClr val="358FCB"/>
                </a:solidFill>
                <a:latin typeface="+mn-ea"/>
              </a:rPr>
              <a:t>NgRx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14646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State Management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39" name="Rounded Rectangle 114"/>
          <p:cNvSpPr/>
          <p:nvPr/>
        </p:nvSpPr>
        <p:spPr>
          <a:xfrm>
            <a:off x="1702695" y="1086789"/>
            <a:ext cx="2376936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rgbClr val="7F7F7F"/>
                </a:solidFill>
                <a:latin typeface="+mj-ea"/>
              </a:rPr>
              <a:t>单向数据流。</a:t>
            </a:r>
            <a:endParaRPr lang="zh-CN" altLang="en-US" sz="1600" dirty="0">
              <a:solidFill>
                <a:srgbClr val="7F7F7F"/>
              </a:solidFill>
              <a:latin typeface="+mj-ea"/>
            </a:endParaRPr>
          </a:p>
        </p:txBody>
      </p:sp>
      <p:sp>
        <p:nvSpPr>
          <p:cNvPr id="40" name="Action Button: Custom 116">
            <a:hlinkClick r:id="rId3" action="ppaction://hlinksldjump" highlightClick="1"/>
          </p:cNvPr>
          <p:cNvSpPr/>
          <p:nvPr/>
        </p:nvSpPr>
        <p:spPr>
          <a:xfrm>
            <a:off x="1083628" y="1199851"/>
            <a:ext cx="97200" cy="98264"/>
          </a:xfrm>
          <a:prstGeom prst="actionButtonBlank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278"/>
          <p:cNvSpPr/>
          <p:nvPr/>
        </p:nvSpPr>
        <p:spPr bwMode="auto">
          <a:xfrm>
            <a:off x="1372748" y="1107821"/>
            <a:ext cx="186498" cy="282323"/>
          </a:xfrm>
          <a:custGeom>
            <a:avLst/>
            <a:gdLst>
              <a:gd name="T0" fmla="*/ 228 w 382"/>
              <a:gd name="T1" fmla="*/ 290 h 579"/>
              <a:gd name="T2" fmla="*/ 348 w 382"/>
              <a:gd name="T3" fmla="*/ 13 h 579"/>
              <a:gd name="T4" fmla="*/ 330 w 382"/>
              <a:gd name="T5" fmla="*/ 1 h 579"/>
              <a:gd name="T6" fmla="*/ 318 w 382"/>
              <a:gd name="T7" fmla="*/ 19 h 579"/>
              <a:gd name="T8" fmla="*/ 191 w 382"/>
              <a:gd name="T9" fmla="*/ 274 h 579"/>
              <a:gd name="T10" fmla="*/ 64 w 382"/>
              <a:gd name="T11" fmla="*/ 19 h 579"/>
              <a:gd name="T12" fmla="*/ 52 w 382"/>
              <a:gd name="T13" fmla="*/ 1 h 579"/>
              <a:gd name="T14" fmla="*/ 34 w 382"/>
              <a:gd name="T15" fmla="*/ 13 h 579"/>
              <a:gd name="T16" fmla="*/ 154 w 382"/>
              <a:gd name="T17" fmla="*/ 290 h 579"/>
              <a:gd name="T18" fmla="*/ 34 w 382"/>
              <a:gd name="T19" fmla="*/ 567 h 579"/>
              <a:gd name="T20" fmla="*/ 49 w 382"/>
              <a:gd name="T21" fmla="*/ 579 h 579"/>
              <a:gd name="T22" fmla="*/ 52 w 382"/>
              <a:gd name="T23" fmla="*/ 579 h 579"/>
              <a:gd name="T24" fmla="*/ 64 w 382"/>
              <a:gd name="T25" fmla="*/ 561 h 579"/>
              <a:gd name="T26" fmla="*/ 191 w 382"/>
              <a:gd name="T27" fmla="*/ 306 h 579"/>
              <a:gd name="T28" fmla="*/ 318 w 382"/>
              <a:gd name="T29" fmla="*/ 561 h 579"/>
              <a:gd name="T30" fmla="*/ 330 w 382"/>
              <a:gd name="T31" fmla="*/ 579 h 579"/>
              <a:gd name="T32" fmla="*/ 333 w 382"/>
              <a:gd name="T33" fmla="*/ 579 h 579"/>
              <a:gd name="T34" fmla="*/ 348 w 382"/>
              <a:gd name="T35" fmla="*/ 567 h 579"/>
              <a:gd name="T36" fmla="*/ 228 w 382"/>
              <a:gd name="T37" fmla="*/ 290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82" h="579">
                <a:moveTo>
                  <a:pt x="228" y="290"/>
                </a:moveTo>
                <a:cubicBezTo>
                  <a:pt x="382" y="209"/>
                  <a:pt x="348" y="16"/>
                  <a:pt x="348" y="13"/>
                </a:cubicBezTo>
                <a:cubicBezTo>
                  <a:pt x="346" y="5"/>
                  <a:pt x="338" y="0"/>
                  <a:pt x="330" y="1"/>
                </a:cubicBezTo>
                <a:cubicBezTo>
                  <a:pt x="322" y="3"/>
                  <a:pt x="317" y="11"/>
                  <a:pt x="318" y="19"/>
                </a:cubicBezTo>
                <a:cubicBezTo>
                  <a:pt x="319" y="27"/>
                  <a:pt x="351" y="211"/>
                  <a:pt x="191" y="274"/>
                </a:cubicBezTo>
                <a:cubicBezTo>
                  <a:pt x="31" y="211"/>
                  <a:pt x="63" y="27"/>
                  <a:pt x="64" y="19"/>
                </a:cubicBezTo>
                <a:cubicBezTo>
                  <a:pt x="66" y="11"/>
                  <a:pt x="60" y="3"/>
                  <a:pt x="52" y="1"/>
                </a:cubicBezTo>
                <a:cubicBezTo>
                  <a:pt x="44" y="0"/>
                  <a:pt x="36" y="5"/>
                  <a:pt x="34" y="13"/>
                </a:cubicBezTo>
                <a:cubicBezTo>
                  <a:pt x="34" y="16"/>
                  <a:pt x="0" y="209"/>
                  <a:pt x="154" y="290"/>
                </a:cubicBezTo>
                <a:cubicBezTo>
                  <a:pt x="0" y="371"/>
                  <a:pt x="34" y="564"/>
                  <a:pt x="34" y="567"/>
                </a:cubicBezTo>
                <a:cubicBezTo>
                  <a:pt x="35" y="574"/>
                  <a:pt x="42" y="579"/>
                  <a:pt x="49" y="579"/>
                </a:cubicBezTo>
                <a:cubicBezTo>
                  <a:pt x="50" y="579"/>
                  <a:pt x="51" y="579"/>
                  <a:pt x="52" y="579"/>
                </a:cubicBezTo>
                <a:cubicBezTo>
                  <a:pt x="60" y="577"/>
                  <a:pt x="65" y="569"/>
                  <a:pt x="64" y="561"/>
                </a:cubicBezTo>
                <a:cubicBezTo>
                  <a:pt x="63" y="553"/>
                  <a:pt x="31" y="369"/>
                  <a:pt x="191" y="306"/>
                </a:cubicBezTo>
                <a:cubicBezTo>
                  <a:pt x="351" y="369"/>
                  <a:pt x="319" y="553"/>
                  <a:pt x="318" y="561"/>
                </a:cubicBezTo>
                <a:cubicBezTo>
                  <a:pt x="316" y="569"/>
                  <a:pt x="322" y="577"/>
                  <a:pt x="330" y="579"/>
                </a:cubicBezTo>
                <a:cubicBezTo>
                  <a:pt x="331" y="579"/>
                  <a:pt x="332" y="579"/>
                  <a:pt x="333" y="579"/>
                </a:cubicBezTo>
                <a:cubicBezTo>
                  <a:pt x="340" y="579"/>
                  <a:pt x="347" y="574"/>
                  <a:pt x="348" y="567"/>
                </a:cubicBezTo>
                <a:cubicBezTo>
                  <a:pt x="348" y="564"/>
                  <a:pt x="382" y="371"/>
                  <a:pt x="228" y="29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/>
          <a:lstStyle/>
          <a:p>
            <a:pPr defTabSz="914400">
              <a:defRPr/>
            </a:pPr>
            <a:endParaRPr lang="en-AU" sz="1800" kern="0">
              <a:solidFill>
                <a:srgbClr val="000000"/>
              </a:solidFill>
              <a:latin typeface="微软雅黑" panose="020B0503020204020204" pitchFamily="34" charset="-122"/>
              <a:ea typeface="Microsoft YaHei UI" panose="020B0503020204020204" charset="-122"/>
            </a:endParaRPr>
          </a:p>
        </p:txBody>
      </p:sp>
      <p:pic>
        <p:nvPicPr>
          <p:cNvPr id="10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95" y="1963687"/>
            <a:ext cx="5484465" cy="411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464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26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前端数据管理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与</a:t>
            </a:r>
            <a:r>
              <a:rPr lang="en-US" altLang="zh-CN" sz="2000" dirty="0" err="1">
                <a:solidFill>
                  <a:srgbClr val="358FCB"/>
                </a:solidFill>
                <a:latin typeface="+mn-ea"/>
              </a:rPr>
              <a:t>NgRx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14646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State Management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245" y="1174495"/>
            <a:ext cx="8226771" cy="46070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1767078" lvl="4" indent="-285750">
              <a:lnSpc>
                <a:spcPct val="150000"/>
              </a:lnSpc>
              <a:buClr>
                <a:srgbClr val="EC0B8E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NgRx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是一个基于</a:t>
            </a:r>
            <a:r>
              <a:rPr lang="en-US" altLang="zh-CN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RxJS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搭建的</a:t>
            </a:r>
            <a:r>
              <a:rPr lang="en-US" altLang="zh-CN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Redux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风格的数据管理框架。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3074" name="Picture 2" descr="E:\presentation\ngr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53" y="1328093"/>
            <a:ext cx="1031631" cy="103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620016" y="2598849"/>
            <a:ext cx="7715092" cy="134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4285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543" y="273728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项目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概况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0" name="Rectangle 29"/>
          <p:cNvSpPr/>
          <p:nvPr/>
        </p:nvSpPr>
        <p:spPr>
          <a:xfrm>
            <a:off x="620016" y="605681"/>
            <a:ext cx="195598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id-ID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PROJECT </a:t>
            </a:r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  </a:t>
            </a:r>
            <a:r>
              <a:rPr lang="id-ID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INTRODUCTION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666300" y="2671140"/>
            <a:ext cx="1545785" cy="1545784"/>
            <a:chOff x="1109772" y="1540735"/>
            <a:chExt cx="1545785" cy="1545784"/>
          </a:xfrm>
        </p:grpSpPr>
        <p:sp>
          <p:nvSpPr>
            <p:cNvPr id="22" name="Oval 21"/>
            <p:cNvSpPr/>
            <p:nvPr/>
          </p:nvSpPr>
          <p:spPr>
            <a:xfrm>
              <a:off x="1109772" y="1540735"/>
              <a:ext cx="1545785" cy="1545784"/>
            </a:xfrm>
            <a:prstGeom prst="ellipse">
              <a:avLst/>
            </a:prstGeom>
            <a:solidFill>
              <a:srgbClr val="358F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1" name="Oval 20"/>
            <p:cNvSpPr/>
            <p:nvPr/>
          </p:nvSpPr>
          <p:spPr>
            <a:xfrm>
              <a:off x="1156149" y="1587112"/>
              <a:ext cx="1453031" cy="14530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3" name="矩形 23"/>
            <p:cNvSpPr/>
            <p:nvPr/>
          </p:nvSpPr>
          <p:spPr>
            <a:xfrm>
              <a:off x="1289393" y="2082795"/>
              <a:ext cx="11865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</a:rPr>
                <a:t>新 </a:t>
              </a:r>
              <a:r>
                <a:rPr lang="zh-CN" altLang="en-US" sz="2400" dirty="0" smtClean="0">
                  <a:solidFill>
                    <a:srgbClr val="358FCB"/>
                  </a:solidFill>
                  <a:latin typeface="+mn-ea"/>
                </a:rPr>
                <a:t>技术</a:t>
              </a:r>
              <a:endParaRPr lang="id-ID" altLang="zh-CN" sz="2400" dirty="0">
                <a:solidFill>
                  <a:srgbClr val="358FCB"/>
                </a:solidFill>
                <a:latin typeface="+mn-ea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793956" y="2671140"/>
            <a:ext cx="1545785" cy="1545784"/>
            <a:chOff x="1109772" y="1540735"/>
            <a:chExt cx="1545785" cy="1545784"/>
          </a:xfrm>
        </p:grpSpPr>
        <p:sp>
          <p:nvSpPr>
            <p:cNvPr id="43" name="Oval 42"/>
            <p:cNvSpPr/>
            <p:nvPr/>
          </p:nvSpPr>
          <p:spPr>
            <a:xfrm>
              <a:off x="1109772" y="1540735"/>
              <a:ext cx="1545785" cy="1545784"/>
            </a:xfrm>
            <a:prstGeom prst="ellipse">
              <a:avLst/>
            </a:prstGeom>
            <a:solidFill>
              <a:srgbClr val="358F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4" name="Oval 43"/>
            <p:cNvSpPr/>
            <p:nvPr/>
          </p:nvSpPr>
          <p:spPr>
            <a:xfrm>
              <a:off x="1156149" y="1587112"/>
              <a:ext cx="1453031" cy="14530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5" name="矩形 23"/>
            <p:cNvSpPr/>
            <p:nvPr/>
          </p:nvSpPr>
          <p:spPr>
            <a:xfrm>
              <a:off x="1289393" y="2082795"/>
              <a:ext cx="11865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</a:rPr>
                <a:t>新 </a:t>
              </a:r>
              <a:r>
                <a:rPr lang="zh-CN" altLang="en-US" sz="2400" dirty="0">
                  <a:solidFill>
                    <a:srgbClr val="358FCB"/>
                  </a:solidFill>
                  <a:latin typeface="+mn-ea"/>
                </a:rPr>
                <a:t>理念</a:t>
              </a:r>
              <a:endParaRPr lang="id-ID" altLang="zh-CN" sz="2400" dirty="0">
                <a:solidFill>
                  <a:srgbClr val="358FCB"/>
                </a:solidFill>
                <a:latin typeface="+mn-ea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730128" y="2671140"/>
            <a:ext cx="1545785" cy="1545784"/>
            <a:chOff x="1109772" y="1540735"/>
            <a:chExt cx="1545785" cy="1545784"/>
          </a:xfrm>
        </p:grpSpPr>
        <p:sp>
          <p:nvSpPr>
            <p:cNvPr id="47" name="Oval 46"/>
            <p:cNvSpPr/>
            <p:nvPr/>
          </p:nvSpPr>
          <p:spPr>
            <a:xfrm>
              <a:off x="1109772" y="1540735"/>
              <a:ext cx="1545785" cy="1545784"/>
            </a:xfrm>
            <a:prstGeom prst="ellipse">
              <a:avLst/>
            </a:prstGeom>
            <a:solidFill>
              <a:srgbClr val="358F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8" name="Oval 47"/>
            <p:cNvSpPr/>
            <p:nvPr/>
          </p:nvSpPr>
          <p:spPr>
            <a:xfrm>
              <a:off x="1156149" y="1587112"/>
              <a:ext cx="1453031" cy="14530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9" name="矩形 23"/>
            <p:cNvSpPr/>
            <p:nvPr/>
          </p:nvSpPr>
          <p:spPr>
            <a:xfrm>
              <a:off x="1289393" y="2082795"/>
              <a:ext cx="11865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</a:rPr>
                <a:t>新 </a:t>
              </a:r>
              <a:r>
                <a:rPr lang="zh-CN" altLang="en-US" sz="2400" dirty="0" smtClean="0">
                  <a:solidFill>
                    <a:srgbClr val="358FCB"/>
                  </a:solidFill>
                  <a:latin typeface="+mn-ea"/>
                </a:rPr>
                <a:t>模式</a:t>
              </a:r>
              <a:endParaRPr lang="id-ID" altLang="zh-CN" sz="2400" dirty="0">
                <a:solidFill>
                  <a:srgbClr val="358FCB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8743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38"/>
          <p:cNvSpPr/>
          <p:nvPr/>
        </p:nvSpPr>
        <p:spPr>
          <a:xfrm>
            <a:off x="2181813" y="2449092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39"/>
          <p:cNvSpPr/>
          <p:nvPr/>
        </p:nvSpPr>
        <p:spPr>
          <a:xfrm>
            <a:off x="2583155" y="2851659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"/>
          <p:cNvSpPr txBox="1">
            <a:spLocks noChangeArrowheads="1"/>
          </p:cNvSpPr>
          <p:nvPr/>
        </p:nvSpPr>
        <p:spPr bwMode="auto">
          <a:xfrm>
            <a:off x="2643847" y="2933934"/>
            <a:ext cx="7526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01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3" name="椭圆 41"/>
          <p:cNvSpPr/>
          <p:nvPr/>
        </p:nvSpPr>
        <p:spPr>
          <a:xfrm>
            <a:off x="3462969" y="2460020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42"/>
          <p:cNvSpPr/>
          <p:nvPr/>
        </p:nvSpPr>
        <p:spPr>
          <a:xfrm>
            <a:off x="2107148" y="2776820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43"/>
          <p:cNvSpPr/>
          <p:nvPr/>
        </p:nvSpPr>
        <p:spPr>
          <a:xfrm>
            <a:off x="1963757" y="4162697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44"/>
          <p:cNvSpPr/>
          <p:nvPr/>
        </p:nvSpPr>
        <p:spPr>
          <a:xfrm>
            <a:off x="2376889" y="3823624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45"/>
          <p:cNvSpPr/>
          <p:nvPr/>
        </p:nvSpPr>
        <p:spPr>
          <a:xfrm>
            <a:off x="3706367" y="3494671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46"/>
          <p:cNvSpPr/>
          <p:nvPr/>
        </p:nvSpPr>
        <p:spPr>
          <a:xfrm>
            <a:off x="3529860" y="4114920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47"/>
          <p:cNvSpPr/>
          <p:nvPr/>
        </p:nvSpPr>
        <p:spPr>
          <a:xfrm>
            <a:off x="1942376" y="3494671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23"/>
          <p:cNvSpPr/>
          <p:nvPr/>
        </p:nvSpPr>
        <p:spPr>
          <a:xfrm>
            <a:off x="4392223" y="2886909"/>
            <a:ext cx="1521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新 </a:t>
            </a:r>
            <a:r>
              <a:rPr lang="zh-CN" altLang="en-US" sz="3200" dirty="0">
                <a:solidFill>
                  <a:srgbClr val="358FCB"/>
                </a:solidFill>
                <a:latin typeface="+mn-ea"/>
              </a:rPr>
              <a:t>理念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61" name="矩形 24"/>
          <p:cNvSpPr/>
          <p:nvPr/>
        </p:nvSpPr>
        <p:spPr>
          <a:xfrm>
            <a:off x="4410695" y="3378708"/>
            <a:ext cx="250079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PROJECT INTRODUCTION</a:t>
            </a:r>
          </a:p>
        </p:txBody>
      </p:sp>
    </p:spTree>
    <p:extLst>
      <p:ext uri="{BB962C8B-B14F-4D97-AF65-F5344CB8AC3E}">
        <p14:creationId xmlns:p14="http://schemas.microsoft.com/office/powerpoint/2010/main" val="76132018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圆角矩形 4"/>
          <p:cNvSpPr/>
          <p:nvPr/>
        </p:nvSpPr>
        <p:spPr>
          <a:xfrm>
            <a:off x="1757943" y="1387196"/>
            <a:ext cx="2467094" cy="4098662"/>
          </a:xfrm>
          <a:prstGeom prst="roundRect">
            <a:avLst>
              <a:gd name="adj" fmla="val 6343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25"/>
          <p:cNvSpPr/>
          <p:nvPr/>
        </p:nvSpPr>
        <p:spPr>
          <a:xfrm>
            <a:off x="4648127" y="1387196"/>
            <a:ext cx="2467094" cy="4098662"/>
          </a:xfrm>
          <a:prstGeom prst="roundRect">
            <a:avLst>
              <a:gd name="adj" fmla="val 6343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2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2060402" y="2331093"/>
            <a:ext cx="17956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chemeClr val="accent1"/>
                </a:solidFill>
                <a:latin typeface="+mn-ea"/>
                <a:ea typeface="+mn-ea"/>
                <a:sym typeface="Calibri" panose="020F0502020204030204" pitchFamily="34" charset="0"/>
              </a:rPr>
              <a:t>PO</a:t>
            </a:r>
            <a:r>
              <a:rPr lang="zh-CN" altLang="en-US" sz="1600" dirty="0" smtClean="0">
                <a:solidFill>
                  <a:schemeClr val="accent1"/>
                </a:solidFill>
                <a:latin typeface="+mn-ea"/>
                <a:ea typeface="+mn-ea"/>
                <a:sym typeface="Calibri" panose="020F0502020204030204" pitchFamily="34" charset="0"/>
              </a:rPr>
              <a:t>系统</a:t>
            </a:r>
            <a:endParaRPr lang="en-US" altLang="zh-CN" sz="1600" dirty="0">
              <a:solidFill>
                <a:schemeClr val="accent1"/>
              </a:solidFill>
              <a:latin typeface="+mn-ea"/>
              <a:ea typeface="+mn-ea"/>
              <a:sym typeface="Calibri" panose="020F0502020204030204" pitchFamily="34" charset="0"/>
            </a:endParaRPr>
          </a:p>
        </p:txBody>
      </p:sp>
      <p:cxnSp>
        <p:nvCxnSpPr>
          <p:cNvPr id="55" name="直接连接符 33"/>
          <p:cNvCxnSpPr/>
          <p:nvPr/>
        </p:nvCxnSpPr>
        <p:spPr>
          <a:xfrm flipV="1">
            <a:off x="2813582" y="2669646"/>
            <a:ext cx="241907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2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450551" y="2331093"/>
            <a:ext cx="8835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chemeClr val="accent1"/>
                </a:solidFill>
                <a:latin typeface="+mn-ea"/>
                <a:ea typeface="+mn-ea"/>
                <a:sym typeface="Calibri" panose="020F0502020204030204" pitchFamily="34" charset="0"/>
              </a:rPr>
              <a:t>PO</a:t>
            </a:r>
            <a:r>
              <a:rPr lang="zh-CN" altLang="en-US" sz="1600" dirty="0">
                <a:solidFill>
                  <a:schemeClr val="accent1"/>
                </a:solidFill>
                <a:latin typeface="+mn-ea"/>
                <a:ea typeface="+mn-ea"/>
                <a:sym typeface="Calibri" panose="020F0502020204030204" pitchFamily="34" charset="0"/>
              </a:rPr>
              <a:t>团队</a:t>
            </a:r>
            <a:endParaRPr lang="en-US" altLang="zh-CN" sz="1600" dirty="0">
              <a:solidFill>
                <a:schemeClr val="accent1"/>
              </a:solidFill>
              <a:latin typeface="+mn-ea"/>
              <a:ea typeface="+mn-ea"/>
              <a:sym typeface="Calibri" panose="020F0502020204030204" pitchFamily="34" charset="0"/>
            </a:endParaRPr>
          </a:p>
        </p:txBody>
      </p:sp>
      <p:cxnSp>
        <p:nvCxnSpPr>
          <p:cNvPr id="59" name="直接连接符 37"/>
          <p:cNvCxnSpPr/>
          <p:nvPr/>
        </p:nvCxnSpPr>
        <p:spPr>
          <a:xfrm>
            <a:off x="5801062" y="2669647"/>
            <a:ext cx="17151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24"/>
          <p:cNvGrpSpPr/>
          <p:nvPr/>
        </p:nvGrpSpPr>
        <p:grpSpPr>
          <a:xfrm rot="5400000">
            <a:off x="1876274" y="188972"/>
            <a:ext cx="941148" cy="6274267"/>
            <a:chOff x="9846542" y="1813000"/>
            <a:chExt cx="658088" cy="4387216"/>
          </a:xfrm>
        </p:grpSpPr>
        <p:sp>
          <p:nvSpPr>
            <p:cNvPr id="64" name="KSO_Shape"/>
            <p:cNvSpPr>
              <a:spLocks/>
            </p:cNvSpPr>
            <p:nvPr/>
          </p:nvSpPr>
          <p:spPr bwMode="auto">
            <a:xfrm>
              <a:off x="9846542" y="1813000"/>
              <a:ext cx="658088" cy="1078832"/>
            </a:xfrm>
            <a:custGeom>
              <a:avLst/>
              <a:gdLst>
                <a:gd name="T0" fmla="*/ 1029029 w 3535"/>
                <a:gd name="T1" fmla="*/ 1156466 h 5800"/>
                <a:gd name="T2" fmla="*/ 818493 w 3535"/>
                <a:gd name="T3" fmla="*/ 1179458 h 5800"/>
                <a:gd name="T4" fmla="*/ 848054 w 3535"/>
                <a:gd name="T5" fmla="*/ 1077639 h 5800"/>
                <a:gd name="T6" fmla="*/ 875315 w 3535"/>
                <a:gd name="T7" fmla="*/ 972864 h 5800"/>
                <a:gd name="T8" fmla="*/ 898635 w 3535"/>
                <a:gd name="T9" fmla="*/ 868417 h 5800"/>
                <a:gd name="T10" fmla="*/ 916371 w 3535"/>
                <a:gd name="T11" fmla="*/ 767255 h 5800"/>
                <a:gd name="T12" fmla="*/ 926553 w 3535"/>
                <a:gd name="T13" fmla="*/ 672662 h 5800"/>
                <a:gd name="T14" fmla="*/ 927538 w 3535"/>
                <a:gd name="T15" fmla="*/ 635876 h 5800"/>
                <a:gd name="T16" fmla="*/ 926553 w 3535"/>
                <a:gd name="T17" fmla="*/ 582996 h 5800"/>
                <a:gd name="T18" fmla="*/ 921955 w 3535"/>
                <a:gd name="T19" fmla="*/ 531429 h 5800"/>
                <a:gd name="T20" fmla="*/ 914072 w 3535"/>
                <a:gd name="T21" fmla="*/ 481505 h 5800"/>
                <a:gd name="T22" fmla="*/ 903233 w 3535"/>
                <a:gd name="T23" fmla="*/ 433223 h 5800"/>
                <a:gd name="T24" fmla="*/ 889438 w 3535"/>
                <a:gd name="T25" fmla="*/ 387241 h 5800"/>
                <a:gd name="T26" fmla="*/ 873673 w 3535"/>
                <a:gd name="T27" fmla="*/ 342900 h 5800"/>
                <a:gd name="T28" fmla="*/ 855936 w 3535"/>
                <a:gd name="T29" fmla="*/ 301187 h 5800"/>
                <a:gd name="T30" fmla="*/ 836230 w 3535"/>
                <a:gd name="T31" fmla="*/ 261773 h 5800"/>
                <a:gd name="T32" fmla="*/ 808640 w 3535"/>
                <a:gd name="T33" fmla="*/ 212178 h 5800"/>
                <a:gd name="T34" fmla="*/ 763314 w 3535"/>
                <a:gd name="T35" fmla="*/ 146816 h 5800"/>
                <a:gd name="T36" fmla="*/ 717660 w 3535"/>
                <a:gd name="T37" fmla="*/ 92622 h 5800"/>
                <a:gd name="T38" fmla="*/ 673319 w 3535"/>
                <a:gd name="T39" fmla="*/ 50253 h 5800"/>
                <a:gd name="T40" fmla="*/ 632592 w 3535"/>
                <a:gd name="T41" fmla="*/ 20035 h 5800"/>
                <a:gd name="T42" fmla="*/ 608943 w 3535"/>
                <a:gd name="T43" fmla="*/ 7226 h 5800"/>
                <a:gd name="T44" fmla="*/ 593835 w 3535"/>
                <a:gd name="T45" fmla="*/ 1971 h 5800"/>
                <a:gd name="T46" fmla="*/ 580697 w 3535"/>
                <a:gd name="T47" fmla="*/ 0 h 5800"/>
                <a:gd name="T48" fmla="*/ 572486 w 3535"/>
                <a:gd name="T49" fmla="*/ 657 h 5800"/>
                <a:gd name="T50" fmla="*/ 558034 w 3535"/>
                <a:gd name="T51" fmla="*/ 5255 h 5800"/>
                <a:gd name="T52" fmla="*/ 541283 w 3535"/>
                <a:gd name="T53" fmla="*/ 12809 h 5800"/>
                <a:gd name="T54" fmla="*/ 502526 w 3535"/>
                <a:gd name="T55" fmla="*/ 38428 h 5800"/>
                <a:gd name="T56" fmla="*/ 459171 w 3535"/>
                <a:gd name="T57" fmla="*/ 77185 h 5800"/>
                <a:gd name="T58" fmla="*/ 413517 w 3535"/>
                <a:gd name="T59" fmla="*/ 127438 h 5800"/>
                <a:gd name="T60" fmla="*/ 368191 w 3535"/>
                <a:gd name="T61" fmla="*/ 189515 h 5800"/>
                <a:gd name="T62" fmla="*/ 332390 w 3535"/>
                <a:gd name="T63" fmla="*/ 248635 h 5800"/>
                <a:gd name="T64" fmla="*/ 312026 w 3535"/>
                <a:gd name="T65" fmla="*/ 287721 h 5800"/>
                <a:gd name="T66" fmla="*/ 293633 w 3535"/>
                <a:gd name="T67" fmla="*/ 328777 h 5800"/>
                <a:gd name="T68" fmla="*/ 277210 w 3535"/>
                <a:gd name="T69" fmla="*/ 371803 h 5800"/>
                <a:gd name="T70" fmla="*/ 263087 w 3535"/>
                <a:gd name="T71" fmla="*/ 417458 h 5800"/>
                <a:gd name="T72" fmla="*/ 250935 w 3535"/>
                <a:gd name="T73" fmla="*/ 465083 h 5800"/>
                <a:gd name="T74" fmla="*/ 242066 w 3535"/>
                <a:gd name="T75" fmla="*/ 514350 h 5800"/>
                <a:gd name="T76" fmla="*/ 236483 w 3535"/>
                <a:gd name="T77" fmla="*/ 565588 h 5800"/>
                <a:gd name="T78" fmla="*/ 233855 w 3535"/>
                <a:gd name="T79" fmla="*/ 618468 h 5800"/>
                <a:gd name="T80" fmla="*/ 235169 w 3535"/>
                <a:gd name="T81" fmla="*/ 672662 h 5800"/>
                <a:gd name="T82" fmla="*/ 241410 w 3535"/>
                <a:gd name="T83" fmla="*/ 734739 h 5800"/>
                <a:gd name="T84" fmla="*/ 256190 w 3535"/>
                <a:gd name="T85" fmla="*/ 834259 h 5800"/>
                <a:gd name="T86" fmla="*/ 277867 w 3535"/>
                <a:gd name="T87" fmla="*/ 938048 h 5800"/>
                <a:gd name="T88" fmla="*/ 304143 w 3535"/>
                <a:gd name="T89" fmla="*/ 1043152 h 5800"/>
                <a:gd name="T90" fmla="*/ 333047 w 3535"/>
                <a:gd name="T91" fmla="*/ 1146284 h 5800"/>
                <a:gd name="T92" fmla="*/ 132693 w 3535"/>
                <a:gd name="T93" fmla="*/ 1156466 h 5800"/>
                <a:gd name="T94" fmla="*/ 580697 w 3535"/>
                <a:gd name="T95" fmla="*/ 1905000 h 58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535" h="5800">
                  <a:moveTo>
                    <a:pt x="2174" y="4724"/>
                  </a:moveTo>
                  <a:lnTo>
                    <a:pt x="3535" y="5397"/>
                  </a:lnTo>
                  <a:lnTo>
                    <a:pt x="3133" y="3521"/>
                  </a:lnTo>
                  <a:lnTo>
                    <a:pt x="2462" y="3691"/>
                  </a:lnTo>
                  <a:lnTo>
                    <a:pt x="2492" y="3591"/>
                  </a:lnTo>
                  <a:lnTo>
                    <a:pt x="2523" y="3490"/>
                  </a:lnTo>
                  <a:lnTo>
                    <a:pt x="2552" y="3385"/>
                  </a:lnTo>
                  <a:lnTo>
                    <a:pt x="2582" y="3281"/>
                  </a:lnTo>
                  <a:lnTo>
                    <a:pt x="2611" y="3176"/>
                  </a:lnTo>
                  <a:lnTo>
                    <a:pt x="2638" y="3069"/>
                  </a:lnTo>
                  <a:lnTo>
                    <a:pt x="2665" y="2962"/>
                  </a:lnTo>
                  <a:lnTo>
                    <a:pt x="2691" y="2856"/>
                  </a:lnTo>
                  <a:lnTo>
                    <a:pt x="2714" y="2749"/>
                  </a:lnTo>
                  <a:lnTo>
                    <a:pt x="2736" y="2644"/>
                  </a:lnTo>
                  <a:lnTo>
                    <a:pt x="2757" y="2540"/>
                  </a:lnTo>
                  <a:lnTo>
                    <a:pt x="2774" y="2437"/>
                  </a:lnTo>
                  <a:lnTo>
                    <a:pt x="2790" y="2336"/>
                  </a:lnTo>
                  <a:lnTo>
                    <a:pt x="2802" y="2237"/>
                  </a:lnTo>
                  <a:lnTo>
                    <a:pt x="2813" y="2141"/>
                  </a:lnTo>
                  <a:lnTo>
                    <a:pt x="2821" y="2048"/>
                  </a:lnTo>
                  <a:lnTo>
                    <a:pt x="2823" y="1992"/>
                  </a:lnTo>
                  <a:lnTo>
                    <a:pt x="2824" y="1936"/>
                  </a:lnTo>
                  <a:lnTo>
                    <a:pt x="2824" y="1883"/>
                  </a:lnTo>
                  <a:lnTo>
                    <a:pt x="2823" y="1829"/>
                  </a:lnTo>
                  <a:lnTo>
                    <a:pt x="2821" y="1775"/>
                  </a:lnTo>
                  <a:lnTo>
                    <a:pt x="2817" y="1722"/>
                  </a:lnTo>
                  <a:lnTo>
                    <a:pt x="2813" y="1669"/>
                  </a:lnTo>
                  <a:lnTo>
                    <a:pt x="2807" y="1618"/>
                  </a:lnTo>
                  <a:lnTo>
                    <a:pt x="2800" y="1566"/>
                  </a:lnTo>
                  <a:lnTo>
                    <a:pt x="2791" y="1515"/>
                  </a:lnTo>
                  <a:lnTo>
                    <a:pt x="2783" y="1466"/>
                  </a:lnTo>
                  <a:lnTo>
                    <a:pt x="2773" y="1416"/>
                  </a:lnTo>
                  <a:lnTo>
                    <a:pt x="2762" y="1367"/>
                  </a:lnTo>
                  <a:lnTo>
                    <a:pt x="2750" y="1319"/>
                  </a:lnTo>
                  <a:lnTo>
                    <a:pt x="2736" y="1271"/>
                  </a:lnTo>
                  <a:lnTo>
                    <a:pt x="2723" y="1224"/>
                  </a:lnTo>
                  <a:lnTo>
                    <a:pt x="2708" y="1179"/>
                  </a:lnTo>
                  <a:lnTo>
                    <a:pt x="2693" y="1132"/>
                  </a:lnTo>
                  <a:lnTo>
                    <a:pt x="2677" y="1088"/>
                  </a:lnTo>
                  <a:lnTo>
                    <a:pt x="2660" y="1044"/>
                  </a:lnTo>
                  <a:lnTo>
                    <a:pt x="2643" y="1001"/>
                  </a:lnTo>
                  <a:lnTo>
                    <a:pt x="2625" y="958"/>
                  </a:lnTo>
                  <a:lnTo>
                    <a:pt x="2606" y="917"/>
                  </a:lnTo>
                  <a:lnTo>
                    <a:pt x="2587" y="876"/>
                  </a:lnTo>
                  <a:lnTo>
                    <a:pt x="2567" y="836"/>
                  </a:lnTo>
                  <a:lnTo>
                    <a:pt x="2546" y="797"/>
                  </a:lnTo>
                  <a:lnTo>
                    <a:pt x="2525" y="757"/>
                  </a:lnTo>
                  <a:lnTo>
                    <a:pt x="2505" y="719"/>
                  </a:lnTo>
                  <a:lnTo>
                    <a:pt x="2462" y="646"/>
                  </a:lnTo>
                  <a:lnTo>
                    <a:pt x="2416" y="577"/>
                  </a:lnTo>
                  <a:lnTo>
                    <a:pt x="2371" y="511"/>
                  </a:lnTo>
                  <a:lnTo>
                    <a:pt x="2324" y="447"/>
                  </a:lnTo>
                  <a:lnTo>
                    <a:pt x="2278" y="388"/>
                  </a:lnTo>
                  <a:lnTo>
                    <a:pt x="2231" y="333"/>
                  </a:lnTo>
                  <a:lnTo>
                    <a:pt x="2185" y="282"/>
                  </a:lnTo>
                  <a:lnTo>
                    <a:pt x="2139" y="235"/>
                  </a:lnTo>
                  <a:lnTo>
                    <a:pt x="2094" y="191"/>
                  </a:lnTo>
                  <a:lnTo>
                    <a:pt x="2050" y="153"/>
                  </a:lnTo>
                  <a:lnTo>
                    <a:pt x="2007" y="117"/>
                  </a:lnTo>
                  <a:lnTo>
                    <a:pt x="1965" y="87"/>
                  </a:lnTo>
                  <a:lnTo>
                    <a:pt x="1926" y="61"/>
                  </a:lnTo>
                  <a:lnTo>
                    <a:pt x="1889" y="39"/>
                  </a:lnTo>
                  <a:lnTo>
                    <a:pt x="1871" y="30"/>
                  </a:lnTo>
                  <a:lnTo>
                    <a:pt x="1854" y="22"/>
                  </a:lnTo>
                  <a:lnTo>
                    <a:pt x="1838" y="16"/>
                  </a:lnTo>
                  <a:lnTo>
                    <a:pt x="1823" y="10"/>
                  </a:lnTo>
                  <a:lnTo>
                    <a:pt x="1808" y="6"/>
                  </a:lnTo>
                  <a:lnTo>
                    <a:pt x="1794" y="2"/>
                  </a:lnTo>
                  <a:lnTo>
                    <a:pt x="1780" y="1"/>
                  </a:lnTo>
                  <a:lnTo>
                    <a:pt x="1768" y="0"/>
                  </a:lnTo>
                  <a:lnTo>
                    <a:pt x="1757" y="1"/>
                  </a:lnTo>
                  <a:lnTo>
                    <a:pt x="1743" y="2"/>
                  </a:lnTo>
                  <a:lnTo>
                    <a:pt x="1729" y="6"/>
                  </a:lnTo>
                  <a:lnTo>
                    <a:pt x="1714" y="10"/>
                  </a:lnTo>
                  <a:lnTo>
                    <a:pt x="1699" y="16"/>
                  </a:lnTo>
                  <a:lnTo>
                    <a:pt x="1682" y="22"/>
                  </a:lnTo>
                  <a:lnTo>
                    <a:pt x="1666" y="30"/>
                  </a:lnTo>
                  <a:lnTo>
                    <a:pt x="1648" y="39"/>
                  </a:lnTo>
                  <a:lnTo>
                    <a:pt x="1611" y="61"/>
                  </a:lnTo>
                  <a:lnTo>
                    <a:pt x="1572" y="87"/>
                  </a:lnTo>
                  <a:lnTo>
                    <a:pt x="1530" y="117"/>
                  </a:lnTo>
                  <a:lnTo>
                    <a:pt x="1487" y="153"/>
                  </a:lnTo>
                  <a:lnTo>
                    <a:pt x="1443" y="191"/>
                  </a:lnTo>
                  <a:lnTo>
                    <a:pt x="1398" y="235"/>
                  </a:lnTo>
                  <a:lnTo>
                    <a:pt x="1352" y="282"/>
                  </a:lnTo>
                  <a:lnTo>
                    <a:pt x="1306" y="333"/>
                  </a:lnTo>
                  <a:lnTo>
                    <a:pt x="1259" y="388"/>
                  </a:lnTo>
                  <a:lnTo>
                    <a:pt x="1213" y="447"/>
                  </a:lnTo>
                  <a:lnTo>
                    <a:pt x="1166" y="511"/>
                  </a:lnTo>
                  <a:lnTo>
                    <a:pt x="1121" y="577"/>
                  </a:lnTo>
                  <a:lnTo>
                    <a:pt x="1075" y="646"/>
                  </a:lnTo>
                  <a:lnTo>
                    <a:pt x="1032" y="719"/>
                  </a:lnTo>
                  <a:lnTo>
                    <a:pt x="1012" y="757"/>
                  </a:lnTo>
                  <a:lnTo>
                    <a:pt x="991" y="797"/>
                  </a:lnTo>
                  <a:lnTo>
                    <a:pt x="970" y="836"/>
                  </a:lnTo>
                  <a:lnTo>
                    <a:pt x="950" y="876"/>
                  </a:lnTo>
                  <a:lnTo>
                    <a:pt x="931" y="917"/>
                  </a:lnTo>
                  <a:lnTo>
                    <a:pt x="912" y="958"/>
                  </a:lnTo>
                  <a:lnTo>
                    <a:pt x="894" y="1001"/>
                  </a:lnTo>
                  <a:lnTo>
                    <a:pt x="877" y="1044"/>
                  </a:lnTo>
                  <a:lnTo>
                    <a:pt x="860" y="1088"/>
                  </a:lnTo>
                  <a:lnTo>
                    <a:pt x="844" y="1132"/>
                  </a:lnTo>
                  <a:lnTo>
                    <a:pt x="829" y="1179"/>
                  </a:lnTo>
                  <a:lnTo>
                    <a:pt x="814" y="1224"/>
                  </a:lnTo>
                  <a:lnTo>
                    <a:pt x="801" y="1271"/>
                  </a:lnTo>
                  <a:lnTo>
                    <a:pt x="787" y="1319"/>
                  </a:lnTo>
                  <a:lnTo>
                    <a:pt x="775" y="1367"/>
                  </a:lnTo>
                  <a:lnTo>
                    <a:pt x="764" y="1416"/>
                  </a:lnTo>
                  <a:lnTo>
                    <a:pt x="754" y="1466"/>
                  </a:lnTo>
                  <a:lnTo>
                    <a:pt x="746" y="1515"/>
                  </a:lnTo>
                  <a:lnTo>
                    <a:pt x="737" y="1566"/>
                  </a:lnTo>
                  <a:lnTo>
                    <a:pt x="730" y="1618"/>
                  </a:lnTo>
                  <a:lnTo>
                    <a:pt x="723" y="1669"/>
                  </a:lnTo>
                  <a:lnTo>
                    <a:pt x="720" y="1722"/>
                  </a:lnTo>
                  <a:lnTo>
                    <a:pt x="716" y="1775"/>
                  </a:lnTo>
                  <a:lnTo>
                    <a:pt x="714" y="1829"/>
                  </a:lnTo>
                  <a:lnTo>
                    <a:pt x="712" y="1883"/>
                  </a:lnTo>
                  <a:lnTo>
                    <a:pt x="712" y="1936"/>
                  </a:lnTo>
                  <a:lnTo>
                    <a:pt x="714" y="1992"/>
                  </a:lnTo>
                  <a:lnTo>
                    <a:pt x="716" y="2048"/>
                  </a:lnTo>
                  <a:lnTo>
                    <a:pt x="723" y="2141"/>
                  </a:lnTo>
                  <a:lnTo>
                    <a:pt x="735" y="2237"/>
                  </a:lnTo>
                  <a:lnTo>
                    <a:pt x="747" y="2336"/>
                  </a:lnTo>
                  <a:lnTo>
                    <a:pt x="763" y="2437"/>
                  </a:lnTo>
                  <a:lnTo>
                    <a:pt x="780" y="2540"/>
                  </a:lnTo>
                  <a:lnTo>
                    <a:pt x="801" y="2644"/>
                  </a:lnTo>
                  <a:lnTo>
                    <a:pt x="823" y="2749"/>
                  </a:lnTo>
                  <a:lnTo>
                    <a:pt x="846" y="2856"/>
                  </a:lnTo>
                  <a:lnTo>
                    <a:pt x="872" y="2962"/>
                  </a:lnTo>
                  <a:lnTo>
                    <a:pt x="899" y="3069"/>
                  </a:lnTo>
                  <a:lnTo>
                    <a:pt x="926" y="3176"/>
                  </a:lnTo>
                  <a:lnTo>
                    <a:pt x="955" y="3281"/>
                  </a:lnTo>
                  <a:lnTo>
                    <a:pt x="985" y="3385"/>
                  </a:lnTo>
                  <a:lnTo>
                    <a:pt x="1014" y="3490"/>
                  </a:lnTo>
                  <a:lnTo>
                    <a:pt x="1045" y="3591"/>
                  </a:lnTo>
                  <a:lnTo>
                    <a:pt x="1075" y="3691"/>
                  </a:lnTo>
                  <a:lnTo>
                    <a:pt x="404" y="3521"/>
                  </a:lnTo>
                  <a:lnTo>
                    <a:pt x="0" y="5397"/>
                  </a:lnTo>
                  <a:lnTo>
                    <a:pt x="1362" y="4724"/>
                  </a:lnTo>
                  <a:lnTo>
                    <a:pt x="1768" y="5800"/>
                  </a:lnTo>
                  <a:lnTo>
                    <a:pt x="2174" y="4724"/>
                  </a:lnTo>
                  <a:close/>
                </a:path>
              </a:pathLst>
            </a:custGeom>
            <a:solidFill>
              <a:srgbClr val="124062"/>
            </a:solidFill>
            <a:ln w="19050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800" dirty="0" smtClean="0"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rPr>
                <a:t>      服务化</a:t>
              </a:r>
              <a:endParaRPr lang="zh-CN" altLang="en-US" dirty="0">
                <a:solidFill>
                  <a:schemeClr val="lt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5" name="任意多边形 29"/>
            <p:cNvSpPr/>
            <p:nvPr/>
          </p:nvSpPr>
          <p:spPr>
            <a:xfrm>
              <a:off x="9922623" y="2891833"/>
              <a:ext cx="504350" cy="3308383"/>
            </a:xfrm>
            <a:custGeom>
              <a:avLst/>
              <a:gdLst>
                <a:gd name="connsiteX0" fmla="*/ 243936 w 504350"/>
                <a:gd name="connsiteY0" fmla="*/ 0 h 3308383"/>
                <a:gd name="connsiteX1" fmla="*/ 260414 w 504350"/>
                <a:gd name="connsiteY1" fmla="*/ 0 h 3308383"/>
                <a:gd name="connsiteX2" fmla="*/ 263584 w 504350"/>
                <a:gd name="connsiteY2" fmla="*/ 338513 h 3308383"/>
                <a:gd name="connsiteX3" fmla="*/ 296771 w 504350"/>
                <a:gd name="connsiteY3" fmla="*/ 1250864 h 3308383"/>
                <a:gd name="connsiteX4" fmla="*/ 480386 w 504350"/>
                <a:gd name="connsiteY4" fmla="*/ 3188542 h 3308383"/>
                <a:gd name="connsiteX5" fmla="*/ 504350 w 504350"/>
                <a:gd name="connsiteY5" fmla="*/ 3308383 h 3308383"/>
                <a:gd name="connsiteX6" fmla="*/ 0 w 504350"/>
                <a:gd name="connsiteY6" fmla="*/ 3308383 h 3308383"/>
                <a:gd name="connsiteX7" fmla="*/ 23964 w 504350"/>
                <a:gd name="connsiteY7" fmla="*/ 3188542 h 3308383"/>
                <a:gd name="connsiteX8" fmla="*/ 207580 w 504350"/>
                <a:gd name="connsiteY8" fmla="*/ 1250864 h 3308383"/>
                <a:gd name="connsiteX9" fmla="*/ 240766 w 504350"/>
                <a:gd name="connsiteY9" fmla="*/ 338513 h 330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4350" h="3308383">
                  <a:moveTo>
                    <a:pt x="243936" y="0"/>
                  </a:moveTo>
                  <a:lnTo>
                    <a:pt x="260414" y="0"/>
                  </a:lnTo>
                  <a:lnTo>
                    <a:pt x="263584" y="338513"/>
                  </a:lnTo>
                  <a:cubicBezTo>
                    <a:pt x="268875" y="619190"/>
                    <a:pt x="279825" y="927510"/>
                    <a:pt x="296771" y="1250864"/>
                  </a:cubicBezTo>
                  <a:cubicBezTo>
                    <a:pt x="339136" y="2059247"/>
                    <a:pt x="408953" y="2770268"/>
                    <a:pt x="480386" y="3188542"/>
                  </a:cubicBezTo>
                  <a:lnTo>
                    <a:pt x="504350" y="3308383"/>
                  </a:lnTo>
                  <a:lnTo>
                    <a:pt x="0" y="3308383"/>
                  </a:lnTo>
                  <a:lnTo>
                    <a:pt x="23964" y="3188542"/>
                  </a:lnTo>
                  <a:cubicBezTo>
                    <a:pt x="95398" y="2770268"/>
                    <a:pt x="165214" y="2059247"/>
                    <a:pt x="207580" y="1250864"/>
                  </a:cubicBezTo>
                  <a:cubicBezTo>
                    <a:pt x="224526" y="927510"/>
                    <a:pt x="235476" y="619190"/>
                    <a:pt x="240766" y="33851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24062">
                    <a:alpha val="0"/>
                  </a:srgbClr>
                </a:gs>
                <a:gs pos="100000">
                  <a:srgbClr val="124062"/>
                </a:gs>
              </a:gsLst>
              <a:lin ang="16200000" scaled="1"/>
              <a:tileRect/>
            </a:gradFill>
            <a:ln w="19050">
              <a:noFill/>
            </a:ln>
            <a:effectLst>
              <a:outerShdw blurRad="419100" dist="254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grpSp>
        <p:nvGrpSpPr>
          <p:cNvPr id="66" name="组合 19"/>
          <p:cNvGrpSpPr/>
          <p:nvPr/>
        </p:nvGrpSpPr>
        <p:grpSpPr>
          <a:xfrm>
            <a:off x="5596872" y="1595592"/>
            <a:ext cx="569604" cy="548276"/>
            <a:chOff x="8905876" y="3073401"/>
            <a:chExt cx="720725" cy="693738"/>
          </a:xfrm>
          <a:solidFill>
            <a:srgbClr val="358FCB"/>
          </a:solidFill>
        </p:grpSpPr>
        <p:sp>
          <p:nvSpPr>
            <p:cNvPr id="67" name="Oval 585"/>
            <p:cNvSpPr>
              <a:spLocks noChangeArrowheads="1"/>
            </p:cNvSpPr>
            <p:nvPr/>
          </p:nvSpPr>
          <p:spPr bwMode="auto">
            <a:xfrm>
              <a:off x="9037638" y="3092451"/>
              <a:ext cx="101600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8" name="Oval 586"/>
            <p:cNvSpPr>
              <a:spLocks noChangeArrowheads="1"/>
            </p:cNvSpPr>
            <p:nvPr/>
          </p:nvSpPr>
          <p:spPr bwMode="auto">
            <a:xfrm>
              <a:off x="9437688" y="3092451"/>
              <a:ext cx="98425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9" name="Freeform 587"/>
            <p:cNvSpPr>
              <a:spLocks noEditPoints="1"/>
            </p:cNvSpPr>
            <p:nvPr/>
          </p:nvSpPr>
          <p:spPr bwMode="auto">
            <a:xfrm>
              <a:off x="8905876" y="3227388"/>
              <a:ext cx="261938" cy="501650"/>
            </a:xfrm>
            <a:custGeom>
              <a:avLst/>
              <a:gdLst>
                <a:gd name="T0" fmla="*/ 65 w 70"/>
                <a:gd name="T1" fmla="*/ 79 h 134"/>
                <a:gd name="T2" fmla="*/ 60 w 70"/>
                <a:gd name="T3" fmla="*/ 79 h 134"/>
                <a:gd name="T4" fmla="*/ 66 w 70"/>
                <a:gd name="T5" fmla="*/ 7 h 134"/>
                <a:gd name="T6" fmla="*/ 68 w 70"/>
                <a:gd name="T7" fmla="*/ 2 h 134"/>
                <a:gd name="T8" fmla="*/ 67 w 70"/>
                <a:gd name="T9" fmla="*/ 1 h 134"/>
                <a:gd name="T10" fmla="*/ 66 w 70"/>
                <a:gd name="T11" fmla="*/ 1 h 134"/>
                <a:gd name="T12" fmla="*/ 60 w 70"/>
                <a:gd name="T13" fmla="*/ 1 h 134"/>
                <a:gd name="T14" fmla="*/ 60 w 70"/>
                <a:gd name="T15" fmla="*/ 1 h 134"/>
                <a:gd name="T16" fmla="*/ 65 w 70"/>
                <a:gd name="T17" fmla="*/ 6 h 134"/>
                <a:gd name="T18" fmla="*/ 58 w 70"/>
                <a:gd name="T19" fmla="*/ 9 h 134"/>
                <a:gd name="T20" fmla="*/ 62 w 70"/>
                <a:gd name="T21" fmla="*/ 14 h 134"/>
                <a:gd name="T22" fmla="*/ 53 w 70"/>
                <a:gd name="T23" fmla="*/ 33 h 134"/>
                <a:gd name="T24" fmla="*/ 52 w 70"/>
                <a:gd name="T25" fmla="*/ 6 h 134"/>
                <a:gd name="T26" fmla="*/ 53 w 70"/>
                <a:gd name="T27" fmla="*/ 5 h 134"/>
                <a:gd name="T28" fmla="*/ 51 w 70"/>
                <a:gd name="T29" fmla="*/ 0 h 134"/>
                <a:gd name="T30" fmla="*/ 46 w 70"/>
                <a:gd name="T31" fmla="*/ 0 h 134"/>
                <a:gd name="T32" fmla="*/ 44 w 70"/>
                <a:gd name="T33" fmla="*/ 5 h 134"/>
                <a:gd name="T34" fmla="*/ 45 w 70"/>
                <a:gd name="T35" fmla="*/ 6 h 134"/>
                <a:gd name="T36" fmla="*/ 44 w 70"/>
                <a:gd name="T37" fmla="*/ 33 h 134"/>
                <a:gd name="T38" fmla="*/ 35 w 70"/>
                <a:gd name="T39" fmla="*/ 14 h 134"/>
                <a:gd name="T40" fmla="*/ 39 w 70"/>
                <a:gd name="T41" fmla="*/ 9 h 134"/>
                <a:gd name="T42" fmla="*/ 32 w 70"/>
                <a:gd name="T43" fmla="*/ 6 h 134"/>
                <a:gd name="T44" fmla="*/ 37 w 70"/>
                <a:gd name="T45" fmla="*/ 1 h 134"/>
                <a:gd name="T46" fmla="*/ 37 w 70"/>
                <a:gd name="T47" fmla="*/ 1 h 134"/>
                <a:gd name="T48" fmla="*/ 31 w 70"/>
                <a:gd name="T49" fmla="*/ 1 h 134"/>
                <a:gd name="T50" fmla="*/ 30 w 70"/>
                <a:gd name="T51" fmla="*/ 1 h 134"/>
                <a:gd name="T52" fmla="*/ 25 w 70"/>
                <a:gd name="T53" fmla="*/ 4 h 134"/>
                <a:gd name="T54" fmla="*/ 2 w 70"/>
                <a:gd name="T55" fmla="*/ 28 h 134"/>
                <a:gd name="T56" fmla="*/ 2 w 70"/>
                <a:gd name="T57" fmla="*/ 28 h 134"/>
                <a:gd name="T58" fmla="*/ 2 w 70"/>
                <a:gd name="T59" fmla="*/ 28 h 134"/>
                <a:gd name="T60" fmla="*/ 1 w 70"/>
                <a:gd name="T61" fmla="*/ 38 h 134"/>
                <a:gd name="T62" fmla="*/ 1 w 70"/>
                <a:gd name="T63" fmla="*/ 38 h 134"/>
                <a:gd name="T64" fmla="*/ 1 w 70"/>
                <a:gd name="T65" fmla="*/ 38 h 134"/>
                <a:gd name="T66" fmla="*/ 1 w 70"/>
                <a:gd name="T67" fmla="*/ 38 h 134"/>
                <a:gd name="T68" fmla="*/ 2 w 70"/>
                <a:gd name="T69" fmla="*/ 38 h 134"/>
                <a:gd name="T70" fmla="*/ 2 w 70"/>
                <a:gd name="T71" fmla="*/ 39 h 134"/>
                <a:gd name="T72" fmla="*/ 3 w 70"/>
                <a:gd name="T73" fmla="*/ 41 h 134"/>
                <a:gd name="T74" fmla="*/ 5 w 70"/>
                <a:gd name="T75" fmla="*/ 45 h 134"/>
                <a:gd name="T76" fmla="*/ 9 w 70"/>
                <a:gd name="T77" fmla="*/ 52 h 134"/>
                <a:gd name="T78" fmla="*/ 16 w 70"/>
                <a:gd name="T79" fmla="*/ 67 h 134"/>
                <a:gd name="T80" fmla="*/ 26 w 70"/>
                <a:gd name="T81" fmla="*/ 61 h 134"/>
                <a:gd name="T82" fmla="*/ 26 w 70"/>
                <a:gd name="T83" fmla="*/ 71 h 134"/>
                <a:gd name="T84" fmla="*/ 26 w 70"/>
                <a:gd name="T85" fmla="*/ 71 h 134"/>
                <a:gd name="T86" fmla="*/ 28 w 70"/>
                <a:gd name="T87" fmla="*/ 71 h 134"/>
                <a:gd name="T88" fmla="*/ 29 w 70"/>
                <a:gd name="T89" fmla="*/ 134 h 134"/>
                <a:gd name="T90" fmla="*/ 47 w 70"/>
                <a:gd name="T91" fmla="*/ 134 h 134"/>
                <a:gd name="T92" fmla="*/ 48 w 70"/>
                <a:gd name="T93" fmla="*/ 71 h 134"/>
                <a:gd name="T94" fmla="*/ 49 w 70"/>
                <a:gd name="T95" fmla="*/ 71 h 134"/>
                <a:gd name="T96" fmla="*/ 51 w 70"/>
                <a:gd name="T97" fmla="*/ 134 h 134"/>
                <a:gd name="T98" fmla="*/ 69 w 70"/>
                <a:gd name="T99" fmla="*/ 134 h 134"/>
                <a:gd name="T100" fmla="*/ 70 w 70"/>
                <a:gd name="T101" fmla="*/ 79 h 134"/>
                <a:gd name="T102" fmla="*/ 65 w 70"/>
                <a:gd name="T103" fmla="*/ 79 h 134"/>
                <a:gd name="T104" fmla="*/ 26 w 70"/>
                <a:gd name="T105" fmla="*/ 47 h 134"/>
                <a:gd name="T106" fmla="*/ 24 w 70"/>
                <a:gd name="T107" fmla="*/ 44 h 134"/>
                <a:gd name="T108" fmla="*/ 20 w 70"/>
                <a:gd name="T109" fmla="*/ 37 h 134"/>
                <a:gd name="T110" fmla="*/ 19 w 70"/>
                <a:gd name="T111" fmla="*/ 35 h 134"/>
                <a:gd name="T112" fmla="*/ 27 w 70"/>
                <a:gd name="T113" fmla="*/ 25 h 134"/>
                <a:gd name="T114" fmla="*/ 26 w 70"/>
                <a:gd name="T115" fmla="*/ 4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0" h="134">
                  <a:moveTo>
                    <a:pt x="65" y="79"/>
                  </a:moveTo>
                  <a:cubicBezTo>
                    <a:pt x="60" y="79"/>
                    <a:pt x="60" y="79"/>
                    <a:pt x="60" y="79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6" y="5"/>
                    <a:pt x="67" y="3"/>
                    <a:pt x="68" y="2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4" y="1"/>
                    <a:pt x="62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5" y="1"/>
                    <a:pt x="33" y="1"/>
                    <a:pt x="31" y="1"/>
                  </a:cubicBezTo>
                  <a:cubicBezTo>
                    <a:pt x="31" y="1"/>
                    <a:pt x="31" y="1"/>
                    <a:pt x="30" y="1"/>
                  </a:cubicBezTo>
                  <a:cubicBezTo>
                    <a:pt x="28" y="1"/>
                    <a:pt x="26" y="2"/>
                    <a:pt x="25" y="4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47"/>
                    <a:pt x="2" y="33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9" y="65"/>
                    <a:pt x="23" y="63"/>
                    <a:pt x="26" y="61"/>
                  </a:cubicBezTo>
                  <a:cubicBezTo>
                    <a:pt x="26" y="64"/>
                    <a:pt x="26" y="68"/>
                    <a:pt x="26" y="71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6" y="71"/>
                    <a:pt x="27" y="71"/>
                    <a:pt x="28" y="71"/>
                  </a:cubicBezTo>
                  <a:cubicBezTo>
                    <a:pt x="29" y="134"/>
                    <a:pt x="29" y="134"/>
                    <a:pt x="29" y="134"/>
                  </a:cubicBezTo>
                  <a:cubicBezTo>
                    <a:pt x="47" y="134"/>
                    <a:pt x="47" y="134"/>
                    <a:pt x="47" y="134"/>
                  </a:cubicBezTo>
                  <a:cubicBezTo>
                    <a:pt x="48" y="116"/>
                    <a:pt x="48" y="84"/>
                    <a:pt x="48" y="71"/>
                  </a:cubicBezTo>
                  <a:cubicBezTo>
                    <a:pt x="48" y="71"/>
                    <a:pt x="49" y="71"/>
                    <a:pt x="49" y="71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70" y="119"/>
                    <a:pt x="70" y="95"/>
                    <a:pt x="70" y="79"/>
                  </a:cubicBezTo>
                  <a:cubicBezTo>
                    <a:pt x="68" y="79"/>
                    <a:pt x="66" y="79"/>
                    <a:pt x="65" y="79"/>
                  </a:cubicBezTo>
                  <a:close/>
                  <a:moveTo>
                    <a:pt x="26" y="47"/>
                  </a:moveTo>
                  <a:cubicBezTo>
                    <a:pt x="24" y="44"/>
                    <a:pt x="24" y="44"/>
                    <a:pt x="24" y="44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32"/>
                    <a:pt x="26" y="40"/>
                    <a:pt x="26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0" name="Freeform 588"/>
            <p:cNvSpPr>
              <a:spLocks/>
            </p:cNvSpPr>
            <p:nvPr/>
          </p:nvSpPr>
          <p:spPr bwMode="auto">
            <a:xfrm>
              <a:off x="9401176" y="3227388"/>
              <a:ext cx="225425" cy="501650"/>
            </a:xfrm>
            <a:custGeom>
              <a:avLst/>
              <a:gdLst>
                <a:gd name="T0" fmla="*/ 60 w 60"/>
                <a:gd name="T1" fmla="*/ 39 h 134"/>
                <a:gd name="T2" fmla="*/ 60 w 60"/>
                <a:gd name="T3" fmla="*/ 39 h 134"/>
                <a:gd name="T4" fmla="*/ 60 w 60"/>
                <a:gd name="T5" fmla="*/ 39 h 134"/>
                <a:gd name="T6" fmla="*/ 60 w 60"/>
                <a:gd name="T7" fmla="*/ 39 h 134"/>
                <a:gd name="T8" fmla="*/ 60 w 60"/>
                <a:gd name="T9" fmla="*/ 38 h 134"/>
                <a:gd name="T10" fmla="*/ 48 w 60"/>
                <a:gd name="T11" fmla="*/ 7 h 134"/>
                <a:gd name="T12" fmla="*/ 41 w 60"/>
                <a:gd name="T13" fmla="*/ 1 h 134"/>
                <a:gd name="T14" fmla="*/ 41 w 60"/>
                <a:gd name="T15" fmla="*/ 1 h 134"/>
                <a:gd name="T16" fmla="*/ 34 w 60"/>
                <a:gd name="T17" fmla="*/ 1 h 134"/>
                <a:gd name="T18" fmla="*/ 34 w 60"/>
                <a:gd name="T19" fmla="*/ 1 h 134"/>
                <a:gd name="T20" fmla="*/ 40 w 60"/>
                <a:gd name="T21" fmla="*/ 6 h 134"/>
                <a:gd name="T22" fmla="*/ 33 w 60"/>
                <a:gd name="T23" fmla="*/ 9 h 134"/>
                <a:gd name="T24" fmla="*/ 36 w 60"/>
                <a:gd name="T25" fmla="*/ 14 h 134"/>
                <a:gd name="T26" fmla="*/ 28 w 60"/>
                <a:gd name="T27" fmla="*/ 33 h 134"/>
                <a:gd name="T28" fmla="*/ 26 w 60"/>
                <a:gd name="T29" fmla="*/ 6 h 134"/>
                <a:gd name="T30" fmla="*/ 27 w 60"/>
                <a:gd name="T31" fmla="*/ 5 h 134"/>
                <a:gd name="T32" fmla="*/ 26 w 60"/>
                <a:gd name="T33" fmla="*/ 0 h 134"/>
                <a:gd name="T34" fmla="*/ 20 w 60"/>
                <a:gd name="T35" fmla="*/ 0 h 134"/>
                <a:gd name="T36" fmla="*/ 19 w 60"/>
                <a:gd name="T37" fmla="*/ 5 h 134"/>
                <a:gd name="T38" fmla="*/ 20 w 60"/>
                <a:gd name="T39" fmla="*/ 6 h 134"/>
                <a:gd name="T40" fmla="*/ 19 w 60"/>
                <a:gd name="T41" fmla="*/ 33 h 134"/>
                <a:gd name="T42" fmla="*/ 10 w 60"/>
                <a:gd name="T43" fmla="*/ 14 h 134"/>
                <a:gd name="T44" fmla="*/ 13 w 60"/>
                <a:gd name="T45" fmla="*/ 9 h 134"/>
                <a:gd name="T46" fmla="*/ 6 w 60"/>
                <a:gd name="T47" fmla="*/ 6 h 134"/>
                <a:gd name="T48" fmla="*/ 12 w 60"/>
                <a:gd name="T49" fmla="*/ 1 h 134"/>
                <a:gd name="T50" fmla="*/ 12 w 60"/>
                <a:gd name="T51" fmla="*/ 1 h 134"/>
                <a:gd name="T52" fmla="*/ 6 w 60"/>
                <a:gd name="T53" fmla="*/ 1 h 134"/>
                <a:gd name="T54" fmla="*/ 5 w 60"/>
                <a:gd name="T55" fmla="*/ 1 h 134"/>
                <a:gd name="T56" fmla="*/ 0 w 60"/>
                <a:gd name="T57" fmla="*/ 3 h 134"/>
                <a:gd name="T58" fmla="*/ 1 w 60"/>
                <a:gd name="T59" fmla="*/ 7 h 134"/>
                <a:gd name="T60" fmla="*/ 7 w 60"/>
                <a:gd name="T61" fmla="*/ 79 h 134"/>
                <a:gd name="T62" fmla="*/ 2 w 60"/>
                <a:gd name="T63" fmla="*/ 79 h 134"/>
                <a:gd name="T64" fmla="*/ 4 w 60"/>
                <a:gd name="T65" fmla="*/ 134 h 134"/>
                <a:gd name="T66" fmla="*/ 22 w 60"/>
                <a:gd name="T67" fmla="*/ 134 h 134"/>
                <a:gd name="T68" fmla="*/ 22 w 60"/>
                <a:gd name="T69" fmla="*/ 71 h 134"/>
                <a:gd name="T70" fmla="*/ 24 w 60"/>
                <a:gd name="T71" fmla="*/ 71 h 134"/>
                <a:gd name="T72" fmla="*/ 26 w 60"/>
                <a:gd name="T73" fmla="*/ 134 h 134"/>
                <a:gd name="T74" fmla="*/ 44 w 60"/>
                <a:gd name="T75" fmla="*/ 134 h 134"/>
                <a:gd name="T76" fmla="*/ 44 w 60"/>
                <a:gd name="T77" fmla="*/ 73 h 134"/>
                <a:gd name="T78" fmla="*/ 47 w 60"/>
                <a:gd name="T79" fmla="*/ 75 h 134"/>
                <a:gd name="T80" fmla="*/ 54 w 60"/>
                <a:gd name="T81" fmla="*/ 59 h 134"/>
                <a:gd name="T82" fmla="*/ 57 w 60"/>
                <a:gd name="T83" fmla="*/ 52 h 134"/>
                <a:gd name="T84" fmla="*/ 59 w 60"/>
                <a:gd name="T85" fmla="*/ 48 h 134"/>
                <a:gd name="T86" fmla="*/ 59 w 60"/>
                <a:gd name="T87" fmla="*/ 46 h 134"/>
                <a:gd name="T88" fmla="*/ 60 w 60"/>
                <a:gd name="T89" fmla="*/ 46 h 134"/>
                <a:gd name="T90" fmla="*/ 60 w 60"/>
                <a:gd name="T91" fmla="*/ 45 h 134"/>
                <a:gd name="T92" fmla="*/ 60 w 60"/>
                <a:gd name="T93" fmla="*/ 45 h 134"/>
                <a:gd name="T94" fmla="*/ 60 w 60"/>
                <a:gd name="T95" fmla="*/ 39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0" h="134"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7" y="4"/>
                    <a:pt x="44" y="2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9" y="1"/>
                    <a:pt x="36" y="1"/>
                    <a:pt x="34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0" y="1"/>
                    <a:pt x="8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1"/>
                    <a:pt x="2" y="2"/>
                    <a:pt x="0" y="3"/>
                  </a:cubicBezTo>
                  <a:cubicBezTo>
                    <a:pt x="0" y="5"/>
                    <a:pt x="1" y="6"/>
                    <a:pt x="1" y="7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4" y="134"/>
                    <a:pt x="4" y="134"/>
                    <a:pt x="4" y="134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23" y="116"/>
                    <a:pt x="22" y="84"/>
                    <a:pt x="22" y="71"/>
                  </a:cubicBezTo>
                  <a:cubicBezTo>
                    <a:pt x="23" y="71"/>
                    <a:pt x="23" y="71"/>
                    <a:pt x="24" y="71"/>
                  </a:cubicBezTo>
                  <a:cubicBezTo>
                    <a:pt x="26" y="134"/>
                    <a:pt x="26" y="134"/>
                    <a:pt x="26" y="134"/>
                  </a:cubicBezTo>
                  <a:cubicBezTo>
                    <a:pt x="44" y="134"/>
                    <a:pt x="44" y="134"/>
                    <a:pt x="44" y="134"/>
                  </a:cubicBezTo>
                  <a:cubicBezTo>
                    <a:pt x="45" y="117"/>
                    <a:pt x="44" y="87"/>
                    <a:pt x="44" y="73"/>
                  </a:cubicBezTo>
                  <a:cubicBezTo>
                    <a:pt x="45" y="74"/>
                    <a:pt x="46" y="74"/>
                    <a:pt x="47" y="75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3"/>
                    <a:pt x="59" y="52"/>
                    <a:pt x="6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1" name="Oval 589"/>
            <p:cNvSpPr>
              <a:spLocks noChangeArrowheads="1"/>
            </p:cNvSpPr>
            <p:nvPr/>
          </p:nvSpPr>
          <p:spPr bwMode="auto">
            <a:xfrm>
              <a:off x="9224963" y="3073401"/>
              <a:ext cx="107950" cy="134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2" name="Freeform 590"/>
            <p:cNvSpPr>
              <a:spLocks/>
            </p:cNvSpPr>
            <p:nvPr/>
          </p:nvSpPr>
          <p:spPr bwMode="auto">
            <a:xfrm>
              <a:off x="9150351" y="3219451"/>
              <a:ext cx="258763" cy="547688"/>
            </a:xfrm>
            <a:custGeom>
              <a:avLst/>
              <a:gdLst>
                <a:gd name="T0" fmla="*/ 54 w 69"/>
                <a:gd name="T1" fmla="*/ 1 h 146"/>
                <a:gd name="T2" fmla="*/ 54 w 69"/>
                <a:gd name="T3" fmla="*/ 1 h 146"/>
                <a:gd name="T4" fmla="*/ 47 w 69"/>
                <a:gd name="T5" fmla="*/ 0 h 146"/>
                <a:gd name="T6" fmla="*/ 46 w 69"/>
                <a:gd name="T7" fmla="*/ 1 h 146"/>
                <a:gd name="T8" fmla="*/ 53 w 69"/>
                <a:gd name="T9" fmla="*/ 6 h 146"/>
                <a:gd name="T10" fmla="*/ 45 w 69"/>
                <a:gd name="T11" fmla="*/ 9 h 146"/>
                <a:gd name="T12" fmla="*/ 49 w 69"/>
                <a:gd name="T13" fmla="*/ 15 h 146"/>
                <a:gd name="T14" fmla="*/ 39 w 69"/>
                <a:gd name="T15" fmla="*/ 36 h 146"/>
                <a:gd name="T16" fmla="*/ 38 w 69"/>
                <a:gd name="T17" fmla="*/ 7 h 146"/>
                <a:gd name="T18" fmla="*/ 39 w 69"/>
                <a:gd name="T19" fmla="*/ 6 h 146"/>
                <a:gd name="T20" fmla="*/ 37 w 69"/>
                <a:gd name="T21" fmla="*/ 0 h 146"/>
                <a:gd name="T22" fmla="*/ 32 w 69"/>
                <a:gd name="T23" fmla="*/ 0 h 146"/>
                <a:gd name="T24" fmla="*/ 30 w 69"/>
                <a:gd name="T25" fmla="*/ 6 h 146"/>
                <a:gd name="T26" fmla="*/ 31 w 69"/>
                <a:gd name="T27" fmla="*/ 7 h 146"/>
                <a:gd name="T28" fmla="*/ 30 w 69"/>
                <a:gd name="T29" fmla="*/ 36 h 146"/>
                <a:gd name="T30" fmla="*/ 20 w 69"/>
                <a:gd name="T31" fmla="*/ 15 h 146"/>
                <a:gd name="T32" fmla="*/ 24 w 69"/>
                <a:gd name="T33" fmla="*/ 9 h 146"/>
                <a:gd name="T34" fmla="*/ 16 w 69"/>
                <a:gd name="T35" fmla="*/ 6 h 146"/>
                <a:gd name="T36" fmla="*/ 22 w 69"/>
                <a:gd name="T37" fmla="*/ 1 h 146"/>
                <a:gd name="T38" fmla="*/ 22 w 69"/>
                <a:gd name="T39" fmla="*/ 0 h 146"/>
                <a:gd name="T40" fmla="*/ 15 w 69"/>
                <a:gd name="T41" fmla="*/ 1 h 146"/>
                <a:gd name="T42" fmla="*/ 15 w 69"/>
                <a:gd name="T43" fmla="*/ 1 h 146"/>
                <a:gd name="T44" fmla="*/ 7 w 69"/>
                <a:gd name="T45" fmla="*/ 9 h 146"/>
                <a:gd name="T46" fmla="*/ 0 w 69"/>
                <a:gd name="T47" fmla="*/ 76 h 146"/>
                <a:gd name="T48" fmla="*/ 10 w 69"/>
                <a:gd name="T49" fmla="*/ 77 h 146"/>
                <a:gd name="T50" fmla="*/ 10 w 69"/>
                <a:gd name="T51" fmla="*/ 77 h 146"/>
                <a:gd name="T52" fmla="*/ 11 w 69"/>
                <a:gd name="T53" fmla="*/ 77 h 146"/>
                <a:gd name="T54" fmla="*/ 12 w 69"/>
                <a:gd name="T55" fmla="*/ 77 h 146"/>
                <a:gd name="T56" fmla="*/ 14 w 69"/>
                <a:gd name="T57" fmla="*/ 146 h 146"/>
                <a:gd name="T58" fmla="*/ 33 w 69"/>
                <a:gd name="T59" fmla="*/ 146 h 146"/>
                <a:gd name="T60" fmla="*/ 33 w 69"/>
                <a:gd name="T61" fmla="*/ 77 h 146"/>
                <a:gd name="T62" fmla="*/ 35 w 69"/>
                <a:gd name="T63" fmla="*/ 77 h 146"/>
                <a:gd name="T64" fmla="*/ 38 w 69"/>
                <a:gd name="T65" fmla="*/ 146 h 146"/>
                <a:gd name="T66" fmla="*/ 57 w 69"/>
                <a:gd name="T67" fmla="*/ 146 h 146"/>
                <a:gd name="T68" fmla="*/ 57 w 69"/>
                <a:gd name="T69" fmla="*/ 77 h 146"/>
                <a:gd name="T70" fmla="*/ 59 w 69"/>
                <a:gd name="T71" fmla="*/ 77 h 146"/>
                <a:gd name="T72" fmla="*/ 59 w 69"/>
                <a:gd name="T73" fmla="*/ 77 h 146"/>
                <a:gd name="T74" fmla="*/ 59 w 69"/>
                <a:gd name="T75" fmla="*/ 77 h 146"/>
                <a:gd name="T76" fmla="*/ 69 w 69"/>
                <a:gd name="T77" fmla="*/ 76 h 146"/>
                <a:gd name="T78" fmla="*/ 62 w 69"/>
                <a:gd name="T79" fmla="*/ 9 h 146"/>
                <a:gd name="T80" fmla="*/ 54 w 69"/>
                <a:gd name="T81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9" h="146">
                  <a:moveTo>
                    <a:pt x="54" y="1"/>
                  </a:moveTo>
                  <a:cubicBezTo>
                    <a:pt x="54" y="1"/>
                    <a:pt x="54" y="1"/>
                    <a:pt x="54" y="1"/>
                  </a:cubicBezTo>
                  <a:cubicBezTo>
                    <a:pt x="51" y="1"/>
                    <a:pt x="49" y="1"/>
                    <a:pt x="47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0" y="1"/>
                    <a:pt x="18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1"/>
                    <a:pt x="7" y="4"/>
                    <a:pt x="7" y="9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3" y="77"/>
                    <a:pt x="7" y="77"/>
                    <a:pt x="10" y="77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10" y="77"/>
                    <a:pt x="10" y="77"/>
                    <a:pt x="11" y="77"/>
                  </a:cubicBezTo>
                  <a:cubicBezTo>
                    <a:pt x="11" y="77"/>
                    <a:pt x="11" y="77"/>
                    <a:pt x="12" y="77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4" y="126"/>
                    <a:pt x="34" y="91"/>
                    <a:pt x="33" y="77"/>
                  </a:cubicBezTo>
                  <a:cubicBezTo>
                    <a:pt x="34" y="77"/>
                    <a:pt x="35" y="77"/>
                    <a:pt x="35" y="77"/>
                  </a:cubicBezTo>
                  <a:cubicBezTo>
                    <a:pt x="38" y="146"/>
                    <a:pt x="38" y="146"/>
                    <a:pt x="38" y="146"/>
                  </a:cubicBezTo>
                  <a:cubicBezTo>
                    <a:pt x="57" y="146"/>
                    <a:pt x="57" y="146"/>
                    <a:pt x="57" y="146"/>
                  </a:cubicBezTo>
                  <a:cubicBezTo>
                    <a:pt x="58" y="126"/>
                    <a:pt x="57" y="91"/>
                    <a:pt x="57" y="77"/>
                  </a:cubicBezTo>
                  <a:cubicBezTo>
                    <a:pt x="58" y="77"/>
                    <a:pt x="58" y="77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62" y="77"/>
                    <a:pt x="66" y="77"/>
                    <a:pt x="69" y="76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4"/>
                    <a:pt x="58" y="1"/>
                    <a:pt x="5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grpSp>
        <p:nvGrpSpPr>
          <p:cNvPr id="73" name="Group 35"/>
          <p:cNvGrpSpPr/>
          <p:nvPr/>
        </p:nvGrpSpPr>
        <p:grpSpPr>
          <a:xfrm>
            <a:off x="2659289" y="1645249"/>
            <a:ext cx="597863" cy="503108"/>
            <a:chOff x="4605338" y="3814763"/>
            <a:chExt cx="420688" cy="354013"/>
          </a:xfrm>
          <a:solidFill>
            <a:srgbClr val="358FCB"/>
          </a:solidFill>
        </p:grpSpPr>
        <p:sp>
          <p:nvSpPr>
            <p:cNvPr id="74" name="Freeform 32"/>
            <p:cNvSpPr>
              <a:spLocks noEditPoints="1"/>
            </p:cNvSpPr>
            <p:nvPr/>
          </p:nvSpPr>
          <p:spPr bwMode="auto">
            <a:xfrm>
              <a:off x="4605338" y="3814763"/>
              <a:ext cx="420688" cy="354013"/>
            </a:xfrm>
            <a:custGeom>
              <a:avLst/>
              <a:gdLst>
                <a:gd name="T0" fmla="*/ 507 w 548"/>
                <a:gd name="T1" fmla="*/ 0 h 462"/>
                <a:gd name="T2" fmla="*/ 41 w 548"/>
                <a:gd name="T3" fmla="*/ 0 h 462"/>
                <a:gd name="T4" fmla="*/ 0 w 548"/>
                <a:gd name="T5" fmla="*/ 41 h 462"/>
                <a:gd name="T6" fmla="*/ 0 w 548"/>
                <a:gd name="T7" fmla="*/ 369 h 462"/>
                <a:gd name="T8" fmla="*/ 41 w 548"/>
                <a:gd name="T9" fmla="*/ 409 h 462"/>
                <a:gd name="T10" fmla="*/ 226 w 548"/>
                <a:gd name="T11" fmla="*/ 409 h 462"/>
                <a:gd name="T12" fmla="*/ 226 w 548"/>
                <a:gd name="T13" fmla="*/ 416 h 462"/>
                <a:gd name="T14" fmla="*/ 223 w 548"/>
                <a:gd name="T15" fmla="*/ 428 h 462"/>
                <a:gd name="T16" fmla="*/ 177 w 548"/>
                <a:gd name="T17" fmla="*/ 445 h 462"/>
                <a:gd name="T18" fmla="*/ 160 w 548"/>
                <a:gd name="T19" fmla="*/ 449 h 462"/>
                <a:gd name="T20" fmla="*/ 151 w 548"/>
                <a:gd name="T21" fmla="*/ 449 h 462"/>
                <a:gd name="T22" fmla="*/ 142 w 548"/>
                <a:gd name="T23" fmla="*/ 455 h 462"/>
                <a:gd name="T24" fmla="*/ 142 w 548"/>
                <a:gd name="T25" fmla="*/ 455 h 462"/>
                <a:gd name="T26" fmla="*/ 151 w 548"/>
                <a:gd name="T27" fmla="*/ 462 h 462"/>
                <a:gd name="T28" fmla="*/ 397 w 548"/>
                <a:gd name="T29" fmla="*/ 462 h 462"/>
                <a:gd name="T30" fmla="*/ 406 w 548"/>
                <a:gd name="T31" fmla="*/ 455 h 462"/>
                <a:gd name="T32" fmla="*/ 406 w 548"/>
                <a:gd name="T33" fmla="*/ 455 h 462"/>
                <a:gd name="T34" fmla="*/ 402 w 548"/>
                <a:gd name="T35" fmla="*/ 449 h 462"/>
                <a:gd name="T36" fmla="*/ 389 w 548"/>
                <a:gd name="T37" fmla="*/ 448 h 462"/>
                <a:gd name="T38" fmla="*/ 329 w 548"/>
                <a:gd name="T39" fmla="*/ 426 h 462"/>
                <a:gd name="T40" fmla="*/ 322 w 548"/>
                <a:gd name="T41" fmla="*/ 416 h 462"/>
                <a:gd name="T42" fmla="*/ 322 w 548"/>
                <a:gd name="T43" fmla="*/ 409 h 462"/>
                <a:gd name="T44" fmla="*/ 507 w 548"/>
                <a:gd name="T45" fmla="*/ 409 h 462"/>
                <a:gd name="T46" fmla="*/ 548 w 548"/>
                <a:gd name="T47" fmla="*/ 369 h 462"/>
                <a:gd name="T48" fmla="*/ 548 w 548"/>
                <a:gd name="T49" fmla="*/ 41 h 462"/>
                <a:gd name="T50" fmla="*/ 507 w 548"/>
                <a:gd name="T51" fmla="*/ 0 h 462"/>
                <a:gd name="T52" fmla="*/ 510 w 548"/>
                <a:gd name="T53" fmla="*/ 330 h 462"/>
                <a:gd name="T54" fmla="*/ 497 w 548"/>
                <a:gd name="T55" fmla="*/ 344 h 462"/>
                <a:gd name="T56" fmla="*/ 51 w 548"/>
                <a:gd name="T57" fmla="*/ 344 h 462"/>
                <a:gd name="T58" fmla="*/ 38 w 548"/>
                <a:gd name="T59" fmla="*/ 330 h 462"/>
                <a:gd name="T60" fmla="*/ 38 w 548"/>
                <a:gd name="T61" fmla="*/ 50 h 462"/>
                <a:gd name="T62" fmla="*/ 51 w 548"/>
                <a:gd name="T63" fmla="*/ 36 h 462"/>
                <a:gd name="T64" fmla="*/ 497 w 548"/>
                <a:gd name="T65" fmla="*/ 36 h 462"/>
                <a:gd name="T66" fmla="*/ 510 w 548"/>
                <a:gd name="T67" fmla="*/ 50 h 462"/>
                <a:gd name="T68" fmla="*/ 510 w 548"/>
                <a:gd name="T69" fmla="*/ 33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8" h="462">
                  <a:moveTo>
                    <a:pt x="507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91"/>
                    <a:pt x="18" y="409"/>
                    <a:pt x="41" y="409"/>
                  </a:cubicBezTo>
                  <a:cubicBezTo>
                    <a:pt x="226" y="409"/>
                    <a:pt x="226" y="409"/>
                    <a:pt x="226" y="409"/>
                  </a:cubicBezTo>
                  <a:cubicBezTo>
                    <a:pt x="226" y="416"/>
                    <a:pt x="226" y="416"/>
                    <a:pt x="226" y="416"/>
                  </a:cubicBezTo>
                  <a:cubicBezTo>
                    <a:pt x="226" y="419"/>
                    <a:pt x="225" y="425"/>
                    <a:pt x="223" y="428"/>
                  </a:cubicBezTo>
                  <a:cubicBezTo>
                    <a:pt x="177" y="445"/>
                    <a:pt x="177" y="445"/>
                    <a:pt x="177" y="445"/>
                  </a:cubicBezTo>
                  <a:cubicBezTo>
                    <a:pt x="173" y="447"/>
                    <a:pt x="165" y="449"/>
                    <a:pt x="160" y="449"/>
                  </a:cubicBezTo>
                  <a:cubicBezTo>
                    <a:pt x="151" y="449"/>
                    <a:pt x="151" y="449"/>
                    <a:pt x="151" y="449"/>
                  </a:cubicBezTo>
                  <a:cubicBezTo>
                    <a:pt x="146" y="449"/>
                    <a:pt x="142" y="452"/>
                    <a:pt x="142" y="455"/>
                  </a:cubicBezTo>
                  <a:cubicBezTo>
                    <a:pt x="142" y="455"/>
                    <a:pt x="142" y="455"/>
                    <a:pt x="142" y="455"/>
                  </a:cubicBezTo>
                  <a:cubicBezTo>
                    <a:pt x="142" y="459"/>
                    <a:pt x="146" y="462"/>
                    <a:pt x="151" y="462"/>
                  </a:cubicBezTo>
                  <a:cubicBezTo>
                    <a:pt x="397" y="462"/>
                    <a:pt x="397" y="462"/>
                    <a:pt x="397" y="462"/>
                  </a:cubicBezTo>
                  <a:cubicBezTo>
                    <a:pt x="402" y="462"/>
                    <a:pt x="406" y="459"/>
                    <a:pt x="406" y="455"/>
                  </a:cubicBezTo>
                  <a:cubicBezTo>
                    <a:pt x="406" y="455"/>
                    <a:pt x="406" y="455"/>
                    <a:pt x="406" y="455"/>
                  </a:cubicBezTo>
                  <a:cubicBezTo>
                    <a:pt x="406" y="452"/>
                    <a:pt x="404" y="449"/>
                    <a:pt x="402" y="449"/>
                  </a:cubicBezTo>
                  <a:cubicBezTo>
                    <a:pt x="399" y="449"/>
                    <a:pt x="393" y="448"/>
                    <a:pt x="389" y="448"/>
                  </a:cubicBezTo>
                  <a:cubicBezTo>
                    <a:pt x="329" y="426"/>
                    <a:pt x="329" y="426"/>
                    <a:pt x="329" y="426"/>
                  </a:cubicBezTo>
                  <a:cubicBezTo>
                    <a:pt x="325" y="424"/>
                    <a:pt x="322" y="419"/>
                    <a:pt x="322" y="416"/>
                  </a:cubicBezTo>
                  <a:cubicBezTo>
                    <a:pt x="322" y="409"/>
                    <a:pt x="322" y="409"/>
                    <a:pt x="322" y="409"/>
                  </a:cubicBezTo>
                  <a:cubicBezTo>
                    <a:pt x="507" y="409"/>
                    <a:pt x="507" y="409"/>
                    <a:pt x="507" y="409"/>
                  </a:cubicBezTo>
                  <a:cubicBezTo>
                    <a:pt x="530" y="409"/>
                    <a:pt x="548" y="391"/>
                    <a:pt x="548" y="369"/>
                  </a:cubicBezTo>
                  <a:cubicBezTo>
                    <a:pt x="548" y="41"/>
                    <a:pt x="548" y="41"/>
                    <a:pt x="548" y="41"/>
                  </a:cubicBezTo>
                  <a:cubicBezTo>
                    <a:pt x="548" y="18"/>
                    <a:pt x="530" y="0"/>
                    <a:pt x="507" y="0"/>
                  </a:cubicBezTo>
                  <a:close/>
                  <a:moveTo>
                    <a:pt x="510" y="330"/>
                  </a:moveTo>
                  <a:cubicBezTo>
                    <a:pt x="510" y="337"/>
                    <a:pt x="504" y="343"/>
                    <a:pt x="497" y="344"/>
                  </a:cubicBezTo>
                  <a:cubicBezTo>
                    <a:pt x="51" y="344"/>
                    <a:pt x="51" y="344"/>
                    <a:pt x="51" y="344"/>
                  </a:cubicBezTo>
                  <a:cubicBezTo>
                    <a:pt x="44" y="343"/>
                    <a:pt x="38" y="337"/>
                    <a:pt x="38" y="33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42"/>
                    <a:pt x="44" y="36"/>
                    <a:pt x="51" y="36"/>
                  </a:cubicBezTo>
                  <a:cubicBezTo>
                    <a:pt x="497" y="36"/>
                    <a:pt x="497" y="36"/>
                    <a:pt x="497" y="36"/>
                  </a:cubicBezTo>
                  <a:cubicBezTo>
                    <a:pt x="504" y="36"/>
                    <a:pt x="510" y="42"/>
                    <a:pt x="510" y="50"/>
                  </a:cubicBezTo>
                  <a:lnTo>
                    <a:pt x="510" y="3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5" name="Oval 33"/>
            <p:cNvSpPr>
              <a:spLocks noChangeArrowheads="1"/>
            </p:cNvSpPr>
            <p:nvPr/>
          </p:nvSpPr>
          <p:spPr bwMode="auto">
            <a:xfrm>
              <a:off x="4932363" y="4103688"/>
              <a:ext cx="6350" cy="4763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6" name="Freeform 34"/>
            <p:cNvSpPr/>
            <p:nvPr/>
          </p:nvSpPr>
          <p:spPr bwMode="auto">
            <a:xfrm>
              <a:off x="4943475" y="4100513"/>
              <a:ext cx="47625" cy="9525"/>
            </a:xfrm>
            <a:custGeom>
              <a:avLst/>
              <a:gdLst>
                <a:gd name="T0" fmla="*/ 63 w 63"/>
                <a:gd name="T1" fmla="*/ 6 h 13"/>
                <a:gd name="T2" fmla="*/ 57 w 63"/>
                <a:gd name="T3" fmla="*/ 13 h 13"/>
                <a:gd name="T4" fmla="*/ 6 w 63"/>
                <a:gd name="T5" fmla="*/ 13 h 13"/>
                <a:gd name="T6" fmla="*/ 0 w 63"/>
                <a:gd name="T7" fmla="*/ 6 h 13"/>
                <a:gd name="T8" fmla="*/ 0 w 63"/>
                <a:gd name="T9" fmla="*/ 6 h 13"/>
                <a:gd name="T10" fmla="*/ 6 w 63"/>
                <a:gd name="T11" fmla="*/ 0 h 13"/>
                <a:gd name="T12" fmla="*/ 57 w 63"/>
                <a:gd name="T13" fmla="*/ 0 h 13"/>
                <a:gd name="T14" fmla="*/ 63 w 63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13">
                  <a:moveTo>
                    <a:pt x="63" y="6"/>
                  </a:moveTo>
                  <a:cubicBezTo>
                    <a:pt x="63" y="10"/>
                    <a:pt x="60" y="13"/>
                    <a:pt x="57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7" name="Freeform 35"/>
            <p:cNvSpPr/>
            <p:nvPr/>
          </p:nvSpPr>
          <p:spPr bwMode="auto">
            <a:xfrm>
              <a:off x="4922840" y="3875088"/>
              <a:ext cx="34925" cy="166688"/>
            </a:xfrm>
            <a:custGeom>
              <a:avLst/>
              <a:gdLst>
                <a:gd name="T0" fmla="*/ 45 w 45"/>
                <a:gd name="T1" fmla="*/ 193 h 216"/>
                <a:gd name="T2" fmla="*/ 22 w 45"/>
                <a:gd name="T3" fmla="*/ 216 h 216"/>
                <a:gd name="T4" fmla="*/ 22 w 45"/>
                <a:gd name="T5" fmla="*/ 216 h 216"/>
                <a:gd name="T6" fmla="*/ 0 w 45"/>
                <a:gd name="T7" fmla="*/ 193 h 216"/>
                <a:gd name="T8" fmla="*/ 0 w 45"/>
                <a:gd name="T9" fmla="*/ 23 h 216"/>
                <a:gd name="T10" fmla="*/ 22 w 45"/>
                <a:gd name="T11" fmla="*/ 0 h 216"/>
                <a:gd name="T12" fmla="*/ 22 w 45"/>
                <a:gd name="T13" fmla="*/ 0 h 216"/>
                <a:gd name="T14" fmla="*/ 45 w 45"/>
                <a:gd name="T15" fmla="*/ 23 h 216"/>
                <a:gd name="T16" fmla="*/ 45 w 45"/>
                <a:gd name="T17" fmla="*/ 19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16">
                  <a:moveTo>
                    <a:pt x="45" y="193"/>
                  </a:moveTo>
                  <a:cubicBezTo>
                    <a:pt x="45" y="206"/>
                    <a:pt x="35" y="216"/>
                    <a:pt x="22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10" y="216"/>
                    <a:pt x="0" y="206"/>
                    <a:pt x="0" y="19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8" name="Freeform 36"/>
            <p:cNvSpPr/>
            <p:nvPr/>
          </p:nvSpPr>
          <p:spPr bwMode="auto">
            <a:xfrm>
              <a:off x="4860925" y="3903663"/>
              <a:ext cx="34925" cy="138113"/>
            </a:xfrm>
            <a:custGeom>
              <a:avLst/>
              <a:gdLst>
                <a:gd name="T0" fmla="*/ 45 w 45"/>
                <a:gd name="T1" fmla="*/ 157 h 180"/>
                <a:gd name="T2" fmla="*/ 23 w 45"/>
                <a:gd name="T3" fmla="*/ 180 h 180"/>
                <a:gd name="T4" fmla="*/ 23 w 45"/>
                <a:gd name="T5" fmla="*/ 180 h 180"/>
                <a:gd name="T6" fmla="*/ 0 w 45"/>
                <a:gd name="T7" fmla="*/ 157 h 180"/>
                <a:gd name="T8" fmla="*/ 0 w 45"/>
                <a:gd name="T9" fmla="*/ 23 h 180"/>
                <a:gd name="T10" fmla="*/ 23 w 45"/>
                <a:gd name="T11" fmla="*/ 0 h 180"/>
                <a:gd name="T12" fmla="*/ 23 w 45"/>
                <a:gd name="T13" fmla="*/ 0 h 180"/>
                <a:gd name="T14" fmla="*/ 45 w 45"/>
                <a:gd name="T15" fmla="*/ 23 h 180"/>
                <a:gd name="T16" fmla="*/ 45 w 45"/>
                <a:gd name="T17" fmla="*/ 15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80">
                  <a:moveTo>
                    <a:pt x="45" y="157"/>
                  </a:moveTo>
                  <a:cubicBezTo>
                    <a:pt x="45" y="170"/>
                    <a:pt x="35" y="180"/>
                    <a:pt x="23" y="180"/>
                  </a:cubicBez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9" name="Freeform 37"/>
            <p:cNvSpPr/>
            <p:nvPr/>
          </p:nvSpPr>
          <p:spPr bwMode="auto">
            <a:xfrm>
              <a:off x="4799016" y="3930650"/>
              <a:ext cx="33338" cy="111125"/>
            </a:xfrm>
            <a:custGeom>
              <a:avLst/>
              <a:gdLst>
                <a:gd name="T0" fmla="*/ 44 w 44"/>
                <a:gd name="T1" fmla="*/ 121 h 144"/>
                <a:gd name="T2" fmla="*/ 22 w 44"/>
                <a:gd name="T3" fmla="*/ 144 h 144"/>
                <a:gd name="T4" fmla="*/ 22 w 44"/>
                <a:gd name="T5" fmla="*/ 144 h 144"/>
                <a:gd name="T6" fmla="*/ 0 w 44"/>
                <a:gd name="T7" fmla="*/ 121 h 144"/>
                <a:gd name="T8" fmla="*/ 0 w 44"/>
                <a:gd name="T9" fmla="*/ 23 h 144"/>
                <a:gd name="T10" fmla="*/ 22 w 44"/>
                <a:gd name="T11" fmla="*/ 0 h 144"/>
                <a:gd name="T12" fmla="*/ 22 w 44"/>
                <a:gd name="T13" fmla="*/ 0 h 144"/>
                <a:gd name="T14" fmla="*/ 44 w 44"/>
                <a:gd name="T15" fmla="*/ 23 h 144"/>
                <a:gd name="T16" fmla="*/ 44 w 44"/>
                <a:gd name="T17" fmla="*/ 12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44">
                  <a:moveTo>
                    <a:pt x="44" y="121"/>
                  </a:moveTo>
                  <a:cubicBezTo>
                    <a:pt x="44" y="134"/>
                    <a:pt x="34" y="144"/>
                    <a:pt x="22" y="144"/>
                  </a:cubicBezTo>
                  <a:cubicBezTo>
                    <a:pt x="22" y="144"/>
                    <a:pt x="22" y="144"/>
                    <a:pt x="22" y="144"/>
                  </a:cubicBezTo>
                  <a:cubicBezTo>
                    <a:pt x="10" y="144"/>
                    <a:pt x="0" y="134"/>
                    <a:pt x="0" y="1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4" y="10"/>
                    <a:pt x="44" y="23"/>
                  </a:cubicBezTo>
                  <a:lnTo>
                    <a:pt x="44" y="1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0" name="Freeform 38"/>
            <p:cNvSpPr/>
            <p:nvPr/>
          </p:nvSpPr>
          <p:spPr bwMode="auto">
            <a:xfrm>
              <a:off x="4737100" y="3959225"/>
              <a:ext cx="34925" cy="82550"/>
            </a:xfrm>
            <a:custGeom>
              <a:avLst/>
              <a:gdLst>
                <a:gd name="T0" fmla="*/ 45 w 45"/>
                <a:gd name="T1" fmla="*/ 85 h 108"/>
                <a:gd name="T2" fmla="*/ 22 w 45"/>
                <a:gd name="T3" fmla="*/ 108 h 108"/>
                <a:gd name="T4" fmla="*/ 22 w 45"/>
                <a:gd name="T5" fmla="*/ 108 h 108"/>
                <a:gd name="T6" fmla="*/ 0 w 45"/>
                <a:gd name="T7" fmla="*/ 85 h 108"/>
                <a:gd name="T8" fmla="*/ 0 w 45"/>
                <a:gd name="T9" fmla="*/ 23 h 108"/>
                <a:gd name="T10" fmla="*/ 22 w 45"/>
                <a:gd name="T11" fmla="*/ 0 h 108"/>
                <a:gd name="T12" fmla="*/ 22 w 45"/>
                <a:gd name="T13" fmla="*/ 0 h 108"/>
                <a:gd name="T14" fmla="*/ 45 w 45"/>
                <a:gd name="T15" fmla="*/ 23 h 108"/>
                <a:gd name="T16" fmla="*/ 45 w 45"/>
                <a:gd name="T17" fmla="*/ 8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08">
                  <a:moveTo>
                    <a:pt x="45" y="85"/>
                  </a:moveTo>
                  <a:cubicBezTo>
                    <a:pt x="45" y="98"/>
                    <a:pt x="35" y="108"/>
                    <a:pt x="22" y="108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0" y="108"/>
                    <a:pt x="0" y="98"/>
                    <a:pt x="0" y="8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1" name="Freeform 39"/>
            <p:cNvSpPr/>
            <p:nvPr/>
          </p:nvSpPr>
          <p:spPr bwMode="auto">
            <a:xfrm>
              <a:off x="4675188" y="3986213"/>
              <a:ext cx="33338" cy="55563"/>
            </a:xfrm>
            <a:custGeom>
              <a:avLst/>
              <a:gdLst>
                <a:gd name="T0" fmla="*/ 45 w 45"/>
                <a:gd name="T1" fmla="*/ 49 h 72"/>
                <a:gd name="T2" fmla="*/ 23 w 45"/>
                <a:gd name="T3" fmla="*/ 72 h 72"/>
                <a:gd name="T4" fmla="*/ 23 w 45"/>
                <a:gd name="T5" fmla="*/ 72 h 72"/>
                <a:gd name="T6" fmla="*/ 0 w 45"/>
                <a:gd name="T7" fmla="*/ 49 h 72"/>
                <a:gd name="T8" fmla="*/ 0 w 45"/>
                <a:gd name="T9" fmla="*/ 23 h 72"/>
                <a:gd name="T10" fmla="*/ 23 w 45"/>
                <a:gd name="T11" fmla="*/ 0 h 72"/>
                <a:gd name="T12" fmla="*/ 23 w 45"/>
                <a:gd name="T13" fmla="*/ 0 h 72"/>
                <a:gd name="T14" fmla="*/ 45 w 45"/>
                <a:gd name="T15" fmla="*/ 23 h 72"/>
                <a:gd name="T16" fmla="*/ 45 w 45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72">
                  <a:moveTo>
                    <a:pt x="45" y="49"/>
                  </a:moveTo>
                  <a:cubicBezTo>
                    <a:pt x="45" y="62"/>
                    <a:pt x="35" y="72"/>
                    <a:pt x="23" y="72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10" y="72"/>
                    <a:pt x="0" y="62"/>
                    <a:pt x="0" y="4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1757943" y="2669647"/>
            <a:ext cx="2467094" cy="371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历史悠久，业务功能稳定。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653270" y="2669647"/>
            <a:ext cx="2467094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不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断小修小补，缺乏成长，缺乏成就感。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748367" y="3416180"/>
            <a:ext cx="2467094" cy="1027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技术过时，历史包袱重，导致用户体验、可维护性、可扩展性差。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648127" y="3416180"/>
            <a:ext cx="2467094" cy="40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开发、维护工作难度大。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1543" y="27372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理念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38" name="Rectangle 29"/>
          <p:cNvSpPr/>
          <p:nvPr/>
        </p:nvSpPr>
        <p:spPr>
          <a:xfrm>
            <a:off x="620016" y="605681"/>
            <a:ext cx="9204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</a:t>
            </a:r>
            <a:r>
              <a:rPr lang="id-ID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 </a:t>
            </a:r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  IDEA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47 0.00162 L -0.55105 -0.0013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87" y="-16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6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6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6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6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6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6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1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31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3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3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3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31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9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31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5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6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26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26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26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26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26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1" animBg="1"/>
      <p:bldP spid="49" grpId="2" animBg="1"/>
      <p:bldP spid="51" grpId="0" animBg="1"/>
      <p:bldP spid="51" grpId="1" animBg="1"/>
      <p:bldP spid="54" grpId="1"/>
      <p:bldP spid="54" grpId="2"/>
      <p:bldP spid="57" grpId="0"/>
      <p:bldP spid="57" grpId="1"/>
      <p:bldP spid="3" grpId="1"/>
      <p:bldP spid="3" grpId="2"/>
      <p:bldP spid="82" grpId="0"/>
      <p:bldP spid="82" grpId="1"/>
      <p:bldP spid="83" grpId="1"/>
      <p:bldP spid="83" grpId="2"/>
      <p:bldP spid="84" grpId="0"/>
      <p:bldP spid="8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356046" y="2728634"/>
            <a:ext cx="2395664" cy="2395664"/>
            <a:chOff x="3241503" y="2928556"/>
            <a:chExt cx="2395664" cy="2395664"/>
          </a:xfrm>
        </p:grpSpPr>
        <p:sp>
          <p:nvSpPr>
            <p:cNvPr id="98" name="空心弧 4"/>
            <p:cNvSpPr/>
            <p:nvPr/>
          </p:nvSpPr>
          <p:spPr>
            <a:xfrm>
              <a:off x="3241503" y="2928556"/>
              <a:ext cx="2395664" cy="2395664"/>
            </a:xfrm>
            <a:prstGeom prst="blockArc">
              <a:avLst>
                <a:gd name="adj1" fmla="val 10800000"/>
                <a:gd name="adj2" fmla="val 16200000"/>
                <a:gd name="adj3" fmla="val 4642"/>
              </a:avLst>
            </a:prstGeom>
            <a:solidFill>
              <a:srgbClr val="E0E0E0"/>
            </a:solidFill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9" name="空心弧 5"/>
            <p:cNvSpPr/>
            <p:nvPr/>
          </p:nvSpPr>
          <p:spPr>
            <a:xfrm>
              <a:off x="3241503" y="2928556"/>
              <a:ext cx="2395664" cy="2395664"/>
            </a:xfrm>
            <a:prstGeom prst="blockArc">
              <a:avLst>
                <a:gd name="adj1" fmla="val 5400000"/>
                <a:gd name="adj2" fmla="val 10800000"/>
                <a:gd name="adj3" fmla="val 4642"/>
              </a:avLst>
            </a:prstGeom>
            <a:solidFill>
              <a:srgbClr val="E0E0E0"/>
            </a:solidFill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0" name="空心弧 6"/>
            <p:cNvSpPr/>
            <p:nvPr/>
          </p:nvSpPr>
          <p:spPr>
            <a:xfrm>
              <a:off x="3241503" y="2928556"/>
              <a:ext cx="2395664" cy="2395664"/>
            </a:xfrm>
            <a:prstGeom prst="blockArc">
              <a:avLst>
                <a:gd name="adj1" fmla="val 0"/>
                <a:gd name="adj2" fmla="val 5400000"/>
                <a:gd name="adj3" fmla="val 4642"/>
              </a:avLst>
            </a:prstGeom>
            <a:solidFill>
              <a:srgbClr val="E0E0E0"/>
            </a:solidFill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1" name="空心弧 7"/>
            <p:cNvSpPr/>
            <p:nvPr/>
          </p:nvSpPr>
          <p:spPr>
            <a:xfrm>
              <a:off x="3241503" y="2928556"/>
              <a:ext cx="2395664" cy="2395664"/>
            </a:xfrm>
            <a:prstGeom prst="blockArc">
              <a:avLst>
                <a:gd name="adj1" fmla="val 16200000"/>
                <a:gd name="adj2" fmla="val 0"/>
                <a:gd name="adj3" fmla="val 4642"/>
              </a:avLst>
            </a:prstGeom>
            <a:solidFill>
              <a:srgbClr val="E0E0E0"/>
            </a:solidFill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03" name="任意多边形 11"/>
          <p:cNvSpPr/>
          <p:nvPr/>
        </p:nvSpPr>
        <p:spPr>
          <a:xfrm>
            <a:off x="4167781" y="2403456"/>
            <a:ext cx="772193" cy="772193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Product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4" name="任意多边形 13"/>
          <p:cNvSpPr/>
          <p:nvPr/>
        </p:nvSpPr>
        <p:spPr>
          <a:xfrm>
            <a:off x="5298666" y="3506588"/>
            <a:ext cx="772193" cy="772193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Product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5" name="任意多边形 14"/>
          <p:cNvSpPr/>
          <p:nvPr/>
        </p:nvSpPr>
        <p:spPr>
          <a:xfrm>
            <a:off x="4167779" y="4639826"/>
            <a:ext cx="772193" cy="772193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Product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6" name="任意多边形 15"/>
          <p:cNvSpPr/>
          <p:nvPr/>
        </p:nvSpPr>
        <p:spPr>
          <a:xfrm>
            <a:off x="3041268" y="3506588"/>
            <a:ext cx="772193" cy="772193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Product</a:t>
            </a:r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002311" y="3341119"/>
            <a:ext cx="1103132" cy="1103132"/>
            <a:chOff x="3887769" y="3574822"/>
            <a:chExt cx="1103132" cy="1103132"/>
          </a:xfrm>
        </p:grpSpPr>
        <p:sp>
          <p:nvSpPr>
            <p:cNvPr id="102" name="任意多边形 8"/>
            <p:cNvSpPr/>
            <p:nvPr/>
          </p:nvSpPr>
          <p:spPr>
            <a:xfrm>
              <a:off x="3887769" y="3574822"/>
              <a:ext cx="1103132" cy="1103132"/>
            </a:xfrm>
            <a:custGeom>
              <a:avLst/>
              <a:gdLst>
                <a:gd name="connsiteX0" fmla="*/ 0 w 1439167"/>
                <a:gd name="connsiteY0" fmla="*/ 719584 h 1439167"/>
                <a:gd name="connsiteX1" fmla="*/ 719584 w 1439167"/>
                <a:gd name="connsiteY1" fmla="*/ 0 h 1439167"/>
                <a:gd name="connsiteX2" fmla="*/ 1439168 w 1439167"/>
                <a:gd name="connsiteY2" fmla="*/ 719584 h 1439167"/>
                <a:gd name="connsiteX3" fmla="*/ 719584 w 1439167"/>
                <a:gd name="connsiteY3" fmla="*/ 1439168 h 1439167"/>
                <a:gd name="connsiteX4" fmla="*/ 0 w 1439167"/>
                <a:gd name="connsiteY4" fmla="*/ 719584 h 1439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9167" h="1439167">
                  <a:moveTo>
                    <a:pt x="0" y="719584"/>
                  </a:moveTo>
                  <a:cubicBezTo>
                    <a:pt x="0" y="322169"/>
                    <a:pt x="322169" y="0"/>
                    <a:pt x="719584" y="0"/>
                  </a:cubicBezTo>
                  <a:cubicBezTo>
                    <a:pt x="1116999" y="0"/>
                    <a:pt x="1439168" y="322169"/>
                    <a:pt x="1439168" y="719584"/>
                  </a:cubicBezTo>
                  <a:cubicBezTo>
                    <a:pt x="1439168" y="1116999"/>
                    <a:pt x="1116999" y="1439168"/>
                    <a:pt x="719584" y="1439168"/>
                  </a:cubicBezTo>
                  <a:cubicBezTo>
                    <a:pt x="322169" y="1439168"/>
                    <a:pt x="0" y="1116999"/>
                    <a:pt x="0" y="719584"/>
                  </a:cubicBezTo>
                  <a:close/>
                </a:path>
              </a:pathLst>
            </a:custGeom>
            <a:solidFill>
              <a:srgbClr val="358FCB"/>
            </a:soli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4" name="KSO_Shape"/>
            <p:cNvSpPr>
              <a:spLocks/>
            </p:cNvSpPr>
            <p:nvPr/>
          </p:nvSpPr>
          <p:spPr bwMode="auto">
            <a:xfrm>
              <a:off x="4009925" y="3834019"/>
              <a:ext cx="877293" cy="602406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1725603" y="1447849"/>
            <a:ext cx="63401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构建优秀的</a:t>
            </a:r>
            <a:r>
              <a:rPr lang="zh-CN" altLang="en-US" sz="3200" dirty="0" smtClean="0">
                <a:solidFill>
                  <a:srgbClr val="358FCB"/>
                </a:solidFill>
                <a:latin typeface="+mn-ea"/>
              </a:rPr>
              <a:t>团队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，打造好用的</a:t>
            </a:r>
            <a:r>
              <a:rPr lang="zh-CN" altLang="en-US" sz="3200" dirty="0" smtClean="0">
                <a:solidFill>
                  <a:srgbClr val="358FCB"/>
                </a:solidFill>
                <a:latin typeface="+mn-ea"/>
              </a:rPr>
              <a:t>产品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grpSp>
        <p:nvGrpSpPr>
          <p:cNvPr id="51" name="Group 432"/>
          <p:cNvGrpSpPr/>
          <p:nvPr/>
        </p:nvGrpSpPr>
        <p:grpSpPr>
          <a:xfrm>
            <a:off x="927456" y="1136257"/>
            <a:ext cx="615017" cy="884704"/>
            <a:chOff x="2397125" y="1816100"/>
            <a:chExt cx="593725" cy="854075"/>
          </a:xfrm>
          <a:solidFill>
            <a:schemeClr val="bg1">
              <a:lumMod val="65000"/>
            </a:schemeClr>
          </a:solidFill>
        </p:grpSpPr>
        <p:sp>
          <p:nvSpPr>
            <p:cNvPr id="54" name="Freeform 228"/>
            <p:cNvSpPr>
              <a:spLocks noEditPoints="1"/>
            </p:cNvSpPr>
            <p:nvPr/>
          </p:nvSpPr>
          <p:spPr bwMode="auto">
            <a:xfrm>
              <a:off x="2397125" y="1816100"/>
              <a:ext cx="593725" cy="854075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229"/>
            <p:cNvSpPr>
              <a:spLocks/>
            </p:cNvSpPr>
            <p:nvPr/>
          </p:nvSpPr>
          <p:spPr bwMode="auto">
            <a:xfrm>
              <a:off x="2532063" y="1949450"/>
              <a:ext cx="174625" cy="173038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01543" y="27372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理念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38" name="Rectangle 29"/>
          <p:cNvSpPr/>
          <p:nvPr/>
        </p:nvSpPr>
        <p:spPr>
          <a:xfrm>
            <a:off x="620016" y="605681"/>
            <a:ext cx="9204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</a:t>
            </a:r>
            <a:r>
              <a:rPr lang="id-ID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 </a:t>
            </a:r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  IDEA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8890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16041 L 0.03021 0.11782 C 0.03698 0.10879 0.0401 0.09537 0.0401 0.08125 C 0.0401 0.06528 0.03698 0.05254 0.03021 0.04328 L 2.22222E-6 2.22222E-6 " pathEditMode="relative" rAng="16200000" ptsTypes="FffFF">
                                      <p:cBhvr>
                                        <p:cTn id="2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4" y="-800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7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12604 7.40741E-7 L -0.09253 0.04329 C -0.08542 0.05324 -0.07465 0.0588 -0.06389 0.0588 C -0.05139 0.0588 -0.04114 0.05324 -0.03403 0.04329 L -1.38889E-6 7.40741E-7 " pathEditMode="relative" rAng="0" ptsTypes="FffFF">
                                      <p:cBhvr>
                                        <p:cTn id="2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294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37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38889E-6 -0.16991 L -0.02396 -0.12477 C -0.02899 -0.11505 -0.0316 -0.10093 -0.0316 -0.08588 C -0.0316 -0.06921 -0.02899 -0.05556 -0.02396 -0.04606 L 1.38889E-6 -3.7037E-7 " pathEditMode="relative" rAng="5400000" ptsTypes="FffFF">
                                      <p:cBhvr>
                                        <p:cTn id="2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0" y="849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37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12292 -4.44444E-6 L 0.09028 -0.04074 C 0.08316 -0.05 0.07292 -0.05532 0.06215 -0.05532 C 0.05 -0.05532 0.0401 -0.05 0.03316 -0.04074 L 8.33333E-7 -4.44444E-6 " pathEditMode="relative" rAng="10800000" ptsTypes="FffFF">
                                      <p:cBhvr>
                                        <p:cTn id="3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6" y="-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38"/>
          <p:cNvSpPr/>
          <p:nvPr/>
        </p:nvSpPr>
        <p:spPr>
          <a:xfrm>
            <a:off x="2181813" y="2449092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39"/>
          <p:cNvSpPr/>
          <p:nvPr/>
        </p:nvSpPr>
        <p:spPr>
          <a:xfrm>
            <a:off x="2583155" y="2851659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"/>
          <p:cNvSpPr txBox="1">
            <a:spLocks noChangeArrowheads="1"/>
          </p:cNvSpPr>
          <p:nvPr/>
        </p:nvSpPr>
        <p:spPr bwMode="auto">
          <a:xfrm>
            <a:off x="2635487" y="2933527"/>
            <a:ext cx="7669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02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椭圆 41"/>
          <p:cNvSpPr/>
          <p:nvPr/>
        </p:nvSpPr>
        <p:spPr>
          <a:xfrm>
            <a:off x="3462969" y="2460020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42"/>
          <p:cNvSpPr/>
          <p:nvPr/>
        </p:nvSpPr>
        <p:spPr>
          <a:xfrm>
            <a:off x="2107148" y="2776820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3"/>
          <p:cNvSpPr/>
          <p:nvPr/>
        </p:nvSpPr>
        <p:spPr>
          <a:xfrm>
            <a:off x="1963757" y="4162697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44"/>
          <p:cNvSpPr/>
          <p:nvPr/>
        </p:nvSpPr>
        <p:spPr>
          <a:xfrm>
            <a:off x="2376889" y="3823624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45"/>
          <p:cNvSpPr/>
          <p:nvPr/>
        </p:nvSpPr>
        <p:spPr>
          <a:xfrm>
            <a:off x="3706367" y="3494671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46"/>
          <p:cNvSpPr/>
          <p:nvPr/>
        </p:nvSpPr>
        <p:spPr>
          <a:xfrm>
            <a:off x="3529860" y="4114920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47"/>
          <p:cNvSpPr/>
          <p:nvPr/>
        </p:nvSpPr>
        <p:spPr>
          <a:xfrm>
            <a:off x="1942376" y="3494671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3"/>
          <p:cNvSpPr/>
          <p:nvPr/>
        </p:nvSpPr>
        <p:spPr>
          <a:xfrm>
            <a:off x="4392223" y="2886909"/>
            <a:ext cx="2342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新 </a:t>
            </a:r>
            <a:r>
              <a:rPr lang="zh-CN" altLang="en-US" sz="32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8" name="矩形 24"/>
          <p:cNvSpPr/>
          <p:nvPr/>
        </p:nvSpPr>
        <p:spPr>
          <a:xfrm>
            <a:off x="4410695" y="3378708"/>
            <a:ext cx="250079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NEW WORKING MODE</a:t>
            </a:r>
          </a:p>
        </p:txBody>
      </p:sp>
    </p:spTree>
    <p:extLst>
      <p:ext uri="{BB962C8B-B14F-4D97-AF65-F5344CB8AC3E}">
        <p14:creationId xmlns:p14="http://schemas.microsoft.com/office/powerpoint/2010/main" val="140621079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6"/>
          <p:cNvSpPr/>
          <p:nvPr/>
        </p:nvSpPr>
        <p:spPr>
          <a:xfrm>
            <a:off x="427613" y="1211984"/>
            <a:ext cx="4089958" cy="40637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58FC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旧的工作模式：</a:t>
            </a:r>
            <a:r>
              <a:rPr lang="en-US" altLang="zh-CN" sz="2000" dirty="0">
                <a:solidFill>
                  <a:srgbClr val="358FCB"/>
                </a:solidFill>
                <a:latin typeface="+mn-ea"/>
              </a:rPr>
              <a:t>BSD</a:t>
            </a:r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主导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产品发展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962155" y="2177956"/>
            <a:ext cx="1303471" cy="903513"/>
            <a:chOff x="427612" y="2028373"/>
            <a:chExt cx="1303471" cy="903513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768" y="2220605"/>
              <a:ext cx="720315" cy="71128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12" y="2028373"/>
              <a:ext cx="649400" cy="903513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1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252146" y="1949624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765284" y="1930938"/>
            <a:ext cx="4083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BSD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更注重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</a:rPr>
              <a:t>功能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的实现，而非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</a:rPr>
              <a:t>产品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的发展。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252145" y="2559224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765283" y="2540538"/>
            <a:ext cx="3467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BSD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对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于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</a:rPr>
              <a:t>产</a:t>
            </a:r>
            <a:r>
              <a:rPr lang="zh-CN" altLang="en-US" sz="16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品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</a:rPr>
              <a:t>功</a:t>
            </a:r>
            <a:r>
              <a:rPr lang="zh-CN" altLang="en-US" sz="16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能和细节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并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不熟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悉。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252147" y="3157587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59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3765284" y="3141529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BSD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并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非实际的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</a:rPr>
              <a:t>终端用户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902969" y="2051083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358FCB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902969" y="2656378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358FCB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902969" y="3261674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358FCB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0" y="4049942"/>
            <a:ext cx="8643257" cy="294086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54418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3" grpId="0"/>
      <p:bldP spid="62" grpId="0"/>
      <p:bldP spid="74" grpId="0" animBg="1"/>
      <p:bldP spid="75" grpId="0" animBg="1"/>
      <p:bldP spid="7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52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55" name="矩形 6"/>
          <p:cNvSpPr/>
          <p:nvPr/>
        </p:nvSpPr>
        <p:spPr>
          <a:xfrm>
            <a:off x="427612" y="1211984"/>
            <a:ext cx="6582788" cy="40637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58FC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的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工作模式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：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我们团队主</a:t>
            </a:r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导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产品发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展，把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BSD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当作客户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971" y="1918460"/>
            <a:ext cx="1197223" cy="119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724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cxnSp>
        <p:nvCxnSpPr>
          <p:cNvPr id="26" name="直接连接符 49"/>
          <p:cNvCxnSpPr/>
          <p:nvPr/>
        </p:nvCxnSpPr>
        <p:spPr>
          <a:xfrm>
            <a:off x="2183325" y="3832195"/>
            <a:ext cx="0" cy="902029"/>
          </a:xfrm>
          <a:prstGeom prst="line">
            <a:avLst/>
          </a:prstGeom>
          <a:ln>
            <a:solidFill>
              <a:srgbClr val="7F7F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53"/>
          <p:cNvCxnSpPr/>
          <p:nvPr/>
        </p:nvCxnSpPr>
        <p:spPr>
          <a:xfrm>
            <a:off x="6762055" y="3832195"/>
            <a:ext cx="0" cy="902029"/>
          </a:xfrm>
          <a:prstGeom prst="line">
            <a:avLst/>
          </a:prstGeom>
          <a:ln>
            <a:solidFill>
              <a:srgbClr val="7F7F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52"/>
          <p:cNvCxnSpPr/>
          <p:nvPr/>
        </p:nvCxnSpPr>
        <p:spPr>
          <a:xfrm>
            <a:off x="4472690" y="2860485"/>
            <a:ext cx="0" cy="902029"/>
          </a:xfrm>
          <a:prstGeom prst="line">
            <a:avLst/>
          </a:prstGeom>
          <a:ln>
            <a:solidFill>
              <a:srgbClr val="7F7F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42"/>
          <p:cNvCxnSpPr/>
          <p:nvPr/>
        </p:nvCxnSpPr>
        <p:spPr>
          <a:xfrm>
            <a:off x="1325693" y="3838485"/>
            <a:ext cx="6613303" cy="0"/>
          </a:xfrm>
          <a:prstGeom prst="straightConnector1">
            <a:avLst/>
          </a:prstGeom>
          <a:ln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45"/>
          <p:cNvSpPr/>
          <p:nvPr/>
        </p:nvSpPr>
        <p:spPr>
          <a:xfrm>
            <a:off x="2006010" y="3636937"/>
            <a:ext cx="390517" cy="390517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prstClr val="white"/>
                </a:solidFill>
                <a:latin typeface="+mj-lt"/>
              </a:rPr>
              <a:t>1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33" name="椭圆 46"/>
          <p:cNvSpPr/>
          <p:nvPr/>
        </p:nvSpPr>
        <p:spPr>
          <a:xfrm>
            <a:off x="4277432" y="3636937"/>
            <a:ext cx="390517" cy="390517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prstClr val="white"/>
                </a:solidFill>
                <a:latin typeface="+mj-lt"/>
              </a:rPr>
              <a:t>2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34" name="椭圆 47"/>
          <p:cNvSpPr/>
          <p:nvPr/>
        </p:nvSpPr>
        <p:spPr>
          <a:xfrm>
            <a:off x="6566797" y="3636937"/>
            <a:ext cx="390517" cy="390517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prstClr val="white"/>
                </a:solidFill>
                <a:latin typeface="+mj-lt"/>
              </a:rPr>
              <a:t>3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37" name="矩形 5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1469165" y="2617425"/>
            <a:ext cx="15679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358FCB"/>
                </a:solidFill>
                <a:latin typeface="+mj-ea"/>
                <a:ea typeface="+mj-ea"/>
              </a:rPr>
              <a:t>Step 1</a:t>
            </a:r>
            <a:r>
              <a:rPr lang="zh-CN" altLang="en-US" sz="1400" dirty="0" smtClean="0">
                <a:solidFill>
                  <a:srgbClr val="358FCB"/>
                </a:solidFill>
                <a:latin typeface="+mj-ea"/>
                <a:ea typeface="+mj-ea"/>
              </a:rPr>
              <a:t>： </a:t>
            </a:r>
            <a:r>
              <a:rPr lang="zh-CN" altLang="en-US" sz="1400" dirty="0" smtClean="0">
                <a:solidFill>
                  <a:srgbClr val="358FCB"/>
                </a:solidFill>
                <a:ea typeface="微软雅黑" panose="020B0503020204020204" pitchFamily="34" charset="-122"/>
              </a:rPr>
              <a:t>产品化</a:t>
            </a:r>
            <a:endParaRPr lang="zh-CN" altLang="en-US" sz="1400" dirty="0">
              <a:solidFill>
                <a:srgbClr val="358FCB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38" name="直接连接符 5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1579755" y="2925202"/>
            <a:ext cx="130495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55"/>
          <p:cNvSpPr/>
          <p:nvPr/>
        </p:nvSpPr>
        <p:spPr>
          <a:xfrm>
            <a:off x="1880466" y="4840651"/>
            <a:ext cx="592545" cy="592545"/>
          </a:xfrm>
          <a:prstGeom prst="ellipse">
            <a:avLst/>
          </a:prstGeom>
          <a:noFill/>
          <a:ln w="190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Freeform 194"/>
          <p:cNvSpPr>
            <a:spLocks noEditPoints="1"/>
          </p:cNvSpPr>
          <p:nvPr/>
        </p:nvSpPr>
        <p:spPr bwMode="auto">
          <a:xfrm>
            <a:off x="2006010" y="5001362"/>
            <a:ext cx="341456" cy="271122"/>
          </a:xfrm>
          <a:custGeom>
            <a:avLst/>
            <a:gdLst>
              <a:gd name="T0" fmla="*/ 110 w 127"/>
              <a:gd name="T1" fmla="*/ 9 h 101"/>
              <a:gd name="T2" fmla="*/ 107 w 127"/>
              <a:gd name="T3" fmla="*/ 7 h 101"/>
              <a:gd name="T4" fmla="*/ 57 w 127"/>
              <a:gd name="T5" fmla="*/ 0 h 101"/>
              <a:gd name="T6" fmla="*/ 18 w 127"/>
              <a:gd name="T7" fmla="*/ 15 h 101"/>
              <a:gd name="T8" fmla="*/ 18 w 127"/>
              <a:gd name="T9" fmla="*/ 15 h 101"/>
              <a:gd name="T10" fmla="*/ 17 w 127"/>
              <a:gd name="T11" fmla="*/ 16 h 101"/>
              <a:gd name="T12" fmla="*/ 0 w 127"/>
              <a:gd name="T13" fmla="*/ 38 h 101"/>
              <a:gd name="T14" fmla="*/ 2 w 127"/>
              <a:gd name="T15" fmla="*/ 43 h 101"/>
              <a:gd name="T16" fmla="*/ 16 w 127"/>
              <a:gd name="T17" fmla="*/ 82 h 101"/>
              <a:gd name="T18" fmla="*/ 71 w 127"/>
              <a:gd name="T19" fmla="*/ 101 h 101"/>
              <a:gd name="T20" fmla="*/ 72 w 127"/>
              <a:gd name="T21" fmla="*/ 101 h 101"/>
              <a:gd name="T22" fmla="*/ 72 w 127"/>
              <a:gd name="T23" fmla="*/ 101 h 101"/>
              <a:gd name="T24" fmla="*/ 73 w 127"/>
              <a:gd name="T25" fmla="*/ 101 h 101"/>
              <a:gd name="T26" fmla="*/ 112 w 127"/>
              <a:gd name="T27" fmla="*/ 77 h 101"/>
              <a:gd name="T28" fmla="*/ 125 w 127"/>
              <a:gd name="T29" fmla="*/ 36 h 101"/>
              <a:gd name="T30" fmla="*/ 126 w 127"/>
              <a:gd name="T31" fmla="*/ 31 h 101"/>
              <a:gd name="T32" fmla="*/ 21 w 127"/>
              <a:gd name="T33" fmla="*/ 21 h 101"/>
              <a:gd name="T34" fmla="*/ 53 w 127"/>
              <a:gd name="T35" fmla="*/ 50 h 101"/>
              <a:gd name="T36" fmla="*/ 68 w 127"/>
              <a:gd name="T37" fmla="*/ 93 h 101"/>
              <a:gd name="T38" fmla="*/ 23 w 127"/>
              <a:gd name="T39" fmla="*/ 48 h 101"/>
              <a:gd name="T40" fmla="*/ 54 w 127"/>
              <a:gd name="T41" fmla="*/ 56 h 101"/>
              <a:gd name="T42" fmla="*/ 68 w 127"/>
              <a:gd name="T43" fmla="*/ 38 h 101"/>
              <a:gd name="T44" fmla="*/ 71 w 127"/>
              <a:gd name="T45" fmla="*/ 24 h 101"/>
              <a:gd name="T46" fmla="*/ 58 w 127"/>
              <a:gd name="T47" fmla="*/ 7 h 101"/>
              <a:gd name="T48" fmla="*/ 71 w 127"/>
              <a:gd name="T49" fmla="*/ 24 h 101"/>
              <a:gd name="T50" fmla="*/ 75 w 127"/>
              <a:gd name="T51" fmla="*/ 42 h 101"/>
              <a:gd name="T52" fmla="*/ 82 w 127"/>
              <a:gd name="T53" fmla="*/ 55 h 101"/>
              <a:gd name="T54" fmla="*/ 85 w 127"/>
              <a:gd name="T55" fmla="*/ 55 h 101"/>
              <a:gd name="T56" fmla="*/ 106 w 127"/>
              <a:gd name="T57" fmla="*/ 75 h 101"/>
              <a:gd name="T58" fmla="*/ 75 w 127"/>
              <a:gd name="T59" fmla="*/ 92 h 101"/>
              <a:gd name="T60" fmla="*/ 76 w 127"/>
              <a:gd name="T61" fmla="*/ 29 h 101"/>
              <a:gd name="T62" fmla="*/ 118 w 127"/>
              <a:gd name="T63" fmla="*/ 3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7" h="101">
                <a:moveTo>
                  <a:pt x="126" y="31"/>
                </a:moveTo>
                <a:cubicBezTo>
                  <a:pt x="110" y="9"/>
                  <a:pt x="110" y="9"/>
                  <a:pt x="110" y="9"/>
                </a:cubicBezTo>
                <a:cubicBezTo>
                  <a:pt x="109" y="8"/>
                  <a:pt x="108" y="7"/>
                  <a:pt x="107" y="7"/>
                </a:cubicBezTo>
                <a:cubicBezTo>
                  <a:pt x="107" y="7"/>
                  <a:pt x="107" y="7"/>
                  <a:pt x="107" y="7"/>
                </a:cubicBezTo>
                <a:cubicBezTo>
                  <a:pt x="59" y="0"/>
                  <a:pt x="59" y="0"/>
                  <a:pt x="59" y="0"/>
                </a:cubicBezTo>
                <a:cubicBezTo>
                  <a:pt x="58" y="0"/>
                  <a:pt x="57" y="0"/>
                  <a:pt x="57" y="0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0" y="40"/>
                  <a:pt x="0" y="41"/>
                </a:cubicBezTo>
                <a:cubicBezTo>
                  <a:pt x="0" y="42"/>
                  <a:pt x="1" y="43"/>
                  <a:pt x="2" y="43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82"/>
                  <a:pt x="16" y="82"/>
                  <a:pt x="16" y="82"/>
                </a:cubicBezTo>
                <a:cubicBezTo>
                  <a:pt x="16" y="83"/>
                  <a:pt x="17" y="85"/>
                  <a:pt x="19" y="85"/>
                </a:cubicBezTo>
                <a:cubicBezTo>
                  <a:pt x="71" y="101"/>
                  <a:pt x="71" y="101"/>
                  <a:pt x="71" y="101"/>
                </a:cubicBezTo>
                <a:cubicBezTo>
                  <a:pt x="71" y="101"/>
                  <a:pt x="71" y="101"/>
                  <a:pt x="71" y="101"/>
                </a:cubicBezTo>
                <a:cubicBezTo>
                  <a:pt x="71" y="101"/>
                  <a:pt x="71" y="101"/>
                  <a:pt x="72" y="101"/>
                </a:cubicBezTo>
                <a:cubicBezTo>
                  <a:pt x="72" y="101"/>
                  <a:pt x="72" y="101"/>
                  <a:pt x="72" y="101"/>
                </a:cubicBezTo>
                <a:cubicBezTo>
                  <a:pt x="72" y="101"/>
                  <a:pt x="72" y="101"/>
                  <a:pt x="72" y="101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110" y="80"/>
                  <a:pt x="110" y="80"/>
                  <a:pt x="110" y="80"/>
                </a:cubicBezTo>
                <a:cubicBezTo>
                  <a:pt x="111" y="79"/>
                  <a:pt x="112" y="78"/>
                  <a:pt x="112" y="77"/>
                </a:cubicBezTo>
                <a:cubicBezTo>
                  <a:pt x="112" y="42"/>
                  <a:pt x="112" y="42"/>
                  <a:pt x="112" y="42"/>
                </a:cubicBezTo>
                <a:cubicBezTo>
                  <a:pt x="125" y="36"/>
                  <a:pt x="125" y="36"/>
                  <a:pt x="125" y="36"/>
                </a:cubicBezTo>
                <a:cubicBezTo>
                  <a:pt x="126" y="36"/>
                  <a:pt x="126" y="35"/>
                  <a:pt x="126" y="34"/>
                </a:cubicBezTo>
                <a:cubicBezTo>
                  <a:pt x="127" y="33"/>
                  <a:pt x="126" y="32"/>
                  <a:pt x="126" y="31"/>
                </a:cubicBezTo>
                <a:close/>
                <a:moveTo>
                  <a:pt x="8" y="38"/>
                </a:moveTo>
                <a:cubicBezTo>
                  <a:pt x="21" y="21"/>
                  <a:pt x="21" y="21"/>
                  <a:pt x="21" y="21"/>
                </a:cubicBezTo>
                <a:cubicBezTo>
                  <a:pt x="66" y="30"/>
                  <a:pt x="66" y="30"/>
                  <a:pt x="66" y="30"/>
                </a:cubicBezTo>
                <a:cubicBezTo>
                  <a:pt x="53" y="50"/>
                  <a:pt x="53" y="50"/>
                  <a:pt x="53" y="50"/>
                </a:cubicBezTo>
                <a:lnTo>
                  <a:pt x="8" y="38"/>
                </a:lnTo>
                <a:close/>
                <a:moveTo>
                  <a:pt x="68" y="93"/>
                </a:moveTo>
                <a:cubicBezTo>
                  <a:pt x="23" y="80"/>
                  <a:pt x="23" y="80"/>
                  <a:pt x="23" y="80"/>
                </a:cubicBezTo>
                <a:cubicBezTo>
                  <a:pt x="23" y="48"/>
                  <a:pt x="23" y="48"/>
                  <a:pt x="23" y="48"/>
                </a:cubicBezTo>
                <a:cubicBezTo>
                  <a:pt x="53" y="56"/>
                  <a:pt x="53" y="56"/>
                  <a:pt x="53" y="56"/>
                </a:cubicBezTo>
                <a:cubicBezTo>
                  <a:pt x="54" y="56"/>
                  <a:pt x="54" y="56"/>
                  <a:pt x="54" y="56"/>
                </a:cubicBezTo>
                <a:cubicBezTo>
                  <a:pt x="55" y="56"/>
                  <a:pt x="56" y="56"/>
                  <a:pt x="57" y="55"/>
                </a:cubicBezTo>
                <a:cubicBezTo>
                  <a:pt x="68" y="38"/>
                  <a:pt x="68" y="38"/>
                  <a:pt x="68" y="38"/>
                </a:cubicBezTo>
                <a:lnTo>
                  <a:pt x="68" y="93"/>
                </a:lnTo>
                <a:close/>
                <a:moveTo>
                  <a:pt x="71" y="24"/>
                </a:moveTo>
                <a:cubicBezTo>
                  <a:pt x="31" y="17"/>
                  <a:pt x="31" y="17"/>
                  <a:pt x="31" y="17"/>
                </a:cubicBezTo>
                <a:cubicBezTo>
                  <a:pt x="58" y="7"/>
                  <a:pt x="58" y="7"/>
                  <a:pt x="58" y="7"/>
                </a:cubicBezTo>
                <a:cubicBezTo>
                  <a:pt x="96" y="12"/>
                  <a:pt x="96" y="12"/>
                  <a:pt x="96" y="12"/>
                </a:cubicBezTo>
                <a:lnTo>
                  <a:pt x="71" y="24"/>
                </a:lnTo>
                <a:close/>
                <a:moveTo>
                  <a:pt x="75" y="92"/>
                </a:moveTo>
                <a:cubicBezTo>
                  <a:pt x="75" y="42"/>
                  <a:pt x="75" y="42"/>
                  <a:pt x="75" y="42"/>
                </a:cubicBezTo>
                <a:cubicBezTo>
                  <a:pt x="80" y="54"/>
                  <a:pt x="80" y="54"/>
                  <a:pt x="80" y="54"/>
                </a:cubicBezTo>
                <a:cubicBezTo>
                  <a:pt x="81" y="54"/>
                  <a:pt x="81" y="55"/>
                  <a:pt x="82" y="55"/>
                </a:cubicBezTo>
                <a:cubicBezTo>
                  <a:pt x="83" y="55"/>
                  <a:pt x="83" y="55"/>
                  <a:pt x="83" y="55"/>
                </a:cubicBezTo>
                <a:cubicBezTo>
                  <a:pt x="84" y="55"/>
                  <a:pt x="84" y="55"/>
                  <a:pt x="85" y="55"/>
                </a:cubicBezTo>
                <a:cubicBezTo>
                  <a:pt x="106" y="45"/>
                  <a:pt x="106" y="45"/>
                  <a:pt x="106" y="45"/>
                </a:cubicBezTo>
                <a:cubicBezTo>
                  <a:pt x="106" y="75"/>
                  <a:pt x="106" y="75"/>
                  <a:pt x="106" y="75"/>
                </a:cubicBezTo>
                <a:cubicBezTo>
                  <a:pt x="106" y="75"/>
                  <a:pt x="106" y="75"/>
                  <a:pt x="106" y="75"/>
                </a:cubicBezTo>
                <a:lnTo>
                  <a:pt x="75" y="92"/>
                </a:lnTo>
                <a:close/>
                <a:moveTo>
                  <a:pt x="85" y="48"/>
                </a:moveTo>
                <a:cubicBezTo>
                  <a:pt x="76" y="29"/>
                  <a:pt x="76" y="29"/>
                  <a:pt x="76" y="29"/>
                </a:cubicBezTo>
                <a:cubicBezTo>
                  <a:pt x="106" y="15"/>
                  <a:pt x="106" y="15"/>
                  <a:pt x="106" y="15"/>
                </a:cubicBezTo>
                <a:cubicBezTo>
                  <a:pt x="118" y="32"/>
                  <a:pt x="118" y="32"/>
                  <a:pt x="118" y="32"/>
                </a:cubicBezTo>
                <a:lnTo>
                  <a:pt x="85" y="4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6" name="Rectangle 85"/>
          <p:cNvSpPr/>
          <p:nvPr/>
        </p:nvSpPr>
        <p:spPr>
          <a:xfrm>
            <a:off x="1083628" y="2920505"/>
            <a:ext cx="2518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7F7F7F"/>
                </a:solidFill>
                <a:latin typeface="Raleway" panose="020B0003030101060003" pitchFamily="34" charset="0"/>
              </a:rPr>
              <a:t>关键词：迁移；偿还技术债；</a:t>
            </a:r>
            <a:endParaRPr lang="id-ID" sz="1400" dirty="0">
              <a:solidFill>
                <a:srgbClr val="7F7F7F"/>
              </a:solidFill>
              <a:latin typeface="Raleway" panose="020B0003030101060003" pitchFamily="34" charset="0"/>
            </a:endParaRPr>
          </a:p>
        </p:txBody>
      </p:sp>
      <p:sp>
        <p:nvSpPr>
          <p:cNvPr id="87" name="椭圆 55"/>
          <p:cNvSpPr/>
          <p:nvPr/>
        </p:nvSpPr>
        <p:spPr>
          <a:xfrm>
            <a:off x="4176416" y="2178769"/>
            <a:ext cx="592545" cy="592545"/>
          </a:xfrm>
          <a:prstGeom prst="ellipse">
            <a:avLst/>
          </a:prstGeom>
          <a:noFill/>
          <a:ln w="190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55"/>
          <p:cNvSpPr/>
          <p:nvPr/>
        </p:nvSpPr>
        <p:spPr>
          <a:xfrm>
            <a:off x="6465782" y="4840650"/>
            <a:ext cx="592545" cy="592545"/>
          </a:xfrm>
          <a:prstGeom prst="ellipse">
            <a:avLst/>
          </a:prstGeom>
          <a:noFill/>
          <a:ln w="190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Freeform 126"/>
          <p:cNvSpPr>
            <a:spLocks noEditPoints="1"/>
          </p:cNvSpPr>
          <p:nvPr/>
        </p:nvSpPr>
        <p:spPr bwMode="auto">
          <a:xfrm>
            <a:off x="6623429" y="4941830"/>
            <a:ext cx="195263" cy="368300"/>
          </a:xfrm>
          <a:custGeom>
            <a:avLst/>
            <a:gdLst>
              <a:gd name="T0" fmla="*/ 82 w 87"/>
              <a:gd name="T1" fmla="*/ 5 h 163"/>
              <a:gd name="T2" fmla="*/ 84 w 87"/>
              <a:gd name="T3" fmla="*/ 0 h 163"/>
              <a:gd name="T4" fmla="*/ 84 w 87"/>
              <a:gd name="T5" fmla="*/ 163 h 163"/>
              <a:gd name="T6" fmla="*/ 43 w 87"/>
              <a:gd name="T7" fmla="*/ 149 h 163"/>
              <a:gd name="T8" fmla="*/ 52 w 87"/>
              <a:gd name="T9" fmla="*/ 146 h 163"/>
              <a:gd name="T10" fmla="*/ 52 w 87"/>
              <a:gd name="T11" fmla="*/ 128 h 163"/>
              <a:gd name="T12" fmla="*/ 43 w 87"/>
              <a:gd name="T13" fmla="*/ 124 h 163"/>
              <a:gd name="T14" fmla="*/ 49 w 87"/>
              <a:gd name="T15" fmla="*/ 131 h 163"/>
              <a:gd name="T16" fmla="*/ 51 w 87"/>
              <a:gd name="T17" fmla="*/ 137 h 163"/>
              <a:gd name="T18" fmla="*/ 43 w 87"/>
              <a:gd name="T19" fmla="*/ 144 h 163"/>
              <a:gd name="T20" fmla="*/ 43 w 87"/>
              <a:gd name="T21" fmla="*/ 114 h 163"/>
              <a:gd name="T22" fmla="*/ 52 w 87"/>
              <a:gd name="T23" fmla="*/ 110 h 163"/>
              <a:gd name="T24" fmla="*/ 52 w 87"/>
              <a:gd name="T25" fmla="*/ 93 h 163"/>
              <a:gd name="T26" fmla="*/ 43 w 87"/>
              <a:gd name="T27" fmla="*/ 94 h 163"/>
              <a:gd name="T28" fmla="*/ 49 w 87"/>
              <a:gd name="T29" fmla="*/ 96 h 163"/>
              <a:gd name="T30" fmla="*/ 49 w 87"/>
              <a:gd name="T31" fmla="*/ 107 h 163"/>
              <a:gd name="T32" fmla="*/ 43 w 87"/>
              <a:gd name="T33" fmla="*/ 114 h 163"/>
              <a:gd name="T34" fmla="*/ 79 w 87"/>
              <a:gd name="T35" fmla="*/ 79 h 163"/>
              <a:gd name="T36" fmla="*/ 43 w 87"/>
              <a:gd name="T37" fmla="*/ 46 h 163"/>
              <a:gd name="T38" fmla="*/ 74 w 87"/>
              <a:gd name="T39" fmla="*/ 77 h 163"/>
              <a:gd name="T40" fmla="*/ 43 w 87"/>
              <a:gd name="T41" fmla="*/ 44 h 163"/>
              <a:gd name="T42" fmla="*/ 79 w 87"/>
              <a:gd name="T43" fmla="*/ 11 h 163"/>
              <a:gd name="T44" fmla="*/ 43 w 87"/>
              <a:gd name="T45" fmla="*/ 14 h 163"/>
              <a:gd name="T46" fmla="*/ 43 w 87"/>
              <a:gd name="T47" fmla="*/ 39 h 163"/>
              <a:gd name="T48" fmla="*/ 43 w 87"/>
              <a:gd name="T49" fmla="*/ 159 h 163"/>
              <a:gd name="T50" fmla="*/ 0 w 87"/>
              <a:gd name="T51" fmla="*/ 161 h 163"/>
              <a:gd name="T52" fmla="*/ 43 w 87"/>
              <a:gd name="T53" fmla="*/ 0 h 163"/>
              <a:gd name="T54" fmla="*/ 5 w 87"/>
              <a:gd name="T55" fmla="*/ 159 h 163"/>
              <a:gd name="T56" fmla="*/ 8 w 87"/>
              <a:gd name="T57" fmla="*/ 11 h 163"/>
              <a:gd name="T58" fmla="*/ 43 w 87"/>
              <a:gd name="T59" fmla="*/ 44 h 163"/>
              <a:gd name="T60" fmla="*/ 13 w 87"/>
              <a:gd name="T61" fmla="*/ 14 h 163"/>
              <a:gd name="T62" fmla="*/ 43 w 87"/>
              <a:gd name="T63" fmla="*/ 46 h 163"/>
              <a:gd name="T64" fmla="*/ 8 w 87"/>
              <a:gd name="T65" fmla="*/ 79 h 163"/>
              <a:gd name="T66" fmla="*/ 43 w 87"/>
              <a:gd name="T67" fmla="*/ 77 h 163"/>
              <a:gd name="T68" fmla="*/ 43 w 87"/>
              <a:gd name="T69" fmla="*/ 51 h 163"/>
              <a:gd name="T70" fmla="*/ 35 w 87"/>
              <a:gd name="T71" fmla="*/ 93 h 163"/>
              <a:gd name="T72" fmla="*/ 35 w 87"/>
              <a:gd name="T73" fmla="*/ 110 h 163"/>
              <a:gd name="T74" fmla="*/ 43 w 87"/>
              <a:gd name="T75" fmla="*/ 109 h 163"/>
              <a:gd name="T76" fmla="*/ 36 w 87"/>
              <a:gd name="T77" fmla="*/ 101 h 163"/>
              <a:gd name="T78" fmla="*/ 43 w 87"/>
              <a:gd name="T79" fmla="*/ 94 h 163"/>
              <a:gd name="T80" fmla="*/ 35 w 87"/>
              <a:gd name="T81" fmla="*/ 128 h 163"/>
              <a:gd name="T82" fmla="*/ 35 w 87"/>
              <a:gd name="T83" fmla="*/ 146 h 163"/>
              <a:gd name="T84" fmla="*/ 38 w 87"/>
              <a:gd name="T85" fmla="*/ 142 h 163"/>
              <a:gd name="T86" fmla="*/ 38 w 87"/>
              <a:gd name="T87" fmla="*/ 131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7" h="163">
                <a:moveTo>
                  <a:pt x="43" y="159"/>
                </a:moveTo>
                <a:cubicBezTo>
                  <a:pt x="82" y="159"/>
                  <a:pt x="82" y="159"/>
                  <a:pt x="82" y="159"/>
                </a:cubicBezTo>
                <a:cubicBezTo>
                  <a:pt x="82" y="5"/>
                  <a:pt x="82" y="5"/>
                  <a:pt x="82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0"/>
                  <a:pt x="43" y="0"/>
                  <a:pt x="43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7" y="1"/>
                  <a:pt x="87" y="2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6" y="163"/>
                  <a:pt x="84" y="163"/>
                </a:cubicBezTo>
                <a:cubicBezTo>
                  <a:pt x="43" y="163"/>
                  <a:pt x="43" y="163"/>
                  <a:pt x="43" y="163"/>
                </a:cubicBezTo>
                <a:cubicBezTo>
                  <a:pt x="43" y="159"/>
                  <a:pt x="43" y="159"/>
                  <a:pt x="43" y="159"/>
                </a:cubicBezTo>
                <a:close/>
                <a:moveTo>
                  <a:pt x="43" y="149"/>
                </a:moveTo>
                <a:cubicBezTo>
                  <a:pt x="43" y="149"/>
                  <a:pt x="43" y="149"/>
                  <a:pt x="43" y="149"/>
                </a:cubicBezTo>
                <a:cubicBezTo>
                  <a:pt x="47" y="149"/>
                  <a:pt x="50" y="148"/>
                  <a:pt x="52" y="146"/>
                </a:cubicBezTo>
                <a:cubicBezTo>
                  <a:pt x="52" y="146"/>
                  <a:pt x="52" y="146"/>
                  <a:pt x="52" y="146"/>
                </a:cubicBezTo>
                <a:cubicBezTo>
                  <a:pt x="52" y="146"/>
                  <a:pt x="52" y="146"/>
                  <a:pt x="52" y="146"/>
                </a:cubicBezTo>
                <a:cubicBezTo>
                  <a:pt x="54" y="143"/>
                  <a:pt x="56" y="140"/>
                  <a:pt x="56" y="137"/>
                </a:cubicBezTo>
                <a:cubicBezTo>
                  <a:pt x="56" y="133"/>
                  <a:pt x="54" y="130"/>
                  <a:pt x="52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0" y="126"/>
                  <a:pt x="47" y="124"/>
                  <a:pt x="43" y="124"/>
                </a:cubicBezTo>
                <a:cubicBezTo>
                  <a:pt x="43" y="124"/>
                  <a:pt x="43" y="124"/>
                  <a:pt x="43" y="124"/>
                </a:cubicBezTo>
                <a:cubicBezTo>
                  <a:pt x="43" y="129"/>
                  <a:pt x="43" y="129"/>
                  <a:pt x="43" y="129"/>
                </a:cubicBezTo>
                <a:cubicBezTo>
                  <a:pt x="43" y="129"/>
                  <a:pt x="43" y="129"/>
                  <a:pt x="43" y="129"/>
                </a:cubicBezTo>
                <a:cubicBezTo>
                  <a:pt x="45" y="129"/>
                  <a:pt x="47" y="130"/>
                  <a:pt x="49" y="131"/>
                </a:cubicBezTo>
                <a:cubicBezTo>
                  <a:pt x="49" y="131"/>
                  <a:pt x="49" y="131"/>
                  <a:pt x="49" y="131"/>
                </a:cubicBezTo>
                <a:cubicBezTo>
                  <a:pt x="49" y="131"/>
                  <a:pt x="49" y="131"/>
                  <a:pt x="49" y="131"/>
                </a:cubicBezTo>
                <a:cubicBezTo>
                  <a:pt x="50" y="133"/>
                  <a:pt x="51" y="135"/>
                  <a:pt x="51" y="137"/>
                </a:cubicBezTo>
                <a:cubicBezTo>
                  <a:pt x="51" y="139"/>
                  <a:pt x="50" y="141"/>
                  <a:pt x="49" y="142"/>
                </a:cubicBezTo>
                <a:cubicBezTo>
                  <a:pt x="49" y="142"/>
                  <a:pt x="49" y="142"/>
                  <a:pt x="49" y="142"/>
                </a:cubicBezTo>
                <a:cubicBezTo>
                  <a:pt x="47" y="144"/>
                  <a:pt x="45" y="144"/>
                  <a:pt x="43" y="144"/>
                </a:cubicBezTo>
                <a:cubicBezTo>
                  <a:pt x="43" y="144"/>
                  <a:pt x="43" y="144"/>
                  <a:pt x="43" y="144"/>
                </a:cubicBezTo>
                <a:cubicBezTo>
                  <a:pt x="43" y="149"/>
                  <a:pt x="43" y="149"/>
                  <a:pt x="43" y="149"/>
                </a:cubicBezTo>
                <a:close/>
                <a:moveTo>
                  <a:pt x="43" y="114"/>
                </a:moveTo>
                <a:cubicBezTo>
                  <a:pt x="43" y="114"/>
                  <a:pt x="43" y="114"/>
                  <a:pt x="43" y="114"/>
                </a:cubicBezTo>
                <a:cubicBezTo>
                  <a:pt x="47" y="114"/>
                  <a:pt x="50" y="113"/>
                  <a:pt x="52" y="110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4" y="108"/>
                  <a:pt x="56" y="105"/>
                  <a:pt x="56" y="101"/>
                </a:cubicBezTo>
                <a:cubicBezTo>
                  <a:pt x="56" y="98"/>
                  <a:pt x="54" y="95"/>
                  <a:pt x="52" y="93"/>
                </a:cubicBezTo>
                <a:cubicBezTo>
                  <a:pt x="52" y="93"/>
                  <a:pt x="52" y="93"/>
                  <a:pt x="52" y="93"/>
                </a:cubicBezTo>
                <a:cubicBezTo>
                  <a:pt x="50" y="90"/>
                  <a:pt x="47" y="89"/>
                  <a:pt x="43" y="89"/>
                </a:cubicBezTo>
                <a:cubicBezTo>
                  <a:pt x="43" y="89"/>
                  <a:pt x="43" y="89"/>
                  <a:pt x="43" y="89"/>
                </a:cubicBezTo>
                <a:cubicBezTo>
                  <a:pt x="43" y="94"/>
                  <a:pt x="43" y="94"/>
                  <a:pt x="43" y="94"/>
                </a:cubicBezTo>
                <a:cubicBezTo>
                  <a:pt x="43" y="94"/>
                  <a:pt x="43" y="94"/>
                  <a:pt x="43" y="94"/>
                </a:cubicBezTo>
                <a:cubicBezTo>
                  <a:pt x="45" y="94"/>
                  <a:pt x="47" y="95"/>
                  <a:pt x="49" y="96"/>
                </a:cubicBezTo>
                <a:cubicBezTo>
                  <a:pt x="49" y="96"/>
                  <a:pt x="49" y="96"/>
                  <a:pt x="49" y="96"/>
                </a:cubicBezTo>
                <a:cubicBezTo>
                  <a:pt x="50" y="97"/>
                  <a:pt x="51" y="99"/>
                  <a:pt x="51" y="101"/>
                </a:cubicBezTo>
                <a:cubicBezTo>
                  <a:pt x="51" y="104"/>
                  <a:pt x="50" y="105"/>
                  <a:pt x="49" y="107"/>
                </a:cubicBezTo>
                <a:cubicBezTo>
                  <a:pt x="49" y="107"/>
                  <a:pt x="49" y="107"/>
                  <a:pt x="49" y="107"/>
                </a:cubicBezTo>
                <a:cubicBezTo>
                  <a:pt x="47" y="108"/>
                  <a:pt x="45" y="109"/>
                  <a:pt x="43" y="109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3" y="114"/>
                  <a:pt x="43" y="114"/>
                  <a:pt x="43" y="114"/>
                </a:cubicBezTo>
                <a:close/>
                <a:moveTo>
                  <a:pt x="43" y="81"/>
                </a:moveTo>
                <a:cubicBezTo>
                  <a:pt x="76" y="81"/>
                  <a:pt x="76" y="81"/>
                  <a:pt x="76" y="81"/>
                </a:cubicBezTo>
                <a:cubicBezTo>
                  <a:pt x="78" y="81"/>
                  <a:pt x="79" y="80"/>
                  <a:pt x="79" y="79"/>
                </a:cubicBezTo>
                <a:cubicBezTo>
                  <a:pt x="79" y="49"/>
                  <a:pt x="79" y="49"/>
                  <a:pt x="79" y="49"/>
                </a:cubicBezTo>
                <a:cubicBezTo>
                  <a:pt x="79" y="47"/>
                  <a:pt x="78" y="46"/>
                  <a:pt x="76" y="46"/>
                </a:cubicBezTo>
                <a:cubicBezTo>
                  <a:pt x="43" y="46"/>
                  <a:pt x="43" y="46"/>
                  <a:pt x="43" y="46"/>
                </a:cubicBezTo>
                <a:cubicBezTo>
                  <a:pt x="43" y="51"/>
                  <a:pt x="43" y="51"/>
                  <a:pt x="43" y="51"/>
                </a:cubicBezTo>
                <a:cubicBezTo>
                  <a:pt x="74" y="51"/>
                  <a:pt x="74" y="51"/>
                  <a:pt x="74" y="51"/>
                </a:cubicBezTo>
                <a:cubicBezTo>
                  <a:pt x="74" y="77"/>
                  <a:pt x="74" y="77"/>
                  <a:pt x="74" y="77"/>
                </a:cubicBezTo>
                <a:cubicBezTo>
                  <a:pt x="43" y="77"/>
                  <a:pt x="43" y="77"/>
                  <a:pt x="43" y="77"/>
                </a:cubicBezTo>
                <a:cubicBezTo>
                  <a:pt x="43" y="81"/>
                  <a:pt x="43" y="81"/>
                  <a:pt x="43" y="81"/>
                </a:cubicBezTo>
                <a:close/>
                <a:moveTo>
                  <a:pt x="43" y="44"/>
                </a:moveTo>
                <a:cubicBezTo>
                  <a:pt x="76" y="44"/>
                  <a:pt x="76" y="44"/>
                  <a:pt x="76" y="44"/>
                </a:cubicBezTo>
                <a:cubicBezTo>
                  <a:pt x="78" y="44"/>
                  <a:pt x="79" y="43"/>
                  <a:pt x="79" y="41"/>
                </a:cubicBezTo>
                <a:cubicBezTo>
                  <a:pt x="79" y="11"/>
                  <a:pt x="79" y="11"/>
                  <a:pt x="79" y="11"/>
                </a:cubicBezTo>
                <a:cubicBezTo>
                  <a:pt x="79" y="10"/>
                  <a:pt x="78" y="9"/>
                  <a:pt x="76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14"/>
                  <a:pt x="43" y="14"/>
                  <a:pt x="43" y="14"/>
                </a:cubicBezTo>
                <a:cubicBezTo>
                  <a:pt x="74" y="14"/>
                  <a:pt x="74" y="14"/>
                  <a:pt x="74" y="14"/>
                </a:cubicBezTo>
                <a:cubicBezTo>
                  <a:pt x="74" y="39"/>
                  <a:pt x="74" y="39"/>
                  <a:pt x="74" y="39"/>
                </a:cubicBezTo>
                <a:cubicBezTo>
                  <a:pt x="43" y="39"/>
                  <a:pt x="43" y="39"/>
                  <a:pt x="43" y="39"/>
                </a:cubicBezTo>
                <a:lnTo>
                  <a:pt x="43" y="44"/>
                </a:lnTo>
                <a:close/>
                <a:moveTo>
                  <a:pt x="5" y="159"/>
                </a:moveTo>
                <a:cubicBezTo>
                  <a:pt x="43" y="159"/>
                  <a:pt x="43" y="159"/>
                  <a:pt x="43" y="159"/>
                </a:cubicBezTo>
                <a:cubicBezTo>
                  <a:pt x="43" y="163"/>
                  <a:pt x="43" y="163"/>
                  <a:pt x="43" y="163"/>
                </a:cubicBezTo>
                <a:cubicBezTo>
                  <a:pt x="2" y="163"/>
                  <a:pt x="2" y="163"/>
                  <a:pt x="2" y="163"/>
                </a:cubicBezTo>
                <a:cubicBezTo>
                  <a:pt x="1" y="163"/>
                  <a:pt x="0" y="162"/>
                  <a:pt x="0" y="161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5"/>
                  <a:pt x="43" y="5"/>
                  <a:pt x="43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159"/>
                  <a:pt x="5" y="159"/>
                  <a:pt x="5" y="159"/>
                </a:cubicBezTo>
                <a:close/>
                <a:moveTo>
                  <a:pt x="43" y="9"/>
                </a:moveTo>
                <a:cubicBezTo>
                  <a:pt x="11" y="9"/>
                  <a:pt x="11" y="9"/>
                  <a:pt x="11" y="9"/>
                </a:cubicBezTo>
                <a:cubicBezTo>
                  <a:pt x="9" y="9"/>
                  <a:pt x="8" y="10"/>
                  <a:pt x="8" y="11"/>
                </a:cubicBezTo>
                <a:cubicBezTo>
                  <a:pt x="8" y="41"/>
                  <a:pt x="8" y="41"/>
                  <a:pt x="8" y="41"/>
                </a:cubicBezTo>
                <a:cubicBezTo>
                  <a:pt x="8" y="43"/>
                  <a:pt x="9" y="44"/>
                  <a:pt x="11" y="44"/>
                </a:cubicBezTo>
                <a:cubicBezTo>
                  <a:pt x="43" y="44"/>
                  <a:pt x="43" y="44"/>
                  <a:pt x="43" y="44"/>
                </a:cubicBezTo>
                <a:cubicBezTo>
                  <a:pt x="43" y="39"/>
                  <a:pt x="43" y="39"/>
                  <a:pt x="43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3" y="14"/>
                  <a:pt x="13" y="14"/>
                  <a:pt x="13" y="14"/>
                </a:cubicBezTo>
                <a:cubicBezTo>
                  <a:pt x="43" y="14"/>
                  <a:pt x="43" y="14"/>
                  <a:pt x="43" y="14"/>
                </a:cubicBezTo>
                <a:cubicBezTo>
                  <a:pt x="43" y="9"/>
                  <a:pt x="43" y="9"/>
                  <a:pt x="43" y="9"/>
                </a:cubicBezTo>
                <a:close/>
                <a:moveTo>
                  <a:pt x="43" y="46"/>
                </a:moveTo>
                <a:cubicBezTo>
                  <a:pt x="11" y="46"/>
                  <a:pt x="11" y="46"/>
                  <a:pt x="11" y="46"/>
                </a:cubicBezTo>
                <a:cubicBezTo>
                  <a:pt x="9" y="46"/>
                  <a:pt x="8" y="47"/>
                  <a:pt x="8" y="49"/>
                </a:cubicBezTo>
                <a:cubicBezTo>
                  <a:pt x="8" y="79"/>
                  <a:pt x="8" y="79"/>
                  <a:pt x="8" y="79"/>
                </a:cubicBezTo>
                <a:cubicBezTo>
                  <a:pt x="8" y="80"/>
                  <a:pt x="9" y="81"/>
                  <a:pt x="11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43" y="77"/>
                  <a:pt x="43" y="77"/>
                  <a:pt x="43" y="77"/>
                </a:cubicBezTo>
                <a:cubicBezTo>
                  <a:pt x="13" y="77"/>
                  <a:pt x="13" y="77"/>
                  <a:pt x="13" y="77"/>
                </a:cubicBezTo>
                <a:cubicBezTo>
                  <a:pt x="13" y="51"/>
                  <a:pt x="13" y="51"/>
                  <a:pt x="1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46"/>
                  <a:pt x="43" y="46"/>
                  <a:pt x="43" y="46"/>
                </a:cubicBezTo>
                <a:close/>
                <a:moveTo>
                  <a:pt x="43" y="89"/>
                </a:moveTo>
                <a:cubicBezTo>
                  <a:pt x="40" y="89"/>
                  <a:pt x="37" y="90"/>
                  <a:pt x="35" y="93"/>
                </a:cubicBezTo>
                <a:cubicBezTo>
                  <a:pt x="35" y="93"/>
                  <a:pt x="35" y="93"/>
                  <a:pt x="35" y="93"/>
                </a:cubicBezTo>
                <a:cubicBezTo>
                  <a:pt x="32" y="95"/>
                  <a:pt x="31" y="98"/>
                  <a:pt x="31" y="101"/>
                </a:cubicBezTo>
                <a:cubicBezTo>
                  <a:pt x="31" y="105"/>
                  <a:pt x="32" y="108"/>
                  <a:pt x="35" y="110"/>
                </a:cubicBezTo>
                <a:cubicBezTo>
                  <a:pt x="35" y="110"/>
                  <a:pt x="35" y="110"/>
                  <a:pt x="35" y="110"/>
                </a:cubicBezTo>
                <a:cubicBezTo>
                  <a:pt x="37" y="112"/>
                  <a:pt x="40" y="114"/>
                  <a:pt x="43" y="11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09"/>
                  <a:pt x="39" y="108"/>
                  <a:pt x="38" y="107"/>
                </a:cubicBezTo>
                <a:cubicBezTo>
                  <a:pt x="38" y="107"/>
                  <a:pt x="38" y="107"/>
                  <a:pt x="38" y="107"/>
                </a:cubicBezTo>
                <a:cubicBezTo>
                  <a:pt x="37" y="105"/>
                  <a:pt x="36" y="104"/>
                  <a:pt x="36" y="101"/>
                </a:cubicBezTo>
                <a:cubicBezTo>
                  <a:pt x="36" y="99"/>
                  <a:pt x="37" y="97"/>
                  <a:pt x="38" y="96"/>
                </a:cubicBezTo>
                <a:cubicBezTo>
                  <a:pt x="38" y="96"/>
                  <a:pt x="38" y="96"/>
                  <a:pt x="38" y="96"/>
                </a:cubicBezTo>
                <a:cubicBezTo>
                  <a:pt x="39" y="95"/>
                  <a:pt x="41" y="94"/>
                  <a:pt x="43" y="94"/>
                </a:cubicBezTo>
                <a:cubicBezTo>
                  <a:pt x="43" y="89"/>
                  <a:pt x="43" y="89"/>
                  <a:pt x="43" y="89"/>
                </a:cubicBezTo>
                <a:close/>
                <a:moveTo>
                  <a:pt x="43" y="124"/>
                </a:moveTo>
                <a:cubicBezTo>
                  <a:pt x="40" y="124"/>
                  <a:pt x="37" y="126"/>
                  <a:pt x="35" y="128"/>
                </a:cubicBezTo>
                <a:cubicBezTo>
                  <a:pt x="32" y="130"/>
                  <a:pt x="31" y="133"/>
                  <a:pt x="31" y="137"/>
                </a:cubicBezTo>
                <a:cubicBezTo>
                  <a:pt x="31" y="140"/>
                  <a:pt x="32" y="143"/>
                  <a:pt x="35" y="146"/>
                </a:cubicBezTo>
                <a:cubicBezTo>
                  <a:pt x="35" y="146"/>
                  <a:pt x="35" y="146"/>
                  <a:pt x="35" y="146"/>
                </a:cubicBezTo>
                <a:cubicBezTo>
                  <a:pt x="37" y="148"/>
                  <a:pt x="40" y="149"/>
                  <a:pt x="43" y="149"/>
                </a:cubicBezTo>
                <a:cubicBezTo>
                  <a:pt x="43" y="144"/>
                  <a:pt x="43" y="144"/>
                  <a:pt x="43" y="144"/>
                </a:cubicBezTo>
                <a:cubicBezTo>
                  <a:pt x="41" y="144"/>
                  <a:pt x="39" y="144"/>
                  <a:pt x="38" y="142"/>
                </a:cubicBezTo>
                <a:cubicBezTo>
                  <a:pt x="38" y="142"/>
                  <a:pt x="38" y="142"/>
                  <a:pt x="38" y="142"/>
                </a:cubicBezTo>
                <a:cubicBezTo>
                  <a:pt x="37" y="141"/>
                  <a:pt x="36" y="139"/>
                  <a:pt x="36" y="137"/>
                </a:cubicBezTo>
                <a:cubicBezTo>
                  <a:pt x="36" y="135"/>
                  <a:pt x="37" y="133"/>
                  <a:pt x="38" y="131"/>
                </a:cubicBezTo>
                <a:cubicBezTo>
                  <a:pt x="39" y="130"/>
                  <a:pt x="41" y="129"/>
                  <a:pt x="43" y="129"/>
                </a:cubicBezTo>
                <a:lnTo>
                  <a:pt x="43" y="12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4" name="Freeform 127"/>
          <p:cNvSpPr>
            <a:spLocks noEditPoints="1"/>
          </p:cNvSpPr>
          <p:nvPr/>
        </p:nvSpPr>
        <p:spPr bwMode="auto">
          <a:xfrm>
            <a:off x="6821866" y="4941830"/>
            <a:ext cx="87313" cy="368300"/>
          </a:xfrm>
          <a:custGeom>
            <a:avLst/>
            <a:gdLst>
              <a:gd name="T0" fmla="*/ 34 w 39"/>
              <a:gd name="T1" fmla="*/ 150 h 163"/>
              <a:gd name="T2" fmla="*/ 34 w 39"/>
              <a:gd name="T3" fmla="*/ 30 h 163"/>
              <a:gd name="T4" fmla="*/ 20 w 39"/>
              <a:gd name="T5" fmla="*/ 19 h 163"/>
              <a:gd name="T6" fmla="*/ 20 w 39"/>
              <a:gd name="T7" fmla="*/ 13 h 163"/>
              <a:gd name="T8" fmla="*/ 38 w 39"/>
              <a:gd name="T9" fmla="*/ 27 h 163"/>
              <a:gd name="T10" fmla="*/ 39 w 39"/>
              <a:gd name="T11" fmla="*/ 29 h 163"/>
              <a:gd name="T12" fmla="*/ 39 w 39"/>
              <a:gd name="T13" fmla="*/ 152 h 163"/>
              <a:gd name="T14" fmla="*/ 39 w 39"/>
              <a:gd name="T15" fmla="*/ 152 h 163"/>
              <a:gd name="T16" fmla="*/ 37 w 39"/>
              <a:gd name="T17" fmla="*/ 154 h 163"/>
              <a:gd name="T18" fmla="*/ 20 w 39"/>
              <a:gd name="T19" fmla="*/ 159 h 163"/>
              <a:gd name="T20" fmla="*/ 20 w 39"/>
              <a:gd name="T21" fmla="*/ 154 h 163"/>
              <a:gd name="T22" fmla="*/ 34 w 39"/>
              <a:gd name="T23" fmla="*/ 150 h 163"/>
              <a:gd name="T24" fmla="*/ 20 w 39"/>
              <a:gd name="T25" fmla="*/ 19 h 163"/>
              <a:gd name="T26" fmla="*/ 5 w 39"/>
              <a:gd name="T27" fmla="*/ 7 h 163"/>
              <a:gd name="T28" fmla="*/ 5 w 39"/>
              <a:gd name="T29" fmla="*/ 158 h 163"/>
              <a:gd name="T30" fmla="*/ 20 w 39"/>
              <a:gd name="T31" fmla="*/ 154 h 163"/>
              <a:gd name="T32" fmla="*/ 20 w 39"/>
              <a:gd name="T33" fmla="*/ 159 h 163"/>
              <a:gd name="T34" fmla="*/ 3 w 39"/>
              <a:gd name="T35" fmla="*/ 163 h 163"/>
              <a:gd name="T36" fmla="*/ 3 w 39"/>
              <a:gd name="T37" fmla="*/ 163 h 163"/>
              <a:gd name="T38" fmla="*/ 0 w 39"/>
              <a:gd name="T39" fmla="*/ 161 h 163"/>
              <a:gd name="T40" fmla="*/ 0 w 39"/>
              <a:gd name="T41" fmla="*/ 2 h 163"/>
              <a:gd name="T42" fmla="*/ 0 w 39"/>
              <a:gd name="T43" fmla="*/ 2 h 163"/>
              <a:gd name="T44" fmla="*/ 1 w 39"/>
              <a:gd name="T45" fmla="*/ 1 h 163"/>
              <a:gd name="T46" fmla="*/ 4 w 39"/>
              <a:gd name="T47" fmla="*/ 1 h 163"/>
              <a:gd name="T48" fmla="*/ 20 w 39"/>
              <a:gd name="T49" fmla="*/ 13 h 163"/>
              <a:gd name="T50" fmla="*/ 20 w 39"/>
              <a:gd name="T51" fmla="*/ 19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9" h="163">
                <a:moveTo>
                  <a:pt x="34" y="150"/>
                </a:moveTo>
                <a:cubicBezTo>
                  <a:pt x="34" y="30"/>
                  <a:pt x="34" y="30"/>
                  <a:pt x="34" y="30"/>
                </a:cubicBezTo>
                <a:cubicBezTo>
                  <a:pt x="20" y="19"/>
                  <a:pt x="20" y="19"/>
                  <a:pt x="20" y="19"/>
                </a:cubicBezTo>
                <a:cubicBezTo>
                  <a:pt x="20" y="13"/>
                  <a:pt x="20" y="13"/>
                  <a:pt x="20" y="13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8"/>
                  <a:pt x="39" y="29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9" y="153"/>
                  <a:pt x="38" y="154"/>
                  <a:pt x="37" y="154"/>
                </a:cubicBezTo>
                <a:cubicBezTo>
                  <a:pt x="20" y="159"/>
                  <a:pt x="20" y="159"/>
                  <a:pt x="20" y="159"/>
                </a:cubicBezTo>
                <a:cubicBezTo>
                  <a:pt x="20" y="154"/>
                  <a:pt x="20" y="154"/>
                  <a:pt x="20" y="154"/>
                </a:cubicBezTo>
                <a:lnTo>
                  <a:pt x="34" y="150"/>
                </a:lnTo>
                <a:close/>
                <a:moveTo>
                  <a:pt x="20" y="19"/>
                </a:moveTo>
                <a:cubicBezTo>
                  <a:pt x="5" y="7"/>
                  <a:pt x="5" y="7"/>
                  <a:pt x="5" y="7"/>
                </a:cubicBezTo>
                <a:cubicBezTo>
                  <a:pt x="5" y="158"/>
                  <a:pt x="5" y="158"/>
                  <a:pt x="5" y="158"/>
                </a:cubicBezTo>
                <a:cubicBezTo>
                  <a:pt x="20" y="154"/>
                  <a:pt x="20" y="154"/>
                  <a:pt x="20" y="154"/>
                </a:cubicBezTo>
                <a:cubicBezTo>
                  <a:pt x="20" y="159"/>
                  <a:pt x="20" y="159"/>
                  <a:pt x="20" y="159"/>
                </a:cubicBezTo>
                <a:cubicBezTo>
                  <a:pt x="3" y="163"/>
                  <a:pt x="3" y="163"/>
                  <a:pt x="3" y="163"/>
                </a:cubicBezTo>
                <a:cubicBezTo>
                  <a:pt x="3" y="163"/>
                  <a:pt x="3" y="163"/>
                  <a:pt x="3" y="163"/>
                </a:cubicBezTo>
                <a:cubicBezTo>
                  <a:pt x="1" y="163"/>
                  <a:pt x="0" y="162"/>
                  <a:pt x="0" y="161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1"/>
                  <a:pt x="1" y="1"/>
                </a:cubicBezTo>
                <a:cubicBezTo>
                  <a:pt x="1" y="0"/>
                  <a:pt x="3" y="0"/>
                  <a:pt x="4" y="1"/>
                </a:cubicBezTo>
                <a:cubicBezTo>
                  <a:pt x="20" y="13"/>
                  <a:pt x="20" y="13"/>
                  <a:pt x="20" y="13"/>
                </a:cubicBezTo>
                <a:lnTo>
                  <a:pt x="20" y="1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5" name="Freeform 128"/>
          <p:cNvSpPr>
            <a:spLocks noEditPoints="1"/>
          </p:cNvSpPr>
          <p:nvPr/>
        </p:nvSpPr>
        <p:spPr bwMode="auto">
          <a:xfrm>
            <a:off x="6652004" y="4971993"/>
            <a:ext cx="138113" cy="58738"/>
          </a:xfrm>
          <a:custGeom>
            <a:avLst/>
            <a:gdLst>
              <a:gd name="T0" fmla="*/ 30 w 61"/>
              <a:gd name="T1" fmla="*/ 0 h 26"/>
              <a:gd name="T2" fmla="*/ 59 w 61"/>
              <a:gd name="T3" fmla="*/ 0 h 26"/>
              <a:gd name="T4" fmla="*/ 61 w 61"/>
              <a:gd name="T5" fmla="*/ 3 h 26"/>
              <a:gd name="T6" fmla="*/ 61 w 61"/>
              <a:gd name="T7" fmla="*/ 24 h 26"/>
              <a:gd name="T8" fmla="*/ 59 w 61"/>
              <a:gd name="T9" fmla="*/ 26 h 26"/>
              <a:gd name="T10" fmla="*/ 30 w 61"/>
              <a:gd name="T11" fmla="*/ 26 h 26"/>
              <a:gd name="T12" fmla="*/ 30 w 61"/>
              <a:gd name="T13" fmla="*/ 22 h 26"/>
              <a:gd name="T14" fmla="*/ 56 w 61"/>
              <a:gd name="T15" fmla="*/ 22 h 26"/>
              <a:gd name="T16" fmla="*/ 56 w 61"/>
              <a:gd name="T17" fmla="*/ 5 h 26"/>
              <a:gd name="T18" fmla="*/ 30 w 61"/>
              <a:gd name="T19" fmla="*/ 5 h 26"/>
              <a:gd name="T20" fmla="*/ 30 w 61"/>
              <a:gd name="T21" fmla="*/ 0 h 26"/>
              <a:gd name="T22" fmla="*/ 2 w 61"/>
              <a:gd name="T23" fmla="*/ 0 h 26"/>
              <a:gd name="T24" fmla="*/ 30 w 61"/>
              <a:gd name="T25" fmla="*/ 0 h 26"/>
              <a:gd name="T26" fmla="*/ 30 w 61"/>
              <a:gd name="T27" fmla="*/ 5 h 26"/>
              <a:gd name="T28" fmla="*/ 4 w 61"/>
              <a:gd name="T29" fmla="*/ 5 h 26"/>
              <a:gd name="T30" fmla="*/ 4 w 61"/>
              <a:gd name="T31" fmla="*/ 22 h 26"/>
              <a:gd name="T32" fmla="*/ 30 w 61"/>
              <a:gd name="T33" fmla="*/ 22 h 26"/>
              <a:gd name="T34" fmla="*/ 30 w 61"/>
              <a:gd name="T35" fmla="*/ 26 h 26"/>
              <a:gd name="T36" fmla="*/ 2 w 61"/>
              <a:gd name="T37" fmla="*/ 26 h 26"/>
              <a:gd name="T38" fmla="*/ 0 w 61"/>
              <a:gd name="T39" fmla="*/ 24 h 26"/>
              <a:gd name="T40" fmla="*/ 0 w 61"/>
              <a:gd name="T41" fmla="*/ 3 h 26"/>
              <a:gd name="T42" fmla="*/ 2 w 61"/>
              <a:gd name="T4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" h="26">
                <a:moveTo>
                  <a:pt x="30" y="0"/>
                </a:moveTo>
                <a:cubicBezTo>
                  <a:pt x="59" y="0"/>
                  <a:pt x="59" y="0"/>
                  <a:pt x="59" y="0"/>
                </a:cubicBezTo>
                <a:cubicBezTo>
                  <a:pt x="60" y="0"/>
                  <a:pt x="61" y="1"/>
                  <a:pt x="61" y="3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25"/>
                  <a:pt x="60" y="26"/>
                  <a:pt x="59" y="26"/>
                </a:cubicBezTo>
                <a:cubicBezTo>
                  <a:pt x="30" y="26"/>
                  <a:pt x="30" y="26"/>
                  <a:pt x="30" y="26"/>
                </a:cubicBezTo>
                <a:cubicBezTo>
                  <a:pt x="30" y="22"/>
                  <a:pt x="30" y="22"/>
                  <a:pt x="30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5"/>
                  <a:pt x="56" y="5"/>
                  <a:pt x="56" y="5"/>
                </a:cubicBezTo>
                <a:cubicBezTo>
                  <a:pt x="30" y="5"/>
                  <a:pt x="30" y="5"/>
                  <a:pt x="30" y="5"/>
                </a:cubicBezTo>
                <a:lnTo>
                  <a:pt x="30" y="0"/>
                </a:lnTo>
                <a:close/>
                <a:moveTo>
                  <a:pt x="2" y="0"/>
                </a:moveTo>
                <a:cubicBezTo>
                  <a:pt x="30" y="0"/>
                  <a:pt x="30" y="0"/>
                  <a:pt x="30" y="0"/>
                </a:cubicBezTo>
                <a:cubicBezTo>
                  <a:pt x="30" y="5"/>
                  <a:pt x="30" y="5"/>
                  <a:pt x="30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22"/>
                  <a:pt x="4" y="22"/>
                  <a:pt x="4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26"/>
                  <a:pt x="30" y="26"/>
                  <a:pt x="30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6"/>
                  <a:pt x="0" y="25"/>
                  <a:pt x="0" y="2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6" name="Freeform 129"/>
          <p:cNvSpPr>
            <a:spLocks noEditPoints="1"/>
          </p:cNvSpPr>
          <p:nvPr/>
        </p:nvSpPr>
        <p:spPr bwMode="auto">
          <a:xfrm>
            <a:off x="6652004" y="5057718"/>
            <a:ext cx="138113" cy="58738"/>
          </a:xfrm>
          <a:custGeom>
            <a:avLst/>
            <a:gdLst>
              <a:gd name="T0" fmla="*/ 30 w 61"/>
              <a:gd name="T1" fmla="*/ 0 h 26"/>
              <a:gd name="T2" fmla="*/ 59 w 61"/>
              <a:gd name="T3" fmla="*/ 0 h 26"/>
              <a:gd name="T4" fmla="*/ 61 w 61"/>
              <a:gd name="T5" fmla="*/ 2 h 26"/>
              <a:gd name="T6" fmla="*/ 61 w 61"/>
              <a:gd name="T7" fmla="*/ 23 h 26"/>
              <a:gd name="T8" fmla="*/ 59 w 61"/>
              <a:gd name="T9" fmla="*/ 26 h 26"/>
              <a:gd name="T10" fmla="*/ 30 w 61"/>
              <a:gd name="T11" fmla="*/ 26 h 26"/>
              <a:gd name="T12" fmla="*/ 30 w 61"/>
              <a:gd name="T13" fmla="*/ 21 h 26"/>
              <a:gd name="T14" fmla="*/ 56 w 61"/>
              <a:gd name="T15" fmla="*/ 21 h 26"/>
              <a:gd name="T16" fmla="*/ 56 w 61"/>
              <a:gd name="T17" fmla="*/ 4 h 26"/>
              <a:gd name="T18" fmla="*/ 30 w 61"/>
              <a:gd name="T19" fmla="*/ 4 h 26"/>
              <a:gd name="T20" fmla="*/ 30 w 61"/>
              <a:gd name="T21" fmla="*/ 0 h 26"/>
              <a:gd name="T22" fmla="*/ 2 w 61"/>
              <a:gd name="T23" fmla="*/ 0 h 26"/>
              <a:gd name="T24" fmla="*/ 30 w 61"/>
              <a:gd name="T25" fmla="*/ 0 h 26"/>
              <a:gd name="T26" fmla="*/ 30 w 61"/>
              <a:gd name="T27" fmla="*/ 4 h 26"/>
              <a:gd name="T28" fmla="*/ 4 w 61"/>
              <a:gd name="T29" fmla="*/ 4 h 26"/>
              <a:gd name="T30" fmla="*/ 4 w 61"/>
              <a:gd name="T31" fmla="*/ 21 h 26"/>
              <a:gd name="T32" fmla="*/ 30 w 61"/>
              <a:gd name="T33" fmla="*/ 21 h 26"/>
              <a:gd name="T34" fmla="*/ 30 w 61"/>
              <a:gd name="T35" fmla="*/ 26 h 26"/>
              <a:gd name="T36" fmla="*/ 2 w 61"/>
              <a:gd name="T37" fmla="*/ 26 h 26"/>
              <a:gd name="T38" fmla="*/ 0 w 61"/>
              <a:gd name="T39" fmla="*/ 23 h 26"/>
              <a:gd name="T40" fmla="*/ 0 w 61"/>
              <a:gd name="T41" fmla="*/ 2 h 26"/>
              <a:gd name="T42" fmla="*/ 2 w 61"/>
              <a:gd name="T4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" h="26">
                <a:moveTo>
                  <a:pt x="30" y="0"/>
                </a:moveTo>
                <a:cubicBezTo>
                  <a:pt x="59" y="0"/>
                  <a:pt x="59" y="0"/>
                  <a:pt x="59" y="0"/>
                </a:cubicBezTo>
                <a:cubicBezTo>
                  <a:pt x="60" y="0"/>
                  <a:pt x="61" y="1"/>
                  <a:pt x="61" y="2"/>
                </a:cubicBezTo>
                <a:cubicBezTo>
                  <a:pt x="61" y="23"/>
                  <a:pt x="61" y="23"/>
                  <a:pt x="61" y="23"/>
                </a:cubicBezTo>
                <a:cubicBezTo>
                  <a:pt x="61" y="25"/>
                  <a:pt x="60" y="26"/>
                  <a:pt x="59" y="26"/>
                </a:cubicBezTo>
                <a:cubicBezTo>
                  <a:pt x="30" y="26"/>
                  <a:pt x="30" y="26"/>
                  <a:pt x="30" y="26"/>
                </a:cubicBezTo>
                <a:cubicBezTo>
                  <a:pt x="30" y="21"/>
                  <a:pt x="30" y="21"/>
                  <a:pt x="30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4"/>
                  <a:pt x="56" y="4"/>
                  <a:pt x="56" y="4"/>
                </a:cubicBezTo>
                <a:cubicBezTo>
                  <a:pt x="30" y="4"/>
                  <a:pt x="30" y="4"/>
                  <a:pt x="30" y="4"/>
                </a:cubicBezTo>
                <a:lnTo>
                  <a:pt x="30" y="0"/>
                </a:lnTo>
                <a:close/>
                <a:moveTo>
                  <a:pt x="2" y="0"/>
                </a:moveTo>
                <a:cubicBezTo>
                  <a:pt x="30" y="0"/>
                  <a:pt x="30" y="0"/>
                  <a:pt x="30" y="0"/>
                </a:cubicBezTo>
                <a:cubicBezTo>
                  <a:pt x="30" y="4"/>
                  <a:pt x="30" y="4"/>
                  <a:pt x="30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21"/>
                  <a:pt x="4" y="21"/>
                  <a:pt x="4" y="21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26"/>
                  <a:pt x="30" y="26"/>
                  <a:pt x="30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01" name="Group 82"/>
          <p:cNvGrpSpPr/>
          <p:nvPr/>
        </p:nvGrpSpPr>
        <p:grpSpPr>
          <a:xfrm>
            <a:off x="4340681" y="2343032"/>
            <a:ext cx="264017" cy="264017"/>
            <a:chOff x="8216107" y="1647825"/>
            <a:chExt cx="464344" cy="464344"/>
          </a:xfrm>
          <a:solidFill>
            <a:schemeClr val="bg1">
              <a:lumMod val="50000"/>
            </a:schemeClr>
          </a:solidFill>
        </p:grpSpPr>
        <p:sp>
          <p:nvSpPr>
            <p:cNvPr id="102" name="AutoShape 81"/>
            <p:cNvSpPr/>
            <p:nvPr/>
          </p:nvSpPr>
          <p:spPr bwMode="auto">
            <a:xfrm>
              <a:off x="8216107" y="1647825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03" name="AutoShape 82"/>
            <p:cNvSpPr/>
            <p:nvPr/>
          </p:nvSpPr>
          <p:spPr bwMode="auto">
            <a:xfrm>
              <a:off x="8259763" y="2024857"/>
              <a:ext cx="43657" cy="436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4400"/>
                  </a:moveTo>
                  <a:cubicBezTo>
                    <a:pt x="8820" y="14400"/>
                    <a:pt x="7200" y="12782"/>
                    <a:pt x="7200" y="10800"/>
                  </a:cubicBezTo>
                  <a:cubicBezTo>
                    <a:pt x="7200" y="8817"/>
                    <a:pt x="8820" y="7200"/>
                    <a:pt x="10800" y="7200"/>
                  </a:cubicBezTo>
                  <a:cubicBezTo>
                    <a:pt x="12779" y="7200"/>
                    <a:pt x="14400" y="8817"/>
                    <a:pt x="14400" y="10800"/>
                  </a:cubicBezTo>
                  <a:cubicBezTo>
                    <a:pt x="14400" y="12782"/>
                    <a:pt x="12779" y="14400"/>
                    <a:pt x="10800" y="14400"/>
                  </a:cubicBezTo>
                  <a:moveTo>
                    <a:pt x="10800" y="0"/>
                  </a:move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104" name="矩形 5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3697646" y="4257170"/>
            <a:ext cx="15500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358FCB"/>
                </a:solidFill>
                <a:latin typeface="+mj-ea"/>
                <a:ea typeface="+mj-ea"/>
              </a:rPr>
              <a:t>Step </a:t>
            </a:r>
            <a:r>
              <a:rPr lang="en-US" altLang="zh-CN" sz="1400" dirty="0" smtClean="0">
                <a:solidFill>
                  <a:srgbClr val="358FCB"/>
                </a:solidFill>
                <a:latin typeface="+mj-ea"/>
                <a:ea typeface="+mj-ea"/>
              </a:rPr>
              <a:t>2</a:t>
            </a:r>
            <a:r>
              <a:rPr lang="zh-CN" altLang="en-US" sz="1400" dirty="0" smtClean="0">
                <a:solidFill>
                  <a:srgbClr val="358FCB"/>
                </a:solidFill>
                <a:latin typeface="+mj-ea"/>
                <a:ea typeface="+mj-ea"/>
              </a:rPr>
              <a:t>：</a:t>
            </a:r>
            <a:r>
              <a:rPr lang="zh-CN" altLang="en-US" sz="1400" dirty="0" smtClean="0">
                <a:solidFill>
                  <a:srgbClr val="358FCB"/>
                </a:solidFill>
                <a:ea typeface="微软雅黑" panose="020B0503020204020204" pitchFamily="34" charset="-122"/>
              </a:rPr>
              <a:t>智能化</a:t>
            </a:r>
            <a:endParaRPr lang="zh-CN" altLang="en-US" sz="1400" dirty="0">
              <a:solidFill>
                <a:srgbClr val="358FCB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05" name="直接连接符 5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3875314" y="4564947"/>
            <a:ext cx="118654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2986306" y="4554673"/>
            <a:ext cx="32367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7F7F7F"/>
                </a:solidFill>
                <a:latin typeface="Raleway" panose="020B0003030101060003" pitchFamily="34" charset="0"/>
              </a:rPr>
              <a:t>关键词：智能化程度高、用户体验极好</a:t>
            </a:r>
            <a:endParaRPr lang="id-ID" sz="1400" dirty="0">
              <a:solidFill>
                <a:srgbClr val="7F7F7F"/>
              </a:solidFill>
              <a:latin typeface="Raleway" panose="020B0003030101060003" pitchFamily="34" charset="0"/>
            </a:endParaRPr>
          </a:p>
        </p:txBody>
      </p:sp>
      <p:sp>
        <p:nvSpPr>
          <p:cNvPr id="107" name="矩形 5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6012945" y="2617425"/>
            <a:ext cx="15259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358FCB"/>
                </a:solidFill>
                <a:latin typeface="+mj-ea"/>
                <a:ea typeface="+mj-ea"/>
              </a:rPr>
              <a:t>Step 3</a:t>
            </a:r>
            <a:r>
              <a:rPr lang="zh-CN" altLang="en-US" sz="1400" dirty="0" smtClean="0">
                <a:solidFill>
                  <a:srgbClr val="358FCB"/>
                </a:solidFill>
                <a:latin typeface="+mj-ea"/>
                <a:ea typeface="+mj-ea"/>
              </a:rPr>
              <a:t>：</a:t>
            </a:r>
            <a:r>
              <a:rPr lang="zh-CN" altLang="en-US" sz="1400" dirty="0" smtClean="0">
                <a:solidFill>
                  <a:srgbClr val="358FCB"/>
                </a:solidFill>
                <a:ea typeface="微软雅黑" panose="020B0503020204020204" pitchFamily="34" charset="-122"/>
              </a:rPr>
              <a:t>自动化</a:t>
            </a:r>
            <a:endParaRPr lang="zh-CN" altLang="en-US" sz="1400" dirty="0">
              <a:solidFill>
                <a:srgbClr val="358FCB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08" name="直接连接符 5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6150429" y="2925202"/>
            <a:ext cx="1251857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5875507" y="2952850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7F7F7F"/>
                </a:solidFill>
                <a:latin typeface="Raleway" panose="020B0003030101060003" pitchFamily="34" charset="0"/>
              </a:rPr>
              <a:t>关键词：供应链管理；</a:t>
            </a:r>
            <a:endParaRPr lang="id-ID" sz="1400" dirty="0">
              <a:solidFill>
                <a:srgbClr val="7F7F7F"/>
              </a:solidFill>
              <a:latin typeface="Raleway" panose="020B0003030101060003" pitchFamily="34" charset="0"/>
            </a:endParaRPr>
          </a:p>
        </p:txBody>
      </p:sp>
      <p:grpSp>
        <p:nvGrpSpPr>
          <p:cNvPr id="110" name="组合 86"/>
          <p:cNvGrpSpPr/>
          <p:nvPr/>
        </p:nvGrpSpPr>
        <p:grpSpPr>
          <a:xfrm>
            <a:off x="1318403" y="1094688"/>
            <a:ext cx="340923" cy="296058"/>
            <a:chOff x="5753100" y="4821238"/>
            <a:chExt cx="760413" cy="741362"/>
          </a:xfrm>
          <a:solidFill>
            <a:srgbClr val="7F7F7F"/>
          </a:solidFill>
        </p:grpSpPr>
        <p:sp>
          <p:nvSpPr>
            <p:cNvPr id="111" name="Freeform 915"/>
            <p:cNvSpPr>
              <a:spLocks/>
            </p:cNvSpPr>
            <p:nvPr/>
          </p:nvSpPr>
          <p:spPr bwMode="auto">
            <a:xfrm>
              <a:off x="6064250" y="4821238"/>
              <a:ext cx="104775" cy="123825"/>
            </a:xfrm>
            <a:custGeom>
              <a:avLst/>
              <a:gdLst>
                <a:gd name="T0" fmla="*/ 11 w 28"/>
                <a:gd name="T1" fmla="*/ 32 h 33"/>
                <a:gd name="T2" fmla="*/ 26 w 28"/>
                <a:gd name="T3" fmla="*/ 19 h 33"/>
                <a:gd name="T4" fmla="*/ 17 w 28"/>
                <a:gd name="T5" fmla="*/ 1 h 33"/>
                <a:gd name="T6" fmla="*/ 1 w 28"/>
                <a:gd name="T7" fmla="*/ 14 h 33"/>
                <a:gd name="T8" fmla="*/ 11 w 28"/>
                <a:gd name="T9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3">
                  <a:moveTo>
                    <a:pt x="11" y="32"/>
                  </a:moveTo>
                  <a:cubicBezTo>
                    <a:pt x="18" y="33"/>
                    <a:pt x="24" y="27"/>
                    <a:pt x="26" y="19"/>
                  </a:cubicBezTo>
                  <a:cubicBezTo>
                    <a:pt x="28" y="10"/>
                    <a:pt x="24" y="2"/>
                    <a:pt x="17" y="1"/>
                  </a:cubicBezTo>
                  <a:cubicBezTo>
                    <a:pt x="10" y="0"/>
                    <a:pt x="3" y="6"/>
                    <a:pt x="1" y="14"/>
                  </a:cubicBezTo>
                  <a:cubicBezTo>
                    <a:pt x="0" y="22"/>
                    <a:pt x="4" y="30"/>
                    <a:pt x="1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12" name="Freeform 916"/>
            <p:cNvSpPr>
              <a:spLocks/>
            </p:cNvSpPr>
            <p:nvPr/>
          </p:nvSpPr>
          <p:spPr bwMode="auto">
            <a:xfrm>
              <a:off x="5838824" y="4929188"/>
              <a:ext cx="471487" cy="492125"/>
            </a:xfrm>
            <a:custGeom>
              <a:avLst/>
              <a:gdLst>
                <a:gd name="T0" fmla="*/ 27 w 126"/>
                <a:gd name="T1" fmla="*/ 32 h 131"/>
                <a:gd name="T2" fmla="*/ 40 w 126"/>
                <a:gd name="T3" fmla="*/ 22 h 131"/>
                <a:gd name="T4" fmla="*/ 26 w 126"/>
                <a:gd name="T5" fmla="*/ 62 h 131"/>
                <a:gd name="T6" fmla="*/ 26 w 126"/>
                <a:gd name="T7" fmla="*/ 62 h 131"/>
                <a:gd name="T8" fmla="*/ 36 w 126"/>
                <a:gd name="T9" fmla="*/ 66 h 131"/>
                <a:gd name="T10" fmla="*/ 31 w 126"/>
                <a:gd name="T11" fmla="*/ 91 h 131"/>
                <a:gd name="T12" fmla="*/ 17 w 126"/>
                <a:gd name="T13" fmla="*/ 123 h 131"/>
                <a:gd name="T14" fmla="*/ 32 w 126"/>
                <a:gd name="T15" fmla="*/ 131 h 131"/>
                <a:gd name="T16" fmla="*/ 51 w 126"/>
                <a:gd name="T17" fmla="*/ 88 h 131"/>
                <a:gd name="T18" fmla="*/ 54 w 126"/>
                <a:gd name="T19" fmla="*/ 74 h 131"/>
                <a:gd name="T20" fmla="*/ 75 w 126"/>
                <a:gd name="T21" fmla="*/ 75 h 131"/>
                <a:gd name="T22" fmla="*/ 73 w 126"/>
                <a:gd name="T23" fmla="*/ 79 h 131"/>
                <a:gd name="T24" fmla="*/ 70 w 126"/>
                <a:gd name="T25" fmla="*/ 96 h 131"/>
                <a:gd name="T26" fmla="*/ 86 w 126"/>
                <a:gd name="T27" fmla="*/ 100 h 131"/>
                <a:gd name="T28" fmla="*/ 92 w 126"/>
                <a:gd name="T29" fmla="*/ 80 h 131"/>
                <a:gd name="T30" fmla="*/ 95 w 126"/>
                <a:gd name="T31" fmla="*/ 69 h 131"/>
                <a:gd name="T32" fmla="*/ 86 w 126"/>
                <a:gd name="T33" fmla="*/ 57 h 131"/>
                <a:gd name="T34" fmla="*/ 86 w 126"/>
                <a:gd name="T35" fmla="*/ 57 h 131"/>
                <a:gd name="T36" fmla="*/ 85 w 126"/>
                <a:gd name="T37" fmla="*/ 57 h 131"/>
                <a:gd name="T38" fmla="*/ 84 w 126"/>
                <a:gd name="T39" fmla="*/ 57 h 131"/>
                <a:gd name="T40" fmla="*/ 81 w 126"/>
                <a:gd name="T41" fmla="*/ 56 h 131"/>
                <a:gd name="T42" fmla="*/ 76 w 126"/>
                <a:gd name="T43" fmla="*/ 56 h 131"/>
                <a:gd name="T44" fmla="*/ 66 w 126"/>
                <a:gd name="T45" fmla="*/ 55 h 131"/>
                <a:gd name="T46" fmla="*/ 74 w 126"/>
                <a:gd name="T47" fmla="*/ 27 h 131"/>
                <a:gd name="T48" fmla="*/ 78 w 126"/>
                <a:gd name="T49" fmla="*/ 33 h 131"/>
                <a:gd name="T50" fmla="*/ 83 w 126"/>
                <a:gd name="T51" fmla="*/ 39 h 131"/>
                <a:gd name="T52" fmla="*/ 84 w 126"/>
                <a:gd name="T53" fmla="*/ 40 h 131"/>
                <a:gd name="T54" fmla="*/ 91 w 126"/>
                <a:gd name="T55" fmla="*/ 45 h 131"/>
                <a:gd name="T56" fmla="*/ 91 w 126"/>
                <a:gd name="T57" fmla="*/ 45 h 131"/>
                <a:gd name="T58" fmla="*/ 91 w 126"/>
                <a:gd name="T59" fmla="*/ 45 h 131"/>
                <a:gd name="T60" fmla="*/ 92 w 126"/>
                <a:gd name="T61" fmla="*/ 45 h 131"/>
                <a:gd name="T62" fmla="*/ 95 w 126"/>
                <a:gd name="T63" fmla="*/ 45 h 131"/>
                <a:gd name="T64" fmla="*/ 126 w 126"/>
                <a:gd name="T65" fmla="*/ 45 h 131"/>
                <a:gd name="T66" fmla="*/ 126 w 126"/>
                <a:gd name="T67" fmla="*/ 28 h 131"/>
                <a:gd name="T68" fmla="*/ 95 w 126"/>
                <a:gd name="T69" fmla="*/ 29 h 131"/>
                <a:gd name="T70" fmla="*/ 94 w 126"/>
                <a:gd name="T71" fmla="*/ 29 h 131"/>
                <a:gd name="T72" fmla="*/ 91 w 126"/>
                <a:gd name="T73" fmla="*/ 24 h 131"/>
                <a:gd name="T74" fmla="*/ 81 w 126"/>
                <a:gd name="T75" fmla="*/ 12 h 131"/>
                <a:gd name="T76" fmla="*/ 75 w 126"/>
                <a:gd name="T77" fmla="*/ 9 h 131"/>
                <a:gd name="T78" fmla="*/ 74 w 126"/>
                <a:gd name="T79" fmla="*/ 8 h 131"/>
                <a:gd name="T80" fmla="*/ 76 w 126"/>
                <a:gd name="T81" fmla="*/ 14 h 131"/>
                <a:gd name="T82" fmla="*/ 71 w 126"/>
                <a:gd name="T83" fmla="*/ 16 h 131"/>
                <a:gd name="T84" fmla="*/ 71 w 126"/>
                <a:gd name="T85" fmla="*/ 21 h 131"/>
                <a:gd name="T86" fmla="*/ 61 w 126"/>
                <a:gd name="T87" fmla="*/ 37 h 131"/>
                <a:gd name="T88" fmla="*/ 68 w 126"/>
                <a:gd name="T89" fmla="*/ 12 h 131"/>
                <a:gd name="T90" fmla="*/ 69 w 126"/>
                <a:gd name="T91" fmla="*/ 11 h 131"/>
                <a:gd name="T92" fmla="*/ 70 w 126"/>
                <a:gd name="T93" fmla="*/ 6 h 131"/>
                <a:gd name="T94" fmla="*/ 68 w 126"/>
                <a:gd name="T95" fmla="*/ 5 h 131"/>
                <a:gd name="T96" fmla="*/ 65 w 126"/>
                <a:gd name="T97" fmla="*/ 10 h 131"/>
                <a:gd name="T98" fmla="*/ 65 w 126"/>
                <a:gd name="T99" fmla="*/ 11 h 131"/>
                <a:gd name="T100" fmla="*/ 57 w 126"/>
                <a:gd name="T101" fmla="*/ 35 h 131"/>
                <a:gd name="T102" fmla="*/ 58 w 126"/>
                <a:gd name="T103" fmla="*/ 17 h 131"/>
                <a:gd name="T104" fmla="*/ 61 w 126"/>
                <a:gd name="T105" fmla="*/ 12 h 131"/>
                <a:gd name="T106" fmla="*/ 59 w 126"/>
                <a:gd name="T107" fmla="*/ 8 h 131"/>
                <a:gd name="T108" fmla="*/ 63 w 126"/>
                <a:gd name="T109" fmla="*/ 4 h 131"/>
                <a:gd name="T110" fmla="*/ 53 w 126"/>
                <a:gd name="T111" fmla="*/ 1 h 131"/>
                <a:gd name="T112" fmla="*/ 44 w 126"/>
                <a:gd name="T113" fmla="*/ 1 h 131"/>
                <a:gd name="T114" fmla="*/ 18 w 126"/>
                <a:gd name="T115" fmla="*/ 19 h 131"/>
                <a:gd name="T116" fmla="*/ 0 w 126"/>
                <a:gd name="T117" fmla="*/ 49 h 131"/>
                <a:gd name="T118" fmla="*/ 15 w 126"/>
                <a:gd name="T119" fmla="*/ 57 h 131"/>
                <a:gd name="T120" fmla="*/ 27 w 126"/>
                <a:gd name="T1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6" h="131">
                  <a:moveTo>
                    <a:pt x="27" y="32"/>
                  </a:moveTo>
                  <a:cubicBezTo>
                    <a:pt x="40" y="22"/>
                    <a:pt x="40" y="22"/>
                    <a:pt x="40" y="22"/>
                  </a:cubicBezTo>
                  <a:cubicBezTo>
                    <a:pt x="35" y="36"/>
                    <a:pt x="30" y="49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9" y="64"/>
                    <a:pt x="33" y="65"/>
                    <a:pt x="36" y="66"/>
                  </a:cubicBezTo>
                  <a:cubicBezTo>
                    <a:pt x="35" y="75"/>
                    <a:pt x="33" y="85"/>
                    <a:pt x="31" y="91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37" y="119"/>
                    <a:pt x="46" y="107"/>
                    <a:pt x="51" y="88"/>
                  </a:cubicBezTo>
                  <a:cubicBezTo>
                    <a:pt x="52" y="83"/>
                    <a:pt x="53" y="78"/>
                    <a:pt x="54" y="74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95"/>
                    <a:pt x="90" y="88"/>
                    <a:pt x="92" y="80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76" y="56"/>
                    <a:pt x="76" y="56"/>
                    <a:pt x="76" y="56"/>
                  </a:cubicBezTo>
                  <a:cubicBezTo>
                    <a:pt x="72" y="56"/>
                    <a:pt x="69" y="56"/>
                    <a:pt x="66" y="55"/>
                  </a:cubicBezTo>
                  <a:cubicBezTo>
                    <a:pt x="69" y="46"/>
                    <a:pt x="72" y="36"/>
                    <a:pt x="74" y="27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39"/>
                    <a:pt x="126" y="34"/>
                    <a:pt x="126" y="28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10"/>
                    <a:pt x="78" y="9"/>
                    <a:pt x="75" y="9"/>
                  </a:cubicBezTo>
                  <a:cubicBezTo>
                    <a:pt x="75" y="8"/>
                    <a:pt x="75" y="8"/>
                    <a:pt x="74" y="8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0" y="3"/>
                    <a:pt x="56" y="2"/>
                    <a:pt x="53" y="1"/>
                  </a:cubicBezTo>
                  <a:cubicBezTo>
                    <a:pt x="48" y="0"/>
                    <a:pt x="47" y="0"/>
                    <a:pt x="44" y="1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7" y="34"/>
                    <a:pt x="6" y="39"/>
                    <a:pt x="0" y="49"/>
                  </a:cubicBezTo>
                  <a:cubicBezTo>
                    <a:pt x="5" y="52"/>
                    <a:pt x="10" y="55"/>
                    <a:pt x="15" y="57"/>
                  </a:cubicBezTo>
                  <a:cubicBezTo>
                    <a:pt x="19" y="49"/>
                    <a:pt x="27" y="3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13" name="Freeform 917"/>
            <p:cNvSpPr>
              <a:spLocks noEditPoints="1"/>
            </p:cNvSpPr>
            <p:nvPr/>
          </p:nvSpPr>
          <p:spPr bwMode="auto">
            <a:xfrm>
              <a:off x="5753100" y="5135563"/>
              <a:ext cx="168275" cy="153988"/>
            </a:xfrm>
            <a:custGeom>
              <a:avLst/>
              <a:gdLst>
                <a:gd name="T0" fmla="*/ 5 w 45"/>
                <a:gd name="T1" fmla="*/ 33 h 41"/>
                <a:gd name="T2" fmla="*/ 7 w 45"/>
                <a:gd name="T3" fmla="*/ 32 h 41"/>
                <a:gd name="T4" fmla="*/ 7 w 45"/>
                <a:gd name="T5" fmla="*/ 32 h 41"/>
                <a:gd name="T6" fmla="*/ 29 w 45"/>
                <a:gd name="T7" fmla="*/ 39 h 41"/>
                <a:gd name="T8" fmla="*/ 29 w 45"/>
                <a:gd name="T9" fmla="*/ 39 h 41"/>
                <a:gd name="T10" fmla="*/ 30 w 45"/>
                <a:gd name="T11" fmla="*/ 41 h 41"/>
                <a:gd name="T12" fmla="*/ 32 w 45"/>
                <a:gd name="T13" fmla="*/ 41 h 41"/>
                <a:gd name="T14" fmla="*/ 33 w 45"/>
                <a:gd name="T15" fmla="*/ 40 h 41"/>
                <a:gd name="T16" fmla="*/ 33 w 45"/>
                <a:gd name="T17" fmla="*/ 40 h 41"/>
                <a:gd name="T18" fmla="*/ 38 w 45"/>
                <a:gd name="T19" fmla="*/ 37 h 41"/>
                <a:gd name="T20" fmla="*/ 44 w 45"/>
                <a:gd name="T21" fmla="*/ 18 h 41"/>
                <a:gd name="T22" fmla="*/ 41 w 45"/>
                <a:gd name="T23" fmla="*/ 13 h 41"/>
                <a:gd name="T24" fmla="*/ 36 w 45"/>
                <a:gd name="T25" fmla="*/ 11 h 41"/>
                <a:gd name="T26" fmla="*/ 36 w 45"/>
                <a:gd name="T27" fmla="*/ 11 h 41"/>
                <a:gd name="T28" fmla="*/ 32 w 45"/>
                <a:gd name="T29" fmla="*/ 4 h 41"/>
                <a:gd name="T30" fmla="*/ 25 w 45"/>
                <a:gd name="T31" fmla="*/ 1 h 41"/>
                <a:gd name="T32" fmla="*/ 17 w 45"/>
                <a:gd name="T33" fmla="*/ 5 h 41"/>
                <a:gd name="T34" fmla="*/ 17 w 45"/>
                <a:gd name="T35" fmla="*/ 6 h 41"/>
                <a:gd name="T36" fmla="*/ 12 w 45"/>
                <a:gd name="T37" fmla="*/ 4 h 41"/>
                <a:gd name="T38" fmla="*/ 7 w 45"/>
                <a:gd name="T39" fmla="*/ 7 h 41"/>
                <a:gd name="T40" fmla="*/ 1 w 45"/>
                <a:gd name="T41" fmla="*/ 25 h 41"/>
                <a:gd name="T42" fmla="*/ 3 w 45"/>
                <a:gd name="T43" fmla="*/ 30 h 41"/>
                <a:gd name="T44" fmla="*/ 3 w 45"/>
                <a:gd name="T45" fmla="*/ 31 h 41"/>
                <a:gd name="T46" fmla="*/ 3 w 45"/>
                <a:gd name="T47" fmla="*/ 32 h 41"/>
                <a:gd name="T48" fmla="*/ 5 w 45"/>
                <a:gd name="T49" fmla="*/ 33 h 41"/>
                <a:gd name="T50" fmla="*/ 20 w 45"/>
                <a:gd name="T51" fmla="*/ 6 h 41"/>
                <a:gd name="T52" fmla="*/ 24 w 45"/>
                <a:gd name="T53" fmla="*/ 4 h 41"/>
                <a:gd name="T54" fmla="*/ 31 w 45"/>
                <a:gd name="T55" fmla="*/ 7 h 41"/>
                <a:gd name="T56" fmla="*/ 33 w 45"/>
                <a:gd name="T57" fmla="*/ 10 h 41"/>
                <a:gd name="T58" fmla="*/ 33 w 45"/>
                <a:gd name="T59" fmla="*/ 10 h 41"/>
                <a:gd name="T60" fmla="*/ 20 w 45"/>
                <a:gd name="T61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" h="41">
                  <a:moveTo>
                    <a:pt x="5" y="33"/>
                  </a:moveTo>
                  <a:cubicBezTo>
                    <a:pt x="6" y="33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0"/>
                    <a:pt x="29" y="40"/>
                    <a:pt x="30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1"/>
                    <a:pt x="33" y="41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5" y="40"/>
                    <a:pt x="37" y="39"/>
                    <a:pt x="38" y="37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5" y="16"/>
                    <a:pt x="43" y="14"/>
                    <a:pt x="41" y="13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8"/>
                    <a:pt x="35" y="4"/>
                    <a:pt x="32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2" y="0"/>
                    <a:pt x="18" y="2"/>
                    <a:pt x="17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0" y="3"/>
                    <a:pt x="7" y="4"/>
                    <a:pt x="7" y="7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7"/>
                    <a:pt x="1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31"/>
                    <a:pt x="3" y="32"/>
                    <a:pt x="3" y="32"/>
                  </a:cubicBezTo>
                  <a:lnTo>
                    <a:pt x="5" y="33"/>
                  </a:lnTo>
                  <a:close/>
                  <a:moveTo>
                    <a:pt x="20" y="6"/>
                  </a:moveTo>
                  <a:cubicBezTo>
                    <a:pt x="21" y="4"/>
                    <a:pt x="22" y="4"/>
                    <a:pt x="24" y="4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3" y="7"/>
                    <a:pt x="33" y="8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20" y="6"/>
                    <a:pt x="20" y="6"/>
                    <a:pt x="2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14" name="Freeform 918"/>
            <p:cNvSpPr>
              <a:spLocks/>
            </p:cNvSpPr>
            <p:nvPr/>
          </p:nvSpPr>
          <p:spPr bwMode="auto">
            <a:xfrm>
              <a:off x="5764213" y="5105400"/>
              <a:ext cx="749300" cy="457200"/>
            </a:xfrm>
            <a:custGeom>
              <a:avLst/>
              <a:gdLst>
                <a:gd name="T0" fmla="*/ 472 w 472"/>
                <a:gd name="T1" fmla="*/ 0 h 288"/>
                <a:gd name="T2" fmla="*/ 389 w 472"/>
                <a:gd name="T3" fmla="*/ 33 h 288"/>
                <a:gd name="T4" fmla="*/ 406 w 472"/>
                <a:gd name="T5" fmla="*/ 45 h 288"/>
                <a:gd name="T6" fmla="*/ 302 w 472"/>
                <a:gd name="T7" fmla="*/ 156 h 288"/>
                <a:gd name="T8" fmla="*/ 210 w 472"/>
                <a:gd name="T9" fmla="*/ 147 h 288"/>
                <a:gd name="T10" fmla="*/ 137 w 472"/>
                <a:gd name="T11" fmla="*/ 222 h 288"/>
                <a:gd name="T12" fmla="*/ 61 w 472"/>
                <a:gd name="T13" fmla="*/ 184 h 288"/>
                <a:gd name="T14" fmla="*/ 0 w 472"/>
                <a:gd name="T15" fmla="*/ 262 h 288"/>
                <a:gd name="T16" fmla="*/ 33 w 472"/>
                <a:gd name="T17" fmla="*/ 288 h 288"/>
                <a:gd name="T18" fmla="*/ 73 w 472"/>
                <a:gd name="T19" fmla="*/ 239 h 288"/>
                <a:gd name="T20" fmla="*/ 146 w 472"/>
                <a:gd name="T21" fmla="*/ 274 h 288"/>
                <a:gd name="T22" fmla="*/ 226 w 472"/>
                <a:gd name="T23" fmla="*/ 191 h 288"/>
                <a:gd name="T24" fmla="*/ 318 w 472"/>
                <a:gd name="T25" fmla="*/ 201 h 288"/>
                <a:gd name="T26" fmla="*/ 441 w 472"/>
                <a:gd name="T27" fmla="*/ 71 h 288"/>
                <a:gd name="T28" fmla="*/ 465 w 472"/>
                <a:gd name="T29" fmla="*/ 88 h 288"/>
                <a:gd name="T30" fmla="*/ 472 w 472"/>
                <a:gd name="T3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288">
                  <a:moveTo>
                    <a:pt x="472" y="0"/>
                  </a:moveTo>
                  <a:lnTo>
                    <a:pt x="389" y="33"/>
                  </a:lnTo>
                  <a:lnTo>
                    <a:pt x="406" y="45"/>
                  </a:lnTo>
                  <a:lnTo>
                    <a:pt x="302" y="156"/>
                  </a:lnTo>
                  <a:lnTo>
                    <a:pt x="210" y="147"/>
                  </a:lnTo>
                  <a:lnTo>
                    <a:pt x="137" y="222"/>
                  </a:lnTo>
                  <a:lnTo>
                    <a:pt x="61" y="184"/>
                  </a:lnTo>
                  <a:lnTo>
                    <a:pt x="0" y="262"/>
                  </a:lnTo>
                  <a:lnTo>
                    <a:pt x="33" y="288"/>
                  </a:lnTo>
                  <a:lnTo>
                    <a:pt x="73" y="239"/>
                  </a:lnTo>
                  <a:lnTo>
                    <a:pt x="146" y="274"/>
                  </a:lnTo>
                  <a:lnTo>
                    <a:pt x="226" y="191"/>
                  </a:lnTo>
                  <a:lnTo>
                    <a:pt x="318" y="201"/>
                  </a:lnTo>
                  <a:lnTo>
                    <a:pt x="441" y="71"/>
                  </a:lnTo>
                  <a:lnTo>
                    <a:pt x="465" y="88"/>
                  </a:lnTo>
                  <a:lnTo>
                    <a:pt x="4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sp>
        <p:nvSpPr>
          <p:cNvPr id="115" name="Rounded Rectangle 114"/>
          <p:cNvSpPr/>
          <p:nvPr/>
        </p:nvSpPr>
        <p:spPr>
          <a:xfrm>
            <a:off x="1644013" y="1080525"/>
            <a:ext cx="3584984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rgbClr val="7F7F7F"/>
                </a:solidFill>
                <a:latin typeface="+mn-ea"/>
              </a:rPr>
              <a:t>制定</a:t>
            </a:r>
            <a:r>
              <a:rPr lang="zh-CN" altLang="en-US" sz="1600" dirty="0">
                <a:solidFill>
                  <a:srgbClr val="7F7F7F"/>
                </a:solidFill>
                <a:latin typeface="+mn-ea"/>
              </a:rPr>
              <a:t>产</a:t>
            </a:r>
            <a:r>
              <a:rPr lang="zh-CN" altLang="en-US" sz="1600" dirty="0" smtClean="0">
                <a:solidFill>
                  <a:srgbClr val="7F7F7F"/>
                </a:solidFill>
                <a:latin typeface="+mn-ea"/>
              </a:rPr>
              <a:t>品</a:t>
            </a:r>
            <a:r>
              <a:rPr lang="zh-CN" altLang="en-US" sz="1600" dirty="0" smtClean="0">
                <a:solidFill>
                  <a:srgbClr val="358FCB"/>
                </a:solidFill>
                <a:latin typeface="+mj-ea"/>
                <a:ea typeface="+mj-ea"/>
              </a:rPr>
              <a:t>路线图</a:t>
            </a:r>
            <a:r>
              <a:rPr lang="zh-CN" altLang="en-US" sz="1600" dirty="0" smtClean="0">
                <a:solidFill>
                  <a:srgbClr val="7F7F7F"/>
                </a:solidFill>
                <a:latin typeface="+mj-ea"/>
                <a:ea typeface="+mj-ea"/>
              </a:rPr>
              <a:t>，</a:t>
            </a:r>
            <a:r>
              <a:rPr lang="zh-CN" altLang="en-US" sz="1600" dirty="0" smtClean="0">
                <a:solidFill>
                  <a:srgbClr val="7F7F7F"/>
                </a:solidFill>
                <a:latin typeface="+mn-ea"/>
              </a:rPr>
              <a:t>把握产品走向。</a:t>
            </a:r>
            <a:endParaRPr lang="zh-CN" altLang="en-US" sz="1600" dirty="0">
              <a:solidFill>
                <a:srgbClr val="7F7F7F"/>
              </a:solidFill>
              <a:latin typeface="+mn-ea"/>
            </a:endParaRPr>
          </a:p>
        </p:txBody>
      </p:sp>
      <p:sp>
        <p:nvSpPr>
          <p:cNvPr id="117" name="Action Button: Custom 116">
            <a:hlinkClick r:id="" action="ppaction://noaction" highlightClick="1"/>
          </p:cNvPr>
          <p:cNvSpPr/>
          <p:nvPr/>
        </p:nvSpPr>
        <p:spPr>
          <a:xfrm>
            <a:off x="1064895" y="1193585"/>
            <a:ext cx="97200" cy="98264"/>
          </a:xfrm>
          <a:prstGeom prst="actionButtonBlank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5983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1506023" y="2438163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907365" y="2840730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>
            <a:spLocks noChangeArrowheads="1"/>
          </p:cNvSpPr>
          <p:nvPr/>
        </p:nvSpPr>
        <p:spPr bwMode="auto">
          <a:xfrm>
            <a:off x="1966831" y="2922598"/>
            <a:ext cx="7526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00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2787179" y="2449091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431358" y="2765891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287967" y="4151768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01099" y="3812695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030577" y="3483742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2854070" y="4103991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266586" y="3483742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455176" y="2898967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引子：</a:t>
            </a:r>
            <a:r>
              <a:rPr lang="zh-CN" altLang="en-US" sz="3200" dirty="0" smtClean="0">
                <a:solidFill>
                  <a:srgbClr val="358FCB"/>
                </a:solidFill>
                <a:latin typeface="+mn-ea"/>
              </a:rPr>
              <a:t>数据的关联计算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702695" y="1086789"/>
            <a:ext cx="3290248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7F7F7F"/>
                </a:solidFill>
                <a:latin typeface="+mj-ea"/>
              </a:rPr>
              <a:t>提炼</a:t>
            </a:r>
            <a:r>
              <a:rPr lang="zh-CN" altLang="en-US" sz="1600" dirty="0">
                <a:solidFill>
                  <a:srgbClr val="358FCB"/>
                </a:solidFill>
                <a:latin typeface="+mj-ea"/>
              </a:rPr>
              <a:t>业务模型</a:t>
            </a:r>
            <a:r>
              <a:rPr lang="zh-CN" altLang="en-US" sz="1600" dirty="0">
                <a:solidFill>
                  <a:srgbClr val="7F7F7F"/>
                </a:solidFill>
                <a:latin typeface="+mj-ea"/>
              </a:rPr>
              <a:t>，指导业务开发。</a:t>
            </a:r>
          </a:p>
        </p:txBody>
      </p:sp>
      <p:sp>
        <p:nvSpPr>
          <p:cNvPr id="117" name="Action Button: Custom 116">
            <a:hlinkClick r:id="rId3" action="ppaction://hlinksldjump" highlightClick="1"/>
          </p:cNvPr>
          <p:cNvSpPr/>
          <p:nvPr/>
        </p:nvSpPr>
        <p:spPr>
          <a:xfrm>
            <a:off x="1083628" y="1199851"/>
            <a:ext cx="97200" cy="98264"/>
          </a:xfrm>
          <a:prstGeom prst="actionButtonBlank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278"/>
          <p:cNvSpPr/>
          <p:nvPr/>
        </p:nvSpPr>
        <p:spPr bwMode="auto">
          <a:xfrm>
            <a:off x="1372748" y="1107821"/>
            <a:ext cx="186498" cy="282323"/>
          </a:xfrm>
          <a:custGeom>
            <a:avLst/>
            <a:gdLst>
              <a:gd name="T0" fmla="*/ 228 w 382"/>
              <a:gd name="T1" fmla="*/ 290 h 579"/>
              <a:gd name="T2" fmla="*/ 348 w 382"/>
              <a:gd name="T3" fmla="*/ 13 h 579"/>
              <a:gd name="T4" fmla="*/ 330 w 382"/>
              <a:gd name="T5" fmla="*/ 1 h 579"/>
              <a:gd name="T6" fmla="*/ 318 w 382"/>
              <a:gd name="T7" fmla="*/ 19 h 579"/>
              <a:gd name="T8" fmla="*/ 191 w 382"/>
              <a:gd name="T9" fmla="*/ 274 h 579"/>
              <a:gd name="T10" fmla="*/ 64 w 382"/>
              <a:gd name="T11" fmla="*/ 19 h 579"/>
              <a:gd name="T12" fmla="*/ 52 w 382"/>
              <a:gd name="T13" fmla="*/ 1 h 579"/>
              <a:gd name="T14" fmla="*/ 34 w 382"/>
              <a:gd name="T15" fmla="*/ 13 h 579"/>
              <a:gd name="T16" fmla="*/ 154 w 382"/>
              <a:gd name="T17" fmla="*/ 290 h 579"/>
              <a:gd name="T18" fmla="*/ 34 w 382"/>
              <a:gd name="T19" fmla="*/ 567 h 579"/>
              <a:gd name="T20" fmla="*/ 49 w 382"/>
              <a:gd name="T21" fmla="*/ 579 h 579"/>
              <a:gd name="T22" fmla="*/ 52 w 382"/>
              <a:gd name="T23" fmla="*/ 579 h 579"/>
              <a:gd name="T24" fmla="*/ 64 w 382"/>
              <a:gd name="T25" fmla="*/ 561 h 579"/>
              <a:gd name="T26" fmla="*/ 191 w 382"/>
              <a:gd name="T27" fmla="*/ 306 h 579"/>
              <a:gd name="T28" fmla="*/ 318 w 382"/>
              <a:gd name="T29" fmla="*/ 561 h 579"/>
              <a:gd name="T30" fmla="*/ 330 w 382"/>
              <a:gd name="T31" fmla="*/ 579 h 579"/>
              <a:gd name="T32" fmla="*/ 333 w 382"/>
              <a:gd name="T33" fmla="*/ 579 h 579"/>
              <a:gd name="T34" fmla="*/ 348 w 382"/>
              <a:gd name="T35" fmla="*/ 567 h 579"/>
              <a:gd name="T36" fmla="*/ 228 w 382"/>
              <a:gd name="T37" fmla="*/ 290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82" h="579">
                <a:moveTo>
                  <a:pt x="228" y="290"/>
                </a:moveTo>
                <a:cubicBezTo>
                  <a:pt x="382" y="209"/>
                  <a:pt x="348" y="16"/>
                  <a:pt x="348" y="13"/>
                </a:cubicBezTo>
                <a:cubicBezTo>
                  <a:pt x="346" y="5"/>
                  <a:pt x="338" y="0"/>
                  <a:pt x="330" y="1"/>
                </a:cubicBezTo>
                <a:cubicBezTo>
                  <a:pt x="322" y="3"/>
                  <a:pt x="317" y="11"/>
                  <a:pt x="318" y="19"/>
                </a:cubicBezTo>
                <a:cubicBezTo>
                  <a:pt x="319" y="27"/>
                  <a:pt x="351" y="211"/>
                  <a:pt x="191" y="274"/>
                </a:cubicBezTo>
                <a:cubicBezTo>
                  <a:pt x="31" y="211"/>
                  <a:pt x="63" y="27"/>
                  <a:pt x="64" y="19"/>
                </a:cubicBezTo>
                <a:cubicBezTo>
                  <a:pt x="66" y="11"/>
                  <a:pt x="60" y="3"/>
                  <a:pt x="52" y="1"/>
                </a:cubicBezTo>
                <a:cubicBezTo>
                  <a:pt x="44" y="0"/>
                  <a:pt x="36" y="5"/>
                  <a:pt x="34" y="13"/>
                </a:cubicBezTo>
                <a:cubicBezTo>
                  <a:pt x="34" y="16"/>
                  <a:pt x="0" y="209"/>
                  <a:pt x="154" y="290"/>
                </a:cubicBezTo>
                <a:cubicBezTo>
                  <a:pt x="0" y="371"/>
                  <a:pt x="34" y="564"/>
                  <a:pt x="34" y="567"/>
                </a:cubicBezTo>
                <a:cubicBezTo>
                  <a:pt x="35" y="574"/>
                  <a:pt x="42" y="579"/>
                  <a:pt x="49" y="579"/>
                </a:cubicBezTo>
                <a:cubicBezTo>
                  <a:pt x="50" y="579"/>
                  <a:pt x="51" y="579"/>
                  <a:pt x="52" y="579"/>
                </a:cubicBezTo>
                <a:cubicBezTo>
                  <a:pt x="60" y="577"/>
                  <a:pt x="65" y="569"/>
                  <a:pt x="64" y="561"/>
                </a:cubicBezTo>
                <a:cubicBezTo>
                  <a:pt x="63" y="553"/>
                  <a:pt x="31" y="369"/>
                  <a:pt x="191" y="306"/>
                </a:cubicBezTo>
                <a:cubicBezTo>
                  <a:pt x="351" y="369"/>
                  <a:pt x="319" y="553"/>
                  <a:pt x="318" y="561"/>
                </a:cubicBezTo>
                <a:cubicBezTo>
                  <a:pt x="316" y="569"/>
                  <a:pt x="322" y="577"/>
                  <a:pt x="330" y="579"/>
                </a:cubicBezTo>
                <a:cubicBezTo>
                  <a:pt x="331" y="579"/>
                  <a:pt x="332" y="579"/>
                  <a:pt x="333" y="579"/>
                </a:cubicBezTo>
                <a:cubicBezTo>
                  <a:pt x="340" y="579"/>
                  <a:pt x="347" y="574"/>
                  <a:pt x="348" y="567"/>
                </a:cubicBezTo>
                <a:cubicBezTo>
                  <a:pt x="348" y="564"/>
                  <a:pt x="382" y="371"/>
                  <a:pt x="228" y="29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/>
          <a:lstStyle/>
          <a:p>
            <a:pPr defTabSz="914400">
              <a:defRPr/>
            </a:pPr>
            <a:endParaRPr lang="en-AU" sz="1800" kern="0">
              <a:solidFill>
                <a:srgbClr val="000000"/>
              </a:solidFill>
              <a:latin typeface="微软雅黑" panose="020B0503020204020204" pitchFamily="34" charset="-122"/>
              <a:ea typeface="Microsoft YaHei UI" panose="020B0503020204020204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28684" y="1515837"/>
            <a:ext cx="7286625" cy="2523990"/>
            <a:chOff x="928684" y="1515837"/>
            <a:chExt cx="7286625" cy="2523990"/>
          </a:xfrm>
        </p:grpSpPr>
        <p:sp>
          <p:nvSpPr>
            <p:cNvPr id="48" name="Rounded Rectangle 47"/>
            <p:cNvSpPr/>
            <p:nvPr/>
          </p:nvSpPr>
          <p:spPr>
            <a:xfrm>
              <a:off x="3818593" y="3715442"/>
              <a:ext cx="1863750" cy="324385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rgbClr val="7F7F7F"/>
                  </a:solidFill>
                  <a:latin typeface="+mn-ea"/>
                </a:rPr>
                <a:t>PO</a:t>
              </a:r>
              <a:r>
                <a:rPr lang="zh-CN" altLang="en-US" sz="1600" dirty="0" smtClean="0">
                  <a:solidFill>
                    <a:srgbClr val="7F7F7F"/>
                  </a:solidFill>
                  <a:latin typeface="+mn-ea"/>
                </a:rPr>
                <a:t>流程管理模型</a:t>
              </a:r>
              <a:endParaRPr lang="zh-CN" altLang="en-US" sz="1600" dirty="0">
                <a:solidFill>
                  <a:srgbClr val="7F7F7F"/>
                </a:solidFill>
                <a:latin typeface="+mn-ea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684" y="1515837"/>
              <a:ext cx="7286625" cy="2019300"/>
            </a:xfrm>
            <a:prstGeom prst="rect">
              <a:avLst/>
            </a:prstGeom>
          </p:spPr>
        </p:pic>
      </p:grpSp>
      <p:pic>
        <p:nvPicPr>
          <p:cNvPr id="11266" name="Picture 2" descr="http://confluence.newegg.org/download/attachments/8652659/Process%20Management.png?version=1&amp;modificationDate=1506671113197&amp;api=v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6" y="1457325"/>
            <a:ext cx="85725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4804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655275" y="1085844"/>
            <a:ext cx="3290248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制定</a:t>
            </a:r>
            <a:r>
              <a:rPr lang="zh-CN" altLang="en-US" sz="1600" dirty="0">
                <a:solidFill>
                  <a:srgbClr val="358FCB"/>
                </a:solidFill>
                <a:latin typeface="+mj-ea"/>
              </a:rPr>
              <a:t>文档规范</a:t>
            </a:r>
            <a:r>
              <a:rPr lang="zh-CN" altLang="en-US" sz="1600" dirty="0">
                <a:solidFill>
                  <a:srgbClr val="7F7F7F"/>
                </a:solidFill>
                <a:latin typeface="+mj-ea"/>
              </a:rPr>
              <a:t>，严格要求质量。</a:t>
            </a:r>
          </a:p>
        </p:txBody>
      </p:sp>
      <p:sp>
        <p:nvSpPr>
          <p:cNvPr id="117" name="Action Button: Custom 116">
            <a:hlinkClick r:id="rId3" action="ppaction://hlinksldjump" highlightClick="1"/>
          </p:cNvPr>
          <p:cNvSpPr/>
          <p:nvPr/>
        </p:nvSpPr>
        <p:spPr>
          <a:xfrm>
            <a:off x="1061856" y="1211156"/>
            <a:ext cx="97200" cy="98264"/>
          </a:xfrm>
          <a:prstGeom prst="actionButtonBlank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AutoShape 17"/>
          <p:cNvSpPr/>
          <p:nvPr/>
        </p:nvSpPr>
        <p:spPr bwMode="auto">
          <a:xfrm>
            <a:off x="1352750" y="1135559"/>
            <a:ext cx="256925" cy="249458"/>
          </a:xfrm>
          <a:custGeom>
            <a:avLst/>
            <a:gdLst>
              <a:gd name="T0" fmla="*/ 10473 w 20946"/>
              <a:gd name="T1" fmla="*/ 10800 h 21600"/>
              <a:gd name="T2" fmla="*/ 10473 w 20946"/>
              <a:gd name="T3" fmla="*/ 10800 h 21600"/>
              <a:gd name="T4" fmla="*/ 10473 w 20946"/>
              <a:gd name="T5" fmla="*/ 10800 h 21600"/>
              <a:gd name="T6" fmla="*/ 10473 w 20946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946" h="21600">
                <a:moveTo>
                  <a:pt x="18509" y="15329"/>
                </a:moveTo>
                <a:lnTo>
                  <a:pt x="11782" y="15329"/>
                </a:lnTo>
                <a:cubicBezTo>
                  <a:pt x="10699" y="15329"/>
                  <a:pt x="9818" y="14391"/>
                  <a:pt x="9818" y="13238"/>
                </a:cubicBezTo>
                <a:cubicBezTo>
                  <a:pt x="9818" y="12086"/>
                  <a:pt x="10699" y="11148"/>
                  <a:pt x="11782" y="11148"/>
                </a:cubicBezTo>
                <a:lnTo>
                  <a:pt x="17673" y="11148"/>
                </a:lnTo>
                <a:cubicBezTo>
                  <a:pt x="18077" y="11142"/>
                  <a:pt x="18477" y="10934"/>
                  <a:pt x="18721" y="10588"/>
                </a:cubicBezTo>
                <a:cubicBezTo>
                  <a:pt x="18789" y="10491"/>
                  <a:pt x="18842" y="10381"/>
                  <a:pt x="18885" y="10267"/>
                </a:cubicBezTo>
                <a:cubicBezTo>
                  <a:pt x="18890" y="10251"/>
                  <a:pt x="18901" y="10239"/>
                  <a:pt x="18906" y="10224"/>
                </a:cubicBezTo>
                <a:cubicBezTo>
                  <a:pt x="19377" y="10880"/>
                  <a:pt x="19636" y="11686"/>
                  <a:pt x="19636" y="12541"/>
                </a:cubicBezTo>
                <a:cubicBezTo>
                  <a:pt x="19636" y="13613"/>
                  <a:pt x="19230" y="14607"/>
                  <a:pt x="18509" y="15329"/>
                </a:cubicBezTo>
                <a:moveTo>
                  <a:pt x="17673" y="17767"/>
                </a:moveTo>
                <a:cubicBezTo>
                  <a:pt x="17673" y="19114"/>
                  <a:pt x="16647" y="20206"/>
                  <a:pt x="15382" y="20206"/>
                </a:cubicBezTo>
                <a:lnTo>
                  <a:pt x="3600" y="20206"/>
                </a:lnTo>
                <a:cubicBezTo>
                  <a:pt x="2334" y="20206"/>
                  <a:pt x="1309" y="19114"/>
                  <a:pt x="1309" y="17767"/>
                </a:cubicBezTo>
                <a:lnTo>
                  <a:pt x="1309" y="6786"/>
                </a:lnTo>
                <a:cubicBezTo>
                  <a:pt x="1931" y="7334"/>
                  <a:pt x="2730" y="7664"/>
                  <a:pt x="3600" y="7664"/>
                </a:cubicBezTo>
                <a:lnTo>
                  <a:pt x="14400" y="7664"/>
                </a:lnTo>
                <a:lnTo>
                  <a:pt x="17018" y="7664"/>
                </a:lnTo>
                <a:cubicBezTo>
                  <a:pt x="17379" y="7664"/>
                  <a:pt x="17673" y="7976"/>
                  <a:pt x="17673" y="8361"/>
                </a:cubicBezTo>
                <a:lnTo>
                  <a:pt x="17673" y="9754"/>
                </a:lnTo>
                <a:lnTo>
                  <a:pt x="11782" y="9754"/>
                </a:lnTo>
                <a:cubicBezTo>
                  <a:pt x="9974" y="9754"/>
                  <a:pt x="8509" y="11314"/>
                  <a:pt x="8509" y="13238"/>
                </a:cubicBezTo>
                <a:cubicBezTo>
                  <a:pt x="8509" y="15163"/>
                  <a:pt x="9974" y="16722"/>
                  <a:pt x="11782" y="16722"/>
                </a:cubicBezTo>
                <a:lnTo>
                  <a:pt x="17673" y="16722"/>
                </a:lnTo>
                <a:cubicBezTo>
                  <a:pt x="17673" y="16722"/>
                  <a:pt x="17673" y="17767"/>
                  <a:pt x="17673" y="17767"/>
                </a:cubicBezTo>
                <a:close/>
                <a:moveTo>
                  <a:pt x="16363" y="5574"/>
                </a:moveTo>
                <a:lnTo>
                  <a:pt x="16363" y="6270"/>
                </a:lnTo>
                <a:lnTo>
                  <a:pt x="14400" y="6270"/>
                </a:lnTo>
                <a:lnTo>
                  <a:pt x="3600" y="6270"/>
                </a:lnTo>
                <a:cubicBezTo>
                  <a:pt x="3246" y="6270"/>
                  <a:pt x="2916" y="6179"/>
                  <a:pt x="2617" y="6027"/>
                </a:cubicBezTo>
                <a:lnTo>
                  <a:pt x="2617" y="5574"/>
                </a:lnTo>
                <a:cubicBezTo>
                  <a:pt x="2617" y="5574"/>
                  <a:pt x="16363" y="5574"/>
                  <a:pt x="16363" y="5574"/>
                </a:cubicBezTo>
                <a:close/>
                <a:moveTo>
                  <a:pt x="16363" y="4877"/>
                </a:moveTo>
                <a:lnTo>
                  <a:pt x="2617" y="4877"/>
                </a:lnTo>
                <a:lnTo>
                  <a:pt x="2617" y="4180"/>
                </a:lnTo>
                <a:lnTo>
                  <a:pt x="16363" y="4180"/>
                </a:lnTo>
                <a:cubicBezTo>
                  <a:pt x="16363" y="4180"/>
                  <a:pt x="16363" y="4877"/>
                  <a:pt x="16363" y="4877"/>
                </a:cubicBezTo>
                <a:close/>
                <a:moveTo>
                  <a:pt x="16363" y="3483"/>
                </a:moveTo>
                <a:lnTo>
                  <a:pt x="2617" y="3483"/>
                </a:lnTo>
                <a:lnTo>
                  <a:pt x="2617" y="2787"/>
                </a:lnTo>
                <a:lnTo>
                  <a:pt x="16363" y="2787"/>
                </a:lnTo>
                <a:cubicBezTo>
                  <a:pt x="16363" y="2787"/>
                  <a:pt x="16363" y="3483"/>
                  <a:pt x="16363" y="3483"/>
                </a:cubicBezTo>
                <a:close/>
                <a:moveTo>
                  <a:pt x="3600" y="1393"/>
                </a:moveTo>
                <a:lnTo>
                  <a:pt x="14400" y="1393"/>
                </a:lnTo>
                <a:lnTo>
                  <a:pt x="17018" y="1393"/>
                </a:lnTo>
                <a:cubicBezTo>
                  <a:pt x="17379" y="1393"/>
                  <a:pt x="17673" y="1705"/>
                  <a:pt x="17673" y="2090"/>
                </a:cubicBezTo>
                <a:lnTo>
                  <a:pt x="17673" y="3832"/>
                </a:lnTo>
                <a:lnTo>
                  <a:pt x="17673" y="4180"/>
                </a:lnTo>
                <a:lnTo>
                  <a:pt x="17673" y="6398"/>
                </a:lnTo>
                <a:cubicBezTo>
                  <a:pt x="17466" y="6321"/>
                  <a:pt x="17249" y="6270"/>
                  <a:pt x="17018" y="6270"/>
                </a:cubicBezTo>
                <a:lnTo>
                  <a:pt x="17018" y="5574"/>
                </a:lnTo>
                <a:lnTo>
                  <a:pt x="17018" y="4180"/>
                </a:lnTo>
                <a:lnTo>
                  <a:pt x="17018" y="2787"/>
                </a:lnTo>
                <a:cubicBezTo>
                  <a:pt x="17018" y="2401"/>
                  <a:pt x="16724" y="2090"/>
                  <a:pt x="16363" y="2090"/>
                </a:cubicBezTo>
                <a:lnTo>
                  <a:pt x="2617" y="2090"/>
                </a:lnTo>
                <a:cubicBezTo>
                  <a:pt x="2256" y="2090"/>
                  <a:pt x="1963" y="2401"/>
                  <a:pt x="1963" y="2787"/>
                </a:cubicBezTo>
                <a:lnTo>
                  <a:pt x="1963" y="4180"/>
                </a:lnTo>
                <a:lnTo>
                  <a:pt x="1963" y="5534"/>
                </a:lnTo>
                <a:cubicBezTo>
                  <a:pt x="1559" y="5094"/>
                  <a:pt x="1309" y="4495"/>
                  <a:pt x="1309" y="3832"/>
                </a:cubicBezTo>
                <a:cubicBezTo>
                  <a:pt x="1309" y="2485"/>
                  <a:pt x="2334" y="1393"/>
                  <a:pt x="3600" y="1393"/>
                </a:cubicBezTo>
                <a:moveTo>
                  <a:pt x="18983" y="8361"/>
                </a:moveTo>
                <a:lnTo>
                  <a:pt x="18982" y="8361"/>
                </a:lnTo>
                <a:lnTo>
                  <a:pt x="18982" y="4180"/>
                </a:lnTo>
                <a:lnTo>
                  <a:pt x="18982" y="3832"/>
                </a:lnTo>
                <a:lnTo>
                  <a:pt x="18982" y="2090"/>
                </a:lnTo>
                <a:cubicBezTo>
                  <a:pt x="18982" y="935"/>
                  <a:pt x="18102" y="0"/>
                  <a:pt x="17018" y="0"/>
                </a:cubicBezTo>
                <a:lnTo>
                  <a:pt x="14400" y="0"/>
                </a:lnTo>
                <a:lnTo>
                  <a:pt x="3600" y="0"/>
                </a:lnTo>
                <a:cubicBezTo>
                  <a:pt x="1614" y="0"/>
                  <a:pt x="0" y="1719"/>
                  <a:pt x="0" y="3832"/>
                </a:cubicBezTo>
                <a:lnTo>
                  <a:pt x="0" y="17767"/>
                </a:lnTo>
                <a:cubicBezTo>
                  <a:pt x="0" y="19880"/>
                  <a:pt x="1614" y="21600"/>
                  <a:pt x="3600" y="21600"/>
                </a:cubicBezTo>
                <a:lnTo>
                  <a:pt x="15382" y="21600"/>
                </a:lnTo>
                <a:cubicBezTo>
                  <a:pt x="17366" y="21600"/>
                  <a:pt x="18982" y="19880"/>
                  <a:pt x="18982" y="17767"/>
                </a:cubicBezTo>
                <a:lnTo>
                  <a:pt x="18982" y="16722"/>
                </a:lnTo>
                <a:lnTo>
                  <a:pt x="18983" y="16722"/>
                </a:lnTo>
                <a:cubicBezTo>
                  <a:pt x="21600" y="14631"/>
                  <a:pt x="21600" y="10452"/>
                  <a:pt x="18983" y="8361"/>
                </a:cubicBezTo>
              </a:path>
            </a:pathLst>
          </a:custGeom>
          <a:solidFill>
            <a:srgbClr val="7F7F7F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29679" y="2092377"/>
            <a:ext cx="963798" cy="324385"/>
            <a:chOff x="1550534" y="1598835"/>
            <a:chExt cx="963798" cy="324385"/>
          </a:xfrm>
        </p:grpSpPr>
        <p:sp>
          <p:nvSpPr>
            <p:cNvPr id="9" name="Rounded Rectangle 8"/>
            <p:cNvSpPr/>
            <p:nvPr/>
          </p:nvSpPr>
          <p:spPr>
            <a:xfrm>
              <a:off x="1773571" y="1598835"/>
              <a:ext cx="740761" cy="324385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rgbClr val="7F7F7F"/>
                  </a:solidFill>
                  <a:latin typeface="+mn-ea"/>
                </a:rPr>
                <a:t>缺失</a:t>
              </a:r>
              <a:endParaRPr lang="zh-CN" altLang="en-US" sz="1600" dirty="0">
                <a:solidFill>
                  <a:srgbClr val="7F7F7F"/>
                </a:solidFill>
                <a:latin typeface="+mn-ea"/>
              </a:endParaRPr>
            </a:p>
          </p:txBody>
        </p:sp>
        <p:sp>
          <p:nvSpPr>
            <p:cNvPr id="10" name="Action Button: Custom 9">
              <a:hlinkClick r:id="rId3" action="ppaction://hlinksldjump" highlightClick="1"/>
            </p:cNvPr>
            <p:cNvSpPr/>
            <p:nvPr/>
          </p:nvSpPr>
          <p:spPr>
            <a:xfrm>
              <a:off x="1550534" y="1711896"/>
              <a:ext cx="97200" cy="98264"/>
            </a:xfrm>
            <a:prstGeom prst="actionButtonBlank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829679" y="2456102"/>
            <a:ext cx="963798" cy="324385"/>
            <a:chOff x="1550534" y="1598835"/>
            <a:chExt cx="963798" cy="324385"/>
          </a:xfrm>
        </p:grpSpPr>
        <p:sp>
          <p:nvSpPr>
            <p:cNvPr id="20" name="Rounded Rectangle 19"/>
            <p:cNvSpPr/>
            <p:nvPr/>
          </p:nvSpPr>
          <p:spPr>
            <a:xfrm>
              <a:off x="1773571" y="1598835"/>
              <a:ext cx="740761" cy="324385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rgbClr val="7F7F7F"/>
                  </a:solidFill>
                  <a:latin typeface="+mn-ea"/>
                </a:rPr>
                <a:t>过时</a:t>
              </a:r>
              <a:endParaRPr lang="zh-CN" altLang="en-US" sz="1600" dirty="0">
                <a:solidFill>
                  <a:srgbClr val="7F7F7F"/>
                </a:solidFill>
                <a:latin typeface="+mn-ea"/>
              </a:endParaRPr>
            </a:p>
          </p:txBody>
        </p:sp>
        <p:sp>
          <p:nvSpPr>
            <p:cNvPr id="21" name="Action Button: Custom 20">
              <a:hlinkClick r:id="rId3" action="ppaction://hlinksldjump" highlightClick="1"/>
            </p:cNvPr>
            <p:cNvSpPr/>
            <p:nvPr/>
          </p:nvSpPr>
          <p:spPr>
            <a:xfrm>
              <a:off x="1550534" y="1711896"/>
              <a:ext cx="97200" cy="98264"/>
            </a:xfrm>
            <a:prstGeom prst="actionButtonBlank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40565" y="2841599"/>
            <a:ext cx="1617209" cy="324385"/>
            <a:chOff x="1550534" y="1598835"/>
            <a:chExt cx="1617209" cy="324385"/>
          </a:xfrm>
        </p:grpSpPr>
        <p:sp>
          <p:nvSpPr>
            <p:cNvPr id="23" name="Rounded Rectangle 22"/>
            <p:cNvSpPr/>
            <p:nvPr/>
          </p:nvSpPr>
          <p:spPr>
            <a:xfrm>
              <a:off x="1773571" y="1598835"/>
              <a:ext cx="1394172" cy="324385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rgbClr val="7F7F7F"/>
                  </a:solidFill>
                  <a:latin typeface="+mn-ea"/>
                </a:rPr>
                <a:t>格式不统一</a:t>
              </a:r>
              <a:endParaRPr lang="zh-CN" altLang="en-US" sz="1600" dirty="0">
                <a:solidFill>
                  <a:srgbClr val="7F7F7F"/>
                </a:solidFill>
                <a:latin typeface="+mn-ea"/>
              </a:endParaRPr>
            </a:p>
          </p:txBody>
        </p:sp>
        <p:sp>
          <p:nvSpPr>
            <p:cNvPr id="26" name="Action Button: Custom 25">
              <a:hlinkClick r:id="rId3" action="ppaction://hlinksldjump" highlightClick="1"/>
            </p:cNvPr>
            <p:cNvSpPr/>
            <p:nvPr/>
          </p:nvSpPr>
          <p:spPr>
            <a:xfrm>
              <a:off x="1550534" y="1711896"/>
              <a:ext cx="97200" cy="98264"/>
            </a:xfrm>
            <a:prstGeom prst="actionButtonBlank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1702733" y="1718860"/>
            <a:ext cx="3290248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PO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以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前没有文档规范和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要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求：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44359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655275" y="1085844"/>
            <a:ext cx="3290248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制定</a:t>
            </a:r>
            <a:r>
              <a:rPr lang="zh-CN" altLang="en-US" sz="1600" dirty="0">
                <a:solidFill>
                  <a:srgbClr val="358FCB"/>
                </a:solidFill>
                <a:latin typeface="+mj-ea"/>
              </a:rPr>
              <a:t>文档规范</a:t>
            </a:r>
            <a:r>
              <a:rPr lang="zh-CN" altLang="en-US" sz="1600" dirty="0">
                <a:solidFill>
                  <a:srgbClr val="7F7F7F"/>
                </a:solidFill>
                <a:latin typeface="+mj-ea"/>
              </a:rPr>
              <a:t>，严格要求质量。</a:t>
            </a:r>
          </a:p>
        </p:txBody>
      </p:sp>
      <p:sp>
        <p:nvSpPr>
          <p:cNvPr id="117" name="Action Button: Custom 116">
            <a:hlinkClick r:id="rId3" action="ppaction://hlinksldjump" highlightClick="1"/>
          </p:cNvPr>
          <p:cNvSpPr/>
          <p:nvPr/>
        </p:nvSpPr>
        <p:spPr>
          <a:xfrm>
            <a:off x="1061856" y="1211156"/>
            <a:ext cx="97200" cy="98264"/>
          </a:xfrm>
          <a:prstGeom prst="actionButtonBlank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AutoShape 17"/>
          <p:cNvSpPr/>
          <p:nvPr/>
        </p:nvSpPr>
        <p:spPr bwMode="auto">
          <a:xfrm>
            <a:off x="1352750" y="1135559"/>
            <a:ext cx="256925" cy="249458"/>
          </a:xfrm>
          <a:custGeom>
            <a:avLst/>
            <a:gdLst>
              <a:gd name="T0" fmla="*/ 10473 w 20946"/>
              <a:gd name="T1" fmla="*/ 10800 h 21600"/>
              <a:gd name="T2" fmla="*/ 10473 w 20946"/>
              <a:gd name="T3" fmla="*/ 10800 h 21600"/>
              <a:gd name="T4" fmla="*/ 10473 w 20946"/>
              <a:gd name="T5" fmla="*/ 10800 h 21600"/>
              <a:gd name="T6" fmla="*/ 10473 w 20946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946" h="21600">
                <a:moveTo>
                  <a:pt x="18509" y="15329"/>
                </a:moveTo>
                <a:lnTo>
                  <a:pt x="11782" y="15329"/>
                </a:lnTo>
                <a:cubicBezTo>
                  <a:pt x="10699" y="15329"/>
                  <a:pt x="9818" y="14391"/>
                  <a:pt x="9818" y="13238"/>
                </a:cubicBezTo>
                <a:cubicBezTo>
                  <a:pt x="9818" y="12086"/>
                  <a:pt x="10699" y="11148"/>
                  <a:pt x="11782" y="11148"/>
                </a:cubicBezTo>
                <a:lnTo>
                  <a:pt x="17673" y="11148"/>
                </a:lnTo>
                <a:cubicBezTo>
                  <a:pt x="18077" y="11142"/>
                  <a:pt x="18477" y="10934"/>
                  <a:pt x="18721" y="10588"/>
                </a:cubicBezTo>
                <a:cubicBezTo>
                  <a:pt x="18789" y="10491"/>
                  <a:pt x="18842" y="10381"/>
                  <a:pt x="18885" y="10267"/>
                </a:cubicBezTo>
                <a:cubicBezTo>
                  <a:pt x="18890" y="10251"/>
                  <a:pt x="18901" y="10239"/>
                  <a:pt x="18906" y="10224"/>
                </a:cubicBezTo>
                <a:cubicBezTo>
                  <a:pt x="19377" y="10880"/>
                  <a:pt x="19636" y="11686"/>
                  <a:pt x="19636" y="12541"/>
                </a:cubicBezTo>
                <a:cubicBezTo>
                  <a:pt x="19636" y="13613"/>
                  <a:pt x="19230" y="14607"/>
                  <a:pt x="18509" y="15329"/>
                </a:cubicBezTo>
                <a:moveTo>
                  <a:pt x="17673" y="17767"/>
                </a:moveTo>
                <a:cubicBezTo>
                  <a:pt x="17673" y="19114"/>
                  <a:pt x="16647" y="20206"/>
                  <a:pt x="15382" y="20206"/>
                </a:cubicBezTo>
                <a:lnTo>
                  <a:pt x="3600" y="20206"/>
                </a:lnTo>
                <a:cubicBezTo>
                  <a:pt x="2334" y="20206"/>
                  <a:pt x="1309" y="19114"/>
                  <a:pt x="1309" y="17767"/>
                </a:cubicBezTo>
                <a:lnTo>
                  <a:pt x="1309" y="6786"/>
                </a:lnTo>
                <a:cubicBezTo>
                  <a:pt x="1931" y="7334"/>
                  <a:pt x="2730" y="7664"/>
                  <a:pt x="3600" y="7664"/>
                </a:cubicBezTo>
                <a:lnTo>
                  <a:pt x="14400" y="7664"/>
                </a:lnTo>
                <a:lnTo>
                  <a:pt x="17018" y="7664"/>
                </a:lnTo>
                <a:cubicBezTo>
                  <a:pt x="17379" y="7664"/>
                  <a:pt x="17673" y="7976"/>
                  <a:pt x="17673" y="8361"/>
                </a:cubicBezTo>
                <a:lnTo>
                  <a:pt x="17673" y="9754"/>
                </a:lnTo>
                <a:lnTo>
                  <a:pt x="11782" y="9754"/>
                </a:lnTo>
                <a:cubicBezTo>
                  <a:pt x="9974" y="9754"/>
                  <a:pt x="8509" y="11314"/>
                  <a:pt x="8509" y="13238"/>
                </a:cubicBezTo>
                <a:cubicBezTo>
                  <a:pt x="8509" y="15163"/>
                  <a:pt x="9974" y="16722"/>
                  <a:pt x="11782" y="16722"/>
                </a:cubicBezTo>
                <a:lnTo>
                  <a:pt x="17673" y="16722"/>
                </a:lnTo>
                <a:cubicBezTo>
                  <a:pt x="17673" y="16722"/>
                  <a:pt x="17673" y="17767"/>
                  <a:pt x="17673" y="17767"/>
                </a:cubicBezTo>
                <a:close/>
                <a:moveTo>
                  <a:pt x="16363" y="5574"/>
                </a:moveTo>
                <a:lnTo>
                  <a:pt x="16363" y="6270"/>
                </a:lnTo>
                <a:lnTo>
                  <a:pt x="14400" y="6270"/>
                </a:lnTo>
                <a:lnTo>
                  <a:pt x="3600" y="6270"/>
                </a:lnTo>
                <a:cubicBezTo>
                  <a:pt x="3246" y="6270"/>
                  <a:pt x="2916" y="6179"/>
                  <a:pt x="2617" y="6027"/>
                </a:cubicBezTo>
                <a:lnTo>
                  <a:pt x="2617" y="5574"/>
                </a:lnTo>
                <a:cubicBezTo>
                  <a:pt x="2617" y="5574"/>
                  <a:pt x="16363" y="5574"/>
                  <a:pt x="16363" y="5574"/>
                </a:cubicBezTo>
                <a:close/>
                <a:moveTo>
                  <a:pt x="16363" y="4877"/>
                </a:moveTo>
                <a:lnTo>
                  <a:pt x="2617" y="4877"/>
                </a:lnTo>
                <a:lnTo>
                  <a:pt x="2617" y="4180"/>
                </a:lnTo>
                <a:lnTo>
                  <a:pt x="16363" y="4180"/>
                </a:lnTo>
                <a:cubicBezTo>
                  <a:pt x="16363" y="4180"/>
                  <a:pt x="16363" y="4877"/>
                  <a:pt x="16363" y="4877"/>
                </a:cubicBezTo>
                <a:close/>
                <a:moveTo>
                  <a:pt x="16363" y="3483"/>
                </a:moveTo>
                <a:lnTo>
                  <a:pt x="2617" y="3483"/>
                </a:lnTo>
                <a:lnTo>
                  <a:pt x="2617" y="2787"/>
                </a:lnTo>
                <a:lnTo>
                  <a:pt x="16363" y="2787"/>
                </a:lnTo>
                <a:cubicBezTo>
                  <a:pt x="16363" y="2787"/>
                  <a:pt x="16363" y="3483"/>
                  <a:pt x="16363" y="3483"/>
                </a:cubicBezTo>
                <a:close/>
                <a:moveTo>
                  <a:pt x="3600" y="1393"/>
                </a:moveTo>
                <a:lnTo>
                  <a:pt x="14400" y="1393"/>
                </a:lnTo>
                <a:lnTo>
                  <a:pt x="17018" y="1393"/>
                </a:lnTo>
                <a:cubicBezTo>
                  <a:pt x="17379" y="1393"/>
                  <a:pt x="17673" y="1705"/>
                  <a:pt x="17673" y="2090"/>
                </a:cubicBezTo>
                <a:lnTo>
                  <a:pt x="17673" y="3832"/>
                </a:lnTo>
                <a:lnTo>
                  <a:pt x="17673" y="4180"/>
                </a:lnTo>
                <a:lnTo>
                  <a:pt x="17673" y="6398"/>
                </a:lnTo>
                <a:cubicBezTo>
                  <a:pt x="17466" y="6321"/>
                  <a:pt x="17249" y="6270"/>
                  <a:pt x="17018" y="6270"/>
                </a:cubicBezTo>
                <a:lnTo>
                  <a:pt x="17018" y="5574"/>
                </a:lnTo>
                <a:lnTo>
                  <a:pt x="17018" y="4180"/>
                </a:lnTo>
                <a:lnTo>
                  <a:pt x="17018" y="2787"/>
                </a:lnTo>
                <a:cubicBezTo>
                  <a:pt x="17018" y="2401"/>
                  <a:pt x="16724" y="2090"/>
                  <a:pt x="16363" y="2090"/>
                </a:cubicBezTo>
                <a:lnTo>
                  <a:pt x="2617" y="2090"/>
                </a:lnTo>
                <a:cubicBezTo>
                  <a:pt x="2256" y="2090"/>
                  <a:pt x="1963" y="2401"/>
                  <a:pt x="1963" y="2787"/>
                </a:cubicBezTo>
                <a:lnTo>
                  <a:pt x="1963" y="4180"/>
                </a:lnTo>
                <a:lnTo>
                  <a:pt x="1963" y="5534"/>
                </a:lnTo>
                <a:cubicBezTo>
                  <a:pt x="1559" y="5094"/>
                  <a:pt x="1309" y="4495"/>
                  <a:pt x="1309" y="3832"/>
                </a:cubicBezTo>
                <a:cubicBezTo>
                  <a:pt x="1309" y="2485"/>
                  <a:pt x="2334" y="1393"/>
                  <a:pt x="3600" y="1393"/>
                </a:cubicBezTo>
                <a:moveTo>
                  <a:pt x="18983" y="8361"/>
                </a:moveTo>
                <a:lnTo>
                  <a:pt x="18982" y="8361"/>
                </a:lnTo>
                <a:lnTo>
                  <a:pt x="18982" y="4180"/>
                </a:lnTo>
                <a:lnTo>
                  <a:pt x="18982" y="3832"/>
                </a:lnTo>
                <a:lnTo>
                  <a:pt x="18982" y="2090"/>
                </a:lnTo>
                <a:cubicBezTo>
                  <a:pt x="18982" y="935"/>
                  <a:pt x="18102" y="0"/>
                  <a:pt x="17018" y="0"/>
                </a:cubicBezTo>
                <a:lnTo>
                  <a:pt x="14400" y="0"/>
                </a:lnTo>
                <a:lnTo>
                  <a:pt x="3600" y="0"/>
                </a:lnTo>
                <a:cubicBezTo>
                  <a:pt x="1614" y="0"/>
                  <a:pt x="0" y="1719"/>
                  <a:pt x="0" y="3832"/>
                </a:cubicBezTo>
                <a:lnTo>
                  <a:pt x="0" y="17767"/>
                </a:lnTo>
                <a:cubicBezTo>
                  <a:pt x="0" y="19880"/>
                  <a:pt x="1614" y="21600"/>
                  <a:pt x="3600" y="21600"/>
                </a:cubicBezTo>
                <a:lnTo>
                  <a:pt x="15382" y="21600"/>
                </a:lnTo>
                <a:cubicBezTo>
                  <a:pt x="17366" y="21600"/>
                  <a:pt x="18982" y="19880"/>
                  <a:pt x="18982" y="17767"/>
                </a:cubicBezTo>
                <a:lnTo>
                  <a:pt x="18982" y="16722"/>
                </a:lnTo>
                <a:lnTo>
                  <a:pt x="18983" y="16722"/>
                </a:lnTo>
                <a:cubicBezTo>
                  <a:pt x="21600" y="14631"/>
                  <a:pt x="21600" y="10452"/>
                  <a:pt x="18983" y="8361"/>
                </a:cubicBezTo>
              </a:path>
            </a:pathLst>
          </a:custGeom>
          <a:solidFill>
            <a:srgbClr val="7F7F7F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708" y="1469569"/>
            <a:ext cx="3229705" cy="529046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16" y="1771238"/>
            <a:ext cx="8019048" cy="429523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268" y="1260288"/>
            <a:ext cx="3048000" cy="54006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8039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804264" y="1064315"/>
            <a:ext cx="4825135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7F7F7F"/>
                </a:solidFill>
                <a:latin typeface="+mj-ea"/>
              </a:rPr>
              <a:t>开</a:t>
            </a:r>
            <a:r>
              <a:rPr lang="zh-CN" altLang="en-US" sz="1600" dirty="0" smtClean="0">
                <a:solidFill>
                  <a:srgbClr val="7F7F7F"/>
                </a:solidFill>
                <a:latin typeface="+mj-ea"/>
              </a:rPr>
              <a:t>发</a:t>
            </a:r>
            <a:r>
              <a:rPr lang="zh-CN" altLang="en-US" sz="1600" dirty="0" smtClean="0">
                <a:solidFill>
                  <a:srgbClr val="358FCB"/>
                </a:solidFill>
                <a:latin typeface="+mj-ea"/>
              </a:rPr>
              <a:t>自测</a:t>
            </a:r>
            <a:r>
              <a:rPr lang="zh-CN" altLang="en-US" sz="1600" dirty="0" smtClean="0">
                <a:solidFill>
                  <a:srgbClr val="7F7F7F"/>
                </a:solidFill>
                <a:latin typeface="+mj-ea"/>
              </a:rPr>
              <a:t>，保证提交质量。测试逐步退出功能测试。</a:t>
            </a:r>
            <a:endParaRPr lang="zh-CN" altLang="en-US" sz="1600" dirty="0">
              <a:solidFill>
                <a:srgbClr val="7F7F7F"/>
              </a:solidFill>
              <a:latin typeface="+mj-ea"/>
            </a:endParaRPr>
          </a:p>
        </p:txBody>
      </p:sp>
      <p:sp>
        <p:nvSpPr>
          <p:cNvPr id="117" name="Action Button: Custom 116">
            <a:hlinkClick r:id="rId3" action="ppaction://hlinksldjump" highlightClick="1"/>
          </p:cNvPr>
          <p:cNvSpPr/>
          <p:nvPr/>
        </p:nvSpPr>
        <p:spPr>
          <a:xfrm>
            <a:off x="1083628" y="1177375"/>
            <a:ext cx="97200" cy="98264"/>
          </a:xfrm>
          <a:prstGeom prst="actionButtonBlank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748" y="1058310"/>
            <a:ext cx="336394" cy="33639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916437" y="1524001"/>
            <a:ext cx="7158830" cy="4802466"/>
            <a:chOff x="916437" y="1524001"/>
            <a:chExt cx="7158830" cy="480246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437" y="1524001"/>
              <a:ext cx="7158830" cy="433073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" name="Rounded Rectangle 21"/>
            <p:cNvSpPr/>
            <p:nvPr/>
          </p:nvSpPr>
          <p:spPr>
            <a:xfrm>
              <a:off x="3714536" y="6002082"/>
              <a:ext cx="1096949" cy="324385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rgbClr val="7F7F7F"/>
                  </a:solidFill>
                  <a:latin typeface="+mj-ea"/>
                </a:rPr>
                <a:t>自测用例</a:t>
              </a:r>
              <a:endParaRPr lang="zh-CN" altLang="en-US" sz="1600" dirty="0">
                <a:solidFill>
                  <a:schemeClr val="bg1"/>
                </a:solidFill>
                <a:latin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99142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804264" y="1064315"/>
            <a:ext cx="4825135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7F7F7F"/>
                </a:solidFill>
                <a:latin typeface="+mj-ea"/>
              </a:rPr>
              <a:t>开</a:t>
            </a:r>
            <a:r>
              <a:rPr lang="zh-CN" altLang="en-US" sz="1600" dirty="0" smtClean="0">
                <a:solidFill>
                  <a:srgbClr val="7F7F7F"/>
                </a:solidFill>
                <a:latin typeface="+mj-ea"/>
              </a:rPr>
              <a:t>发</a:t>
            </a:r>
            <a:r>
              <a:rPr lang="zh-CN" altLang="en-US" sz="1600" dirty="0" smtClean="0">
                <a:solidFill>
                  <a:srgbClr val="358FCB"/>
                </a:solidFill>
                <a:latin typeface="+mj-ea"/>
              </a:rPr>
              <a:t>自测</a:t>
            </a:r>
            <a:r>
              <a:rPr lang="zh-CN" altLang="en-US" sz="1600" dirty="0" smtClean="0">
                <a:solidFill>
                  <a:srgbClr val="7F7F7F"/>
                </a:solidFill>
                <a:latin typeface="+mj-ea"/>
              </a:rPr>
              <a:t>，保证提交质量。测试逐步退出功能测试。</a:t>
            </a:r>
            <a:endParaRPr lang="zh-CN" altLang="en-US" sz="1600" dirty="0">
              <a:solidFill>
                <a:srgbClr val="7F7F7F"/>
              </a:solidFill>
              <a:latin typeface="+mj-ea"/>
            </a:endParaRPr>
          </a:p>
        </p:txBody>
      </p:sp>
      <p:sp>
        <p:nvSpPr>
          <p:cNvPr id="117" name="Action Button: Custom 116">
            <a:hlinkClick r:id="rId3" action="ppaction://hlinksldjump" highlightClick="1"/>
          </p:cNvPr>
          <p:cNvSpPr/>
          <p:nvPr/>
        </p:nvSpPr>
        <p:spPr>
          <a:xfrm>
            <a:off x="1083628" y="1177375"/>
            <a:ext cx="97200" cy="98264"/>
          </a:xfrm>
          <a:prstGeom prst="actionButtonBlank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748" y="1058310"/>
            <a:ext cx="336394" cy="33639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540945" y="1701800"/>
            <a:ext cx="6096000" cy="4449580"/>
            <a:chOff x="1540945" y="1701800"/>
            <a:chExt cx="6096000" cy="4449580"/>
          </a:xfrm>
        </p:grpSpPr>
        <p:graphicFrame>
          <p:nvGraphicFramePr>
            <p:cNvPr id="4" name="Chart 3"/>
            <p:cNvGraphicFramePr/>
            <p:nvPr>
              <p:extLst>
                <p:ext uri="{D42A27DB-BD31-4B8C-83A1-F6EECF244321}">
                  <p14:modId xmlns:p14="http://schemas.microsoft.com/office/powerpoint/2010/main" val="3762554489"/>
                </p:ext>
              </p:extLst>
            </p:nvPr>
          </p:nvGraphicFramePr>
          <p:xfrm>
            <a:off x="1540945" y="1701800"/>
            <a:ext cx="6096000" cy="406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1" name="Rounded Rectangle 10"/>
            <p:cNvSpPr/>
            <p:nvPr/>
          </p:nvSpPr>
          <p:spPr>
            <a:xfrm>
              <a:off x="3445198" y="5826995"/>
              <a:ext cx="1543265" cy="324385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rgbClr val="7F7F7F"/>
                  </a:solidFill>
                  <a:latin typeface="+mn-ea"/>
                </a:rPr>
                <a:t>Bug</a:t>
              </a:r>
              <a:r>
                <a:rPr lang="zh-CN" altLang="en-US" sz="1600" dirty="0" smtClean="0">
                  <a:solidFill>
                    <a:srgbClr val="7F7F7F"/>
                  </a:solidFill>
                  <a:latin typeface="+mn-ea"/>
                </a:rPr>
                <a:t>数量对比</a:t>
              </a:r>
              <a:endParaRPr lang="zh-CN" altLang="en-US" sz="1600" dirty="0">
                <a:solidFill>
                  <a:srgbClr val="7F7F7F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51545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38"/>
          <p:cNvSpPr/>
          <p:nvPr/>
        </p:nvSpPr>
        <p:spPr>
          <a:xfrm>
            <a:off x="2181813" y="2449092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39"/>
          <p:cNvSpPr/>
          <p:nvPr/>
        </p:nvSpPr>
        <p:spPr>
          <a:xfrm>
            <a:off x="2583155" y="2851659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"/>
          <p:cNvSpPr txBox="1">
            <a:spLocks noChangeArrowheads="1"/>
          </p:cNvSpPr>
          <p:nvPr/>
        </p:nvSpPr>
        <p:spPr bwMode="auto">
          <a:xfrm>
            <a:off x="2642621" y="2933527"/>
            <a:ext cx="7526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03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椭圆 41"/>
          <p:cNvSpPr/>
          <p:nvPr/>
        </p:nvSpPr>
        <p:spPr>
          <a:xfrm>
            <a:off x="3462969" y="2460020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42"/>
          <p:cNvSpPr/>
          <p:nvPr/>
        </p:nvSpPr>
        <p:spPr>
          <a:xfrm>
            <a:off x="2107148" y="2776820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3"/>
          <p:cNvSpPr/>
          <p:nvPr/>
        </p:nvSpPr>
        <p:spPr>
          <a:xfrm>
            <a:off x="1963757" y="4162697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44"/>
          <p:cNvSpPr/>
          <p:nvPr/>
        </p:nvSpPr>
        <p:spPr>
          <a:xfrm>
            <a:off x="2376889" y="3823624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45"/>
          <p:cNvSpPr/>
          <p:nvPr/>
        </p:nvSpPr>
        <p:spPr>
          <a:xfrm>
            <a:off x="3706367" y="3494671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46"/>
          <p:cNvSpPr/>
          <p:nvPr/>
        </p:nvSpPr>
        <p:spPr>
          <a:xfrm>
            <a:off x="3529860" y="4114920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47"/>
          <p:cNvSpPr/>
          <p:nvPr/>
        </p:nvSpPr>
        <p:spPr>
          <a:xfrm>
            <a:off x="1942376" y="3494671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3"/>
          <p:cNvSpPr/>
          <p:nvPr/>
        </p:nvSpPr>
        <p:spPr>
          <a:xfrm>
            <a:off x="4392223" y="2886909"/>
            <a:ext cx="1521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新 </a:t>
            </a:r>
            <a:r>
              <a:rPr lang="zh-CN" altLang="en-US" sz="3200" dirty="0" smtClean="0">
                <a:solidFill>
                  <a:srgbClr val="358FCB"/>
                </a:solidFill>
                <a:latin typeface="+mn-ea"/>
              </a:rPr>
              <a:t>技术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8" name="矩形 24"/>
          <p:cNvSpPr/>
          <p:nvPr/>
        </p:nvSpPr>
        <p:spPr>
          <a:xfrm>
            <a:off x="4410695" y="3378708"/>
            <a:ext cx="250079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NEW TECHNOLOGY</a:t>
            </a:r>
            <a:endParaRPr lang="en-US" altLang="zh-CN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8432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601543" y="27372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技术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1" name="Rectangle 29"/>
          <p:cNvSpPr/>
          <p:nvPr/>
        </p:nvSpPr>
        <p:spPr>
          <a:xfrm>
            <a:off x="620016" y="605681"/>
            <a:ext cx="14766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TECHNOLOGY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0807" y="966445"/>
            <a:ext cx="3307012" cy="551519"/>
            <a:chOff x="1460523" y="2041754"/>
            <a:chExt cx="3066866" cy="551519"/>
          </a:xfrm>
        </p:grpSpPr>
        <p:sp>
          <p:nvSpPr>
            <p:cNvPr id="47" name="Freeform 2"/>
            <p:cNvSpPr>
              <a:spLocks/>
            </p:cNvSpPr>
            <p:nvPr/>
          </p:nvSpPr>
          <p:spPr bwMode="auto">
            <a:xfrm>
              <a:off x="1460523" y="2041754"/>
              <a:ext cx="489859" cy="551519"/>
            </a:xfrm>
            <a:custGeom>
              <a:avLst/>
              <a:gdLst>
                <a:gd name="T0" fmla="*/ 25 w 423"/>
                <a:gd name="T1" fmla="*/ 101 h 476"/>
                <a:gd name="T2" fmla="*/ 186 w 423"/>
                <a:gd name="T3" fmla="*/ 8 h 476"/>
                <a:gd name="T4" fmla="*/ 237 w 423"/>
                <a:gd name="T5" fmla="*/ 8 h 476"/>
                <a:gd name="T6" fmla="*/ 397 w 423"/>
                <a:gd name="T7" fmla="*/ 101 h 476"/>
                <a:gd name="T8" fmla="*/ 423 w 423"/>
                <a:gd name="T9" fmla="*/ 145 h 476"/>
                <a:gd name="T10" fmla="*/ 423 w 423"/>
                <a:gd name="T11" fmla="*/ 331 h 476"/>
                <a:gd name="T12" fmla="*/ 398 w 423"/>
                <a:gd name="T13" fmla="*/ 375 h 476"/>
                <a:gd name="T14" fmla="*/ 237 w 423"/>
                <a:gd name="T15" fmla="*/ 467 h 476"/>
                <a:gd name="T16" fmla="*/ 186 w 423"/>
                <a:gd name="T17" fmla="*/ 467 h 476"/>
                <a:gd name="T18" fmla="*/ 105 w 423"/>
                <a:gd name="T19" fmla="*/ 421 h 476"/>
                <a:gd name="T20" fmla="*/ 25 w 423"/>
                <a:gd name="T21" fmla="*/ 375 h 476"/>
                <a:gd name="T22" fmla="*/ 0 w 423"/>
                <a:gd name="T23" fmla="*/ 330 h 476"/>
                <a:gd name="T24" fmla="*/ 0 w 423"/>
                <a:gd name="T25" fmla="*/ 145 h 476"/>
                <a:gd name="T26" fmla="*/ 25 w 423"/>
                <a:gd name="T27" fmla="*/ 10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3" h="476">
                  <a:moveTo>
                    <a:pt x="25" y="101"/>
                  </a:moveTo>
                  <a:cubicBezTo>
                    <a:pt x="79" y="70"/>
                    <a:pt x="132" y="39"/>
                    <a:pt x="186" y="8"/>
                  </a:cubicBezTo>
                  <a:cubicBezTo>
                    <a:pt x="202" y="0"/>
                    <a:pt x="221" y="0"/>
                    <a:pt x="237" y="8"/>
                  </a:cubicBezTo>
                  <a:cubicBezTo>
                    <a:pt x="290" y="39"/>
                    <a:pt x="344" y="70"/>
                    <a:pt x="397" y="101"/>
                  </a:cubicBezTo>
                  <a:cubicBezTo>
                    <a:pt x="413" y="110"/>
                    <a:pt x="422" y="127"/>
                    <a:pt x="423" y="145"/>
                  </a:cubicBezTo>
                  <a:cubicBezTo>
                    <a:pt x="423" y="331"/>
                    <a:pt x="423" y="331"/>
                    <a:pt x="423" y="331"/>
                  </a:cubicBezTo>
                  <a:cubicBezTo>
                    <a:pt x="422" y="348"/>
                    <a:pt x="413" y="365"/>
                    <a:pt x="398" y="375"/>
                  </a:cubicBezTo>
                  <a:cubicBezTo>
                    <a:pt x="237" y="467"/>
                    <a:pt x="237" y="467"/>
                    <a:pt x="237" y="467"/>
                  </a:cubicBezTo>
                  <a:cubicBezTo>
                    <a:pt x="221" y="476"/>
                    <a:pt x="201" y="476"/>
                    <a:pt x="186" y="467"/>
                  </a:cubicBezTo>
                  <a:cubicBezTo>
                    <a:pt x="105" y="421"/>
                    <a:pt x="105" y="421"/>
                    <a:pt x="105" y="421"/>
                  </a:cubicBezTo>
                  <a:cubicBezTo>
                    <a:pt x="25" y="375"/>
                    <a:pt x="25" y="375"/>
                    <a:pt x="25" y="375"/>
                  </a:cubicBezTo>
                  <a:cubicBezTo>
                    <a:pt x="10" y="365"/>
                    <a:pt x="0" y="348"/>
                    <a:pt x="0" y="33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7"/>
                    <a:pt x="10" y="110"/>
                    <a:pt x="25" y="101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046585" y="2155320"/>
              <a:ext cx="2480804" cy="324385"/>
            </a:xfrm>
            <a:prstGeom prst="roundRect">
              <a:avLst/>
            </a:prstGeom>
            <a:solidFill>
              <a:srgbClr val="27506E"/>
            </a:solidFill>
            <a:ln w="190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+mj-ea"/>
                  <a:ea typeface="+mj-ea"/>
                </a:rPr>
                <a:t>前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端技术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——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数据层探索</a:t>
              </a:r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26" y="1080012"/>
            <a:ext cx="310330" cy="310330"/>
          </a:xfrm>
          <a:prstGeom prst="rect">
            <a:avLst/>
          </a:prstGeom>
        </p:spPr>
      </p:pic>
      <p:grpSp>
        <p:nvGrpSpPr>
          <p:cNvPr id="79" name="Group 78"/>
          <p:cNvGrpSpPr/>
          <p:nvPr/>
        </p:nvGrpSpPr>
        <p:grpSpPr>
          <a:xfrm>
            <a:off x="710808" y="1625514"/>
            <a:ext cx="1531649" cy="647552"/>
            <a:chOff x="1323352" y="2122506"/>
            <a:chExt cx="1531649" cy="647552"/>
          </a:xfrm>
        </p:grpSpPr>
        <p:sp>
          <p:nvSpPr>
            <p:cNvPr id="82" name="PA_椭圆 46"/>
            <p:cNvSpPr/>
            <p:nvPr>
              <p:custDataLst>
                <p:tags r:id="rId1"/>
              </p:custDataLst>
            </p:nvPr>
          </p:nvSpPr>
          <p:spPr>
            <a:xfrm>
              <a:off x="1323352" y="2122506"/>
              <a:ext cx="647552" cy="647552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3" name="Straight Connector 24"/>
            <p:cNvCxnSpPr>
              <a:endCxn id="82" idx="6"/>
            </p:cNvCxnSpPr>
            <p:nvPr/>
          </p:nvCxnSpPr>
          <p:spPr>
            <a:xfrm flipH="1">
              <a:off x="1970904" y="2446282"/>
              <a:ext cx="884097" cy="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oval"/>
            </a:ln>
            <a:effectLst/>
          </p:spPr>
        </p:cxnSp>
      </p:grpSp>
      <p:sp>
        <p:nvSpPr>
          <p:cNvPr id="84" name="TextBox 29"/>
          <p:cNvSpPr txBox="1"/>
          <p:nvPr/>
        </p:nvSpPr>
        <p:spPr>
          <a:xfrm>
            <a:off x="2326602" y="1732370"/>
            <a:ext cx="5086569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dirty="0" err="1">
                <a:solidFill>
                  <a:srgbClr val="358FCB"/>
                </a:solidFill>
                <a:latin typeface="Raleway" panose="020B0003030101060003" pitchFamily="34" charset="0"/>
                <a:sym typeface="Bebas" pitchFamily="2" charset="0"/>
              </a:rPr>
              <a:t>RxJS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。用“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  <a:sym typeface="Bebas" pitchFamily="2" charset="0"/>
              </a:rPr>
              <a:t>函数响应式编程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”的方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式处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理依赖。</a:t>
            </a: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23" y="1731529"/>
            <a:ext cx="435522" cy="435522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474262" y="2496498"/>
            <a:ext cx="8324335" cy="4074865"/>
            <a:chOff x="474262" y="2496498"/>
            <a:chExt cx="8324335" cy="4074865"/>
          </a:xfrm>
        </p:grpSpPr>
        <p:grpSp>
          <p:nvGrpSpPr>
            <p:cNvPr id="19" name="组合 18"/>
            <p:cNvGrpSpPr/>
            <p:nvPr/>
          </p:nvGrpSpPr>
          <p:grpSpPr>
            <a:xfrm>
              <a:off x="474262" y="2496498"/>
              <a:ext cx="8324335" cy="4074865"/>
              <a:chOff x="474262" y="2496498"/>
              <a:chExt cx="8324335" cy="4074865"/>
            </a:xfrm>
          </p:grpSpPr>
          <p:sp>
            <p:nvSpPr>
              <p:cNvPr id="99" name="矩形 6"/>
              <p:cNvSpPr/>
              <p:nvPr/>
            </p:nvSpPr>
            <p:spPr>
              <a:xfrm>
                <a:off x="474262" y="2496498"/>
                <a:ext cx="8324335" cy="4074865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358FC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8027" y="2854970"/>
                <a:ext cx="1904762" cy="3085714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2993570" y="2752113"/>
                <a:ext cx="5475516" cy="102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 smtClean="0">
                    <a:solidFill>
                      <a:srgbClr val="358FCB"/>
                    </a:solidFill>
                    <a:latin typeface="+mn-ea"/>
                  </a:rPr>
                  <a:t>需求：</a:t>
                </a:r>
                <a:endParaRPr lang="en-US" altLang="zh-CN" b="1" dirty="0" smtClean="0">
                  <a:solidFill>
                    <a:srgbClr val="358FCB"/>
                  </a:solidFill>
                  <a:latin typeface="+mn-ea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用户输入完成后再执行过滤。（</a:t>
                </a:r>
                <a:r>
                  <a:rPr lang="zh-CN" altLang="en-US" dirty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输</a:t>
                </a:r>
                <a:r>
                  <a:rPr lang="zh-CN" altLang="en-US" dirty="0" smtClean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入值</a:t>
                </a:r>
                <a:r>
                  <a:rPr lang="en-US" altLang="zh-CN" dirty="0" smtClean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400ms</a:t>
                </a:r>
                <a:r>
                  <a:rPr lang="zh-CN" altLang="en-US" dirty="0" smtClean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内不再发生变化）</a:t>
                </a:r>
                <a:endParaRPr lang="en-US" altLang="zh-CN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若前后两次输入的值一样，则不执行过滤。</a:t>
                </a:r>
                <a:endParaRPr lang="zh-CN" altLang="en-US" dirty="0">
                  <a:solidFill>
                    <a:schemeClr val="bg2">
                      <a:lumMod val="25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98" name="Rectangle 97"/>
            <p:cNvSpPr/>
            <p:nvPr/>
          </p:nvSpPr>
          <p:spPr>
            <a:xfrm>
              <a:off x="867354" y="2854970"/>
              <a:ext cx="1904762" cy="4107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993571" y="3980394"/>
            <a:ext cx="3984172" cy="1960291"/>
            <a:chOff x="2993571" y="3980394"/>
            <a:chExt cx="3984172" cy="1960291"/>
          </a:xfrm>
        </p:grpSpPr>
        <p:sp>
          <p:nvSpPr>
            <p:cNvPr id="100" name="TextBox 99"/>
            <p:cNvSpPr txBox="1"/>
            <p:nvPr/>
          </p:nvSpPr>
          <p:spPr>
            <a:xfrm>
              <a:off x="2993571" y="3980394"/>
              <a:ext cx="3984172" cy="680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 smtClean="0">
                  <a:solidFill>
                    <a:srgbClr val="358FCB"/>
                  </a:solidFill>
                  <a:latin typeface="+mn-ea"/>
                </a:rPr>
                <a:t>实现：</a:t>
              </a:r>
              <a:endParaRPr lang="en-US" altLang="zh-CN" b="1" dirty="0" smtClean="0">
                <a:solidFill>
                  <a:srgbClr val="358FCB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endParaRPr lang="en-US" altLang="zh-CN" b="1" dirty="0" smtClean="0">
                <a:solidFill>
                  <a:srgbClr val="358FCB"/>
                </a:solidFill>
                <a:latin typeface="+mn-ea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0140" y="4397827"/>
              <a:ext cx="2793104" cy="15428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30123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601543" y="27372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技术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1" name="Rectangle 29"/>
          <p:cNvSpPr/>
          <p:nvPr/>
        </p:nvSpPr>
        <p:spPr>
          <a:xfrm>
            <a:off x="620016" y="605681"/>
            <a:ext cx="14766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TECHNOLOGY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0807" y="966445"/>
            <a:ext cx="3297775" cy="551519"/>
            <a:chOff x="1460523" y="2041754"/>
            <a:chExt cx="3297775" cy="551519"/>
          </a:xfrm>
        </p:grpSpPr>
        <p:sp>
          <p:nvSpPr>
            <p:cNvPr id="47" name="Freeform 2"/>
            <p:cNvSpPr>
              <a:spLocks/>
            </p:cNvSpPr>
            <p:nvPr/>
          </p:nvSpPr>
          <p:spPr bwMode="auto">
            <a:xfrm>
              <a:off x="1460523" y="2041754"/>
              <a:ext cx="489859" cy="551519"/>
            </a:xfrm>
            <a:custGeom>
              <a:avLst/>
              <a:gdLst>
                <a:gd name="T0" fmla="*/ 25 w 423"/>
                <a:gd name="T1" fmla="*/ 101 h 476"/>
                <a:gd name="T2" fmla="*/ 186 w 423"/>
                <a:gd name="T3" fmla="*/ 8 h 476"/>
                <a:gd name="T4" fmla="*/ 237 w 423"/>
                <a:gd name="T5" fmla="*/ 8 h 476"/>
                <a:gd name="T6" fmla="*/ 397 w 423"/>
                <a:gd name="T7" fmla="*/ 101 h 476"/>
                <a:gd name="T8" fmla="*/ 423 w 423"/>
                <a:gd name="T9" fmla="*/ 145 h 476"/>
                <a:gd name="T10" fmla="*/ 423 w 423"/>
                <a:gd name="T11" fmla="*/ 331 h 476"/>
                <a:gd name="T12" fmla="*/ 398 w 423"/>
                <a:gd name="T13" fmla="*/ 375 h 476"/>
                <a:gd name="T14" fmla="*/ 237 w 423"/>
                <a:gd name="T15" fmla="*/ 467 h 476"/>
                <a:gd name="T16" fmla="*/ 186 w 423"/>
                <a:gd name="T17" fmla="*/ 467 h 476"/>
                <a:gd name="T18" fmla="*/ 105 w 423"/>
                <a:gd name="T19" fmla="*/ 421 h 476"/>
                <a:gd name="T20" fmla="*/ 25 w 423"/>
                <a:gd name="T21" fmla="*/ 375 h 476"/>
                <a:gd name="T22" fmla="*/ 0 w 423"/>
                <a:gd name="T23" fmla="*/ 330 h 476"/>
                <a:gd name="T24" fmla="*/ 0 w 423"/>
                <a:gd name="T25" fmla="*/ 145 h 476"/>
                <a:gd name="T26" fmla="*/ 25 w 423"/>
                <a:gd name="T27" fmla="*/ 10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3" h="476">
                  <a:moveTo>
                    <a:pt x="25" y="101"/>
                  </a:moveTo>
                  <a:cubicBezTo>
                    <a:pt x="79" y="70"/>
                    <a:pt x="132" y="39"/>
                    <a:pt x="186" y="8"/>
                  </a:cubicBezTo>
                  <a:cubicBezTo>
                    <a:pt x="202" y="0"/>
                    <a:pt x="221" y="0"/>
                    <a:pt x="237" y="8"/>
                  </a:cubicBezTo>
                  <a:cubicBezTo>
                    <a:pt x="290" y="39"/>
                    <a:pt x="344" y="70"/>
                    <a:pt x="397" y="101"/>
                  </a:cubicBezTo>
                  <a:cubicBezTo>
                    <a:pt x="413" y="110"/>
                    <a:pt x="422" y="127"/>
                    <a:pt x="423" y="145"/>
                  </a:cubicBezTo>
                  <a:cubicBezTo>
                    <a:pt x="423" y="331"/>
                    <a:pt x="423" y="331"/>
                    <a:pt x="423" y="331"/>
                  </a:cubicBezTo>
                  <a:cubicBezTo>
                    <a:pt x="422" y="348"/>
                    <a:pt x="413" y="365"/>
                    <a:pt x="398" y="375"/>
                  </a:cubicBezTo>
                  <a:cubicBezTo>
                    <a:pt x="237" y="467"/>
                    <a:pt x="237" y="467"/>
                    <a:pt x="237" y="467"/>
                  </a:cubicBezTo>
                  <a:cubicBezTo>
                    <a:pt x="221" y="476"/>
                    <a:pt x="201" y="476"/>
                    <a:pt x="186" y="467"/>
                  </a:cubicBezTo>
                  <a:cubicBezTo>
                    <a:pt x="105" y="421"/>
                    <a:pt x="105" y="421"/>
                    <a:pt x="105" y="421"/>
                  </a:cubicBezTo>
                  <a:cubicBezTo>
                    <a:pt x="25" y="375"/>
                    <a:pt x="25" y="375"/>
                    <a:pt x="25" y="375"/>
                  </a:cubicBezTo>
                  <a:cubicBezTo>
                    <a:pt x="10" y="365"/>
                    <a:pt x="0" y="348"/>
                    <a:pt x="0" y="33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7"/>
                    <a:pt x="10" y="110"/>
                    <a:pt x="25" y="101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046585" y="2155320"/>
              <a:ext cx="2711713" cy="324385"/>
            </a:xfrm>
            <a:prstGeom prst="roundRect">
              <a:avLst/>
            </a:prstGeom>
            <a:solidFill>
              <a:srgbClr val="27506E"/>
            </a:solidFill>
            <a:ln w="190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前端技术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——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数据层探索</a:t>
              </a:r>
            </a:p>
          </p:txBody>
        </p: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26" y="1080012"/>
            <a:ext cx="310330" cy="310330"/>
          </a:xfrm>
          <a:prstGeom prst="rect">
            <a:avLst/>
          </a:prstGeom>
        </p:spPr>
      </p:pic>
      <p:grpSp>
        <p:nvGrpSpPr>
          <p:cNvPr id="79" name="Group 78"/>
          <p:cNvGrpSpPr/>
          <p:nvPr/>
        </p:nvGrpSpPr>
        <p:grpSpPr>
          <a:xfrm>
            <a:off x="710807" y="1661405"/>
            <a:ext cx="1531649" cy="647552"/>
            <a:chOff x="1323352" y="2122506"/>
            <a:chExt cx="1531649" cy="647552"/>
          </a:xfrm>
        </p:grpSpPr>
        <p:sp>
          <p:nvSpPr>
            <p:cNvPr id="82" name="PA_椭圆 46"/>
            <p:cNvSpPr/>
            <p:nvPr>
              <p:custDataLst>
                <p:tags r:id="rId1"/>
              </p:custDataLst>
            </p:nvPr>
          </p:nvSpPr>
          <p:spPr>
            <a:xfrm>
              <a:off x="1323352" y="2122506"/>
              <a:ext cx="647552" cy="647552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3" name="Straight Connector 24"/>
            <p:cNvCxnSpPr>
              <a:endCxn id="82" idx="6"/>
            </p:cNvCxnSpPr>
            <p:nvPr/>
          </p:nvCxnSpPr>
          <p:spPr>
            <a:xfrm flipH="1">
              <a:off x="1970904" y="2446282"/>
              <a:ext cx="884097" cy="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oval"/>
            </a:ln>
            <a:effectLst/>
          </p:spPr>
        </p:cxnSp>
      </p:grpSp>
      <p:sp>
        <p:nvSpPr>
          <p:cNvPr id="84" name="TextBox 29"/>
          <p:cNvSpPr txBox="1"/>
          <p:nvPr/>
        </p:nvSpPr>
        <p:spPr>
          <a:xfrm>
            <a:off x="2326601" y="1768261"/>
            <a:ext cx="6207798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dirty="0" err="1">
                <a:solidFill>
                  <a:srgbClr val="358FCB"/>
                </a:solidFill>
                <a:latin typeface="Raleway" panose="020B0003030101060003" pitchFamily="34" charset="0"/>
                <a:sym typeface="Bebas" pitchFamily="2" charset="0"/>
              </a:rPr>
              <a:t>NgRx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。使用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Redux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风格的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“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  <a:sym typeface="Bebas" pitchFamily="2" charset="0"/>
              </a:rPr>
              <a:t>单向数据流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”的理念来管理应用状态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.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  <a:sym typeface="Bebas" pitchFamily="2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97" y="1768261"/>
            <a:ext cx="470572" cy="470572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474262" y="2510992"/>
            <a:ext cx="8324335" cy="4085751"/>
            <a:chOff x="474262" y="2510992"/>
            <a:chExt cx="8324335" cy="4085751"/>
          </a:xfrm>
        </p:grpSpPr>
        <p:sp>
          <p:nvSpPr>
            <p:cNvPr id="99" name="矩形 6"/>
            <p:cNvSpPr/>
            <p:nvPr/>
          </p:nvSpPr>
          <p:spPr>
            <a:xfrm>
              <a:off x="474262" y="2510992"/>
              <a:ext cx="8324335" cy="408575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58FC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8359" y="2944343"/>
              <a:ext cx="6323809" cy="3219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72673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601543" y="27372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技术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1" name="Rectangle 29"/>
          <p:cNvSpPr/>
          <p:nvPr/>
        </p:nvSpPr>
        <p:spPr>
          <a:xfrm>
            <a:off x="620016" y="605681"/>
            <a:ext cx="14766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TECHNOLOGY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0807" y="966445"/>
            <a:ext cx="1615795" cy="551519"/>
            <a:chOff x="1460523" y="2041754"/>
            <a:chExt cx="1615795" cy="551519"/>
          </a:xfrm>
        </p:grpSpPr>
        <p:sp>
          <p:nvSpPr>
            <p:cNvPr id="47" name="Freeform 2"/>
            <p:cNvSpPr>
              <a:spLocks/>
            </p:cNvSpPr>
            <p:nvPr/>
          </p:nvSpPr>
          <p:spPr bwMode="auto">
            <a:xfrm>
              <a:off x="1460523" y="2041754"/>
              <a:ext cx="489859" cy="551519"/>
            </a:xfrm>
            <a:custGeom>
              <a:avLst/>
              <a:gdLst>
                <a:gd name="T0" fmla="*/ 25 w 423"/>
                <a:gd name="T1" fmla="*/ 101 h 476"/>
                <a:gd name="T2" fmla="*/ 186 w 423"/>
                <a:gd name="T3" fmla="*/ 8 h 476"/>
                <a:gd name="T4" fmla="*/ 237 w 423"/>
                <a:gd name="T5" fmla="*/ 8 h 476"/>
                <a:gd name="T6" fmla="*/ 397 w 423"/>
                <a:gd name="T7" fmla="*/ 101 h 476"/>
                <a:gd name="T8" fmla="*/ 423 w 423"/>
                <a:gd name="T9" fmla="*/ 145 h 476"/>
                <a:gd name="T10" fmla="*/ 423 w 423"/>
                <a:gd name="T11" fmla="*/ 331 h 476"/>
                <a:gd name="T12" fmla="*/ 398 w 423"/>
                <a:gd name="T13" fmla="*/ 375 h 476"/>
                <a:gd name="T14" fmla="*/ 237 w 423"/>
                <a:gd name="T15" fmla="*/ 467 h 476"/>
                <a:gd name="T16" fmla="*/ 186 w 423"/>
                <a:gd name="T17" fmla="*/ 467 h 476"/>
                <a:gd name="T18" fmla="*/ 105 w 423"/>
                <a:gd name="T19" fmla="*/ 421 h 476"/>
                <a:gd name="T20" fmla="*/ 25 w 423"/>
                <a:gd name="T21" fmla="*/ 375 h 476"/>
                <a:gd name="T22" fmla="*/ 0 w 423"/>
                <a:gd name="T23" fmla="*/ 330 h 476"/>
                <a:gd name="T24" fmla="*/ 0 w 423"/>
                <a:gd name="T25" fmla="*/ 145 h 476"/>
                <a:gd name="T26" fmla="*/ 25 w 423"/>
                <a:gd name="T27" fmla="*/ 10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3" h="476">
                  <a:moveTo>
                    <a:pt x="25" y="101"/>
                  </a:moveTo>
                  <a:cubicBezTo>
                    <a:pt x="79" y="70"/>
                    <a:pt x="132" y="39"/>
                    <a:pt x="186" y="8"/>
                  </a:cubicBezTo>
                  <a:cubicBezTo>
                    <a:pt x="202" y="0"/>
                    <a:pt x="221" y="0"/>
                    <a:pt x="237" y="8"/>
                  </a:cubicBezTo>
                  <a:cubicBezTo>
                    <a:pt x="290" y="39"/>
                    <a:pt x="344" y="70"/>
                    <a:pt x="397" y="101"/>
                  </a:cubicBezTo>
                  <a:cubicBezTo>
                    <a:pt x="413" y="110"/>
                    <a:pt x="422" y="127"/>
                    <a:pt x="423" y="145"/>
                  </a:cubicBezTo>
                  <a:cubicBezTo>
                    <a:pt x="423" y="331"/>
                    <a:pt x="423" y="331"/>
                    <a:pt x="423" y="331"/>
                  </a:cubicBezTo>
                  <a:cubicBezTo>
                    <a:pt x="422" y="348"/>
                    <a:pt x="413" y="365"/>
                    <a:pt x="398" y="375"/>
                  </a:cubicBezTo>
                  <a:cubicBezTo>
                    <a:pt x="237" y="467"/>
                    <a:pt x="237" y="467"/>
                    <a:pt x="237" y="467"/>
                  </a:cubicBezTo>
                  <a:cubicBezTo>
                    <a:pt x="221" y="476"/>
                    <a:pt x="201" y="476"/>
                    <a:pt x="186" y="467"/>
                  </a:cubicBezTo>
                  <a:cubicBezTo>
                    <a:pt x="105" y="421"/>
                    <a:pt x="105" y="421"/>
                    <a:pt x="105" y="421"/>
                  </a:cubicBezTo>
                  <a:cubicBezTo>
                    <a:pt x="25" y="375"/>
                    <a:pt x="25" y="375"/>
                    <a:pt x="25" y="375"/>
                  </a:cubicBezTo>
                  <a:cubicBezTo>
                    <a:pt x="10" y="365"/>
                    <a:pt x="0" y="348"/>
                    <a:pt x="0" y="33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7"/>
                    <a:pt x="10" y="110"/>
                    <a:pt x="25" y="101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046586" y="2155320"/>
              <a:ext cx="1029732" cy="324385"/>
            </a:xfrm>
            <a:prstGeom prst="roundRect">
              <a:avLst/>
            </a:prstGeom>
            <a:solidFill>
              <a:srgbClr val="27506E"/>
            </a:solidFill>
            <a:ln w="190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+mj-ea"/>
                  <a:ea typeface="+mj-ea"/>
                </a:rPr>
                <a:t>前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端技术</a:t>
              </a:r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26" y="1080012"/>
            <a:ext cx="310330" cy="310330"/>
          </a:xfrm>
          <a:prstGeom prst="rect">
            <a:avLst/>
          </a:prstGeom>
        </p:spPr>
      </p:pic>
      <p:grpSp>
        <p:nvGrpSpPr>
          <p:cNvPr id="79" name="Group 78"/>
          <p:cNvGrpSpPr/>
          <p:nvPr/>
        </p:nvGrpSpPr>
        <p:grpSpPr>
          <a:xfrm>
            <a:off x="710808" y="1731529"/>
            <a:ext cx="1531649" cy="647552"/>
            <a:chOff x="1323352" y="2122506"/>
            <a:chExt cx="1531649" cy="647552"/>
          </a:xfrm>
        </p:grpSpPr>
        <p:sp>
          <p:nvSpPr>
            <p:cNvPr id="82" name="PA_椭圆 46"/>
            <p:cNvSpPr/>
            <p:nvPr>
              <p:custDataLst>
                <p:tags r:id="rId1"/>
              </p:custDataLst>
            </p:nvPr>
          </p:nvSpPr>
          <p:spPr>
            <a:xfrm>
              <a:off x="1323352" y="2122506"/>
              <a:ext cx="647552" cy="647552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3" name="Straight Connector 24"/>
            <p:cNvCxnSpPr>
              <a:endCxn id="82" idx="6"/>
            </p:cNvCxnSpPr>
            <p:nvPr/>
          </p:nvCxnSpPr>
          <p:spPr>
            <a:xfrm flipH="1">
              <a:off x="1970904" y="2446282"/>
              <a:ext cx="884097" cy="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oval"/>
            </a:ln>
            <a:effectLst/>
          </p:spPr>
        </p:cxnSp>
      </p:grpSp>
      <p:sp>
        <p:nvSpPr>
          <p:cNvPr id="84" name="TextBox 29"/>
          <p:cNvSpPr txBox="1"/>
          <p:nvPr/>
        </p:nvSpPr>
        <p:spPr>
          <a:xfrm>
            <a:off x="2326602" y="1838385"/>
            <a:ext cx="6207798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dirty="0" err="1">
                <a:solidFill>
                  <a:srgbClr val="358FCB"/>
                </a:solidFill>
                <a:latin typeface="Raleway" panose="020B0003030101060003" pitchFamily="34" charset="0"/>
                <a:sym typeface="Bebas" pitchFamily="2" charset="0"/>
              </a:rPr>
              <a:t>NgRx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。使用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Redux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风格的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“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  <a:sym typeface="Bebas" pitchFamily="2" charset="0"/>
              </a:rPr>
              <a:t>单向数据流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”的理念来管理应用状态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.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  <a:sym typeface="Bebas" pitchFamily="2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98" y="1838385"/>
            <a:ext cx="470572" cy="47057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59" y="2944343"/>
            <a:ext cx="6323809" cy="32190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9597"/>
            <a:ext cx="91440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662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601543" y="27372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技术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1" name="Rectangle 29"/>
          <p:cNvSpPr/>
          <p:nvPr/>
        </p:nvSpPr>
        <p:spPr>
          <a:xfrm>
            <a:off x="620016" y="605681"/>
            <a:ext cx="14766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TECHNOLOGY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833492" y="1249232"/>
            <a:ext cx="3912679" cy="551519"/>
            <a:chOff x="1460523" y="2041754"/>
            <a:chExt cx="3912679" cy="551519"/>
          </a:xfrm>
        </p:grpSpPr>
        <p:sp>
          <p:nvSpPr>
            <p:cNvPr id="47" name="Freeform 2"/>
            <p:cNvSpPr>
              <a:spLocks/>
            </p:cNvSpPr>
            <p:nvPr/>
          </p:nvSpPr>
          <p:spPr bwMode="auto">
            <a:xfrm>
              <a:off x="1460523" y="2041754"/>
              <a:ext cx="489859" cy="551519"/>
            </a:xfrm>
            <a:custGeom>
              <a:avLst/>
              <a:gdLst>
                <a:gd name="T0" fmla="*/ 25 w 423"/>
                <a:gd name="T1" fmla="*/ 101 h 476"/>
                <a:gd name="T2" fmla="*/ 186 w 423"/>
                <a:gd name="T3" fmla="*/ 8 h 476"/>
                <a:gd name="T4" fmla="*/ 237 w 423"/>
                <a:gd name="T5" fmla="*/ 8 h 476"/>
                <a:gd name="T6" fmla="*/ 397 w 423"/>
                <a:gd name="T7" fmla="*/ 101 h 476"/>
                <a:gd name="T8" fmla="*/ 423 w 423"/>
                <a:gd name="T9" fmla="*/ 145 h 476"/>
                <a:gd name="T10" fmla="*/ 423 w 423"/>
                <a:gd name="T11" fmla="*/ 331 h 476"/>
                <a:gd name="T12" fmla="*/ 398 w 423"/>
                <a:gd name="T13" fmla="*/ 375 h 476"/>
                <a:gd name="T14" fmla="*/ 237 w 423"/>
                <a:gd name="T15" fmla="*/ 467 h 476"/>
                <a:gd name="T16" fmla="*/ 186 w 423"/>
                <a:gd name="T17" fmla="*/ 467 h 476"/>
                <a:gd name="T18" fmla="*/ 105 w 423"/>
                <a:gd name="T19" fmla="*/ 421 h 476"/>
                <a:gd name="T20" fmla="*/ 25 w 423"/>
                <a:gd name="T21" fmla="*/ 375 h 476"/>
                <a:gd name="T22" fmla="*/ 0 w 423"/>
                <a:gd name="T23" fmla="*/ 330 h 476"/>
                <a:gd name="T24" fmla="*/ 0 w 423"/>
                <a:gd name="T25" fmla="*/ 145 h 476"/>
                <a:gd name="T26" fmla="*/ 25 w 423"/>
                <a:gd name="T27" fmla="*/ 10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3" h="476">
                  <a:moveTo>
                    <a:pt x="25" y="101"/>
                  </a:moveTo>
                  <a:cubicBezTo>
                    <a:pt x="79" y="70"/>
                    <a:pt x="132" y="39"/>
                    <a:pt x="186" y="8"/>
                  </a:cubicBezTo>
                  <a:cubicBezTo>
                    <a:pt x="202" y="0"/>
                    <a:pt x="221" y="0"/>
                    <a:pt x="237" y="8"/>
                  </a:cubicBezTo>
                  <a:cubicBezTo>
                    <a:pt x="290" y="39"/>
                    <a:pt x="344" y="70"/>
                    <a:pt x="397" y="101"/>
                  </a:cubicBezTo>
                  <a:cubicBezTo>
                    <a:pt x="413" y="110"/>
                    <a:pt x="422" y="127"/>
                    <a:pt x="423" y="145"/>
                  </a:cubicBezTo>
                  <a:cubicBezTo>
                    <a:pt x="423" y="331"/>
                    <a:pt x="423" y="331"/>
                    <a:pt x="423" y="331"/>
                  </a:cubicBezTo>
                  <a:cubicBezTo>
                    <a:pt x="422" y="348"/>
                    <a:pt x="413" y="365"/>
                    <a:pt x="398" y="375"/>
                  </a:cubicBezTo>
                  <a:cubicBezTo>
                    <a:pt x="237" y="467"/>
                    <a:pt x="237" y="467"/>
                    <a:pt x="237" y="467"/>
                  </a:cubicBezTo>
                  <a:cubicBezTo>
                    <a:pt x="221" y="476"/>
                    <a:pt x="201" y="476"/>
                    <a:pt x="186" y="467"/>
                  </a:cubicBezTo>
                  <a:cubicBezTo>
                    <a:pt x="105" y="421"/>
                    <a:pt x="105" y="421"/>
                    <a:pt x="105" y="421"/>
                  </a:cubicBezTo>
                  <a:cubicBezTo>
                    <a:pt x="25" y="375"/>
                    <a:pt x="25" y="375"/>
                    <a:pt x="25" y="375"/>
                  </a:cubicBezTo>
                  <a:cubicBezTo>
                    <a:pt x="10" y="365"/>
                    <a:pt x="0" y="348"/>
                    <a:pt x="0" y="33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7"/>
                    <a:pt x="10" y="110"/>
                    <a:pt x="25" y="101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046585" y="2155320"/>
              <a:ext cx="3326617" cy="324385"/>
            </a:xfrm>
            <a:prstGeom prst="roundRect">
              <a:avLst/>
            </a:prstGeom>
            <a:solidFill>
              <a:srgbClr val="27506E"/>
            </a:solidFill>
            <a:ln w="190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后端技术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——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微服务的初步探索</a:t>
              </a:r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11" y="1362799"/>
            <a:ext cx="310330" cy="31033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1671335" y="2146429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184473" y="2127743"/>
            <a:ext cx="3262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服务划分：按</a:t>
            </a:r>
            <a:r>
              <a:rPr lang="zh-CN" altLang="en-US" sz="16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业务领域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拆分项目。</a:t>
            </a:r>
            <a:endParaRPr lang="id-ID" sz="1600" dirty="0">
              <a:solidFill>
                <a:schemeClr val="bg2">
                  <a:lumMod val="25000"/>
                </a:schemeClr>
              </a:solidFill>
              <a:latin typeface="Raleway" panose="020B0003030101060003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671334" y="2756029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184472" y="2737343"/>
            <a:ext cx="4230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技术选项：基于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.NET Core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的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Web API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框架。</a:t>
            </a:r>
            <a:endParaRPr lang="id-ID" sz="1600" dirty="0">
              <a:solidFill>
                <a:schemeClr val="bg2">
                  <a:lumMod val="2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270660" y="2248647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270660" y="2858243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1671801" y="3357825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8" name="Freeform 97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2184939" y="3339139"/>
            <a:ext cx="4350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开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发、部署、测试流程管理：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DAE</a:t>
            </a:r>
            <a:r>
              <a:rPr lang="zh-CN" altLang="en-US" sz="1600" dirty="0" smtClean="0">
                <a:solidFill>
                  <a:srgbClr val="358FCB"/>
                </a:solidFill>
                <a:latin typeface="+mn-ea"/>
              </a:rPr>
              <a:t>，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Athena</a:t>
            </a:r>
            <a:r>
              <a:rPr lang="zh-CN" altLang="en-US" sz="1600" dirty="0" smtClean="0">
                <a:solidFill>
                  <a:srgbClr val="358FCB"/>
                </a:solidFill>
                <a:latin typeface="+mn-ea"/>
              </a:rPr>
              <a:t>。</a:t>
            </a:r>
            <a:endParaRPr lang="id-ID" sz="16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271127" y="3460039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1671801" y="3945654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4" name="Freeform 103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184939" y="3926968"/>
            <a:ext cx="2927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上线：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Jenkins</a:t>
            </a:r>
            <a:r>
              <a:rPr lang="zh-CN" altLang="en-US" sz="1600" dirty="0" smtClean="0">
                <a:solidFill>
                  <a:srgbClr val="358FCB"/>
                </a:solidFill>
                <a:latin typeface="+mn-ea"/>
              </a:rPr>
              <a:t>，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Docker</a:t>
            </a:r>
            <a:r>
              <a:rPr lang="zh-CN" altLang="en-US" sz="1600" dirty="0" smtClean="0">
                <a:solidFill>
                  <a:srgbClr val="358FCB"/>
                </a:solidFill>
                <a:latin typeface="+mn-ea"/>
              </a:rPr>
              <a:t>集群。</a:t>
            </a:r>
            <a:endParaRPr lang="id-ID" sz="16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271127" y="4047868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1671801" y="4539534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0" name="Freeform 109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2184939" y="4520848"/>
            <a:ext cx="6525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运维监控：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Monitor Center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，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Gateway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，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Humpback</a:t>
            </a:r>
            <a:r>
              <a:rPr lang="zh-CN" altLang="en-US" sz="1600" dirty="0" smtClean="0">
                <a:solidFill>
                  <a:srgbClr val="358FCB"/>
                </a:solidFill>
                <a:latin typeface="+mn-ea"/>
              </a:rPr>
              <a:t>，</a:t>
            </a:r>
            <a:r>
              <a:rPr lang="en-US" altLang="zh-CN" sz="1600" dirty="0" err="1" smtClean="0">
                <a:solidFill>
                  <a:srgbClr val="358FCB"/>
                </a:solidFill>
                <a:latin typeface="+mn-ea"/>
              </a:rPr>
              <a:t>ConfigService</a:t>
            </a:r>
            <a:r>
              <a:rPr lang="zh-CN" altLang="en-US" sz="1600" dirty="0" smtClean="0">
                <a:solidFill>
                  <a:srgbClr val="358FCB"/>
                </a:solidFill>
                <a:latin typeface="+mn-ea"/>
              </a:rPr>
              <a:t>。</a:t>
            </a:r>
            <a:endParaRPr lang="id-ID" sz="16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271127" y="4641748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3622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0" grpId="0"/>
      <p:bldP spid="67" grpId="0" animBg="1"/>
      <p:bldP spid="68" grpId="0" animBg="1"/>
      <p:bldP spid="100" grpId="0"/>
      <p:bldP spid="101" grpId="0" animBg="1"/>
      <p:bldP spid="106" grpId="0"/>
      <p:bldP spid="107" grpId="0" animBg="1"/>
      <p:bldP spid="112" grpId="0"/>
      <p:bldP spid="1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247" y="2122712"/>
            <a:ext cx="3657342" cy="425631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数据的关联计算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160973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Association calculation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45172" y="1085649"/>
            <a:ext cx="1117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定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义变量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a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90115" y="1205794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358FCB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45172" y="1542447"/>
            <a:ext cx="3039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定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义变量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b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，要求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b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始终等于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a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+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1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90115" y="1662592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358FCB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74" y="2707485"/>
            <a:ext cx="3199030" cy="3540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547825" y="2122712"/>
            <a:ext cx="3757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Raleway" panose="020B0003030101060003" pitchFamily="34" charset="0"/>
              </a:rPr>
              <a:t>setter</a:t>
            </a:r>
            <a:r>
              <a:rPr lang="zh-CN" altLang="en-US" sz="1600" b="1" dirty="0">
                <a:solidFill>
                  <a:srgbClr val="FF0000"/>
                </a:solidFill>
                <a:latin typeface="Raleway" panose="020B0003030101060003" pitchFamily="34" charset="0"/>
              </a:rPr>
              <a:t>方法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：在给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a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赋值的时候，同时设置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b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的值。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762904" y="2122712"/>
            <a:ext cx="3657342" cy="425631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4771482" y="2122712"/>
            <a:ext cx="3757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Raleway" panose="020B0003030101060003" pitchFamily="34" charset="0"/>
              </a:rPr>
              <a:t>getter</a:t>
            </a:r>
            <a:r>
              <a:rPr lang="zh-CN" altLang="en-US" sz="1600" b="1" dirty="0" smtClean="0">
                <a:solidFill>
                  <a:srgbClr val="FF0000"/>
                </a:solidFill>
                <a:latin typeface="Raleway" panose="020B0003030101060003" pitchFamily="34" charset="0"/>
              </a:rPr>
              <a:t>方</a:t>
            </a:r>
            <a:r>
              <a:rPr lang="zh-CN" altLang="en-US" sz="1600" b="1" dirty="0">
                <a:solidFill>
                  <a:srgbClr val="FF0000"/>
                </a:solidFill>
                <a:latin typeface="Raleway" panose="020B0003030101060003" pitchFamily="34" charset="0"/>
              </a:rPr>
              <a:t>法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：在读取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b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时，根据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a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的值重新计算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b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的值。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Raleway" panose="020B0003030101060003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676" y="2707485"/>
            <a:ext cx="2638980" cy="1770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114" grpId="0" animBg="1"/>
      <p:bldP spid="117" grpId="0"/>
      <p:bldP spid="118" grpId="0" animBg="1"/>
      <p:bldP spid="62" grpId="0"/>
      <p:bldP spid="6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601543" y="27372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技术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1" name="Rectangle 29"/>
          <p:cNvSpPr/>
          <p:nvPr/>
        </p:nvSpPr>
        <p:spPr>
          <a:xfrm>
            <a:off x="620016" y="605681"/>
            <a:ext cx="14766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TECHNOLOGY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833492" y="1249232"/>
            <a:ext cx="3912679" cy="551519"/>
            <a:chOff x="1460523" y="2041754"/>
            <a:chExt cx="3912679" cy="551519"/>
          </a:xfrm>
        </p:grpSpPr>
        <p:sp>
          <p:nvSpPr>
            <p:cNvPr id="47" name="Freeform 2"/>
            <p:cNvSpPr>
              <a:spLocks/>
            </p:cNvSpPr>
            <p:nvPr/>
          </p:nvSpPr>
          <p:spPr bwMode="auto">
            <a:xfrm>
              <a:off x="1460523" y="2041754"/>
              <a:ext cx="489859" cy="551519"/>
            </a:xfrm>
            <a:custGeom>
              <a:avLst/>
              <a:gdLst>
                <a:gd name="T0" fmla="*/ 25 w 423"/>
                <a:gd name="T1" fmla="*/ 101 h 476"/>
                <a:gd name="T2" fmla="*/ 186 w 423"/>
                <a:gd name="T3" fmla="*/ 8 h 476"/>
                <a:gd name="T4" fmla="*/ 237 w 423"/>
                <a:gd name="T5" fmla="*/ 8 h 476"/>
                <a:gd name="T6" fmla="*/ 397 w 423"/>
                <a:gd name="T7" fmla="*/ 101 h 476"/>
                <a:gd name="T8" fmla="*/ 423 w 423"/>
                <a:gd name="T9" fmla="*/ 145 h 476"/>
                <a:gd name="T10" fmla="*/ 423 w 423"/>
                <a:gd name="T11" fmla="*/ 331 h 476"/>
                <a:gd name="T12" fmla="*/ 398 w 423"/>
                <a:gd name="T13" fmla="*/ 375 h 476"/>
                <a:gd name="T14" fmla="*/ 237 w 423"/>
                <a:gd name="T15" fmla="*/ 467 h 476"/>
                <a:gd name="T16" fmla="*/ 186 w 423"/>
                <a:gd name="T17" fmla="*/ 467 h 476"/>
                <a:gd name="T18" fmla="*/ 105 w 423"/>
                <a:gd name="T19" fmla="*/ 421 h 476"/>
                <a:gd name="T20" fmla="*/ 25 w 423"/>
                <a:gd name="T21" fmla="*/ 375 h 476"/>
                <a:gd name="T22" fmla="*/ 0 w 423"/>
                <a:gd name="T23" fmla="*/ 330 h 476"/>
                <a:gd name="T24" fmla="*/ 0 w 423"/>
                <a:gd name="T25" fmla="*/ 145 h 476"/>
                <a:gd name="T26" fmla="*/ 25 w 423"/>
                <a:gd name="T27" fmla="*/ 10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3" h="476">
                  <a:moveTo>
                    <a:pt x="25" y="101"/>
                  </a:moveTo>
                  <a:cubicBezTo>
                    <a:pt x="79" y="70"/>
                    <a:pt x="132" y="39"/>
                    <a:pt x="186" y="8"/>
                  </a:cubicBezTo>
                  <a:cubicBezTo>
                    <a:pt x="202" y="0"/>
                    <a:pt x="221" y="0"/>
                    <a:pt x="237" y="8"/>
                  </a:cubicBezTo>
                  <a:cubicBezTo>
                    <a:pt x="290" y="39"/>
                    <a:pt x="344" y="70"/>
                    <a:pt x="397" y="101"/>
                  </a:cubicBezTo>
                  <a:cubicBezTo>
                    <a:pt x="413" y="110"/>
                    <a:pt x="422" y="127"/>
                    <a:pt x="423" y="145"/>
                  </a:cubicBezTo>
                  <a:cubicBezTo>
                    <a:pt x="423" y="331"/>
                    <a:pt x="423" y="331"/>
                    <a:pt x="423" y="331"/>
                  </a:cubicBezTo>
                  <a:cubicBezTo>
                    <a:pt x="422" y="348"/>
                    <a:pt x="413" y="365"/>
                    <a:pt x="398" y="375"/>
                  </a:cubicBezTo>
                  <a:cubicBezTo>
                    <a:pt x="237" y="467"/>
                    <a:pt x="237" y="467"/>
                    <a:pt x="237" y="467"/>
                  </a:cubicBezTo>
                  <a:cubicBezTo>
                    <a:pt x="221" y="476"/>
                    <a:pt x="201" y="476"/>
                    <a:pt x="186" y="467"/>
                  </a:cubicBezTo>
                  <a:cubicBezTo>
                    <a:pt x="105" y="421"/>
                    <a:pt x="105" y="421"/>
                    <a:pt x="105" y="421"/>
                  </a:cubicBezTo>
                  <a:cubicBezTo>
                    <a:pt x="25" y="375"/>
                    <a:pt x="25" y="375"/>
                    <a:pt x="25" y="375"/>
                  </a:cubicBezTo>
                  <a:cubicBezTo>
                    <a:pt x="10" y="365"/>
                    <a:pt x="0" y="348"/>
                    <a:pt x="0" y="33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7"/>
                    <a:pt x="10" y="110"/>
                    <a:pt x="25" y="101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046585" y="2155320"/>
              <a:ext cx="3326617" cy="324385"/>
            </a:xfrm>
            <a:prstGeom prst="roundRect">
              <a:avLst/>
            </a:prstGeom>
            <a:solidFill>
              <a:srgbClr val="27506E"/>
            </a:solidFill>
            <a:ln w="190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后端技术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——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微服务的初步探索</a:t>
              </a:r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11" y="1362799"/>
            <a:ext cx="310330" cy="310330"/>
          </a:xfrm>
          <a:prstGeom prst="rect">
            <a:avLst/>
          </a:prstGeom>
        </p:spPr>
      </p:pic>
      <p:sp>
        <p:nvSpPr>
          <p:cNvPr id="114" name="Rounded Rectangle 113"/>
          <p:cNvSpPr/>
          <p:nvPr/>
        </p:nvSpPr>
        <p:spPr>
          <a:xfrm>
            <a:off x="1913411" y="3207351"/>
            <a:ext cx="1165245" cy="338729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DAE</a:t>
            </a:r>
            <a:endParaRPr lang="bg-BG" sz="1600" dirty="0">
              <a:latin typeface="+mj-ea"/>
              <a:ea typeface="+mj-ea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3429472" y="3207352"/>
            <a:ext cx="1289981" cy="338728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Jenkins</a:t>
            </a:r>
            <a:endParaRPr lang="bg-BG" sz="1600" dirty="0">
              <a:latin typeface="+mj-ea"/>
              <a:ea typeface="+mj-ea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5020033" y="3200998"/>
            <a:ext cx="1530694" cy="3387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ea"/>
                <a:ea typeface="+mj-ea"/>
              </a:rPr>
              <a:t>Docker</a:t>
            </a:r>
            <a:r>
              <a:rPr lang="zh-CN" altLang="en-US" sz="1600" dirty="0">
                <a:latin typeface="+mj-ea"/>
                <a:ea typeface="+mj-ea"/>
              </a:rPr>
              <a:t>集群</a:t>
            </a:r>
            <a:endParaRPr lang="bg-BG" sz="1600" dirty="0">
              <a:latin typeface="+mj-ea"/>
              <a:ea typeface="+mj-ea"/>
            </a:endParaRPr>
          </a:p>
        </p:txBody>
      </p:sp>
      <p:cxnSp>
        <p:nvCxnSpPr>
          <p:cNvPr id="117" name="Straight Arrow Connector 116"/>
          <p:cNvCxnSpPr>
            <a:stCxn id="114" idx="3"/>
            <a:endCxn id="115" idx="1"/>
          </p:cNvCxnSpPr>
          <p:nvPr/>
        </p:nvCxnSpPr>
        <p:spPr>
          <a:xfrm>
            <a:off x="3078656" y="3376716"/>
            <a:ext cx="350816" cy="0"/>
          </a:xfrm>
          <a:prstGeom prst="straightConnector1">
            <a:avLst/>
          </a:prstGeom>
          <a:ln w="19050">
            <a:solidFill>
              <a:srgbClr val="3D3743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15" idx="3"/>
            <a:endCxn id="116" idx="1"/>
          </p:cNvCxnSpPr>
          <p:nvPr/>
        </p:nvCxnSpPr>
        <p:spPr>
          <a:xfrm flipV="1">
            <a:off x="4719453" y="3370362"/>
            <a:ext cx="300580" cy="6354"/>
          </a:xfrm>
          <a:prstGeom prst="straightConnector1">
            <a:avLst/>
          </a:prstGeom>
          <a:ln w="19050">
            <a:solidFill>
              <a:srgbClr val="3D3743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224117" y="2383849"/>
            <a:ext cx="968974" cy="338729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+mj-ea"/>
                <a:ea typeface="+mj-ea"/>
              </a:rPr>
              <a:t>服务</a:t>
            </a:r>
            <a:r>
              <a:rPr lang="en-US" altLang="zh-CN" sz="1600" dirty="0" smtClean="0">
                <a:latin typeface="+mj-ea"/>
                <a:ea typeface="+mj-ea"/>
              </a:rPr>
              <a:t>A</a:t>
            </a:r>
            <a:endParaRPr lang="bg-BG" sz="1600" dirty="0">
              <a:latin typeface="+mj-ea"/>
              <a:ea typeface="+mj-ea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24117" y="2903821"/>
            <a:ext cx="968974" cy="338729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+mj-ea"/>
                <a:ea typeface="+mj-ea"/>
              </a:rPr>
              <a:t>服务</a:t>
            </a:r>
            <a:r>
              <a:rPr lang="en-US" altLang="zh-CN" sz="1600" dirty="0">
                <a:latin typeface="+mj-ea"/>
                <a:ea typeface="+mj-ea"/>
              </a:rPr>
              <a:t>B</a:t>
            </a:r>
            <a:endParaRPr lang="bg-BG" sz="1600" dirty="0">
              <a:latin typeface="+mj-ea"/>
              <a:ea typeface="+mj-ea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233138" y="3948850"/>
            <a:ext cx="968974" cy="338729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+mj-ea"/>
                <a:ea typeface="+mj-ea"/>
              </a:rPr>
              <a:t>服务</a:t>
            </a:r>
            <a:r>
              <a:rPr lang="en-US" altLang="zh-CN" sz="1600" dirty="0" smtClean="0">
                <a:latin typeface="+mj-ea"/>
                <a:ea typeface="+mj-ea"/>
              </a:rPr>
              <a:t>N</a:t>
            </a:r>
            <a:endParaRPr lang="bg-BG" sz="1600" dirty="0">
              <a:latin typeface="+mj-ea"/>
              <a:ea typeface="+mj-ea"/>
            </a:endParaRPr>
          </a:p>
        </p:txBody>
      </p:sp>
      <p:cxnSp>
        <p:nvCxnSpPr>
          <p:cNvPr id="59" name="Elbow Connector 58"/>
          <p:cNvCxnSpPr>
            <a:stCxn id="51" idx="3"/>
            <a:endCxn id="114" idx="1"/>
          </p:cNvCxnSpPr>
          <p:nvPr/>
        </p:nvCxnSpPr>
        <p:spPr>
          <a:xfrm>
            <a:off x="1193091" y="2553214"/>
            <a:ext cx="720320" cy="823502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2" idx="3"/>
            <a:endCxn id="114" idx="1"/>
          </p:cNvCxnSpPr>
          <p:nvPr/>
        </p:nvCxnSpPr>
        <p:spPr>
          <a:xfrm>
            <a:off x="1193091" y="3073186"/>
            <a:ext cx="720320" cy="303530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57" idx="3"/>
            <a:endCxn id="114" idx="1"/>
          </p:cNvCxnSpPr>
          <p:nvPr/>
        </p:nvCxnSpPr>
        <p:spPr>
          <a:xfrm flipV="1">
            <a:off x="1202112" y="3376716"/>
            <a:ext cx="711299" cy="741499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2382" y="3376716"/>
            <a:ext cx="492443" cy="4610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……</a:t>
            </a:r>
            <a:endParaRPr lang="zh-CN" altLang="en-US" sz="2000" dirty="0">
              <a:latin typeface="+mn-ea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965852" y="2799016"/>
            <a:ext cx="1330066" cy="338729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+mj-ea"/>
                <a:ea typeface="+mj-ea"/>
              </a:rPr>
              <a:t>Gateway</a:t>
            </a:r>
            <a:endParaRPr lang="bg-BG" sz="1600" dirty="0">
              <a:latin typeface="+mj-ea"/>
              <a:ea typeface="+mj-ea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6965852" y="2214485"/>
            <a:ext cx="2024742" cy="338729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+mj-ea"/>
                <a:ea typeface="+mj-ea"/>
              </a:rPr>
              <a:t>Monitor Center</a:t>
            </a:r>
            <a:endParaRPr lang="bg-BG" sz="1600" dirty="0">
              <a:latin typeface="+mj-ea"/>
              <a:ea typeface="+mj-ea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6965852" y="4306807"/>
            <a:ext cx="1711067" cy="338729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+mj-ea"/>
                <a:ea typeface="+mj-ea"/>
              </a:rPr>
              <a:t>ConfigService</a:t>
            </a:r>
            <a:endParaRPr lang="bg-BG" sz="1600" dirty="0">
              <a:latin typeface="+mj-ea"/>
              <a:ea typeface="+mj-ea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6965852" y="3722276"/>
            <a:ext cx="1471582" cy="338729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Humpback</a:t>
            </a:r>
            <a:endParaRPr lang="bg-BG" sz="1600" dirty="0">
              <a:latin typeface="+mj-ea"/>
              <a:ea typeface="+mj-ea"/>
            </a:endParaRPr>
          </a:p>
        </p:txBody>
      </p:sp>
      <p:cxnSp>
        <p:nvCxnSpPr>
          <p:cNvPr id="77" name="Elbow Connector 76"/>
          <p:cNvCxnSpPr>
            <a:stCxn id="74" idx="1"/>
            <a:endCxn id="116" idx="0"/>
          </p:cNvCxnSpPr>
          <p:nvPr/>
        </p:nvCxnSpPr>
        <p:spPr>
          <a:xfrm rot="10800000" flipV="1">
            <a:off x="5785380" y="2383850"/>
            <a:ext cx="1180472" cy="817148"/>
          </a:xfrm>
          <a:prstGeom prst="bentConnector2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73" idx="1"/>
            <a:endCxn id="116" idx="0"/>
          </p:cNvCxnSpPr>
          <p:nvPr/>
        </p:nvCxnSpPr>
        <p:spPr>
          <a:xfrm rot="10800000" flipV="1">
            <a:off x="5785380" y="2968380"/>
            <a:ext cx="1180472" cy="232617"/>
          </a:xfrm>
          <a:prstGeom prst="bentConnector2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76" idx="1"/>
            <a:endCxn id="116" idx="2"/>
          </p:cNvCxnSpPr>
          <p:nvPr/>
        </p:nvCxnSpPr>
        <p:spPr>
          <a:xfrm rot="10800000">
            <a:off x="5785380" y="3539727"/>
            <a:ext cx="1180472" cy="351915"/>
          </a:xfrm>
          <a:prstGeom prst="bentConnector2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75" idx="1"/>
            <a:endCxn id="116" idx="2"/>
          </p:cNvCxnSpPr>
          <p:nvPr/>
        </p:nvCxnSpPr>
        <p:spPr>
          <a:xfrm rot="10800000">
            <a:off x="5785380" y="3539726"/>
            <a:ext cx="1180472" cy="936446"/>
          </a:xfrm>
          <a:prstGeom prst="bentConnector2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5769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38"/>
          <p:cNvSpPr/>
          <p:nvPr/>
        </p:nvSpPr>
        <p:spPr>
          <a:xfrm>
            <a:off x="2181813" y="2449092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39"/>
          <p:cNvSpPr/>
          <p:nvPr/>
        </p:nvSpPr>
        <p:spPr>
          <a:xfrm>
            <a:off x="2583155" y="2851659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"/>
          <p:cNvSpPr txBox="1">
            <a:spLocks noChangeArrowheads="1"/>
          </p:cNvSpPr>
          <p:nvPr/>
        </p:nvSpPr>
        <p:spPr bwMode="auto">
          <a:xfrm>
            <a:off x="2614114" y="2933527"/>
            <a:ext cx="8121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04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椭圆 41"/>
          <p:cNvSpPr/>
          <p:nvPr/>
        </p:nvSpPr>
        <p:spPr>
          <a:xfrm>
            <a:off x="3462969" y="2460020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42"/>
          <p:cNvSpPr/>
          <p:nvPr/>
        </p:nvSpPr>
        <p:spPr>
          <a:xfrm>
            <a:off x="2107148" y="2776820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3"/>
          <p:cNvSpPr/>
          <p:nvPr/>
        </p:nvSpPr>
        <p:spPr>
          <a:xfrm>
            <a:off x="1963757" y="4162697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44"/>
          <p:cNvSpPr/>
          <p:nvPr/>
        </p:nvSpPr>
        <p:spPr>
          <a:xfrm>
            <a:off x="2376889" y="3823624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45"/>
          <p:cNvSpPr/>
          <p:nvPr/>
        </p:nvSpPr>
        <p:spPr>
          <a:xfrm>
            <a:off x="3706367" y="3494671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46"/>
          <p:cNvSpPr/>
          <p:nvPr/>
        </p:nvSpPr>
        <p:spPr>
          <a:xfrm>
            <a:off x="3529860" y="4114920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47"/>
          <p:cNvSpPr/>
          <p:nvPr/>
        </p:nvSpPr>
        <p:spPr>
          <a:xfrm>
            <a:off x="1942376" y="3494671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3"/>
          <p:cNvSpPr/>
          <p:nvPr/>
        </p:nvSpPr>
        <p:spPr>
          <a:xfrm>
            <a:off x="4392223" y="2886909"/>
            <a:ext cx="2448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358FCB"/>
                </a:solidFill>
                <a:latin typeface="Raleway" panose="020B0003030101060003" pitchFamily="34" charset="0"/>
              </a:rPr>
              <a:t>总</a:t>
            </a:r>
            <a:r>
              <a:rPr lang="zh-CN" altLang="en-US" sz="32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结 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与 </a:t>
            </a:r>
            <a:r>
              <a:rPr lang="zh-CN" altLang="en-US" sz="32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展望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8" name="矩形 24"/>
          <p:cNvSpPr/>
          <p:nvPr/>
        </p:nvSpPr>
        <p:spPr>
          <a:xfrm>
            <a:off x="4410695" y="3378708"/>
            <a:ext cx="250079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SUMMARY &amp; OUTLOOK</a:t>
            </a:r>
          </a:p>
        </p:txBody>
      </p:sp>
    </p:spTree>
    <p:extLst>
      <p:ext uri="{BB962C8B-B14F-4D97-AF65-F5344CB8AC3E}">
        <p14:creationId xmlns:p14="http://schemas.microsoft.com/office/powerpoint/2010/main" val="57323328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601543" y="273728"/>
            <a:ext cx="1598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58FCB"/>
                </a:solidFill>
                <a:latin typeface="Raleway" panose="020B0003030101060003" pitchFamily="34" charset="0"/>
              </a:rPr>
              <a:t>总结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与 </a:t>
            </a:r>
            <a:r>
              <a:rPr lang="zh-CN" altLang="en-US" sz="2000" dirty="0">
                <a:solidFill>
                  <a:srgbClr val="358FCB"/>
                </a:solidFill>
                <a:latin typeface="Raleway" panose="020B0003030101060003" pitchFamily="34" charset="0"/>
              </a:rPr>
              <a:t>展望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1" name="Rectangle 29"/>
          <p:cNvSpPr/>
          <p:nvPr/>
        </p:nvSpPr>
        <p:spPr>
          <a:xfrm>
            <a:off x="620016" y="605681"/>
            <a:ext cx="16882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SUMMARY &amp; OUTLOOK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8489" y="114576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总结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</p:txBody>
      </p:sp>
      <p:cxnSp>
        <p:nvCxnSpPr>
          <p:cNvPr id="43" name="直接连接符 51"/>
          <p:cNvCxnSpPr/>
          <p:nvPr/>
        </p:nvCxnSpPr>
        <p:spPr>
          <a:xfrm>
            <a:off x="638489" y="1561391"/>
            <a:ext cx="418413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83"/>
          <p:cNvGrpSpPr/>
          <p:nvPr/>
        </p:nvGrpSpPr>
        <p:grpSpPr>
          <a:xfrm>
            <a:off x="620016" y="3321926"/>
            <a:ext cx="531216" cy="531216"/>
            <a:chOff x="4470275" y="4148486"/>
            <a:chExt cx="531216" cy="531216"/>
          </a:xfrm>
        </p:grpSpPr>
        <p:sp>
          <p:nvSpPr>
            <p:cNvPr id="54" name="PA_椭圆 46"/>
            <p:cNvSpPr/>
            <p:nvPr>
              <p:custDataLst>
                <p:tags r:id="rId5"/>
              </p:custDataLst>
            </p:nvPr>
          </p:nvSpPr>
          <p:spPr>
            <a:xfrm>
              <a:off x="4470275" y="4148486"/>
              <a:ext cx="531216" cy="53121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AutoShape 4"/>
            <p:cNvSpPr/>
            <p:nvPr/>
          </p:nvSpPr>
          <p:spPr bwMode="auto">
            <a:xfrm>
              <a:off x="4588388" y="4267924"/>
              <a:ext cx="289023" cy="31580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28" y="17466"/>
                  </a:moveTo>
                  <a:cubicBezTo>
                    <a:pt x="16669" y="16923"/>
                    <a:pt x="15846" y="16465"/>
                    <a:pt x="14963" y="16121"/>
                  </a:cubicBezTo>
                  <a:cubicBezTo>
                    <a:pt x="15595" y="14609"/>
                    <a:pt x="15967" y="12928"/>
                    <a:pt x="16010" y="11148"/>
                  </a:cubicBezTo>
                  <a:lnTo>
                    <a:pt x="20188" y="11148"/>
                  </a:lnTo>
                  <a:cubicBezTo>
                    <a:pt x="20097" y="13612"/>
                    <a:pt x="19065" y="15838"/>
                    <a:pt x="17428" y="17466"/>
                  </a:cubicBezTo>
                  <a:moveTo>
                    <a:pt x="1411" y="11148"/>
                  </a:moveTo>
                  <a:lnTo>
                    <a:pt x="5589" y="11148"/>
                  </a:lnTo>
                  <a:cubicBezTo>
                    <a:pt x="5632" y="12928"/>
                    <a:pt x="6004" y="14609"/>
                    <a:pt x="6636" y="16121"/>
                  </a:cubicBezTo>
                  <a:cubicBezTo>
                    <a:pt x="5753" y="16465"/>
                    <a:pt x="4931" y="16923"/>
                    <a:pt x="4171" y="17466"/>
                  </a:cubicBezTo>
                  <a:cubicBezTo>
                    <a:pt x="2534" y="15838"/>
                    <a:pt x="1502" y="13612"/>
                    <a:pt x="1411" y="11148"/>
                  </a:cubicBezTo>
                  <a:moveTo>
                    <a:pt x="3785" y="4553"/>
                  </a:moveTo>
                  <a:cubicBezTo>
                    <a:pt x="4579" y="5170"/>
                    <a:pt x="5448" y="5691"/>
                    <a:pt x="6388" y="6084"/>
                  </a:cubicBezTo>
                  <a:cubicBezTo>
                    <a:pt x="5901" y="7433"/>
                    <a:pt x="5627" y="8908"/>
                    <a:pt x="5589" y="10451"/>
                  </a:cubicBezTo>
                  <a:lnTo>
                    <a:pt x="1411" y="10451"/>
                  </a:lnTo>
                  <a:cubicBezTo>
                    <a:pt x="1494" y="8190"/>
                    <a:pt x="2376" y="6135"/>
                    <a:pt x="3785" y="4553"/>
                  </a:cubicBezTo>
                  <a:moveTo>
                    <a:pt x="11148" y="10451"/>
                  </a:moveTo>
                  <a:lnTo>
                    <a:pt x="11148" y="6950"/>
                  </a:lnTo>
                  <a:cubicBezTo>
                    <a:pt x="12339" y="6913"/>
                    <a:pt x="13484" y="6696"/>
                    <a:pt x="14558" y="6324"/>
                  </a:cubicBezTo>
                  <a:cubicBezTo>
                    <a:pt x="15018" y="7598"/>
                    <a:pt x="15276" y="8992"/>
                    <a:pt x="15314" y="10451"/>
                  </a:cubicBezTo>
                  <a:cubicBezTo>
                    <a:pt x="15314" y="10451"/>
                    <a:pt x="11148" y="10451"/>
                    <a:pt x="11148" y="10451"/>
                  </a:cubicBezTo>
                  <a:close/>
                  <a:moveTo>
                    <a:pt x="14311" y="15882"/>
                  </a:moveTo>
                  <a:cubicBezTo>
                    <a:pt x="13309" y="15559"/>
                    <a:pt x="12247" y="15380"/>
                    <a:pt x="11148" y="15346"/>
                  </a:cubicBezTo>
                  <a:lnTo>
                    <a:pt x="11148" y="11148"/>
                  </a:lnTo>
                  <a:lnTo>
                    <a:pt x="15314" y="11148"/>
                  </a:lnTo>
                  <a:cubicBezTo>
                    <a:pt x="15270" y="12844"/>
                    <a:pt x="14914" y="14445"/>
                    <a:pt x="14311" y="15882"/>
                  </a:cubicBezTo>
                  <a:moveTo>
                    <a:pt x="14683" y="16757"/>
                  </a:moveTo>
                  <a:cubicBezTo>
                    <a:pt x="15476" y="17063"/>
                    <a:pt x="16218" y="17466"/>
                    <a:pt x="16904" y="17941"/>
                  </a:cubicBezTo>
                  <a:cubicBezTo>
                    <a:pt x="15632" y="19031"/>
                    <a:pt x="14067" y="19781"/>
                    <a:pt x="12344" y="20068"/>
                  </a:cubicBezTo>
                  <a:cubicBezTo>
                    <a:pt x="13280" y="19136"/>
                    <a:pt x="14076" y="18017"/>
                    <a:pt x="14683" y="16757"/>
                  </a:cubicBezTo>
                  <a:moveTo>
                    <a:pt x="11148" y="20188"/>
                  </a:moveTo>
                  <a:lnTo>
                    <a:pt x="11148" y="16043"/>
                  </a:lnTo>
                  <a:cubicBezTo>
                    <a:pt x="12146" y="16075"/>
                    <a:pt x="13113" y="16231"/>
                    <a:pt x="14025" y="16516"/>
                  </a:cubicBezTo>
                  <a:cubicBezTo>
                    <a:pt x="13314" y="17970"/>
                    <a:pt x="12343" y="19223"/>
                    <a:pt x="11185" y="20186"/>
                  </a:cubicBezTo>
                  <a:cubicBezTo>
                    <a:pt x="11185" y="20186"/>
                    <a:pt x="11148" y="20188"/>
                    <a:pt x="11148" y="20188"/>
                  </a:cubicBezTo>
                  <a:close/>
                  <a:moveTo>
                    <a:pt x="9255" y="20068"/>
                  </a:moveTo>
                  <a:cubicBezTo>
                    <a:pt x="7532" y="19781"/>
                    <a:pt x="5967" y="19031"/>
                    <a:pt x="4695" y="17941"/>
                  </a:cubicBezTo>
                  <a:cubicBezTo>
                    <a:pt x="5381" y="17466"/>
                    <a:pt x="6123" y="17063"/>
                    <a:pt x="6916" y="16757"/>
                  </a:cubicBezTo>
                  <a:cubicBezTo>
                    <a:pt x="7523" y="18017"/>
                    <a:pt x="8319" y="19136"/>
                    <a:pt x="9255" y="20068"/>
                  </a:cubicBezTo>
                  <a:moveTo>
                    <a:pt x="10451" y="11148"/>
                  </a:moveTo>
                  <a:lnTo>
                    <a:pt x="10451" y="15346"/>
                  </a:lnTo>
                  <a:cubicBezTo>
                    <a:pt x="9352" y="15380"/>
                    <a:pt x="8290" y="15559"/>
                    <a:pt x="7288" y="15882"/>
                  </a:cubicBezTo>
                  <a:cubicBezTo>
                    <a:pt x="6685" y="14445"/>
                    <a:pt x="6329" y="12844"/>
                    <a:pt x="6285" y="11148"/>
                  </a:cubicBezTo>
                  <a:cubicBezTo>
                    <a:pt x="6285" y="11148"/>
                    <a:pt x="10451" y="11148"/>
                    <a:pt x="10451" y="11148"/>
                  </a:cubicBezTo>
                  <a:close/>
                  <a:moveTo>
                    <a:pt x="7041" y="6324"/>
                  </a:moveTo>
                  <a:cubicBezTo>
                    <a:pt x="8115" y="6696"/>
                    <a:pt x="9260" y="6913"/>
                    <a:pt x="10451" y="6950"/>
                  </a:cubicBezTo>
                  <a:lnTo>
                    <a:pt x="10451" y="10451"/>
                  </a:lnTo>
                  <a:lnTo>
                    <a:pt x="6285" y="10451"/>
                  </a:lnTo>
                  <a:cubicBezTo>
                    <a:pt x="6324" y="8992"/>
                    <a:pt x="6581" y="7598"/>
                    <a:pt x="7041" y="6324"/>
                  </a:cubicBezTo>
                  <a:moveTo>
                    <a:pt x="6651" y="5442"/>
                  </a:moveTo>
                  <a:cubicBezTo>
                    <a:pt x="5790" y="5084"/>
                    <a:pt x="4993" y="4609"/>
                    <a:pt x="4263" y="4050"/>
                  </a:cubicBezTo>
                  <a:cubicBezTo>
                    <a:pt x="5606" y="2749"/>
                    <a:pt x="7332" y="1851"/>
                    <a:pt x="9255" y="1531"/>
                  </a:cubicBezTo>
                  <a:cubicBezTo>
                    <a:pt x="8175" y="2610"/>
                    <a:pt x="7286" y="3939"/>
                    <a:pt x="6651" y="5442"/>
                  </a:cubicBezTo>
                  <a:moveTo>
                    <a:pt x="10451" y="1411"/>
                  </a:moveTo>
                  <a:lnTo>
                    <a:pt x="10451" y="6253"/>
                  </a:lnTo>
                  <a:cubicBezTo>
                    <a:pt x="9352" y="6217"/>
                    <a:pt x="8296" y="6021"/>
                    <a:pt x="7303" y="5681"/>
                  </a:cubicBezTo>
                  <a:cubicBezTo>
                    <a:pt x="8029" y="3972"/>
                    <a:pt x="9101" y="2507"/>
                    <a:pt x="10415" y="1413"/>
                  </a:cubicBezTo>
                  <a:cubicBezTo>
                    <a:pt x="10427" y="1412"/>
                    <a:pt x="10439" y="1411"/>
                    <a:pt x="10451" y="1411"/>
                  </a:cubicBezTo>
                  <a:moveTo>
                    <a:pt x="12344" y="1531"/>
                  </a:moveTo>
                  <a:cubicBezTo>
                    <a:pt x="14267" y="1851"/>
                    <a:pt x="15993" y="2749"/>
                    <a:pt x="17336" y="4050"/>
                  </a:cubicBezTo>
                  <a:cubicBezTo>
                    <a:pt x="16606" y="4609"/>
                    <a:pt x="15809" y="5084"/>
                    <a:pt x="14948" y="5442"/>
                  </a:cubicBezTo>
                  <a:cubicBezTo>
                    <a:pt x="14313" y="3939"/>
                    <a:pt x="13424" y="2610"/>
                    <a:pt x="12344" y="1531"/>
                  </a:cubicBezTo>
                  <a:moveTo>
                    <a:pt x="11184" y="1413"/>
                  </a:moveTo>
                  <a:cubicBezTo>
                    <a:pt x="12498" y="2507"/>
                    <a:pt x="13570" y="3972"/>
                    <a:pt x="14296" y="5681"/>
                  </a:cubicBezTo>
                  <a:cubicBezTo>
                    <a:pt x="13303" y="6021"/>
                    <a:pt x="12247" y="6217"/>
                    <a:pt x="11148" y="6253"/>
                  </a:cubicBezTo>
                  <a:lnTo>
                    <a:pt x="11148" y="1411"/>
                  </a:lnTo>
                  <a:cubicBezTo>
                    <a:pt x="11160" y="1411"/>
                    <a:pt x="11172" y="1412"/>
                    <a:pt x="11184" y="1413"/>
                  </a:cubicBezTo>
                  <a:moveTo>
                    <a:pt x="10414" y="20186"/>
                  </a:moveTo>
                  <a:cubicBezTo>
                    <a:pt x="9256" y="19223"/>
                    <a:pt x="8285" y="17970"/>
                    <a:pt x="7574" y="16516"/>
                  </a:cubicBezTo>
                  <a:cubicBezTo>
                    <a:pt x="8486" y="16231"/>
                    <a:pt x="9453" y="16075"/>
                    <a:pt x="10451" y="16043"/>
                  </a:cubicBezTo>
                  <a:lnTo>
                    <a:pt x="10451" y="20188"/>
                  </a:lnTo>
                  <a:cubicBezTo>
                    <a:pt x="10451" y="20188"/>
                    <a:pt x="10414" y="20186"/>
                    <a:pt x="10414" y="20186"/>
                  </a:cubicBezTo>
                  <a:close/>
                  <a:moveTo>
                    <a:pt x="20188" y="10451"/>
                  </a:moveTo>
                  <a:lnTo>
                    <a:pt x="16010" y="10451"/>
                  </a:lnTo>
                  <a:cubicBezTo>
                    <a:pt x="15972" y="8908"/>
                    <a:pt x="15698" y="7433"/>
                    <a:pt x="15211" y="6084"/>
                  </a:cubicBezTo>
                  <a:cubicBezTo>
                    <a:pt x="16151" y="5691"/>
                    <a:pt x="17020" y="5170"/>
                    <a:pt x="17814" y="4553"/>
                  </a:cubicBezTo>
                  <a:cubicBezTo>
                    <a:pt x="19223" y="6135"/>
                    <a:pt x="20105" y="8190"/>
                    <a:pt x="20188" y="10451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rgbClr val="27506E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62" name="组合 81"/>
          <p:cNvGrpSpPr/>
          <p:nvPr/>
        </p:nvGrpSpPr>
        <p:grpSpPr>
          <a:xfrm>
            <a:off x="620016" y="2516608"/>
            <a:ext cx="531216" cy="531216"/>
            <a:chOff x="4470275" y="3178667"/>
            <a:chExt cx="531216" cy="531216"/>
          </a:xfrm>
        </p:grpSpPr>
        <p:sp>
          <p:nvSpPr>
            <p:cNvPr id="63" name="PA_椭圆 46"/>
            <p:cNvSpPr/>
            <p:nvPr>
              <p:custDataLst>
                <p:tags r:id="rId4"/>
              </p:custDataLst>
            </p:nvPr>
          </p:nvSpPr>
          <p:spPr>
            <a:xfrm>
              <a:off x="4470275" y="3178667"/>
              <a:ext cx="531216" cy="53121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" name="AutoShape 112"/>
            <p:cNvSpPr/>
            <p:nvPr/>
          </p:nvSpPr>
          <p:spPr bwMode="auto">
            <a:xfrm>
              <a:off x="4612826" y="3308004"/>
              <a:ext cx="258618" cy="299320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rgbClr val="27506E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1297323" y="1849689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理念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97323" y="2635339"/>
            <a:ext cx="1532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工作模式</a:t>
            </a:r>
            <a:endParaRPr lang="id-ID" sz="2000" dirty="0">
              <a:solidFill>
                <a:srgbClr val="358FCB"/>
              </a:solidFill>
              <a:latin typeface="Raleway" panose="020B0003030101060003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336116" y="3399213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技术</a:t>
            </a:r>
            <a:endParaRPr lang="id-ID" sz="2000" dirty="0">
              <a:solidFill>
                <a:srgbClr val="358FCB"/>
              </a:solidFill>
              <a:latin typeface="Raleway" panose="020B0003030101060003" pitchFamily="34" charset="0"/>
            </a:endParaRPr>
          </a:p>
        </p:txBody>
      </p:sp>
      <p:grpSp>
        <p:nvGrpSpPr>
          <p:cNvPr id="69" name="Group 1"/>
          <p:cNvGrpSpPr/>
          <p:nvPr/>
        </p:nvGrpSpPr>
        <p:grpSpPr>
          <a:xfrm>
            <a:off x="638489" y="1784136"/>
            <a:ext cx="531216" cy="531216"/>
            <a:chOff x="2745446" y="2326953"/>
            <a:chExt cx="531216" cy="531216"/>
          </a:xfrm>
        </p:grpSpPr>
        <p:sp>
          <p:nvSpPr>
            <p:cNvPr id="70" name="PA_椭圆 46"/>
            <p:cNvSpPr/>
            <p:nvPr>
              <p:custDataLst>
                <p:tags r:id="rId3"/>
              </p:custDataLst>
            </p:nvPr>
          </p:nvSpPr>
          <p:spPr>
            <a:xfrm>
              <a:off x="2745446" y="2326953"/>
              <a:ext cx="531216" cy="53121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" name="Freeform 15"/>
            <p:cNvSpPr>
              <a:spLocks noEditPoints="1"/>
            </p:cNvSpPr>
            <p:nvPr/>
          </p:nvSpPr>
          <p:spPr bwMode="auto">
            <a:xfrm>
              <a:off x="2856433" y="2412332"/>
              <a:ext cx="309241" cy="360458"/>
            </a:xfrm>
            <a:custGeom>
              <a:avLst/>
              <a:gdLst>
                <a:gd name="T0" fmla="*/ 286 w 335"/>
                <a:gd name="T1" fmla="*/ 49 h 393"/>
                <a:gd name="T2" fmla="*/ 179 w 335"/>
                <a:gd name="T3" fmla="*/ 11 h 393"/>
                <a:gd name="T4" fmla="*/ 167 w 335"/>
                <a:gd name="T5" fmla="*/ 49 h 393"/>
                <a:gd name="T6" fmla="*/ 65 w 335"/>
                <a:gd name="T7" fmla="*/ 49 h 393"/>
                <a:gd name="T8" fmla="*/ 50 w 335"/>
                <a:gd name="T9" fmla="*/ 173 h 393"/>
                <a:gd name="T10" fmla="*/ 11 w 335"/>
                <a:gd name="T11" fmla="*/ 179 h 393"/>
                <a:gd name="T12" fmla="*/ 162 w 335"/>
                <a:gd name="T13" fmla="*/ 381 h 393"/>
                <a:gd name="T14" fmla="*/ 162 w 335"/>
                <a:gd name="T15" fmla="*/ 393 h 393"/>
                <a:gd name="T16" fmla="*/ 192 w 335"/>
                <a:gd name="T17" fmla="*/ 381 h 393"/>
                <a:gd name="T18" fmla="*/ 128 w 335"/>
                <a:gd name="T19" fmla="*/ 365 h 393"/>
                <a:gd name="T20" fmla="*/ 196 w 335"/>
                <a:gd name="T21" fmla="*/ 354 h 393"/>
                <a:gd name="T22" fmla="*/ 139 w 335"/>
                <a:gd name="T23" fmla="*/ 349 h 393"/>
                <a:gd name="T24" fmla="*/ 258 w 335"/>
                <a:gd name="T25" fmla="*/ 224 h 393"/>
                <a:gd name="T26" fmla="*/ 221 w 335"/>
                <a:gd name="T27" fmla="*/ 295 h 393"/>
                <a:gd name="T28" fmla="*/ 114 w 335"/>
                <a:gd name="T29" fmla="*/ 295 h 393"/>
                <a:gd name="T30" fmla="*/ 98 w 335"/>
                <a:gd name="T31" fmla="*/ 251 h 393"/>
                <a:gd name="T32" fmla="*/ 131 w 335"/>
                <a:gd name="T33" fmla="*/ 77 h 393"/>
                <a:gd name="T34" fmla="*/ 158 w 335"/>
                <a:gd name="T35" fmla="*/ 71 h 393"/>
                <a:gd name="T36" fmla="*/ 197 w 335"/>
                <a:gd name="T37" fmla="*/ 74 h 393"/>
                <a:gd name="T38" fmla="*/ 270 w 335"/>
                <a:gd name="T39" fmla="*/ 173 h 393"/>
                <a:gd name="T40" fmla="*/ 192 w 335"/>
                <a:gd name="T41" fmla="*/ 91 h 393"/>
                <a:gd name="T42" fmla="*/ 168 w 335"/>
                <a:gd name="T43" fmla="*/ 87 h 393"/>
                <a:gd name="T44" fmla="*/ 158 w 335"/>
                <a:gd name="T45" fmla="*/ 88 h 393"/>
                <a:gd name="T46" fmla="*/ 82 w 335"/>
                <a:gd name="T47" fmla="*/ 173 h 393"/>
                <a:gd name="T48" fmla="*/ 129 w 335"/>
                <a:gd name="T49" fmla="*/ 267 h 393"/>
                <a:gd name="T50" fmla="*/ 139 w 335"/>
                <a:gd name="T51" fmla="*/ 303 h 393"/>
                <a:gd name="T52" fmla="*/ 206 w 335"/>
                <a:gd name="T53" fmla="*/ 267 h 393"/>
                <a:gd name="T54" fmla="*/ 252 w 335"/>
                <a:gd name="T55" fmla="*/ 173 h 393"/>
                <a:gd name="T56" fmla="*/ 286 w 335"/>
                <a:gd name="T57" fmla="*/ 287 h 393"/>
                <a:gd name="T58" fmla="*/ 284 w 335"/>
                <a:gd name="T59" fmla="*/ 157 h 393"/>
                <a:gd name="T60" fmla="*/ 335 w 335"/>
                <a:gd name="T61" fmla="*/ 168 h 393"/>
                <a:gd name="T62" fmla="*/ 188 w 335"/>
                <a:gd name="T63" fmla="*/ 216 h 393"/>
                <a:gd name="T64" fmla="*/ 181 w 335"/>
                <a:gd name="T65" fmla="*/ 219 h 393"/>
                <a:gd name="T66" fmla="*/ 175 w 335"/>
                <a:gd name="T67" fmla="*/ 217 h 393"/>
                <a:gd name="T68" fmla="*/ 160 w 335"/>
                <a:gd name="T69" fmla="*/ 217 h 393"/>
                <a:gd name="T70" fmla="*/ 154 w 335"/>
                <a:gd name="T71" fmla="*/ 219 h 393"/>
                <a:gd name="T72" fmla="*/ 146 w 335"/>
                <a:gd name="T73" fmla="*/ 216 h 393"/>
                <a:gd name="T74" fmla="*/ 134 w 335"/>
                <a:gd name="T75" fmla="*/ 227 h 393"/>
                <a:gd name="T76" fmla="*/ 162 w 335"/>
                <a:gd name="T77" fmla="*/ 287 h 393"/>
                <a:gd name="T78" fmla="*/ 140 w 335"/>
                <a:gd name="T79" fmla="*/ 227 h 393"/>
                <a:gd name="T80" fmla="*/ 150 w 335"/>
                <a:gd name="T81" fmla="*/ 224 h 393"/>
                <a:gd name="T82" fmla="*/ 160 w 335"/>
                <a:gd name="T83" fmla="*/ 229 h 393"/>
                <a:gd name="T84" fmla="*/ 163 w 335"/>
                <a:gd name="T85" fmla="*/ 223 h 393"/>
                <a:gd name="T86" fmla="*/ 171 w 335"/>
                <a:gd name="T87" fmla="*/ 223 h 393"/>
                <a:gd name="T88" fmla="*/ 174 w 335"/>
                <a:gd name="T89" fmla="*/ 229 h 393"/>
                <a:gd name="T90" fmla="*/ 185 w 335"/>
                <a:gd name="T91" fmla="*/ 224 h 393"/>
                <a:gd name="T92" fmla="*/ 194 w 335"/>
                <a:gd name="T93" fmla="*/ 227 h 393"/>
                <a:gd name="T94" fmla="*/ 173 w 335"/>
                <a:gd name="T95" fmla="*/ 287 h 393"/>
                <a:gd name="T96" fmla="*/ 201 w 335"/>
                <a:gd name="T97" fmla="*/ 227 h 393"/>
                <a:gd name="T98" fmla="*/ 49 w 335"/>
                <a:gd name="T99" fmla="*/ 287 h 393"/>
                <a:gd name="T100" fmla="*/ 49 w 335"/>
                <a:gd name="T101" fmla="*/ 271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93">
                  <a:moveTo>
                    <a:pt x="258" y="93"/>
                  </a:moveTo>
                  <a:cubicBezTo>
                    <a:pt x="253" y="88"/>
                    <a:pt x="248" y="82"/>
                    <a:pt x="242" y="77"/>
                  </a:cubicBezTo>
                  <a:cubicBezTo>
                    <a:pt x="270" y="49"/>
                    <a:pt x="270" y="49"/>
                    <a:pt x="270" y="49"/>
                  </a:cubicBezTo>
                  <a:cubicBezTo>
                    <a:pt x="275" y="45"/>
                    <a:pt x="282" y="45"/>
                    <a:pt x="286" y="49"/>
                  </a:cubicBezTo>
                  <a:cubicBezTo>
                    <a:pt x="290" y="54"/>
                    <a:pt x="290" y="61"/>
                    <a:pt x="286" y="65"/>
                  </a:cubicBezTo>
                  <a:lnTo>
                    <a:pt x="258" y="93"/>
                  </a:lnTo>
                  <a:close/>
                  <a:moveTo>
                    <a:pt x="179" y="49"/>
                  </a:moveTo>
                  <a:cubicBezTo>
                    <a:pt x="179" y="11"/>
                    <a:pt x="179" y="11"/>
                    <a:pt x="179" y="11"/>
                  </a:cubicBezTo>
                  <a:cubicBezTo>
                    <a:pt x="179" y="5"/>
                    <a:pt x="174" y="0"/>
                    <a:pt x="167" y="0"/>
                  </a:cubicBezTo>
                  <a:cubicBezTo>
                    <a:pt x="161" y="0"/>
                    <a:pt x="156" y="5"/>
                    <a:pt x="156" y="11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60" y="49"/>
                    <a:pt x="163" y="49"/>
                    <a:pt x="167" y="49"/>
                  </a:cubicBezTo>
                  <a:cubicBezTo>
                    <a:pt x="171" y="49"/>
                    <a:pt x="175" y="49"/>
                    <a:pt x="179" y="49"/>
                  </a:cubicBezTo>
                  <a:close/>
                  <a:moveTo>
                    <a:pt x="77" y="93"/>
                  </a:moveTo>
                  <a:cubicBezTo>
                    <a:pt x="82" y="88"/>
                    <a:pt x="87" y="82"/>
                    <a:pt x="92" y="77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0" y="45"/>
                    <a:pt x="53" y="45"/>
                    <a:pt x="49" y="49"/>
                  </a:cubicBezTo>
                  <a:cubicBezTo>
                    <a:pt x="44" y="54"/>
                    <a:pt x="44" y="61"/>
                    <a:pt x="49" y="65"/>
                  </a:cubicBezTo>
                  <a:lnTo>
                    <a:pt x="77" y="93"/>
                  </a:lnTo>
                  <a:close/>
                  <a:moveTo>
                    <a:pt x="50" y="173"/>
                  </a:moveTo>
                  <a:cubicBezTo>
                    <a:pt x="50" y="167"/>
                    <a:pt x="50" y="162"/>
                    <a:pt x="51" y="157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5" y="157"/>
                    <a:pt x="0" y="162"/>
                    <a:pt x="0" y="168"/>
                  </a:cubicBezTo>
                  <a:cubicBezTo>
                    <a:pt x="0" y="174"/>
                    <a:pt x="5" y="179"/>
                    <a:pt x="11" y="179"/>
                  </a:cubicBezTo>
                  <a:cubicBezTo>
                    <a:pt x="50" y="179"/>
                    <a:pt x="50" y="179"/>
                    <a:pt x="50" y="179"/>
                  </a:cubicBezTo>
                  <a:cubicBezTo>
                    <a:pt x="50" y="177"/>
                    <a:pt x="50" y="175"/>
                    <a:pt x="50" y="173"/>
                  </a:cubicBezTo>
                  <a:close/>
                  <a:moveTo>
                    <a:pt x="172" y="381"/>
                  </a:moveTo>
                  <a:cubicBezTo>
                    <a:pt x="162" y="381"/>
                    <a:pt x="162" y="381"/>
                    <a:pt x="162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2"/>
                    <a:pt x="143" y="382"/>
                    <a:pt x="143" y="382"/>
                  </a:cubicBezTo>
                  <a:cubicBezTo>
                    <a:pt x="143" y="388"/>
                    <a:pt x="152" y="393"/>
                    <a:pt x="160" y="393"/>
                  </a:cubicBezTo>
                  <a:cubicBezTo>
                    <a:pt x="162" y="393"/>
                    <a:pt x="162" y="393"/>
                    <a:pt x="162" y="393"/>
                  </a:cubicBezTo>
                  <a:cubicBezTo>
                    <a:pt x="173" y="393"/>
                    <a:pt x="173" y="393"/>
                    <a:pt x="173" y="393"/>
                  </a:cubicBezTo>
                  <a:cubicBezTo>
                    <a:pt x="174" y="393"/>
                    <a:pt x="174" y="393"/>
                    <a:pt x="174" y="393"/>
                  </a:cubicBezTo>
                  <a:cubicBezTo>
                    <a:pt x="183" y="393"/>
                    <a:pt x="192" y="388"/>
                    <a:pt x="192" y="382"/>
                  </a:cubicBezTo>
                  <a:cubicBezTo>
                    <a:pt x="192" y="382"/>
                    <a:pt x="192" y="382"/>
                    <a:pt x="192" y="381"/>
                  </a:cubicBezTo>
                  <a:lnTo>
                    <a:pt x="172" y="381"/>
                  </a:lnTo>
                  <a:close/>
                  <a:moveTo>
                    <a:pt x="196" y="354"/>
                  </a:moveTo>
                  <a:cubicBezTo>
                    <a:pt x="139" y="354"/>
                    <a:pt x="139" y="354"/>
                    <a:pt x="139" y="354"/>
                  </a:cubicBezTo>
                  <a:cubicBezTo>
                    <a:pt x="133" y="354"/>
                    <a:pt x="128" y="359"/>
                    <a:pt x="128" y="365"/>
                  </a:cubicBezTo>
                  <a:cubicBezTo>
                    <a:pt x="128" y="371"/>
                    <a:pt x="133" y="376"/>
                    <a:pt x="139" y="376"/>
                  </a:cubicBezTo>
                  <a:cubicBezTo>
                    <a:pt x="196" y="376"/>
                    <a:pt x="196" y="376"/>
                    <a:pt x="196" y="376"/>
                  </a:cubicBezTo>
                  <a:cubicBezTo>
                    <a:pt x="202" y="376"/>
                    <a:pt x="207" y="371"/>
                    <a:pt x="207" y="365"/>
                  </a:cubicBezTo>
                  <a:cubicBezTo>
                    <a:pt x="207" y="359"/>
                    <a:pt x="202" y="354"/>
                    <a:pt x="196" y="354"/>
                  </a:cubicBezTo>
                  <a:close/>
                  <a:moveTo>
                    <a:pt x="196" y="327"/>
                  </a:moveTo>
                  <a:cubicBezTo>
                    <a:pt x="139" y="327"/>
                    <a:pt x="139" y="327"/>
                    <a:pt x="139" y="327"/>
                  </a:cubicBezTo>
                  <a:cubicBezTo>
                    <a:pt x="133" y="327"/>
                    <a:pt x="128" y="332"/>
                    <a:pt x="128" y="338"/>
                  </a:cubicBezTo>
                  <a:cubicBezTo>
                    <a:pt x="128" y="344"/>
                    <a:pt x="133" y="349"/>
                    <a:pt x="139" y="349"/>
                  </a:cubicBezTo>
                  <a:cubicBezTo>
                    <a:pt x="196" y="349"/>
                    <a:pt x="196" y="349"/>
                    <a:pt x="196" y="349"/>
                  </a:cubicBezTo>
                  <a:cubicBezTo>
                    <a:pt x="202" y="349"/>
                    <a:pt x="207" y="344"/>
                    <a:pt x="207" y="338"/>
                  </a:cubicBezTo>
                  <a:cubicBezTo>
                    <a:pt x="207" y="332"/>
                    <a:pt x="202" y="327"/>
                    <a:pt x="196" y="327"/>
                  </a:cubicBezTo>
                  <a:close/>
                  <a:moveTo>
                    <a:pt x="258" y="224"/>
                  </a:moveTo>
                  <a:cubicBezTo>
                    <a:pt x="251" y="237"/>
                    <a:pt x="242" y="246"/>
                    <a:pt x="235" y="254"/>
                  </a:cubicBezTo>
                  <a:cubicBezTo>
                    <a:pt x="231" y="258"/>
                    <a:pt x="227" y="262"/>
                    <a:pt x="225" y="266"/>
                  </a:cubicBezTo>
                  <a:cubicBezTo>
                    <a:pt x="224" y="267"/>
                    <a:pt x="223" y="269"/>
                    <a:pt x="223" y="270"/>
                  </a:cubicBezTo>
                  <a:cubicBezTo>
                    <a:pt x="221" y="280"/>
                    <a:pt x="221" y="292"/>
                    <a:pt x="221" y="295"/>
                  </a:cubicBezTo>
                  <a:cubicBezTo>
                    <a:pt x="221" y="295"/>
                    <a:pt x="221" y="295"/>
                    <a:pt x="221" y="296"/>
                  </a:cubicBezTo>
                  <a:cubicBezTo>
                    <a:pt x="221" y="309"/>
                    <a:pt x="210" y="320"/>
                    <a:pt x="196" y="320"/>
                  </a:cubicBezTo>
                  <a:cubicBezTo>
                    <a:pt x="139" y="320"/>
                    <a:pt x="139" y="320"/>
                    <a:pt x="139" y="320"/>
                  </a:cubicBezTo>
                  <a:cubicBezTo>
                    <a:pt x="125" y="320"/>
                    <a:pt x="114" y="309"/>
                    <a:pt x="114" y="295"/>
                  </a:cubicBezTo>
                  <a:cubicBezTo>
                    <a:pt x="114" y="295"/>
                    <a:pt x="114" y="295"/>
                    <a:pt x="114" y="295"/>
                  </a:cubicBezTo>
                  <a:cubicBezTo>
                    <a:pt x="114" y="292"/>
                    <a:pt x="114" y="280"/>
                    <a:pt x="112" y="270"/>
                  </a:cubicBezTo>
                  <a:cubicBezTo>
                    <a:pt x="111" y="268"/>
                    <a:pt x="110" y="266"/>
                    <a:pt x="108" y="263"/>
                  </a:cubicBezTo>
                  <a:cubicBezTo>
                    <a:pt x="105" y="259"/>
                    <a:pt x="102" y="256"/>
                    <a:pt x="98" y="251"/>
                  </a:cubicBezTo>
                  <a:cubicBezTo>
                    <a:pt x="89" y="243"/>
                    <a:pt x="79" y="231"/>
                    <a:pt x="72" y="214"/>
                  </a:cubicBezTo>
                  <a:cubicBezTo>
                    <a:pt x="68" y="203"/>
                    <a:pt x="65" y="189"/>
                    <a:pt x="65" y="173"/>
                  </a:cubicBezTo>
                  <a:cubicBezTo>
                    <a:pt x="65" y="150"/>
                    <a:pt x="73" y="128"/>
                    <a:pt x="86" y="111"/>
                  </a:cubicBezTo>
                  <a:cubicBezTo>
                    <a:pt x="97" y="96"/>
                    <a:pt x="113" y="84"/>
                    <a:pt x="131" y="77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8" y="74"/>
                    <a:pt x="138" y="74"/>
                    <a:pt x="138" y="74"/>
                  </a:cubicBezTo>
                  <a:cubicBezTo>
                    <a:pt x="144" y="73"/>
                    <a:pt x="150" y="71"/>
                    <a:pt x="157" y="71"/>
                  </a:cubicBezTo>
                  <a:cubicBezTo>
                    <a:pt x="157" y="71"/>
                    <a:pt x="157" y="71"/>
                    <a:pt x="158" y="71"/>
                  </a:cubicBezTo>
                  <a:cubicBezTo>
                    <a:pt x="161" y="70"/>
                    <a:pt x="164" y="70"/>
                    <a:pt x="168" y="70"/>
                  </a:cubicBezTo>
                  <a:cubicBezTo>
                    <a:pt x="171" y="70"/>
                    <a:pt x="174" y="70"/>
                    <a:pt x="177" y="71"/>
                  </a:cubicBezTo>
                  <a:cubicBezTo>
                    <a:pt x="178" y="71"/>
                    <a:pt x="178" y="71"/>
                    <a:pt x="178" y="71"/>
                  </a:cubicBezTo>
                  <a:cubicBezTo>
                    <a:pt x="184" y="71"/>
                    <a:pt x="191" y="73"/>
                    <a:pt x="197" y="74"/>
                  </a:cubicBezTo>
                  <a:cubicBezTo>
                    <a:pt x="204" y="77"/>
                    <a:pt x="204" y="77"/>
                    <a:pt x="204" y="77"/>
                  </a:cubicBezTo>
                  <a:cubicBezTo>
                    <a:pt x="204" y="77"/>
                    <a:pt x="204" y="77"/>
                    <a:pt x="204" y="77"/>
                  </a:cubicBezTo>
                  <a:cubicBezTo>
                    <a:pt x="222" y="84"/>
                    <a:pt x="238" y="96"/>
                    <a:pt x="249" y="111"/>
                  </a:cubicBezTo>
                  <a:cubicBezTo>
                    <a:pt x="262" y="128"/>
                    <a:pt x="270" y="150"/>
                    <a:pt x="270" y="173"/>
                  </a:cubicBezTo>
                  <a:cubicBezTo>
                    <a:pt x="270" y="195"/>
                    <a:pt x="265" y="211"/>
                    <a:pt x="258" y="224"/>
                  </a:cubicBezTo>
                  <a:close/>
                  <a:moveTo>
                    <a:pt x="252" y="173"/>
                  </a:moveTo>
                  <a:cubicBezTo>
                    <a:pt x="252" y="153"/>
                    <a:pt x="246" y="136"/>
                    <a:pt x="235" y="121"/>
                  </a:cubicBezTo>
                  <a:cubicBezTo>
                    <a:pt x="224" y="107"/>
                    <a:pt x="209" y="96"/>
                    <a:pt x="192" y="91"/>
                  </a:cubicBezTo>
                  <a:cubicBezTo>
                    <a:pt x="189" y="90"/>
                    <a:pt x="189" y="90"/>
                    <a:pt x="189" y="90"/>
                  </a:cubicBezTo>
                  <a:cubicBezTo>
                    <a:pt x="185" y="89"/>
                    <a:pt x="181" y="88"/>
                    <a:pt x="176" y="88"/>
                  </a:cubicBezTo>
                  <a:cubicBezTo>
                    <a:pt x="176" y="88"/>
                    <a:pt x="175" y="88"/>
                    <a:pt x="176" y="88"/>
                  </a:cubicBezTo>
                  <a:cubicBezTo>
                    <a:pt x="173" y="88"/>
                    <a:pt x="170" y="87"/>
                    <a:pt x="168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4" y="87"/>
                    <a:pt x="162" y="88"/>
                    <a:pt x="159" y="88"/>
                  </a:cubicBezTo>
                  <a:cubicBezTo>
                    <a:pt x="159" y="88"/>
                    <a:pt x="158" y="88"/>
                    <a:pt x="158" y="88"/>
                  </a:cubicBezTo>
                  <a:cubicBezTo>
                    <a:pt x="154" y="88"/>
                    <a:pt x="150" y="89"/>
                    <a:pt x="145" y="90"/>
                  </a:cubicBezTo>
                  <a:cubicBezTo>
                    <a:pt x="143" y="91"/>
                    <a:pt x="143" y="91"/>
                    <a:pt x="143" y="91"/>
                  </a:cubicBezTo>
                  <a:cubicBezTo>
                    <a:pt x="126" y="96"/>
                    <a:pt x="110" y="107"/>
                    <a:pt x="100" y="121"/>
                  </a:cubicBezTo>
                  <a:cubicBezTo>
                    <a:pt x="89" y="136"/>
                    <a:pt x="82" y="153"/>
                    <a:pt x="82" y="173"/>
                  </a:cubicBezTo>
                  <a:cubicBezTo>
                    <a:pt x="82" y="192"/>
                    <a:pt x="87" y="205"/>
                    <a:pt x="92" y="216"/>
                  </a:cubicBezTo>
                  <a:cubicBezTo>
                    <a:pt x="98" y="227"/>
                    <a:pt x="105" y="234"/>
                    <a:pt x="112" y="242"/>
                  </a:cubicBezTo>
                  <a:cubicBezTo>
                    <a:pt x="117" y="246"/>
                    <a:pt x="121" y="251"/>
                    <a:pt x="125" y="256"/>
                  </a:cubicBezTo>
                  <a:cubicBezTo>
                    <a:pt x="127" y="260"/>
                    <a:pt x="128" y="263"/>
                    <a:pt x="129" y="267"/>
                  </a:cubicBezTo>
                  <a:cubicBezTo>
                    <a:pt x="131" y="279"/>
                    <a:pt x="131" y="291"/>
                    <a:pt x="131" y="295"/>
                  </a:cubicBezTo>
                  <a:cubicBezTo>
                    <a:pt x="131" y="295"/>
                    <a:pt x="131" y="296"/>
                    <a:pt x="131" y="296"/>
                  </a:cubicBezTo>
                  <a:cubicBezTo>
                    <a:pt x="131" y="298"/>
                    <a:pt x="132" y="300"/>
                    <a:pt x="133" y="301"/>
                  </a:cubicBezTo>
                  <a:cubicBezTo>
                    <a:pt x="135" y="302"/>
                    <a:pt x="137" y="303"/>
                    <a:pt x="139" y="303"/>
                  </a:cubicBezTo>
                  <a:cubicBezTo>
                    <a:pt x="196" y="303"/>
                    <a:pt x="196" y="303"/>
                    <a:pt x="196" y="303"/>
                  </a:cubicBezTo>
                  <a:cubicBezTo>
                    <a:pt x="200" y="303"/>
                    <a:pt x="204" y="300"/>
                    <a:pt x="204" y="296"/>
                  </a:cubicBezTo>
                  <a:cubicBezTo>
                    <a:pt x="204" y="296"/>
                    <a:pt x="204" y="295"/>
                    <a:pt x="204" y="295"/>
                  </a:cubicBezTo>
                  <a:cubicBezTo>
                    <a:pt x="204" y="291"/>
                    <a:pt x="204" y="279"/>
                    <a:pt x="206" y="267"/>
                  </a:cubicBezTo>
                  <a:cubicBezTo>
                    <a:pt x="207" y="261"/>
                    <a:pt x="210" y="256"/>
                    <a:pt x="213" y="252"/>
                  </a:cubicBezTo>
                  <a:cubicBezTo>
                    <a:pt x="217" y="248"/>
                    <a:pt x="221" y="244"/>
                    <a:pt x="225" y="240"/>
                  </a:cubicBezTo>
                  <a:cubicBezTo>
                    <a:pt x="233" y="231"/>
                    <a:pt x="241" y="222"/>
                    <a:pt x="246" y="208"/>
                  </a:cubicBezTo>
                  <a:cubicBezTo>
                    <a:pt x="250" y="199"/>
                    <a:pt x="252" y="187"/>
                    <a:pt x="252" y="173"/>
                  </a:cubicBezTo>
                  <a:close/>
                  <a:moveTo>
                    <a:pt x="264" y="248"/>
                  </a:moveTo>
                  <a:cubicBezTo>
                    <a:pt x="259" y="255"/>
                    <a:pt x="254" y="261"/>
                    <a:pt x="250" y="266"/>
                  </a:cubicBezTo>
                  <a:cubicBezTo>
                    <a:pt x="270" y="287"/>
                    <a:pt x="270" y="287"/>
                    <a:pt x="270" y="287"/>
                  </a:cubicBezTo>
                  <a:cubicBezTo>
                    <a:pt x="275" y="291"/>
                    <a:pt x="282" y="291"/>
                    <a:pt x="286" y="287"/>
                  </a:cubicBezTo>
                  <a:cubicBezTo>
                    <a:pt x="290" y="282"/>
                    <a:pt x="290" y="275"/>
                    <a:pt x="286" y="271"/>
                  </a:cubicBezTo>
                  <a:lnTo>
                    <a:pt x="264" y="248"/>
                  </a:lnTo>
                  <a:close/>
                  <a:moveTo>
                    <a:pt x="324" y="157"/>
                  </a:moveTo>
                  <a:cubicBezTo>
                    <a:pt x="284" y="157"/>
                    <a:pt x="284" y="157"/>
                    <a:pt x="284" y="157"/>
                  </a:cubicBezTo>
                  <a:cubicBezTo>
                    <a:pt x="285" y="162"/>
                    <a:pt x="285" y="167"/>
                    <a:pt x="285" y="173"/>
                  </a:cubicBezTo>
                  <a:cubicBezTo>
                    <a:pt x="285" y="175"/>
                    <a:pt x="285" y="177"/>
                    <a:pt x="285" y="179"/>
                  </a:cubicBezTo>
                  <a:cubicBezTo>
                    <a:pt x="324" y="179"/>
                    <a:pt x="324" y="179"/>
                    <a:pt x="324" y="179"/>
                  </a:cubicBezTo>
                  <a:cubicBezTo>
                    <a:pt x="330" y="179"/>
                    <a:pt x="335" y="174"/>
                    <a:pt x="335" y="168"/>
                  </a:cubicBezTo>
                  <a:cubicBezTo>
                    <a:pt x="335" y="162"/>
                    <a:pt x="330" y="157"/>
                    <a:pt x="324" y="157"/>
                  </a:cubicBezTo>
                  <a:close/>
                  <a:moveTo>
                    <a:pt x="196" y="217"/>
                  </a:moveTo>
                  <a:cubicBezTo>
                    <a:pt x="194" y="216"/>
                    <a:pt x="192" y="216"/>
                    <a:pt x="189" y="216"/>
                  </a:cubicBezTo>
                  <a:cubicBezTo>
                    <a:pt x="188" y="216"/>
                    <a:pt x="188" y="216"/>
                    <a:pt x="188" y="216"/>
                  </a:cubicBezTo>
                  <a:cubicBezTo>
                    <a:pt x="187" y="216"/>
                    <a:pt x="186" y="216"/>
                    <a:pt x="185" y="216"/>
                  </a:cubicBezTo>
                  <a:cubicBezTo>
                    <a:pt x="185" y="216"/>
                    <a:pt x="184" y="217"/>
                    <a:pt x="184" y="217"/>
                  </a:cubicBezTo>
                  <a:cubicBezTo>
                    <a:pt x="183" y="217"/>
                    <a:pt x="183" y="217"/>
                    <a:pt x="182" y="217"/>
                  </a:cubicBezTo>
                  <a:cubicBezTo>
                    <a:pt x="182" y="218"/>
                    <a:pt x="181" y="218"/>
                    <a:pt x="181" y="219"/>
                  </a:cubicBezTo>
                  <a:cubicBezTo>
                    <a:pt x="181" y="219"/>
                    <a:pt x="180" y="219"/>
                    <a:pt x="180" y="219"/>
                  </a:cubicBezTo>
                  <a:cubicBezTo>
                    <a:pt x="180" y="219"/>
                    <a:pt x="179" y="220"/>
                    <a:pt x="179" y="220"/>
                  </a:cubicBezTo>
                  <a:cubicBezTo>
                    <a:pt x="179" y="220"/>
                    <a:pt x="179" y="221"/>
                    <a:pt x="179" y="221"/>
                  </a:cubicBezTo>
                  <a:cubicBezTo>
                    <a:pt x="178" y="219"/>
                    <a:pt x="176" y="218"/>
                    <a:pt x="175" y="217"/>
                  </a:cubicBezTo>
                  <a:cubicBezTo>
                    <a:pt x="173" y="216"/>
                    <a:pt x="171" y="215"/>
                    <a:pt x="168" y="215"/>
                  </a:cubicBezTo>
                  <a:cubicBezTo>
                    <a:pt x="168" y="215"/>
                    <a:pt x="168" y="216"/>
                    <a:pt x="167" y="216"/>
                  </a:cubicBezTo>
                  <a:cubicBezTo>
                    <a:pt x="167" y="216"/>
                    <a:pt x="167" y="215"/>
                    <a:pt x="167" y="215"/>
                  </a:cubicBezTo>
                  <a:cubicBezTo>
                    <a:pt x="164" y="215"/>
                    <a:pt x="162" y="216"/>
                    <a:pt x="160" y="217"/>
                  </a:cubicBezTo>
                  <a:cubicBezTo>
                    <a:pt x="158" y="218"/>
                    <a:pt x="157" y="219"/>
                    <a:pt x="156" y="221"/>
                  </a:cubicBezTo>
                  <a:cubicBezTo>
                    <a:pt x="156" y="221"/>
                    <a:pt x="156" y="220"/>
                    <a:pt x="156" y="220"/>
                  </a:cubicBezTo>
                  <a:cubicBezTo>
                    <a:pt x="155" y="220"/>
                    <a:pt x="155" y="219"/>
                    <a:pt x="155" y="219"/>
                  </a:cubicBezTo>
                  <a:cubicBezTo>
                    <a:pt x="154" y="219"/>
                    <a:pt x="154" y="219"/>
                    <a:pt x="154" y="219"/>
                  </a:cubicBezTo>
                  <a:cubicBezTo>
                    <a:pt x="153" y="218"/>
                    <a:pt x="153" y="218"/>
                    <a:pt x="152" y="217"/>
                  </a:cubicBezTo>
                  <a:cubicBezTo>
                    <a:pt x="152" y="217"/>
                    <a:pt x="152" y="217"/>
                    <a:pt x="151" y="217"/>
                  </a:cubicBezTo>
                  <a:cubicBezTo>
                    <a:pt x="151" y="217"/>
                    <a:pt x="150" y="216"/>
                    <a:pt x="150" y="216"/>
                  </a:cubicBezTo>
                  <a:cubicBezTo>
                    <a:pt x="149" y="216"/>
                    <a:pt x="148" y="216"/>
                    <a:pt x="146" y="216"/>
                  </a:cubicBezTo>
                  <a:cubicBezTo>
                    <a:pt x="145" y="216"/>
                    <a:pt x="145" y="216"/>
                    <a:pt x="145" y="216"/>
                  </a:cubicBezTo>
                  <a:cubicBezTo>
                    <a:pt x="143" y="216"/>
                    <a:pt x="141" y="216"/>
                    <a:pt x="139" y="217"/>
                  </a:cubicBezTo>
                  <a:cubicBezTo>
                    <a:pt x="138" y="218"/>
                    <a:pt x="138" y="218"/>
                    <a:pt x="137" y="218"/>
                  </a:cubicBezTo>
                  <a:cubicBezTo>
                    <a:pt x="135" y="220"/>
                    <a:pt x="134" y="223"/>
                    <a:pt x="134" y="227"/>
                  </a:cubicBezTo>
                  <a:cubicBezTo>
                    <a:pt x="134" y="230"/>
                    <a:pt x="135" y="233"/>
                    <a:pt x="137" y="237"/>
                  </a:cubicBezTo>
                  <a:cubicBezTo>
                    <a:pt x="139" y="241"/>
                    <a:pt x="143" y="246"/>
                    <a:pt x="147" y="255"/>
                  </a:cubicBezTo>
                  <a:cubicBezTo>
                    <a:pt x="150" y="262"/>
                    <a:pt x="153" y="272"/>
                    <a:pt x="155" y="287"/>
                  </a:cubicBezTo>
                  <a:cubicBezTo>
                    <a:pt x="162" y="287"/>
                    <a:pt x="162" y="287"/>
                    <a:pt x="162" y="287"/>
                  </a:cubicBezTo>
                  <a:cubicBezTo>
                    <a:pt x="160" y="271"/>
                    <a:pt x="156" y="260"/>
                    <a:pt x="153" y="252"/>
                  </a:cubicBezTo>
                  <a:cubicBezTo>
                    <a:pt x="149" y="242"/>
                    <a:pt x="144" y="237"/>
                    <a:pt x="143" y="234"/>
                  </a:cubicBezTo>
                  <a:cubicBezTo>
                    <a:pt x="142" y="233"/>
                    <a:pt x="142" y="233"/>
                    <a:pt x="142" y="232"/>
                  </a:cubicBezTo>
                  <a:cubicBezTo>
                    <a:pt x="141" y="230"/>
                    <a:pt x="140" y="228"/>
                    <a:pt x="140" y="227"/>
                  </a:cubicBezTo>
                  <a:cubicBezTo>
                    <a:pt x="140" y="225"/>
                    <a:pt x="141" y="224"/>
                    <a:pt x="142" y="223"/>
                  </a:cubicBezTo>
                  <a:cubicBezTo>
                    <a:pt x="142" y="223"/>
                    <a:pt x="144" y="222"/>
                    <a:pt x="145" y="222"/>
                  </a:cubicBezTo>
                  <a:cubicBezTo>
                    <a:pt x="146" y="222"/>
                    <a:pt x="146" y="222"/>
                    <a:pt x="146" y="222"/>
                  </a:cubicBezTo>
                  <a:cubicBezTo>
                    <a:pt x="148" y="223"/>
                    <a:pt x="149" y="223"/>
                    <a:pt x="150" y="224"/>
                  </a:cubicBezTo>
                  <a:cubicBezTo>
                    <a:pt x="151" y="224"/>
                    <a:pt x="151" y="225"/>
                    <a:pt x="151" y="225"/>
                  </a:cubicBezTo>
                  <a:cubicBezTo>
                    <a:pt x="152" y="226"/>
                    <a:pt x="153" y="228"/>
                    <a:pt x="155" y="230"/>
                  </a:cubicBezTo>
                  <a:cubicBezTo>
                    <a:pt x="155" y="231"/>
                    <a:pt x="157" y="232"/>
                    <a:pt x="158" y="231"/>
                  </a:cubicBezTo>
                  <a:cubicBezTo>
                    <a:pt x="159" y="231"/>
                    <a:pt x="160" y="230"/>
                    <a:pt x="160" y="229"/>
                  </a:cubicBezTo>
                  <a:cubicBezTo>
                    <a:pt x="161" y="228"/>
                    <a:pt x="161" y="227"/>
                    <a:pt x="161" y="226"/>
                  </a:cubicBezTo>
                  <a:cubicBezTo>
                    <a:pt x="161" y="225"/>
                    <a:pt x="162" y="225"/>
                    <a:pt x="162" y="225"/>
                  </a:cubicBezTo>
                  <a:cubicBezTo>
                    <a:pt x="162" y="224"/>
                    <a:pt x="162" y="224"/>
                    <a:pt x="162" y="224"/>
                  </a:cubicBezTo>
                  <a:cubicBezTo>
                    <a:pt x="163" y="223"/>
                    <a:pt x="163" y="223"/>
                    <a:pt x="163" y="223"/>
                  </a:cubicBezTo>
                  <a:cubicBezTo>
                    <a:pt x="164" y="222"/>
                    <a:pt x="165" y="222"/>
                    <a:pt x="167" y="222"/>
                  </a:cubicBezTo>
                  <a:cubicBezTo>
                    <a:pt x="167" y="222"/>
                    <a:pt x="167" y="222"/>
                    <a:pt x="167" y="222"/>
                  </a:cubicBezTo>
                  <a:cubicBezTo>
                    <a:pt x="168" y="222"/>
                    <a:pt x="168" y="222"/>
                    <a:pt x="168" y="222"/>
                  </a:cubicBezTo>
                  <a:cubicBezTo>
                    <a:pt x="170" y="222"/>
                    <a:pt x="171" y="222"/>
                    <a:pt x="171" y="223"/>
                  </a:cubicBezTo>
                  <a:cubicBezTo>
                    <a:pt x="172" y="223"/>
                    <a:pt x="172" y="223"/>
                    <a:pt x="173" y="224"/>
                  </a:cubicBezTo>
                  <a:cubicBezTo>
                    <a:pt x="173" y="224"/>
                    <a:pt x="173" y="224"/>
                    <a:pt x="173" y="225"/>
                  </a:cubicBezTo>
                  <a:cubicBezTo>
                    <a:pt x="173" y="225"/>
                    <a:pt x="173" y="225"/>
                    <a:pt x="174" y="226"/>
                  </a:cubicBezTo>
                  <a:cubicBezTo>
                    <a:pt x="174" y="227"/>
                    <a:pt x="174" y="228"/>
                    <a:pt x="174" y="229"/>
                  </a:cubicBezTo>
                  <a:cubicBezTo>
                    <a:pt x="175" y="230"/>
                    <a:pt x="176" y="231"/>
                    <a:pt x="177" y="231"/>
                  </a:cubicBezTo>
                  <a:cubicBezTo>
                    <a:pt x="178" y="232"/>
                    <a:pt x="179" y="231"/>
                    <a:pt x="180" y="230"/>
                  </a:cubicBezTo>
                  <a:cubicBezTo>
                    <a:pt x="182" y="228"/>
                    <a:pt x="182" y="226"/>
                    <a:pt x="184" y="225"/>
                  </a:cubicBezTo>
                  <a:cubicBezTo>
                    <a:pt x="184" y="225"/>
                    <a:pt x="184" y="224"/>
                    <a:pt x="185" y="224"/>
                  </a:cubicBezTo>
                  <a:cubicBezTo>
                    <a:pt x="185" y="223"/>
                    <a:pt x="187" y="223"/>
                    <a:pt x="189" y="222"/>
                  </a:cubicBezTo>
                  <a:cubicBezTo>
                    <a:pt x="189" y="222"/>
                    <a:pt x="189" y="222"/>
                    <a:pt x="189" y="222"/>
                  </a:cubicBezTo>
                  <a:cubicBezTo>
                    <a:pt x="191" y="222"/>
                    <a:pt x="192" y="223"/>
                    <a:pt x="193" y="223"/>
                  </a:cubicBezTo>
                  <a:cubicBezTo>
                    <a:pt x="194" y="224"/>
                    <a:pt x="194" y="225"/>
                    <a:pt x="194" y="227"/>
                  </a:cubicBezTo>
                  <a:cubicBezTo>
                    <a:pt x="194" y="228"/>
                    <a:pt x="194" y="230"/>
                    <a:pt x="193" y="232"/>
                  </a:cubicBezTo>
                  <a:cubicBezTo>
                    <a:pt x="193" y="233"/>
                    <a:pt x="193" y="233"/>
                    <a:pt x="192" y="234"/>
                  </a:cubicBezTo>
                  <a:cubicBezTo>
                    <a:pt x="191" y="237"/>
                    <a:pt x="186" y="242"/>
                    <a:pt x="182" y="252"/>
                  </a:cubicBezTo>
                  <a:cubicBezTo>
                    <a:pt x="178" y="260"/>
                    <a:pt x="175" y="271"/>
                    <a:pt x="173" y="287"/>
                  </a:cubicBezTo>
                  <a:cubicBezTo>
                    <a:pt x="180" y="287"/>
                    <a:pt x="180" y="287"/>
                    <a:pt x="180" y="287"/>
                  </a:cubicBezTo>
                  <a:cubicBezTo>
                    <a:pt x="182" y="272"/>
                    <a:pt x="185" y="262"/>
                    <a:pt x="188" y="255"/>
                  </a:cubicBezTo>
                  <a:cubicBezTo>
                    <a:pt x="192" y="246"/>
                    <a:pt x="196" y="241"/>
                    <a:pt x="198" y="237"/>
                  </a:cubicBezTo>
                  <a:cubicBezTo>
                    <a:pt x="200" y="233"/>
                    <a:pt x="201" y="230"/>
                    <a:pt x="201" y="227"/>
                  </a:cubicBezTo>
                  <a:cubicBezTo>
                    <a:pt x="201" y="223"/>
                    <a:pt x="200" y="220"/>
                    <a:pt x="198" y="218"/>
                  </a:cubicBezTo>
                  <a:cubicBezTo>
                    <a:pt x="197" y="218"/>
                    <a:pt x="196" y="218"/>
                    <a:pt x="196" y="217"/>
                  </a:cubicBezTo>
                  <a:close/>
                  <a:moveTo>
                    <a:pt x="49" y="271"/>
                  </a:moveTo>
                  <a:cubicBezTo>
                    <a:pt x="44" y="275"/>
                    <a:pt x="44" y="282"/>
                    <a:pt x="49" y="287"/>
                  </a:cubicBezTo>
                  <a:cubicBezTo>
                    <a:pt x="53" y="291"/>
                    <a:pt x="60" y="291"/>
                    <a:pt x="65" y="287"/>
                  </a:cubicBezTo>
                  <a:cubicBezTo>
                    <a:pt x="85" y="266"/>
                    <a:pt x="85" y="266"/>
                    <a:pt x="85" y="266"/>
                  </a:cubicBezTo>
                  <a:cubicBezTo>
                    <a:pt x="80" y="261"/>
                    <a:pt x="76" y="255"/>
                    <a:pt x="71" y="248"/>
                  </a:cubicBezTo>
                  <a:lnTo>
                    <a:pt x="49" y="271"/>
                  </a:lnTo>
                  <a:close/>
                </a:path>
              </a:pathLst>
            </a:custGeom>
            <a:solidFill>
              <a:srgbClr val="27506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56962" y="424389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展望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</p:txBody>
      </p:sp>
      <p:cxnSp>
        <p:nvCxnSpPr>
          <p:cNvPr id="73" name="直接连接符 51"/>
          <p:cNvCxnSpPr/>
          <p:nvPr/>
        </p:nvCxnSpPr>
        <p:spPr>
          <a:xfrm>
            <a:off x="656962" y="4659529"/>
            <a:ext cx="418413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336116" y="494782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探索微服务</a:t>
            </a:r>
            <a:endParaRPr lang="id-ID" sz="20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86" name="PA_椭圆 46"/>
          <p:cNvSpPr/>
          <p:nvPr>
            <p:custDataLst>
              <p:tags r:id="rId1"/>
            </p:custDataLst>
          </p:nvPr>
        </p:nvSpPr>
        <p:spPr>
          <a:xfrm>
            <a:off x="656962" y="4882274"/>
            <a:ext cx="531216" cy="53121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Freeform 177"/>
          <p:cNvSpPr>
            <a:spLocks noEditPoints="1"/>
          </p:cNvSpPr>
          <p:nvPr/>
        </p:nvSpPr>
        <p:spPr bwMode="auto">
          <a:xfrm>
            <a:off x="787140" y="5011482"/>
            <a:ext cx="209471" cy="272800"/>
          </a:xfrm>
          <a:custGeom>
            <a:avLst/>
            <a:gdLst>
              <a:gd name="T0" fmla="*/ 253 w 258"/>
              <a:gd name="T1" fmla="*/ 303 h 336"/>
              <a:gd name="T2" fmla="*/ 142 w 258"/>
              <a:gd name="T3" fmla="*/ 254 h 336"/>
              <a:gd name="T4" fmla="*/ 232 w 258"/>
              <a:gd name="T5" fmla="*/ 43 h 336"/>
              <a:gd name="T6" fmla="*/ 97 w 258"/>
              <a:gd name="T7" fmla="*/ 235 h 336"/>
              <a:gd name="T8" fmla="*/ 0 w 258"/>
              <a:gd name="T9" fmla="*/ 190 h 336"/>
              <a:gd name="T10" fmla="*/ 258 w 258"/>
              <a:gd name="T11" fmla="*/ 0 h 336"/>
              <a:gd name="T12" fmla="*/ 253 w 258"/>
              <a:gd name="T13" fmla="*/ 303 h 336"/>
              <a:gd name="T14" fmla="*/ 109 w 258"/>
              <a:gd name="T15" fmla="*/ 336 h 336"/>
              <a:gd name="T16" fmla="*/ 92 w 258"/>
              <a:gd name="T17" fmla="*/ 263 h 336"/>
              <a:gd name="T18" fmla="*/ 154 w 258"/>
              <a:gd name="T19" fmla="*/ 287 h 336"/>
              <a:gd name="T20" fmla="*/ 109 w 258"/>
              <a:gd name="T21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8" h="336">
                <a:moveTo>
                  <a:pt x="253" y="303"/>
                </a:moveTo>
                <a:lnTo>
                  <a:pt x="142" y="254"/>
                </a:lnTo>
                <a:lnTo>
                  <a:pt x="232" y="43"/>
                </a:lnTo>
                <a:lnTo>
                  <a:pt x="97" y="235"/>
                </a:lnTo>
                <a:lnTo>
                  <a:pt x="0" y="190"/>
                </a:lnTo>
                <a:lnTo>
                  <a:pt x="258" y="0"/>
                </a:lnTo>
                <a:lnTo>
                  <a:pt x="253" y="303"/>
                </a:lnTo>
                <a:close/>
                <a:moveTo>
                  <a:pt x="109" y="336"/>
                </a:moveTo>
                <a:lnTo>
                  <a:pt x="92" y="263"/>
                </a:lnTo>
                <a:lnTo>
                  <a:pt x="154" y="287"/>
                </a:lnTo>
                <a:lnTo>
                  <a:pt x="109" y="336"/>
                </a:ln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6" name="TextBox 235"/>
          <p:cNvSpPr txBox="1"/>
          <p:nvPr/>
        </p:nvSpPr>
        <p:spPr>
          <a:xfrm>
            <a:off x="1336116" y="577078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完善流程管理系统</a:t>
            </a:r>
            <a:endParaRPr lang="id-ID" sz="20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37" name="PA_椭圆 46"/>
          <p:cNvSpPr/>
          <p:nvPr>
            <p:custDataLst>
              <p:tags r:id="rId2"/>
            </p:custDataLst>
          </p:nvPr>
        </p:nvSpPr>
        <p:spPr>
          <a:xfrm>
            <a:off x="656962" y="5705234"/>
            <a:ext cx="531216" cy="53121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8" name="Freeform 177"/>
          <p:cNvSpPr>
            <a:spLocks noEditPoints="1"/>
          </p:cNvSpPr>
          <p:nvPr/>
        </p:nvSpPr>
        <p:spPr bwMode="auto">
          <a:xfrm>
            <a:off x="787140" y="5834442"/>
            <a:ext cx="209471" cy="272800"/>
          </a:xfrm>
          <a:custGeom>
            <a:avLst/>
            <a:gdLst>
              <a:gd name="T0" fmla="*/ 253 w 258"/>
              <a:gd name="T1" fmla="*/ 303 h 336"/>
              <a:gd name="T2" fmla="*/ 142 w 258"/>
              <a:gd name="T3" fmla="*/ 254 h 336"/>
              <a:gd name="T4" fmla="*/ 232 w 258"/>
              <a:gd name="T5" fmla="*/ 43 h 336"/>
              <a:gd name="T6" fmla="*/ 97 w 258"/>
              <a:gd name="T7" fmla="*/ 235 h 336"/>
              <a:gd name="T8" fmla="*/ 0 w 258"/>
              <a:gd name="T9" fmla="*/ 190 h 336"/>
              <a:gd name="T10" fmla="*/ 258 w 258"/>
              <a:gd name="T11" fmla="*/ 0 h 336"/>
              <a:gd name="T12" fmla="*/ 253 w 258"/>
              <a:gd name="T13" fmla="*/ 303 h 336"/>
              <a:gd name="T14" fmla="*/ 109 w 258"/>
              <a:gd name="T15" fmla="*/ 336 h 336"/>
              <a:gd name="T16" fmla="*/ 92 w 258"/>
              <a:gd name="T17" fmla="*/ 263 h 336"/>
              <a:gd name="T18" fmla="*/ 154 w 258"/>
              <a:gd name="T19" fmla="*/ 287 h 336"/>
              <a:gd name="T20" fmla="*/ 109 w 258"/>
              <a:gd name="T21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8" h="336">
                <a:moveTo>
                  <a:pt x="253" y="303"/>
                </a:moveTo>
                <a:lnTo>
                  <a:pt x="142" y="254"/>
                </a:lnTo>
                <a:lnTo>
                  <a:pt x="232" y="43"/>
                </a:lnTo>
                <a:lnTo>
                  <a:pt x="97" y="235"/>
                </a:lnTo>
                <a:lnTo>
                  <a:pt x="0" y="190"/>
                </a:lnTo>
                <a:lnTo>
                  <a:pt x="258" y="0"/>
                </a:lnTo>
                <a:lnTo>
                  <a:pt x="253" y="303"/>
                </a:lnTo>
                <a:close/>
                <a:moveTo>
                  <a:pt x="109" y="336"/>
                </a:moveTo>
                <a:lnTo>
                  <a:pt x="92" y="263"/>
                </a:lnTo>
                <a:lnTo>
                  <a:pt x="154" y="287"/>
                </a:lnTo>
                <a:lnTo>
                  <a:pt x="109" y="336"/>
                </a:ln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49772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82" grpId="0"/>
      <p:bldP spid="86" grpId="0" animBg="1"/>
      <p:bldP spid="88" grpId="0" animBg="1"/>
      <p:bldP spid="236" grpId="0"/>
      <p:bldP spid="237" grpId="0" animBg="1"/>
      <p:bldP spid="23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 descr="E:\Envato\Success\Images\l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467">
            <a:off x="5121572" y="1198505"/>
            <a:ext cx="817860" cy="106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E:\Envato\Success\Images\l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512" y="1436337"/>
            <a:ext cx="984930" cy="5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Jokomoro\Documents\b2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562" y="0"/>
            <a:ext cx="2340260" cy="215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036972" y="3453942"/>
            <a:ext cx="7008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rgbClr val="358FCB"/>
                </a:solidFill>
                <a:latin typeface="Raleway" panose="020B0003030101060003" pitchFamily="34" charset="0"/>
                <a:ea typeface="+mj-ea"/>
              </a:rPr>
              <a:t>Thanks for </a:t>
            </a:r>
            <a:r>
              <a:rPr lang="en-US" altLang="zh-CN" sz="5400" dirty="0" smtClean="0">
                <a:solidFill>
                  <a:srgbClr val="7F7F7F"/>
                </a:solidFill>
                <a:latin typeface="Raleway" panose="020B0003030101060003" pitchFamily="34" charset="0"/>
                <a:ea typeface="+mj-ea"/>
              </a:rPr>
              <a:t>Watching</a:t>
            </a:r>
            <a:endParaRPr lang="id-ID" sz="5400" dirty="0">
              <a:solidFill>
                <a:srgbClr val="7F7F7F"/>
              </a:solidFill>
              <a:latin typeface="Raleway" panose="020B0003030101060003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04963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数据的关联计算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160973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Association calculation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96757" y="118479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i="1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让问题更复杂一点：</a:t>
            </a:r>
            <a:endParaRPr lang="zh-CN" altLang="en-US" sz="1800" i="1" dirty="0">
              <a:solidFill>
                <a:schemeClr val="bg2">
                  <a:lumMod val="2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777343" y="1184793"/>
            <a:ext cx="3886200" cy="4105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573" y="1921474"/>
            <a:ext cx="3391540" cy="29153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08186" y="1554126"/>
            <a:ext cx="18185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58FCB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+mn-ea"/>
              </a:rPr>
              <a:t>一对多</a:t>
            </a:r>
            <a:r>
              <a:rPr lang="zh-CN" altLang="en-US" sz="2000" dirty="0" smtClean="0">
                <a:latin typeface="+mn-ea"/>
              </a:rPr>
              <a:t>依赖</a:t>
            </a:r>
            <a:endParaRPr lang="en-US" altLang="zh-CN" sz="20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+mn-ea"/>
              </a:rPr>
              <a:t>多</a:t>
            </a:r>
            <a:r>
              <a:rPr lang="zh-CN" altLang="en-US" sz="2000" dirty="0" smtClean="0">
                <a:latin typeface="+mn-ea"/>
              </a:rPr>
              <a:t>级依赖</a:t>
            </a:r>
            <a:endParaRPr lang="en-US" altLang="zh-CN" sz="20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+mn-ea"/>
              </a:rPr>
              <a:t>异</a:t>
            </a:r>
            <a:r>
              <a:rPr lang="zh-CN" altLang="en-US" sz="2000" dirty="0" smtClean="0">
                <a:latin typeface="+mn-ea"/>
              </a:rPr>
              <a:t>步依赖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10324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967396" y="947050"/>
            <a:ext cx="3766456" cy="5617033"/>
            <a:chOff x="4967396" y="947050"/>
            <a:chExt cx="3766456" cy="5617033"/>
          </a:xfrm>
        </p:grpSpPr>
        <p:sp>
          <p:nvSpPr>
            <p:cNvPr id="63" name="Rectangle 62"/>
            <p:cNvSpPr/>
            <p:nvPr/>
          </p:nvSpPr>
          <p:spPr>
            <a:xfrm>
              <a:off x="4967396" y="947050"/>
              <a:ext cx="3657342" cy="561703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975974" y="947050"/>
              <a:ext cx="37578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FF0000"/>
                  </a:solidFill>
                  <a:latin typeface="+mn-ea"/>
                </a:rPr>
                <a:t>getter</a:t>
              </a:r>
              <a:r>
                <a:rPr lang="zh-CN" altLang="en-US" sz="1600" b="1" dirty="0" smtClean="0">
                  <a:solidFill>
                    <a:srgbClr val="FF0000"/>
                  </a:solidFill>
                  <a:latin typeface="+mn-ea"/>
                </a:rPr>
                <a:t>方</a:t>
              </a:r>
              <a:r>
                <a:rPr lang="zh-CN" altLang="en-US" sz="1600" b="1" dirty="0">
                  <a:solidFill>
                    <a:srgbClr val="FF0000"/>
                  </a:solidFill>
                  <a:latin typeface="+mn-ea"/>
                </a:rPr>
                <a:t>法</a:t>
              </a:r>
              <a:r>
                <a:rPr lang="zh-CN" altLang="en-US" sz="16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：在读取</a:t>
              </a:r>
              <a:r>
                <a:rPr lang="en-US" altLang="zh-CN" sz="16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b</a:t>
              </a:r>
              <a:r>
                <a:rPr lang="zh-CN" altLang="en-US" sz="16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时，根据</a:t>
              </a:r>
              <a:r>
                <a:rPr lang="en-US" altLang="zh-CN" sz="16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</a:t>
              </a:r>
              <a:r>
                <a:rPr lang="zh-CN" altLang="en-US" sz="16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的值重新计算</a:t>
              </a:r>
              <a:r>
                <a:rPr lang="en-US" altLang="zh-CN" sz="16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b</a:t>
              </a:r>
              <a:r>
                <a:rPr lang="zh-CN" altLang="en-US" sz="16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的值。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1168" y="1531822"/>
              <a:ext cx="2454669" cy="1646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" name="Straight Connector 20"/>
            <p:cNvCxnSpPr/>
            <p:nvPr/>
          </p:nvCxnSpPr>
          <p:spPr>
            <a:xfrm>
              <a:off x="4975974" y="4735284"/>
              <a:ext cx="3657342" cy="0"/>
            </a:xfrm>
            <a:prstGeom prst="line">
              <a:avLst/>
            </a:prstGeom>
            <a:ln w="19050">
              <a:solidFill>
                <a:srgbClr val="358F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数据的关联计算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160973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Association calculation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32982" y="947053"/>
            <a:ext cx="3766456" cy="5617033"/>
            <a:chOff x="532982" y="947053"/>
            <a:chExt cx="3766456" cy="5617033"/>
          </a:xfrm>
        </p:grpSpPr>
        <p:grpSp>
          <p:nvGrpSpPr>
            <p:cNvPr id="9" name="Group 8"/>
            <p:cNvGrpSpPr/>
            <p:nvPr/>
          </p:nvGrpSpPr>
          <p:grpSpPr>
            <a:xfrm>
              <a:off x="532982" y="947053"/>
              <a:ext cx="3657342" cy="5617033"/>
              <a:chOff x="532982" y="947053"/>
              <a:chExt cx="3657342" cy="561703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32982" y="947053"/>
                <a:ext cx="3657342" cy="5617033"/>
                <a:chOff x="532982" y="947053"/>
                <a:chExt cx="3657342" cy="5617033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532982" y="947053"/>
                  <a:ext cx="3657342" cy="561703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" name="Straight Connector 6"/>
                <p:cNvCxnSpPr/>
                <p:nvPr/>
              </p:nvCxnSpPr>
              <p:spPr>
                <a:xfrm>
                  <a:off x="532982" y="4735284"/>
                  <a:ext cx="3657342" cy="0"/>
                </a:xfrm>
                <a:prstGeom prst="line">
                  <a:avLst/>
                </a:prstGeom>
                <a:ln w="19050">
                  <a:solidFill>
                    <a:srgbClr val="358FC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409" y="1531826"/>
                <a:ext cx="2834602" cy="31375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2" name="TextBox 61"/>
            <p:cNvSpPr txBox="1"/>
            <p:nvPr/>
          </p:nvSpPr>
          <p:spPr>
            <a:xfrm>
              <a:off x="541560" y="947053"/>
              <a:ext cx="37578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  <a:latin typeface="+mn-ea"/>
                </a:rPr>
                <a:t>setter</a:t>
              </a:r>
              <a:r>
                <a:rPr lang="zh-CN" altLang="en-US" sz="1600" b="1" dirty="0">
                  <a:solidFill>
                    <a:srgbClr val="FF0000"/>
                  </a:solidFill>
                  <a:latin typeface="+mn-ea"/>
                </a:rPr>
                <a:t>方法</a:t>
              </a:r>
              <a:r>
                <a:rPr lang="zh-CN" altLang="en-US" sz="16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：在给</a:t>
              </a:r>
              <a:r>
                <a:rPr lang="en-US" altLang="zh-CN" sz="16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</a:t>
              </a:r>
              <a:r>
                <a:rPr lang="zh-CN" altLang="en-US" sz="16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赋值的时候，同时设置</a:t>
              </a:r>
              <a:r>
                <a:rPr lang="en-US" altLang="zh-CN" sz="16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b</a:t>
              </a:r>
              <a:r>
                <a:rPr lang="zh-CN" altLang="en-US" sz="16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的值。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176602" y="2967335"/>
            <a:ext cx="79079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VS</a:t>
            </a:r>
            <a:endParaRPr lang="en-US" altLang="zh-CN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67396" y="4739748"/>
            <a:ext cx="36573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8080"/>
                </a:solidFill>
                <a:latin typeface="+mn-ea"/>
              </a:rPr>
              <a:t>优</a:t>
            </a:r>
            <a:r>
              <a:rPr lang="zh-CN" altLang="en-US" sz="1600" dirty="0" smtClean="0">
                <a:solidFill>
                  <a:srgbClr val="008080"/>
                </a:solidFill>
                <a:latin typeface="+mn-ea"/>
              </a:rPr>
              <a:t>点</a:t>
            </a:r>
            <a:r>
              <a:rPr lang="zh-CN" altLang="en-US" sz="1600" dirty="0" smtClean="0">
                <a:latin typeface="+mn-ea"/>
              </a:rPr>
              <a:t>：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+mn-ea"/>
              </a:rPr>
              <a:t>简洁，直观。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缺</a:t>
            </a:r>
            <a:r>
              <a:rPr lang="zh-CN" altLang="en-US" sz="1600" dirty="0" smtClean="0">
                <a:solidFill>
                  <a:srgbClr val="FF0000"/>
                </a:solidFill>
                <a:latin typeface="+mn-ea"/>
              </a:rPr>
              <a:t>点</a:t>
            </a:r>
            <a:r>
              <a:rPr lang="zh-CN" altLang="en-US" sz="1600" dirty="0" smtClean="0">
                <a:latin typeface="+mn-ea"/>
              </a:rPr>
              <a:t>：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+mn-ea"/>
              </a:rPr>
              <a:t>低效，难以及时触发更新。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+mn-ea"/>
              </a:rPr>
              <a:t>无法处理异步依赖。</a:t>
            </a:r>
            <a:endParaRPr lang="zh-CN" altLang="en-US" sz="1600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982" y="4750478"/>
            <a:ext cx="3657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8080"/>
                </a:solidFill>
                <a:latin typeface="+mn-ea"/>
              </a:rPr>
              <a:t>优</a:t>
            </a:r>
            <a:r>
              <a:rPr lang="zh-CN" altLang="en-US" sz="1600" dirty="0" smtClean="0">
                <a:solidFill>
                  <a:srgbClr val="008080"/>
                </a:solidFill>
                <a:latin typeface="+mn-ea"/>
              </a:rPr>
              <a:t>点</a:t>
            </a:r>
            <a:r>
              <a:rPr lang="zh-CN" altLang="en-US" sz="1600" dirty="0" smtClean="0">
                <a:latin typeface="+mn-ea"/>
              </a:rPr>
              <a:t>：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+mn-ea"/>
              </a:rPr>
              <a:t>高效。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缺</a:t>
            </a:r>
            <a:r>
              <a:rPr lang="zh-CN" altLang="en-US" sz="1600" dirty="0" smtClean="0">
                <a:solidFill>
                  <a:srgbClr val="FF0000"/>
                </a:solidFill>
                <a:latin typeface="+mn-ea"/>
              </a:rPr>
              <a:t>点</a:t>
            </a:r>
            <a:r>
              <a:rPr lang="zh-CN" altLang="en-US" sz="1600" dirty="0" smtClean="0">
                <a:latin typeface="+mn-ea"/>
              </a:rPr>
              <a:t>：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代</a:t>
            </a:r>
            <a:r>
              <a:rPr lang="zh-CN" altLang="en-US" sz="1600" dirty="0" smtClean="0">
                <a:latin typeface="+mn-ea"/>
              </a:rPr>
              <a:t>码繁琐。可维护性差。</a:t>
            </a:r>
            <a:endParaRPr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95207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数据的关联计算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160973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Association calculation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02837" y="2187246"/>
            <a:ext cx="8741163" cy="2377440"/>
            <a:chOff x="402837" y="2187246"/>
            <a:chExt cx="8741163" cy="237744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837" y="2187246"/>
              <a:ext cx="2377440" cy="237744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242752" y="3006634"/>
              <a:ext cx="69012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i="1" dirty="0" smtClean="0">
                  <a:latin typeface="+mn-ea"/>
                </a:rPr>
                <a:t>有没有办法同时拥有</a:t>
              </a:r>
              <a:r>
                <a:rPr lang="en-US" altLang="zh-CN" sz="2000" i="1" dirty="0" smtClean="0">
                  <a:solidFill>
                    <a:srgbClr val="00B050"/>
                  </a:solidFill>
                  <a:latin typeface="+mn-ea"/>
                </a:rPr>
                <a:t>setter</a:t>
              </a:r>
              <a:r>
                <a:rPr lang="zh-CN" altLang="en-US" sz="2000" i="1" dirty="0" smtClean="0">
                  <a:solidFill>
                    <a:srgbClr val="00B050"/>
                  </a:solidFill>
                  <a:latin typeface="+mn-ea"/>
                </a:rPr>
                <a:t>的高效</a:t>
              </a:r>
              <a:r>
                <a:rPr lang="zh-CN" altLang="en-US" sz="2000" i="1" dirty="0" smtClean="0">
                  <a:latin typeface="+mn-ea"/>
                </a:rPr>
                <a:t>和</a:t>
              </a:r>
              <a:r>
                <a:rPr lang="en-US" altLang="zh-CN" sz="2000" i="1" dirty="0" smtClean="0">
                  <a:solidFill>
                    <a:srgbClr val="00B050"/>
                  </a:solidFill>
                  <a:latin typeface="+mn-ea"/>
                </a:rPr>
                <a:t>getter</a:t>
              </a:r>
              <a:r>
                <a:rPr lang="zh-CN" altLang="en-US" sz="2000" i="1" dirty="0" smtClean="0">
                  <a:solidFill>
                    <a:srgbClr val="00B050"/>
                  </a:solidFill>
                  <a:latin typeface="+mn-ea"/>
                </a:rPr>
                <a:t>的简洁直观</a:t>
              </a:r>
              <a:r>
                <a:rPr lang="zh-CN" altLang="en-US" sz="2000" i="1" dirty="0" smtClean="0">
                  <a:latin typeface="+mn-ea"/>
                </a:rPr>
                <a:t>呢？</a:t>
              </a:r>
              <a:endParaRPr lang="zh-CN" altLang="en-US" sz="2000" i="1" dirty="0">
                <a:latin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423310" y="1809311"/>
            <a:ext cx="4496236" cy="3245720"/>
            <a:chOff x="2423310" y="1809311"/>
            <a:chExt cx="4496236" cy="324572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3310" y="1809311"/>
              <a:ext cx="4496236" cy="324572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17006">
              <a:off x="3327051" y="3042769"/>
              <a:ext cx="467972" cy="467972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 rot="20951974">
              <a:off x="3833133" y="2562335"/>
              <a:ext cx="365341" cy="12748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 rot="20927924">
              <a:off x="3785734" y="2537928"/>
              <a:ext cx="430887" cy="133697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zh-CN" altLang="en-US" sz="1600" dirty="0" smtClean="0">
                  <a:latin typeface="华文行楷" panose="02010800040101010101" pitchFamily="2" charset="-122"/>
                  <a:ea typeface="华文行楷" panose="02010800040101010101" pitchFamily="2" charset="-122"/>
                </a:rPr>
                <a:t>响应式编程</a:t>
              </a:r>
              <a:endPara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07501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113" accel="50000">
                                          <p:stCondLst>
                                            <p:cond delay="113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139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11">
                                          <p:stCondLst>
                                            <p:cond delay="113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15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7" tmFilter="0, 0; 0.125,0.2665; 0.25,0.4; 0.375,0.465; 0.5,0.5;  0.625,0.535; 0.75,0.6; 0.875,0.7335; 1,1">
                                          <p:stCondLst>
                                            <p:cond delay="82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2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13" accel="50000">
                                          <p:stCondLst>
                                            <p:cond delay="113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6">
                                          <p:stCondLst>
                                            <p:cond delay="38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04" decel="50000">
                                          <p:stCondLst>
                                            <p:cond delay="4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38"/>
          <p:cNvSpPr/>
          <p:nvPr/>
        </p:nvSpPr>
        <p:spPr>
          <a:xfrm>
            <a:off x="1782419" y="2373244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39"/>
          <p:cNvSpPr/>
          <p:nvPr/>
        </p:nvSpPr>
        <p:spPr>
          <a:xfrm>
            <a:off x="2183761" y="2775811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"/>
          <p:cNvSpPr txBox="1">
            <a:spLocks noChangeArrowheads="1"/>
          </p:cNvSpPr>
          <p:nvPr/>
        </p:nvSpPr>
        <p:spPr bwMode="auto">
          <a:xfrm>
            <a:off x="2244453" y="2858086"/>
            <a:ext cx="7526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01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3" name="椭圆 41"/>
          <p:cNvSpPr/>
          <p:nvPr/>
        </p:nvSpPr>
        <p:spPr>
          <a:xfrm>
            <a:off x="3063575" y="2384172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42"/>
          <p:cNvSpPr/>
          <p:nvPr/>
        </p:nvSpPr>
        <p:spPr>
          <a:xfrm>
            <a:off x="1707754" y="2700972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43"/>
          <p:cNvSpPr/>
          <p:nvPr/>
        </p:nvSpPr>
        <p:spPr>
          <a:xfrm>
            <a:off x="1564363" y="4086849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44"/>
          <p:cNvSpPr/>
          <p:nvPr/>
        </p:nvSpPr>
        <p:spPr>
          <a:xfrm>
            <a:off x="1977495" y="3747776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45"/>
          <p:cNvSpPr/>
          <p:nvPr/>
        </p:nvSpPr>
        <p:spPr>
          <a:xfrm>
            <a:off x="3306973" y="3418823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46"/>
          <p:cNvSpPr/>
          <p:nvPr/>
        </p:nvSpPr>
        <p:spPr>
          <a:xfrm>
            <a:off x="3130466" y="4039072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47"/>
          <p:cNvSpPr/>
          <p:nvPr/>
        </p:nvSpPr>
        <p:spPr>
          <a:xfrm>
            <a:off x="1542982" y="3418823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23"/>
          <p:cNvSpPr/>
          <p:nvPr/>
        </p:nvSpPr>
        <p:spPr>
          <a:xfrm>
            <a:off x="3753343" y="2933756"/>
            <a:ext cx="34435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358FCB"/>
                </a:solidFill>
                <a:latin typeface="+mn-ea"/>
              </a:rPr>
              <a:t>响应式</a:t>
            </a:r>
            <a:r>
              <a:rPr lang="zh-CN" altLang="en-US" sz="3200" dirty="0" smtClean="0">
                <a:solidFill>
                  <a:srgbClr val="358FCB"/>
                </a:solidFill>
                <a:latin typeface="+mn-ea"/>
              </a:rPr>
              <a:t>编程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与</a:t>
            </a:r>
            <a:r>
              <a:rPr lang="en-US" altLang="zh-CN" sz="3200" dirty="0" err="1" smtClean="0">
                <a:solidFill>
                  <a:srgbClr val="358FCB"/>
                </a:solidFill>
                <a:latin typeface="+mn-ea"/>
              </a:rPr>
              <a:t>RxJS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198341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543" y="273728"/>
            <a:ext cx="2568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什么是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响应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式编程？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" name="Rectangle 29"/>
          <p:cNvSpPr/>
          <p:nvPr/>
        </p:nvSpPr>
        <p:spPr>
          <a:xfrm>
            <a:off x="620016" y="605681"/>
            <a:ext cx="209384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What is reactive-programming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01543" y="1174495"/>
            <a:ext cx="7739743" cy="1754326"/>
            <a:chOff x="592079" y="1417275"/>
            <a:chExt cx="7739743" cy="1754326"/>
          </a:xfrm>
        </p:grpSpPr>
        <p:sp>
          <p:nvSpPr>
            <p:cNvPr id="2" name="TextBox 1"/>
            <p:cNvSpPr txBox="1"/>
            <p:nvPr/>
          </p:nvSpPr>
          <p:spPr>
            <a:xfrm>
              <a:off x="592079" y="1417275"/>
              <a:ext cx="7739743" cy="1754326"/>
            </a:xfrm>
            <a:prstGeom prst="rect">
              <a:avLst/>
            </a:prstGeom>
            <a:noFill/>
            <a:ln w="19050">
              <a:solidFill>
                <a:srgbClr val="358FCB"/>
              </a:solidFill>
            </a:ln>
          </p:spPr>
          <p:txBody>
            <a:bodyPr wrap="square" rtlCol="0">
              <a:spAutoFit/>
            </a:bodyPr>
            <a:lstStyle/>
            <a:p>
              <a:pPr marL="1481328" lvl="4"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响应式编</a:t>
              </a:r>
              <a:r>
                <a:rPr lang="zh-CN" altLang="en-US" sz="1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程（</a:t>
              </a:r>
              <a:r>
                <a:rPr lang="en-US" altLang="zh-CN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Reactive programming</a:t>
              </a:r>
              <a:r>
                <a:rPr lang="zh-CN" altLang="en-US" sz="1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）</a:t>
              </a: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是</a:t>
              </a: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一种</a:t>
              </a:r>
              <a:r>
                <a:rPr lang="zh-CN" altLang="en-US" sz="1800" dirty="0">
                  <a:latin typeface="+mn-ea"/>
                </a:rPr>
                <a:t>面向</a:t>
              </a:r>
              <a:r>
                <a:rPr lang="zh-CN" altLang="en-US" sz="1800" dirty="0">
                  <a:solidFill>
                    <a:srgbClr val="FF0000"/>
                  </a:solidFill>
                  <a:latin typeface="+mn-ea"/>
                </a:rPr>
                <a:t>数据流</a:t>
              </a: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和</a:t>
              </a:r>
              <a:r>
                <a:rPr lang="zh-CN" altLang="en-US" sz="1800" dirty="0">
                  <a:solidFill>
                    <a:srgbClr val="FF0000"/>
                  </a:solidFill>
                  <a:latin typeface="+mn-ea"/>
                </a:rPr>
                <a:t>变化传播</a:t>
              </a: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的编程范式。这意味着可以在编程语言中很方便地表达静态或动态的数据流，而相关的计算模型会自动将变化的值通过数据流进行传播。</a:t>
              </a:r>
              <a:endPara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862" y="1648588"/>
              <a:ext cx="1124847" cy="1291700"/>
            </a:xfrm>
            <a:prstGeom prst="rect">
              <a:avLst/>
            </a:prstGeom>
          </p:spPr>
        </p:pic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876" y="3235052"/>
            <a:ext cx="3597748" cy="29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399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2524</TotalTime>
  <Words>1155</Words>
  <Application>Microsoft Office PowerPoint</Application>
  <PresentationFormat>全屏显示(4:3)</PresentationFormat>
  <Paragraphs>272</Paragraphs>
  <Slides>43</Slides>
  <Notes>41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admin</cp:lastModifiedBy>
  <cp:revision>1418</cp:revision>
  <dcterms:created xsi:type="dcterms:W3CDTF">2016-04-24T15:52:00Z</dcterms:created>
  <dcterms:modified xsi:type="dcterms:W3CDTF">2018-02-22T16:36:06Z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