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61" r:id="rId2"/>
    <p:sldId id="432" r:id="rId3"/>
    <p:sldId id="363" r:id="rId4"/>
    <p:sldId id="434" r:id="rId5"/>
    <p:sldId id="493" r:id="rId6"/>
    <p:sldId id="492" r:id="rId7"/>
    <p:sldId id="494" r:id="rId8"/>
    <p:sldId id="495" r:id="rId9"/>
    <p:sldId id="454" r:id="rId10"/>
    <p:sldId id="496" r:id="rId11"/>
    <p:sldId id="455" r:id="rId12"/>
    <p:sldId id="456" r:id="rId13"/>
    <p:sldId id="435" r:id="rId14"/>
    <p:sldId id="457" r:id="rId15"/>
    <p:sldId id="458" r:id="rId16"/>
    <p:sldId id="462" r:id="rId17"/>
    <p:sldId id="459" r:id="rId18"/>
    <p:sldId id="463" r:id="rId19"/>
    <p:sldId id="480" r:id="rId20"/>
    <p:sldId id="485" r:id="rId21"/>
    <p:sldId id="486" r:id="rId22"/>
    <p:sldId id="481" r:id="rId23"/>
    <p:sldId id="487" r:id="rId24"/>
    <p:sldId id="469" r:id="rId25"/>
    <p:sldId id="472" r:id="rId26"/>
    <p:sldId id="489" r:id="rId27"/>
    <p:sldId id="490" r:id="rId28"/>
    <p:sldId id="473" r:id="rId29"/>
    <p:sldId id="491" r:id="rId30"/>
    <p:sldId id="477" r:id="rId31"/>
    <p:sldId id="478" r:id="rId32"/>
    <p:sldId id="476" r:id="rId33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87" d="100"/>
          <a:sy n="87" d="100"/>
        </p:scale>
        <p:origin x="-702" y="-72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2263779527559"/>
          <c:y val="6.558587598425196E-2"/>
          <c:w val="0.6156176181102363"/>
          <c:h val="0.8006122047244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745728"/>
        <c:axId val="221063424"/>
      </c:barChart>
      <c:catAx>
        <c:axId val="220745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21063424"/>
        <c:crosses val="autoZero"/>
        <c:auto val="1"/>
        <c:lblAlgn val="ctr"/>
        <c:lblOffset val="100"/>
        <c:noMultiLvlLbl val="0"/>
      </c:catAx>
      <c:valAx>
        <c:axId val="221063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745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6"/>
          <c:y val="0.3178203740157482"/>
          <c:w val="0.20705462598425195"/>
          <c:h val="0.3581090059055118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57899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6525" y="2020720"/>
            <a:ext cx="54174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25" dirty="0" err="1" smtClean="0">
                <a:solidFill>
                  <a:srgbClr val="358FCB"/>
                </a:solidFill>
              </a:rPr>
              <a:t>RxJS</a:t>
            </a:r>
            <a:r>
              <a:rPr lang="en-US" altLang="zh-CN" sz="3600" spc="325" dirty="0" smtClean="0">
                <a:solidFill>
                  <a:srgbClr val="358FCB"/>
                </a:solidFill>
              </a:rPr>
              <a:t> &amp; </a:t>
            </a:r>
            <a:r>
              <a:rPr lang="en-US" altLang="zh-CN" sz="3600" spc="325" dirty="0" err="1" smtClean="0">
                <a:solidFill>
                  <a:srgbClr val="358FCB"/>
                </a:solidFill>
              </a:rPr>
              <a:t>NgRx</a:t>
            </a:r>
            <a:r>
              <a:rPr lang="en-US" altLang="zh-CN" sz="3600" spc="325" dirty="0" smtClean="0">
                <a:solidFill>
                  <a:srgbClr val="3D3743"/>
                </a:solidFill>
              </a:rPr>
              <a:t> </a:t>
            </a:r>
            <a:endParaRPr lang="en-US" altLang="zh-CN" sz="3600" spc="325" dirty="0" smtClean="0">
              <a:solidFill>
                <a:srgbClr val="3D3743"/>
              </a:solidFill>
            </a:endParaRPr>
          </a:p>
          <a:p>
            <a:r>
              <a:rPr lang="zh-CN" altLang="en-US" sz="3200" spc="325" dirty="0">
                <a:solidFill>
                  <a:srgbClr val="3D3743"/>
                </a:solidFill>
              </a:rPr>
              <a:t>前</a:t>
            </a:r>
            <a:r>
              <a:rPr lang="zh-CN" altLang="en-US" sz="3200" spc="325" dirty="0" smtClean="0">
                <a:solidFill>
                  <a:srgbClr val="3D3743"/>
                </a:solidFill>
              </a:rPr>
              <a:t>端数据管理方案的探索</a:t>
            </a:r>
            <a:endParaRPr lang="en-US" altLang="zh-CN" sz="3200" spc="325" dirty="0" smtClean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1451345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217058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1594396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1788945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1839745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1823870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1812758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1973095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022308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008020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1996908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133433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898358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233195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282783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333583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138320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346283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209633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015958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061995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061995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276308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2995445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2866858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758658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338220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2758908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2870033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2831933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1642895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1487320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2616033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236745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001670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108033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233445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833270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349208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922170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503070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233195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282658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415250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2411245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2436645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2663658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2685883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2663658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2849395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2870033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2849395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2481095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2501733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2481095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2436645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2436645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852320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2617620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982495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1706395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138070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1419058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1514308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180933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2912895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1500020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347620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277770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209508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125370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2973220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112920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020845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2639845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787233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774533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815808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147720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1882608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1868320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1909595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1898483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1847683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358FCB"/>
                </a:solidFill>
                <a:latin typeface="+mn-ea"/>
              </a:rPr>
              <a:t>RxJS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20938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reactive-programming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8245" y="1174495"/>
            <a:ext cx="8226771" cy="1338828"/>
            <a:chOff x="601543" y="1174495"/>
            <a:chExt cx="8226771" cy="1338828"/>
          </a:xfrm>
        </p:grpSpPr>
        <p:sp>
          <p:nvSpPr>
            <p:cNvPr id="2" name="TextBox 1"/>
            <p:cNvSpPr txBox="1"/>
            <p:nvPr/>
          </p:nvSpPr>
          <p:spPr>
            <a:xfrm>
              <a:off x="601543" y="1174495"/>
              <a:ext cx="8226771" cy="1338828"/>
            </a:xfrm>
            <a:prstGeom prst="rect">
              <a:avLst/>
            </a:prstGeom>
            <a:noFill/>
            <a:ln w="19050">
              <a:solidFill>
                <a:srgbClr val="358FCB"/>
              </a:solidFill>
            </a:ln>
          </p:spPr>
          <p:txBody>
            <a:bodyPr wrap="square" rtlCol="0">
              <a:spAutoFit/>
            </a:bodyPr>
            <a:lstStyle/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全称是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Reactive Extension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。是一个用于响应式编程的库。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有多种语言的实现。</a:t>
              </a:r>
              <a:r>
                <a:rPr lang="en-US" altLang="zh-CN" sz="1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RxJS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</a:t>
              </a: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JavaScript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实现。</a:t>
              </a:r>
              <a:endPara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67078" lvl="4" indent="-285750">
                <a:lnSpc>
                  <a:spcPct val="150000"/>
                </a:lnSpc>
                <a:buClr>
                  <a:srgbClr val="EC0B8E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Rx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让我们可以使用“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+mn-ea"/>
                </a:rPr>
                <a:t>流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”这种抽象概念来编写代码。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45" y="1307937"/>
              <a:ext cx="1071944" cy="1071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564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开发、维护工作难度大。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</a:p>
        </p:txBody>
      </p:sp>
    </p:spTree>
    <p:extLst>
      <p:ext uri="{BB962C8B-B14F-4D97-AF65-F5344CB8AC3E}">
        <p14:creationId xmlns:p14="http://schemas.microsoft.com/office/powerpoint/2010/main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关键词：迁移；偿还技术债；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37020" y="132777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7020" y="15979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  <p:sp>
        <p:nvSpPr>
          <p:cNvPr id="46" name="矩形 45"/>
          <p:cNvSpPr/>
          <p:nvPr/>
        </p:nvSpPr>
        <p:spPr>
          <a:xfrm>
            <a:off x="5337020" y="25668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IDEA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37020" y="3535704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7020" y="4495369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 TECHNOLOGY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650399" y="4234894"/>
            <a:ext cx="531216" cy="531216"/>
            <a:chOff x="4470275" y="4148486"/>
            <a:chExt cx="531216" cy="531216"/>
          </a:xfrm>
        </p:grpSpPr>
        <p:sp>
          <p:nvSpPr>
            <p:cNvPr id="83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50399" y="3275641"/>
            <a:ext cx="531216" cy="531216"/>
            <a:chOff x="4470275" y="3178667"/>
            <a:chExt cx="531216" cy="531216"/>
          </a:xfrm>
        </p:grpSpPr>
        <p:sp>
          <p:nvSpPr>
            <p:cNvPr id="81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337020" y="5455035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650399" y="5194146"/>
            <a:ext cx="531216" cy="531216"/>
            <a:chOff x="4474893" y="5132159"/>
            <a:chExt cx="531216" cy="531216"/>
          </a:xfrm>
        </p:grpSpPr>
        <p:sp>
          <p:nvSpPr>
            <p:cNvPr id="79" name="PA_椭圆 46"/>
            <p:cNvSpPr/>
            <p:nvPr>
              <p:custDataLst>
                <p:tags r:id="rId3"/>
              </p:custDataLst>
            </p:nvPr>
          </p:nvSpPr>
          <p:spPr>
            <a:xfrm>
              <a:off x="4474893" y="5132159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AutoShape 136"/>
            <p:cNvSpPr/>
            <p:nvPr/>
          </p:nvSpPr>
          <p:spPr bwMode="auto">
            <a:xfrm>
              <a:off x="4745069" y="5304024"/>
              <a:ext cx="98036" cy="106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137"/>
            <p:cNvSpPr/>
            <p:nvPr/>
          </p:nvSpPr>
          <p:spPr bwMode="auto">
            <a:xfrm>
              <a:off x="4591768" y="5244333"/>
              <a:ext cx="300734" cy="325196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9" name="AutoShape 138"/>
            <p:cNvSpPr/>
            <p:nvPr/>
          </p:nvSpPr>
          <p:spPr bwMode="auto">
            <a:xfrm>
              <a:off x="4742836" y="5253314"/>
              <a:ext cx="140430" cy="151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52796" y="228841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8942" y="326285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328" y="42188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2037" y="5188631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4650399" y="2316388"/>
            <a:ext cx="531216" cy="531216"/>
            <a:chOff x="2745446" y="2326953"/>
            <a:chExt cx="531216" cy="531216"/>
          </a:xfrm>
        </p:grpSpPr>
        <p:sp>
          <p:nvSpPr>
            <p:cNvPr id="170" name="PA_椭圆 46"/>
            <p:cNvSpPr/>
            <p:nvPr>
              <p:custDataLst>
                <p:tags r:id="rId2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172" name="Group 2"/>
          <p:cNvGrpSpPr/>
          <p:nvPr/>
        </p:nvGrpSpPr>
        <p:grpSpPr>
          <a:xfrm>
            <a:off x="4650399" y="1357135"/>
            <a:ext cx="531216" cy="531216"/>
            <a:chOff x="3706010" y="1235413"/>
            <a:chExt cx="531216" cy="531216"/>
          </a:xfrm>
        </p:grpSpPr>
        <p:sp>
          <p:nvSpPr>
            <p:cNvPr id="173" name="PA_椭圆 46"/>
            <p:cNvSpPr/>
            <p:nvPr>
              <p:custDataLst>
                <p:tags r:id="rId1"/>
              </p:custDataLst>
            </p:nvPr>
          </p:nvSpPr>
          <p:spPr>
            <a:xfrm>
              <a:off x="3706010" y="123541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" name="Group 112"/>
            <p:cNvGrpSpPr/>
            <p:nvPr/>
          </p:nvGrpSpPr>
          <p:grpSpPr>
            <a:xfrm>
              <a:off x="3834293" y="1383253"/>
              <a:ext cx="274649" cy="257308"/>
              <a:chOff x="5368132" y="3540125"/>
              <a:chExt cx="465138" cy="435769"/>
            </a:xfrm>
            <a:solidFill>
              <a:srgbClr val="27506E"/>
            </a:solidFill>
          </p:grpSpPr>
          <p:sp>
            <p:nvSpPr>
              <p:cNvPr id="17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307012" cy="551519"/>
            <a:chOff x="1460523" y="2041754"/>
            <a:chExt cx="3066866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480804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4262" y="2496498"/>
            <a:ext cx="8324335" cy="4074865"/>
            <a:chOff x="474262" y="2496498"/>
            <a:chExt cx="8324335" cy="4074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262" y="2496498"/>
              <a:ext cx="8324335" cy="4074865"/>
              <a:chOff x="474262" y="2496498"/>
              <a:chExt cx="8324335" cy="4074865"/>
            </a:xfrm>
          </p:grpSpPr>
          <p:sp>
            <p:nvSpPr>
              <p:cNvPr id="99" name="矩形 6"/>
              <p:cNvSpPr/>
              <p:nvPr/>
            </p:nvSpPr>
            <p:spPr>
              <a:xfrm>
                <a:off x="474262" y="2496498"/>
                <a:ext cx="8324335" cy="407486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027" y="2854970"/>
                <a:ext cx="1904762" cy="308571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993570" y="2752113"/>
                <a:ext cx="5475516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358FCB"/>
                    </a:solidFill>
                    <a:latin typeface="+mn-ea"/>
                  </a:rPr>
                  <a:t>需求：</a:t>
                </a:r>
                <a:endParaRPr lang="en-US" altLang="zh-CN" b="1" dirty="0" smtClean="0">
                  <a:solidFill>
                    <a:srgbClr val="358FCB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用户输入完成后再执行过滤。（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输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入值</a:t>
                </a:r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400ms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内不再发生变化）</a:t>
                </a:r>
                <a:endPara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若前后两次输入的值一样，则不执行过滤。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867354" y="2854970"/>
              <a:ext cx="1904762" cy="410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3571" y="3980394"/>
            <a:ext cx="3984172" cy="1960291"/>
            <a:chOff x="2993571" y="3980394"/>
            <a:chExt cx="3984172" cy="1960291"/>
          </a:xfrm>
        </p:grpSpPr>
        <p:sp>
          <p:nvSpPr>
            <p:cNvPr id="100" name="TextBox 99"/>
            <p:cNvSpPr txBox="1"/>
            <p:nvPr/>
          </p:nvSpPr>
          <p:spPr>
            <a:xfrm>
              <a:off x="2993571" y="3980394"/>
              <a:ext cx="3984172" cy="68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58FCB"/>
                  </a:solidFill>
                  <a:latin typeface="+mn-ea"/>
                </a:rPr>
                <a:t>实现：</a:t>
              </a: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40" y="4397827"/>
              <a:ext cx="2793104" cy="15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297775" cy="551519"/>
            <a:chOff x="1460523" y="2041754"/>
            <a:chExt cx="329777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711713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前端技术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4262" y="2510992"/>
            <a:ext cx="8324335" cy="4085751"/>
            <a:chOff x="474262" y="2510992"/>
            <a:chExt cx="8324335" cy="4085751"/>
          </a:xfrm>
        </p:grpSpPr>
        <p:sp>
          <p:nvSpPr>
            <p:cNvPr id="99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506023" y="2438163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907365" y="2840730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966831" y="2922598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00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787179" y="2449091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431358" y="2765891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87967" y="4151768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01099" y="3812695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30577" y="3483742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854070" y="4103991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66586" y="3483742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55176" y="289896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引子：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数据的关联计算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14114" y="2933527"/>
            <a:ext cx="812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247" y="2122712"/>
            <a:ext cx="3657342" cy="4256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5172" y="1085649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义变量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0115" y="120579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172" y="1542447"/>
            <a:ext cx="3039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定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义变量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，要求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始终等于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+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1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0115" y="1662592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4" y="2707485"/>
            <a:ext cx="3199030" cy="354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47825" y="2122712"/>
            <a:ext cx="375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Raleway" panose="020B0003030101060003" pitchFamily="34" charset="0"/>
              </a:rPr>
              <a:t>setter</a:t>
            </a:r>
            <a:r>
              <a:rPr lang="zh-CN" altLang="en-US" sz="1600" b="1" dirty="0">
                <a:solidFill>
                  <a:srgbClr val="FF0000"/>
                </a:solidFill>
                <a:latin typeface="Raleway" panose="020B0003030101060003" pitchFamily="34" charset="0"/>
              </a:rPr>
              <a:t>方法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：在给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赋值的时候，同时设置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的值。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62904" y="2122712"/>
            <a:ext cx="3657342" cy="4256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771482" y="2122712"/>
            <a:ext cx="375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getter</a:t>
            </a:r>
            <a:r>
              <a:rPr lang="zh-CN" altLang="en-US" sz="16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方</a:t>
            </a:r>
            <a:r>
              <a:rPr lang="zh-CN" altLang="en-US" sz="1600" b="1" dirty="0">
                <a:solidFill>
                  <a:srgbClr val="FF0000"/>
                </a:solidFill>
                <a:latin typeface="Raleway" panose="020B0003030101060003" pitchFamily="34" charset="0"/>
              </a:rPr>
              <a:t>法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：在读取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时，根据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a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的值重新计算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的值。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76" y="2707485"/>
            <a:ext cx="2638980" cy="17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4" grpId="0" animBg="1"/>
      <p:bldP spid="117" grpId="0"/>
      <p:bldP spid="118" grpId="0" animBg="1"/>
      <p:bldP spid="6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6757" y="11847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i="1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让问题更复杂一点：</a:t>
            </a:r>
            <a:endParaRPr lang="zh-CN" altLang="en-US" sz="1800" i="1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7343" y="1184793"/>
            <a:ext cx="3886200" cy="4105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3" y="1921474"/>
            <a:ext cx="3391540" cy="2915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8186" y="1554126"/>
            <a:ext cx="1818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一对多依赖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多</a:t>
            </a:r>
            <a:r>
              <a:rPr lang="zh-CN" altLang="en-US" sz="2000" dirty="0" smtClean="0">
                <a:latin typeface="+mn-ea"/>
              </a:rPr>
              <a:t>级依赖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异</a:t>
            </a:r>
            <a:r>
              <a:rPr lang="zh-CN" altLang="en-US" sz="2000" dirty="0" smtClean="0">
                <a:latin typeface="+mn-ea"/>
              </a:rPr>
              <a:t>步依赖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032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67396" y="947050"/>
            <a:ext cx="3766456" cy="5617033"/>
            <a:chOff x="4967396" y="947050"/>
            <a:chExt cx="3766456" cy="5617033"/>
          </a:xfrm>
        </p:grpSpPr>
        <p:sp>
          <p:nvSpPr>
            <p:cNvPr id="63" name="Rectangle 62"/>
            <p:cNvSpPr/>
            <p:nvPr/>
          </p:nvSpPr>
          <p:spPr>
            <a:xfrm>
              <a:off x="4967396" y="947050"/>
              <a:ext cx="3657342" cy="5617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75974" y="947050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Raleway" panose="020B0003030101060003" pitchFamily="34" charset="0"/>
                </a:rPr>
                <a:t>getter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Raleway" panose="020B0003030101060003" pitchFamily="34" charset="0"/>
                </a:rPr>
                <a:t>方</a:t>
              </a:r>
              <a:r>
                <a:rPr lang="zh-CN" altLang="en-US" sz="1600" b="1" dirty="0">
                  <a:solidFill>
                    <a:srgbClr val="FF0000"/>
                  </a:solidFill>
                  <a:latin typeface="Raleway" panose="020B0003030101060003" pitchFamily="34" charset="0"/>
                </a:rPr>
                <a:t>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：在读取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时，根据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的值重新计算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168" y="1531822"/>
              <a:ext cx="2454669" cy="1646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4975974" y="4735284"/>
              <a:ext cx="3657342" cy="0"/>
            </a:xfrm>
            <a:prstGeom prst="line">
              <a:avLst/>
            </a:prstGeom>
            <a:ln w="19050">
              <a:solidFill>
                <a:srgbClr val="358F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982" y="947053"/>
            <a:ext cx="3766456" cy="5617033"/>
            <a:chOff x="532982" y="947053"/>
            <a:chExt cx="3766456" cy="5617033"/>
          </a:xfrm>
        </p:grpSpPr>
        <p:grpSp>
          <p:nvGrpSpPr>
            <p:cNvPr id="9" name="Group 8"/>
            <p:cNvGrpSpPr/>
            <p:nvPr/>
          </p:nvGrpSpPr>
          <p:grpSpPr>
            <a:xfrm>
              <a:off x="532982" y="947053"/>
              <a:ext cx="3657342" cy="5617033"/>
              <a:chOff x="532982" y="947053"/>
              <a:chExt cx="3657342" cy="561703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32982" y="947053"/>
                <a:ext cx="3657342" cy="5617033"/>
                <a:chOff x="532982" y="947053"/>
                <a:chExt cx="3657342" cy="561703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32982" y="947053"/>
                  <a:ext cx="3657342" cy="5617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32982" y="4735284"/>
                  <a:ext cx="3657342" cy="0"/>
                </a:xfrm>
                <a:prstGeom prst="line">
                  <a:avLst/>
                </a:prstGeom>
                <a:ln w="19050">
                  <a:solidFill>
                    <a:srgbClr val="358FC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09" y="1531826"/>
                <a:ext cx="2834602" cy="3137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41560" y="947053"/>
              <a:ext cx="3757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Raleway" panose="020B0003030101060003" pitchFamily="34" charset="0"/>
                </a:rPr>
                <a:t>setter</a:t>
              </a:r>
              <a:r>
                <a:rPr lang="zh-CN" altLang="en-US" sz="1600" b="1" dirty="0">
                  <a:solidFill>
                    <a:srgbClr val="FF0000"/>
                  </a:solidFill>
                  <a:latin typeface="Raleway" panose="020B0003030101060003" pitchFamily="34" charset="0"/>
                </a:rPr>
                <a:t>方法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：在给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a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赋值的时候，同时设置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b</a:t>
              </a:r>
              <a:r>
                <a:rPr lang="zh-CN" altLang="en-US" sz="1600" dirty="0" smtClean="0">
                  <a:solidFill>
                    <a:schemeClr val="bg2">
                      <a:lumMod val="25000"/>
                    </a:schemeClr>
                  </a:solidFill>
                  <a:latin typeface="Raleway" panose="020B0003030101060003" pitchFamily="34" charset="0"/>
                </a:rPr>
                <a:t>的值。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76602" y="2967335"/>
            <a:ext cx="790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VS</a:t>
            </a:r>
            <a:endParaRPr lang="en-US" altLang="zh-CN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7396" y="4739748"/>
            <a:ext cx="3657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8080"/>
                </a:solidFill>
                <a:latin typeface="+mn-ea"/>
              </a:rPr>
              <a:t>优</a:t>
            </a:r>
            <a:r>
              <a:rPr lang="zh-CN" altLang="en-US" sz="1600" dirty="0" smtClean="0">
                <a:solidFill>
                  <a:srgbClr val="00808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简洁，直观。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低</a:t>
            </a:r>
            <a:r>
              <a:rPr lang="zh-CN" altLang="en-US" sz="1600" dirty="0" smtClean="0">
                <a:latin typeface="+mn-ea"/>
              </a:rPr>
              <a:t>效，难以及时触发更</a:t>
            </a:r>
            <a:r>
              <a:rPr lang="zh-CN" altLang="en-US" sz="1600" dirty="0" smtClean="0">
                <a:latin typeface="+mn-ea"/>
              </a:rPr>
              <a:t>新。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无法处</a:t>
            </a:r>
            <a:r>
              <a:rPr lang="zh-CN" altLang="en-US" sz="1600" dirty="0" smtClean="0">
                <a:latin typeface="+mn-ea"/>
              </a:rPr>
              <a:t>理异步依赖。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982" y="4750478"/>
            <a:ext cx="3657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8080"/>
                </a:solidFill>
                <a:latin typeface="+mn-ea"/>
              </a:rPr>
              <a:t>优</a:t>
            </a:r>
            <a:r>
              <a:rPr lang="zh-CN" altLang="en-US" sz="1600" dirty="0" smtClean="0">
                <a:solidFill>
                  <a:srgbClr val="00808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高效。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缺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点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代</a:t>
            </a:r>
            <a:r>
              <a:rPr lang="zh-CN" altLang="en-US" sz="1600" dirty="0" smtClean="0">
                <a:latin typeface="+mn-ea"/>
              </a:rPr>
              <a:t>码繁琐。可维护性差。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520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数据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的关联计算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6097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Association calculation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2837" y="2187246"/>
            <a:ext cx="8741163" cy="2377440"/>
            <a:chOff x="402837" y="2187246"/>
            <a:chExt cx="8741163" cy="23774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37" y="2187246"/>
              <a:ext cx="2377440" cy="23774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242752" y="3006634"/>
              <a:ext cx="6901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i="1" dirty="0" smtClean="0">
                  <a:latin typeface="+mn-ea"/>
                </a:rPr>
                <a:t>有没有办法同时拥有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+mn-ea"/>
                </a:rPr>
                <a:t>setter</a:t>
              </a:r>
              <a:r>
                <a:rPr lang="zh-CN" altLang="en-US" sz="2000" i="1" dirty="0" smtClean="0">
                  <a:solidFill>
                    <a:srgbClr val="00B050"/>
                  </a:solidFill>
                  <a:latin typeface="+mn-ea"/>
                </a:rPr>
                <a:t>的高效</a:t>
              </a:r>
              <a:r>
                <a:rPr lang="zh-CN" altLang="en-US" sz="2000" i="1" dirty="0" smtClean="0">
                  <a:latin typeface="+mn-ea"/>
                </a:rPr>
                <a:t>和</a:t>
              </a:r>
              <a:r>
                <a:rPr lang="en-US" altLang="zh-CN" sz="2000" i="1" dirty="0" smtClean="0">
                  <a:solidFill>
                    <a:srgbClr val="00B050"/>
                  </a:solidFill>
                  <a:latin typeface="+mn-ea"/>
                </a:rPr>
                <a:t>getter</a:t>
              </a:r>
              <a:r>
                <a:rPr lang="zh-CN" altLang="en-US" sz="2000" i="1" dirty="0" smtClean="0">
                  <a:solidFill>
                    <a:srgbClr val="00B050"/>
                  </a:solidFill>
                  <a:latin typeface="+mn-ea"/>
                </a:rPr>
                <a:t>的简洁直观</a:t>
              </a:r>
              <a:r>
                <a:rPr lang="zh-CN" altLang="en-US" sz="2000" i="1" dirty="0" smtClean="0">
                  <a:latin typeface="+mn-ea"/>
                </a:rPr>
                <a:t>呢？</a:t>
              </a:r>
              <a:endParaRPr lang="zh-CN" altLang="en-US" sz="2000" i="1" dirty="0">
                <a:latin typeface="+mn-e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7028" y="1705293"/>
            <a:ext cx="5553153" cy="3804468"/>
            <a:chOff x="1776412" y="1547812"/>
            <a:chExt cx="5591175" cy="376237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412" y="1547812"/>
              <a:ext cx="5591175" cy="37623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9064">
              <a:off x="3185201" y="2549831"/>
              <a:ext cx="868002" cy="86800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 rot="20972405">
              <a:off x="2892731" y="2098788"/>
              <a:ext cx="12122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响应式编程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750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13" ac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7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2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3" ac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3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4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1782419" y="2373244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183761" y="2775811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244453" y="2858086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063575" y="2384172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1707754" y="2700972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564363" y="4086849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1977495" y="3747776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306973" y="3418823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130466" y="4039072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542982" y="3418823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3753343" y="2933756"/>
            <a:ext cx="344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响应式编程与</a:t>
            </a:r>
            <a:r>
              <a:rPr lang="en-US" altLang="zh-CN" sz="3200" dirty="0" err="1" smtClean="0">
                <a:solidFill>
                  <a:srgbClr val="358FCB"/>
                </a:solidFill>
                <a:latin typeface="+mn-ea"/>
              </a:rPr>
              <a:t>RxJS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9834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响应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式编程？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20938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reactive-programming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543" y="1174495"/>
            <a:ext cx="7739743" cy="1754326"/>
            <a:chOff x="592079" y="1417275"/>
            <a:chExt cx="7739743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592079" y="1417275"/>
              <a:ext cx="7739743" cy="1754326"/>
            </a:xfrm>
            <a:prstGeom prst="rect">
              <a:avLst/>
            </a:prstGeom>
            <a:noFill/>
            <a:ln w="19050">
              <a:solidFill>
                <a:srgbClr val="358FCB"/>
              </a:solidFill>
            </a:ln>
          </p:spPr>
          <p:txBody>
            <a:bodyPr wrap="square" rtlCol="0">
              <a:spAutoFit/>
            </a:bodyPr>
            <a:lstStyle/>
            <a:p>
              <a:pPr marL="1481328" lvl="4"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响应式编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程（</a:t>
              </a:r>
              <a:r>
                <a:rPr lang="en-US" altLang="zh-C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Reactive programming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）</a:t>
              </a:r>
              <a:r>
                <a:rPr lang="zh-CN" alt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是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一种</a:t>
              </a:r>
              <a:r>
                <a:rPr lang="zh-CN" altLang="en-US" sz="1800" dirty="0">
                  <a:latin typeface="+mn-ea"/>
                </a:rPr>
                <a:t>面向</a:t>
              </a:r>
              <a:r>
                <a:rPr lang="zh-CN" altLang="en-US" sz="1800" dirty="0">
                  <a:solidFill>
                    <a:srgbClr val="FF0000"/>
                  </a:solidFill>
                  <a:latin typeface="+mn-ea"/>
                </a:rPr>
                <a:t>数据流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和</a:t>
              </a:r>
              <a:r>
                <a:rPr lang="zh-CN" altLang="en-US" sz="1800" dirty="0">
                  <a:solidFill>
                    <a:srgbClr val="FF0000"/>
                  </a:solidFill>
                  <a:latin typeface="+mn-ea"/>
                </a:rPr>
                <a:t>变化传播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的编程范式。这意味着可以在编程语言中很方便地表达静态或动态的数据流，而相关的计算模型会自动将变化的值通过数据流进行传播。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62" y="1648588"/>
              <a:ext cx="1124847" cy="1291700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76" y="3235052"/>
            <a:ext cx="359774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1343</Words>
  <Application>Microsoft Office PowerPoint</Application>
  <PresentationFormat>On-screen Show (4:3)</PresentationFormat>
  <Paragraphs>211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1399</cp:revision>
  <dcterms:created xsi:type="dcterms:W3CDTF">2016-04-24T15:52:00Z</dcterms:created>
  <dcterms:modified xsi:type="dcterms:W3CDTF">2018-02-22T09:55:21Z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