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1" r:id="rId2"/>
    <p:sldId id="521" r:id="rId3"/>
    <p:sldId id="522" r:id="rId4"/>
    <p:sldId id="505" r:id="rId5"/>
    <p:sldId id="506" r:id="rId6"/>
    <p:sldId id="507" r:id="rId7"/>
    <p:sldId id="511" r:id="rId8"/>
    <p:sldId id="523" r:id="rId9"/>
    <p:sldId id="512" r:id="rId10"/>
    <p:sldId id="508" r:id="rId11"/>
    <p:sldId id="509" r:id="rId12"/>
    <p:sldId id="525" r:id="rId13"/>
    <p:sldId id="510" r:id="rId14"/>
    <p:sldId id="513" r:id="rId15"/>
    <p:sldId id="524" r:id="rId16"/>
    <p:sldId id="514" r:id="rId17"/>
    <p:sldId id="527" r:id="rId18"/>
    <p:sldId id="528" r:id="rId19"/>
    <p:sldId id="529" r:id="rId20"/>
    <p:sldId id="530" r:id="rId21"/>
    <p:sldId id="531" r:id="rId22"/>
    <p:sldId id="535" r:id="rId23"/>
    <p:sldId id="532" r:id="rId24"/>
    <p:sldId id="533" r:id="rId25"/>
    <p:sldId id="534" r:id="rId26"/>
    <p:sldId id="478" r:id="rId27"/>
    <p:sldId id="476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358FCB"/>
    <a:srgbClr val="7F7F7F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94360" autoAdjust="0"/>
  </p:normalViewPr>
  <p:slideViewPr>
    <p:cSldViewPr snapToGrid="0" showGuides="1">
      <p:cViewPr varScale="1">
        <p:scale>
          <a:sx n="85" d="100"/>
          <a:sy n="85" d="100"/>
        </p:scale>
        <p:origin x="-1314" y="-90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1460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258" y="1332226"/>
            <a:ext cx="5246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325" dirty="0" smtClean="0">
                <a:solidFill>
                  <a:schemeClr val="bg1">
                    <a:lumMod val="50000"/>
                  </a:schemeClr>
                </a:solidFill>
              </a:rPr>
              <a:t>PO</a:t>
            </a:r>
            <a:r>
              <a:rPr lang="zh-CN" altLang="en-US" sz="5400" spc="325" dirty="0" smtClean="0">
                <a:solidFill>
                  <a:srgbClr val="358FCB"/>
                </a:solidFill>
              </a:rPr>
              <a:t>产品化</a:t>
            </a:r>
            <a:r>
              <a:rPr lang="zh-CN" altLang="en-US" sz="5400" spc="325" dirty="0" smtClean="0">
                <a:solidFill>
                  <a:schemeClr val="bg1">
                    <a:lumMod val="50000"/>
                  </a:schemeClr>
                </a:solidFill>
              </a:rPr>
              <a:t>之路的思考与实践</a:t>
            </a:r>
            <a:endParaRPr lang="en-US" altLang="zh-CN" sz="1800" spc="325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5395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3052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6825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8771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9279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9120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9009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0612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1105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962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0851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2216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9865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3213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3709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4217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2265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4344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978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1041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3645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0836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9550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8468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4264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8471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9582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9201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7310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5755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7042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3249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898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962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3216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9214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4374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0103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912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3213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3708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5034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994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5248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7518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7740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7518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9375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9582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9375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5692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899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5692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5248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5248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9405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7058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0706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945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2262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5072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6025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2691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0010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882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4358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3659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977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2135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0614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2011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1090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7280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8754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8627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9040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2359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9708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9565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977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9866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9358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6377839" y="4875635"/>
            <a:ext cx="219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Jake.C.Xiao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373219" y="5231234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95" y="1605368"/>
            <a:ext cx="7129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要解决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谁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的什么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问题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现状是什么？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行业背景：别的公司、别的产品是怎么做的？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公司背景：我们处于哪一环？公司的战略规划？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队现状：现有产品处于什么状态？团队有多少资源？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怎么一步步达到目的？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441" y="4876907"/>
            <a:ext cx="2748647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en-US" altLang="zh-CN" sz="2400" dirty="0" smtClean="0">
                <a:solidFill>
                  <a:srgbClr val="358FCB"/>
                </a:solidFill>
                <a:latin typeface="+mj-ea"/>
                <a:ea typeface="+mj-ea"/>
              </a:rPr>
              <a:t>Roadmap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77" y="4570825"/>
            <a:ext cx="1103202" cy="112294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07764" y="1691833"/>
            <a:ext cx="4489453" cy="181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公司层面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供应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链管理的其中一环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采购管理。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用户层面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高效下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审批人员：高效审批、风险控制。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管理人员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：灵活配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置、数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据分析和报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表服务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4933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战略层设计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930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274" y="1592669"/>
            <a:ext cx="34145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收集需求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老系统功能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BSD/BSA</a:t>
            </a: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用户访谈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问券调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查（效果不好）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Issue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团队成员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58" y="2583514"/>
            <a:ext cx="950744" cy="950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8" y="2092501"/>
            <a:ext cx="2794962" cy="1575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02" y="2391171"/>
            <a:ext cx="1025979" cy="1382372"/>
          </a:xfrm>
          <a:prstGeom prst="rect">
            <a:avLst/>
          </a:prstGeom>
        </p:spPr>
      </p:pic>
      <p:pic>
        <p:nvPicPr>
          <p:cNvPr id="1026" name="Iss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48" y="2008308"/>
            <a:ext cx="2714094" cy="15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Team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29" y="2557559"/>
            <a:ext cx="1230252" cy="1230252"/>
          </a:xfrm>
          <a:prstGeom prst="rect">
            <a:avLst/>
          </a:prstGeom>
        </p:spPr>
      </p:pic>
      <p:pic>
        <p:nvPicPr>
          <p:cNvPr id="16" name="Picture 2" descr="cid:image004.png@01D4D8C5.9A3B6E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6" y="3995021"/>
            <a:ext cx="3452073" cy="26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8517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958" y="4609190"/>
            <a:ext cx="4033162" cy="1023257"/>
            <a:chOff x="753001" y="5255237"/>
            <a:chExt cx="4033162" cy="1023257"/>
          </a:xfrm>
        </p:grpSpPr>
        <p:sp>
          <p:nvSpPr>
            <p:cNvPr id="13" name="TextBox 12"/>
            <p:cNvSpPr txBox="1"/>
            <p:nvPr/>
          </p:nvSpPr>
          <p:spPr>
            <a:xfrm>
              <a:off x="753001" y="5511477"/>
              <a:ext cx="2748647" cy="510778"/>
            </a:xfrm>
            <a:prstGeom prst="roundRect">
              <a:avLst/>
            </a:prstGeom>
            <a:noFill/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25000"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产</a:t>
              </a:r>
              <a:r>
                <a:rPr lang="zh-CN" altLang="en-US" sz="24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出：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需求文档</a:t>
              </a:r>
              <a:endParaRPr lang="en-US" altLang="zh-CN" sz="2400" dirty="0" smtClean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906" y="5255237"/>
              <a:ext cx="1023257" cy="10232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2686" y="1592668"/>
            <a:ext cx="48917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需求，过滤需求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关注目的，而非手段。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光要知道是什么，还要知道为什么。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功能使用情况统计，以数据说话。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合并相似功能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99" y="4485658"/>
            <a:ext cx="762680" cy="2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8" y="4887163"/>
            <a:ext cx="551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01" y="1687284"/>
            <a:ext cx="2446303" cy="43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323147"/>
            <a:ext cx="545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886640"/>
            <a:ext cx="445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678"/>
              </p:ext>
            </p:extLst>
          </p:nvPr>
        </p:nvGraphicFramePr>
        <p:xfrm>
          <a:off x="508903" y="1055266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结构层设计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903" y="1567269"/>
            <a:ext cx="5339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了解用户组织架构、工作流程、使用场景。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流程管理系统。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风险控制系统。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高度可配置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938" y="4377548"/>
            <a:ext cx="4949376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zh-CN" altLang="en-US" sz="2400" dirty="0" smtClean="0">
                <a:solidFill>
                  <a:srgbClr val="358FCB"/>
                </a:solidFill>
                <a:latin typeface="+mj-ea"/>
                <a:ea typeface="+mj-ea"/>
              </a:rPr>
              <a:t>产品基本形态、模块、结构</a:t>
            </a:r>
            <a:endParaRPr lang="en-US" altLang="zh-CN" sz="2400" dirty="0" smtClean="0">
              <a:solidFill>
                <a:srgbClr val="358FCB"/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8394"/>
            <a:ext cx="849085" cy="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94790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UI/UE</a:t>
                      </a: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543" y="1826116"/>
            <a:ext cx="80781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首屏加载用户最关注的信息，提高信息获取效率。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适度使用图表，辅助用户工作。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杜</a:t>
            </a:r>
            <a:r>
              <a:rPr lang="zh-CN" altLang="en-US" sz="1800" dirty="0" smtClean="0">
                <a:latin typeface="+mn-ea"/>
              </a:rPr>
              <a:t>绝简单粗暴地禁用功能按钮，提供用户友好的提示信息，避免用户困惑。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9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480884" y="2450207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82226" y="2852774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941692" y="2934642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sz="40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762040" y="2461135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406219" y="2777935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62828" y="4163812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75960" y="3824739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05438" y="3495786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28931" y="4116035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41447" y="3495786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91294" y="2888024"/>
            <a:ext cx="42883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产品化之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领域驱动开发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  <a:p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9766" y="3379823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Domain Driven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8168" y="1909168"/>
            <a:ext cx="1326262" cy="3646215"/>
            <a:chOff x="1405380" y="2471211"/>
            <a:chExt cx="1326262" cy="3646215"/>
          </a:xfrm>
        </p:grpSpPr>
        <p:grpSp>
          <p:nvGrpSpPr>
            <p:cNvPr id="5" name="组合 4"/>
            <p:cNvGrpSpPr/>
            <p:nvPr/>
          </p:nvGrpSpPr>
          <p:grpSpPr>
            <a:xfrm>
              <a:off x="1405380" y="2471211"/>
              <a:ext cx="591124" cy="3646215"/>
              <a:chOff x="1405380" y="2411684"/>
              <a:chExt cx="591124" cy="3646215"/>
            </a:xfrm>
          </p:grpSpPr>
          <p:pic>
            <p:nvPicPr>
              <p:cNvPr id="9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218" y="2411684"/>
                <a:ext cx="475450" cy="475450"/>
              </a:xfrm>
              <a:prstGeom prst="rect">
                <a:avLst/>
              </a:prstGeom>
            </p:spPr>
          </p:pic>
          <p:pic>
            <p:nvPicPr>
              <p:cNvPr id="11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852" y="3407731"/>
                <a:ext cx="530037" cy="530037"/>
              </a:xfrm>
              <a:prstGeom prst="rect">
                <a:avLst/>
              </a:prstGeom>
            </p:spPr>
          </p:pic>
          <p:pic>
            <p:nvPicPr>
              <p:cNvPr id="12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962" y="4458365"/>
                <a:ext cx="487815" cy="487815"/>
              </a:xfrm>
              <a:prstGeom prst="rect">
                <a:avLst/>
              </a:prstGeom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380" y="5466775"/>
                <a:ext cx="591124" cy="591124"/>
              </a:xfrm>
              <a:prstGeom prst="rect">
                <a:avLst/>
              </a:prstGeom>
            </p:spPr>
          </p:pic>
          <p:sp>
            <p:nvSpPr>
              <p:cNvPr id="2" name="下箭头 1"/>
              <p:cNvSpPr/>
              <p:nvPr/>
            </p:nvSpPr>
            <p:spPr>
              <a:xfrm>
                <a:off x="1595665" y="3051180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下箭头 14"/>
              <p:cNvSpPr/>
              <p:nvPr/>
            </p:nvSpPr>
            <p:spPr>
              <a:xfrm>
                <a:off x="1610592" y="4101814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1610593" y="5110226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38668" y="2649280"/>
              <a:ext cx="7929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BSD/BSA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668" y="3696546"/>
              <a:ext cx="4187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668" y="4611758"/>
              <a:ext cx="348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8668" y="5671823"/>
              <a:ext cx="3978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QA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38400" y="1805527"/>
            <a:ext cx="62483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领</a:t>
            </a:r>
            <a:r>
              <a:rPr lang="zh-CN" altLang="en-US" sz="1800" dirty="0" smtClean="0">
                <a:latin typeface="+mn-ea"/>
              </a:rPr>
              <a:t>域知识层层传播，层与层之间需要“翻译“，每一层都将</a:t>
            </a:r>
            <a:r>
              <a:rPr lang="zh-CN" altLang="en-US" sz="1800" dirty="0">
                <a:latin typeface="+mn-ea"/>
              </a:rPr>
              <a:t>发生</a:t>
            </a:r>
            <a:r>
              <a:rPr lang="zh-CN" altLang="en-US" sz="1800" dirty="0" smtClean="0">
                <a:latin typeface="+mn-ea"/>
              </a:rPr>
              <a:t>知识的变形和丢失。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>
                <a:latin typeface="+mn-ea"/>
              </a:rPr>
              <a:t>最</a:t>
            </a:r>
            <a:r>
              <a:rPr lang="zh-CN" altLang="en-US" sz="1800" dirty="0" smtClean="0">
                <a:latin typeface="+mn-ea"/>
              </a:rPr>
              <a:t>终交付的产品不符合用户预期。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 smtClean="0">
                <a:latin typeface="+mn-ea"/>
              </a:rPr>
              <a:t>各层反复确认，沟通成本大。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 smtClean="0">
                <a:latin typeface="+mn-ea"/>
              </a:rPr>
              <a:t>领域知识集中于少数人手中，有</a:t>
            </a:r>
            <a:r>
              <a:rPr lang="zh-CN" altLang="en-US" sz="1800" dirty="0">
                <a:latin typeface="+mn-ea"/>
              </a:rPr>
              <a:t>单点</a:t>
            </a:r>
            <a:r>
              <a:rPr lang="zh-CN" altLang="en-US" sz="1800" dirty="0" smtClean="0">
                <a:latin typeface="+mn-ea"/>
              </a:rPr>
              <a:t>风险。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>
                <a:latin typeface="+mn-ea"/>
              </a:rPr>
              <a:t>开发不理解领域知识，难以给出良好的设</a:t>
            </a:r>
            <a:r>
              <a:rPr lang="zh-CN" altLang="en-US" sz="1800" dirty="0" smtClean="0">
                <a:latin typeface="+mn-ea"/>
              </a:rPr>
              <a:t>计和组织，</a:t>
            </a:r>
            <a:r>
              <a:rPr lang="zh-CN" altLang="en-US" sz="1800" dirty="0">
                <a:latin typeface="+mn-ea"/>
              </a:rPr>
              <a:t>导致代码</a:t>
            </a:r>
            <a:r>
              <a:rPr lang="zh-CN" altLang="en-US" sz="1800" b="1" dirty="0">
                <a:latin typeface="+mn-ea"/>
              </a:rPr>
              <a:t>可读性、可维护</a:t>
            </a:r>
            <a:r>
              <a:rPr lang="zh-CN" altLang="en-US" sz="1800" b="1" dirty="0" smtClean="0">
                <a:latin typeface="+mn-ea"/>
              </a:rPr>
              <a:t>性、可扩展性</a:t>
            </a:r>
            <a:r>
              <a:rPr lang="zh-CN" altLang="en-US" sz="1800" dirty="0" smtClean="0">
                <a:latin typeface="+mn-ea"/>
              </a:rPr>
              <a:t>差。</a:t>
            </a:r>
            <a:endParaRPr lang="en-US" altLang="zh-CN" sz="1800" dirty="0">
              <a:latin typeface="+mn-ea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33015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以前的开发模式什么问题？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85894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以前的开发模式什么问题？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1460" y="1558522"/>
            <a:ext cx="8078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面向数据库编程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特征一：贫血模型</a:t>
            </a:r>
            <a:endParaRPr lang="en-US" altLang="zh-CN" sz="1800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特征二：三层架构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58FCB"/>
              </a:buClr>
            </a:pPr>
            <a:endParaRPr lang="en-US" altLang="zh-CN" sz="1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459" y="3298916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代</a:t>
            </a:r>
            <a:r>
              <a:rPr lang="zh-CN" altLang="en-US" sz="1800" dirty="0" smtClean="0">
                <a:latin typeface="+mn-ea"/>
              </a:rPr>
              <a:t>码缺乏领域知识，难以阅读和维护。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58FCB"/>
              </a:buClr>
            </a:pPr>
            <a:endParaRPr lang="en-US" altLang="zh-CN" sz="1800" dirty="0">
              <a:latin typeface="+mn-ea"/>
            </a:endParaRPr>
          </a:p>
        </p:txBody>
      </p:sp>
      <p:pic>
        <p:nvPicPr>
          <p:cNvPr id="6" name="贫血模型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56" y="1550098"/>
            <a:ext cx="4328416" cy="3166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6" name="烂代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78" y="1635161"/>
            <a:ext cx="5506379" cy="42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正确代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78" y="1635161"/>
            <a:ext cx="5492355" cy="1754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151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什么是领域驱动开发？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5" y="2683259"/>
            <a:ext cx="488883" cy="48888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95869" y="1998124"/>
            <a:ext cx="1326262" cy="3646215"/>
            <a:chOff x="1405380" y="2471211"/>
            <a:chExt cx="1326262" cy="3646215"/>
          </a:xfrm>
        </p:grpSpPr>
        <p:grpSp>
          <p:nvGrpSpPr>
            <p:cNvPr id="11" name="组合 4"/>
            <p:cNvGrpSpPr/>
            <p:nvPr/>
          </p:nvGrpSpPr>
          <p:grpSpPr>
            <a:xfrm>
              <a:off x="1405380" y="2471211"/>
              <a:ext cx="591124" cy="3646215"/>
              <a:chOff x="1405380" y="2411684"/>
              <a:chExt cx="591124" cy="3646215"/>
            </a:xfrm>
          </p:grpSpPr>
          <p:pic>
            <p:nvPicPr>
              <p:cNvPr id="16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218" y="2411684"/>
                <a:ext cx="475450" cy="475450"/>
              </a:xfrm>
              <a:prstGeom prst="rect">
                <a:avLst/>
              </a:prstGeom>
            </p:spPr>
          </p:pic>
          <p:pic>
            <p:nvPicPr>
              <p:cNvPr id="17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852" y="3407731"/>
                <a:ext cx="530037" cy="530037"/>
              </a:xfrm>
              <a:prstGeom prst="rect">
                <a:avLst/>
              </a:prstGeom>
            </p:spPr>
          </p:pic>
          <p:pic>
            <p:nvPicPr>
              <p:cNvPr id="18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962" y="4458365"/>
                <a:ext cx="487815" cy="487815"/>
              </a:xfrm>
              <a:prstGeom prst="rect">
                <a:avLst/>
              </a:prstGeom>
            </p:spPr>
          </p:pic>
          <p:pic>
            <p:nvPicPr>
              <p:cNvPr id="19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380" y="5466775"/>
                <a:ext cx="591124" cy="591124"/>
              </a:xfrm>
              <a:prstGeom prst="rect">
                <a:avLst/>
              </a:prstGeom>
            </p:spPr>
          </p:pic>
          <p:sp>
            <p:nvSpPr>
              <p:cNvPr id="21" name="下箭头 1"/>
              <p:cNvSpPr/>
              <p:nvPr/>
            </p:nvSpPr>
            <p:spPr>
              <a:xfrm>
                <a:off x="1595665" y="3051180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下箭头 14"/>
              <p:cNvSpPr/>
              <p:nvPr/>
            </p:nvSpPr>
            <p:spPr>
              <a:xfrm>
                <a:off x="1610592" y="4101814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下箭头 15"/>
              <p:cNvSpPr/>
              <p:nvPr/>
            </p:nvSpPr>
            <p:spPr>
              <a:xfrm>
                <a:off x="1610593" y="5110226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8668" y="2649280"/>
              <a:ext cx="7929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BSD/BSA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8668" y="3696546"/>
              <a:ext cx="4187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38668" y="4611758"/>
              <a:ext cx="348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38668" y="5671823"/>
              <a:ext cx="3978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17014" y="1998124"/>
            <a:ext cx="937416" cy="783875"/>
            <a:chOff x="5685138" y="2471211"/>
            <a:chExt cx="937416" cy="783875"/>
          </a:xfrm>
        </p:grpSpPr>
        <p:sp>
          <p:nvSpPr>
            <p:cNvPr id="27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29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326687" y="1998124"/>
            <a:ext cx="900858" cy="811485"/>
            <a:chOff x="7394811" y="2471211"/>
            <a:chExt cx="900858" cy="811485"/>
          </a:xfrm>
        </p:grpSpPr>
        <p:sp>
          <p:nvSpPr>
            <p:cNvPr id="32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775776" y="3218357"/>
            <a:ext cx="788300" cy="769979"/>
            <a:chOff x="5843900" y="3691444"/>
            <a:chExt cx="788300" cy="769979"/>
          </a:xfrm>
        </p:grpSpPr>
        <p:sp>
          <p:nvSpPr>
            <p:cNvPr id="37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39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20529" y="3224410"/>
            <a:ext cx="931579" cy="763926"/>
            <a:chOff x="7388653" y="3697497"/>
            <a:chExt cx="931579" cy="763926"/>
          </a:xfrm>
        </p:grpSpPr>
        <p:sp>
          <p:nvSpPr>
            <p:cNvPr id="42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44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642194" y="3377019"/>
            <a:ext cx="563744" cy="1587514"/>
            <a:chOff x="6710318" y="3850106"/>
            <a:chExt cx="563744" cy="1587514"/>
          </a:xfrm>
        </p:grpSpPr>
        <p:grpSp>
          <p:nvGrpSpPr>
            <p:cNvPr id="47" name="Group 46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49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50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5992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领域驱动开发能带给我们什么？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5" y="2683259"/>
            <a:ext cx="488883" cy="48888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617014" y="1998124"/>
            <a:ext cx="937416" cy="783875"/>
            <a:chOff x="5685138" y="2471211"/>
            <a:chExt cx="937416" cy="783875"/>
          </a:xfrm>
        </p:grpSpPr>
        <p:sp>
          <p:nvSpPr>
            <p:cNvPr id="53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55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7326687" y="1998124"/>
            <a:ext cx="900858" cy="811485"/>
            <a:chOff x="7394811" y="2471211"/>
            <a:chExt cx="900858" cy="811485"/>
          </a:xfrm>
        </p:grpSpPr>
        <p:sp>
          <p:nvSpPr>
            <p:cNvPr id="58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60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775776" y="3218357"/>
            <a:ext cx="788300" cy="769979"/>
            <a:chOff x="5843900" y="3691444"/>
            <a:chExt cx="788300" cy="769979"/>
          </a:xfrm>
        </p:grpSpPr>
        <p:sp>
          <p:nvSpPr>
            <p:cNvPr id="63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65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320529" y="3224410"/>
            <a:ext cx="931579" cy="763926"/>
            <a:chOff x="7388653" y="3697497"/>
            <a:chExt cx="931579" cy="763926"/>
          </a:xfrm>
        </p:grpSpPr>
        <p:sp>
          <p:nvSpPr>
            <p:cNvPr id="68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70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642194" y="3377019"/>
            <a:ext cx="563744" cy="1587514"/>
            <a:chOff x="6710318" y="3850106"/>
            <a:chExt cx="563744" cy="1587514"/>
          </a:xfrm>
        </p:grpSpPr>
        <p:grpSp>
          <p:nvGrpSpPr>
            <p:cNvPr id="73" name="Group 72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75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76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85129" y="1846591"/>
            <a:ext cx="5707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业</a:t>
            </a:r>
            <a:r>
              <a:rPr lang="zh-CN" altLang="en-US" sz="1800" dirty="0" smtClean="0">
                <a:latin typeface="+mn-ea"/>
              </a:rPr>
              <a:t>务价值：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提</a:t>
            </a:r>
            <a:r>
              <a:rPr lang="zh-CN" altLang="en-US" sz="1800" dirty="0" smtClean="0">
                <a:latin typeface="+mn-ea"/>
              </a:rPr>
              <a:t>高沟通效率。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保</a:t>
            </a:r>
            <a:r>
              <a:rPr lang="zh-CN" altLang="en-US" sz="1800" dirty="0" smtClean="0">
                <a:latin typeface="+mn-ea"/>
              </a:rPr>
              <a:t>证产品准确满足用户需求。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避</a:t>
            </a:r>
            <a:r>
              <a:rPr lang="zh-CN" altLang="en-US" sz="1800" dirty="0" smtClean="0">
                <a:latin typeface="+mn-ea"/>
              </a:rPr>
              <a:t>免知识集中于少数人手中。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开</a:t>
            </a:r>
            <a:r>
              <a:rPr lang="zh-CN" altLang="en-US" sz="1800" dirty="0" smtClean="0">
                <a:latin typeface="+mn-ea"/>
              </a:rPr>
              <a:t>发价值：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更</a:t>
            </a:r>
            <a:r>
              <a:rPr lang="zh-CN" altLang="en-US" sz="1800" dirty="0" smtClean="0">
                <a:latin typeface="+mn-ea"/>
              </a:rPr>
              <a:t>好的软件架构设计，与微服务相得益彰。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实践面向对象编程，设计模式终于有用武之地。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基于通用语言编写的代码可读性、可维护性更高。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9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023466" y="1772221"/>
            <a:ext cx="3335381" cy="722185"/>
            <a:chOff x="4309007" y="1780461"/>
            <a:chExt cx="3335381" cy="722185"/>
          </a:xfrm>
        </p:grpSpPr>
        <p:grpSp>
          <p:nvGrpSpPr>
            <p:cNvPr id="8" name="Group 7"/>
            <p:cNvGrpSpPr/>
            <p:nvPr/>
          </p:nvGrpSpPr>
          <p:grpSpPr>
            <a:xfrm>
              <a:off x="4858048" y="1780461"/>
              <a:ext cx="2786340" cy="722185"/>
              <a:chOff x="5337019" y="1805422"/>
              <a:chExt cx="2786340" cy="72218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337019" y="1805422"/>
                <a:ext cx="27863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为什么要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产品化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37020" y="2158275"/>
                <a:ext cx="2500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Why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1900910"/>
              <a:ext cx="402771" cy="40277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23466" y="2999909"/>
            <a:ext cx="3353014" cy="693587"/>
            <a:chOff x="4309007" y="3008149"/>
            <a:chExt cx="3353014" cy="6935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3128598"/>
              <a:ext cx="402771" cy="402771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858048" y="3008149"/>
              <a:ext cx="2803973" cy="693587"/>
              <a:chOff x="5337019" y="1805422"/>
              <a:chExt cx="2803973" cy="693587"/>
            </a:xfrm>
          </p:grpSpPr>
          <p:sp>
            <p:nvSpPr>
              <p:cNvPr id="35" name="矩形 41"/>
              <p:cNvSpPr/>
              <p:nvPr/>
            </p:nvSpPr>
            <p:spPr>
              <a:xfrm>
                <a:off x="5337019" y="1805422"/>
                <a:ext cx="2803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产品化之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大设计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37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</a:rPr>
                  <a:t>Big Design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023466" y="4227596"/>
            <a:ext cx="4430232" cy="693587"/>
            <a:chOff x="4309007" y="4235836"/>
            <a:chExt cx="4430232" cy="6935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4356285"/>
              <a:ext cx="402771" cy="402771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4858048" y="4235836"/>
              <a:ext cx="3881191" cy="693587"/>
              <a:chOff x="5337019" y="1805422"/>
              <a:chExt cx="3881191" cy="693587"/>
            </a:xfrm>
          </p:grpSpPr>
          <p:sp>
            <p:nvSpPr>
              <p:cNvPr id="39" name="矩形 41"/>
              <p:cNvSpPr/>
              <p:nvPr/>
            </p:nvSpPr>
            <p:spPr>
              <a:xfrm>
                <a:off x="5337019" y="1805422"/>
                <a:ext cx="3881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产品化之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领域驱动开发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0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</a:rPr>
                  <a:t>Domain Driven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06202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战略建模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9860" y="210281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问题空间：确定要解决的问题，划分子域。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解空间：确定限界上下文，确定上下文映射图。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" y="1659223"/>
            <a:ext cx="8208625" cy="4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951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59" y="2674314"/>
            <a:ext cx="811538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实体：有</a:t>
            </a:r>
            <a:r>
              <a:rPr lang="zh-CN" altLang="en-US" sz="1400" dirty="0"/>
              <a:t>唯一标识的</a:t>
            </a:r>
            <a:r>
              <a:rPr lang="zh-CN" altLang="en-US" sz="1400" dirty="0" smtClean="0"/>
              <a:t>对象，具有生命周期，是可变的。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对象：</a:t>
            </a:r>
            <a:r>
              <a:rPr lang="zh-CN" altLang="en-US" sz="1400" dirty="0"/>
              <a:t>用于描述领域的某个方面而本身没有概念标识的</a:t>
            </a:r>
            <a:r>
              <a:rPr lang="zh-CN" altLang="en-US" sz="1400" dirty="0" smtClean="0"/>
              <a:t>对象。是不可变的。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聚合：</a:t>
            </a:r>
            <a:r>
              <a:rPr lang="zh-CN" altLang="en-US" sz="1400" dirty="0"/>
              <a:t>一组相关对象的</a:t>
            </a:r>
            <a:r>
              <a:rPr lang="zh-CN" altLang="en-US" sz="1400" dirty="0" smtClean="0"/>
              <a:t>集合。是事务的边界。</a:t>
            </a:r>
            <a:r>
              <a:rPr lang="zh-CN" altLang="en-US" sz="1400" dirty="0"/>
              <a:t>每个聚合都有一个</a:t>
            </a:r>
            <a:r>
              <a:rPr lang="zh-CN" altLang="en-US" sz="1400" dirty="0" smtClean="0"/>
              <a:t>根，外界只能通过聚合根访问聚合内部。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工厂：创建对象。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仓库：对象的存放地点。通常只为聚合根创建专门的仓库。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……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860" y="2152650"/>
            <a:ext cx="5511800" cy="369332"/>
          </a:xfrm>
          <a:prstGeom prst="rect">
            <a:avLst/>
          </a:prstGeom>
          <a:noFill/>
          <a:ln>
            <a:solidFill>
              <a:srgbClr val="27506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前提条件：假设有一台无限内存的、永不断电的电脑。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68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598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7" y="2402226"/>
            <a:ext cx="6602770" cy="3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82763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用代码实现模型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61" y="2102814"/>
            <a:ext cx="7809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项目架构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仓库的实现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查询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zh-CN" altLang="en-US" sz="1800" dirty="0" smtClean="0">
                <a:latin typeface="+mn-ea"/>
              </a:rPr>
              <a:t>命令分离（</a:t>
            </a:r>
            <a:r>
              <a:rPr lang="en-US" altLang="zh-CN" sz="1800" dirty="0" smtClean="0">
                <a:latin typeface="+mn-ea"/>
              </a:rPr>
              <a:t>CQRS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38" y="2606736"/>
            <a:ext cx="5118888" cy="310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2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实际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568516"/>
            <a:ext cx="336232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三层架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" y="2606736"/>
            <a:ext cx="2161414" cy="18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5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6188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成果与不足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542" y="1630528"/>
            <a:ext cx="8078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成果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成功将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开发模式落地实施，验证了技术方案、项目架构的可行性。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团队逐渐</a:t>
            </a:r>
            <a:r>
              <a:rPr lang="zh-CN" altLang="en-US" sz="1800" dirty="0" smtClean="0">
                <a:latin typeface="+mn-ea"/>
              </a:rPr>
              <a:t>理解并</a:t>
            </a:r>
            <a:r>
              <a:rPr lang="zh-CN" altLang="en-US" sz="1800" dirty="0">
                <a:latin typeface="+mn-ea"/>
              </a:rPr>
              <a:t>认同了</a:t>
            </a:r>
            <a:r>
              <a:rPr lang="en-US" altLang="zh-CN" sz="1800" dirty="0">
                <a:latin typeface="+mn-ea"/>
              </a:rPr>
              <a:t>DDD</a:t>
            </a:r>
            <a:r>
              <a:rPr lang="zh-CN" altLang="en-US" sz="1800" dirty="0">
                <a:latin typeface="+mn-ea"/>
              </a:rPr>
              <a:t>的开发</a:t>
            </a:r>
            <a:r>
              <a:rPr lang="zh-CN" altLang="en-US" sz="1800" dirty="0" smtClean="0">
                <a:latin typeface="+mn-ea"/>
              </a:rPr>
              <a:t>模式。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初步建立了领域知识库。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形成了一套应对</a:t>
            </a:r>
            <a:r>
              <a:rPr lang="en-US" altLang="zh-CN" sz="1800" dirty="0" smtClean="0">
                <a:latin typeface="+mn-ea"/>
              </a:rPr>
              <a:t>PO</a:t>
            </a:r>
            <a:r>
              <a:rPr lang="zh-CN" altLang="en-US" sz="1800" dirty="0" smtClean="0">
                <a:latin typeface="+mn-ea"/>
              </a:rPr>
              <a:t>业务特点的开发套路。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极</a:t>
            </a:r>
            <a:r>
              <a:rPr lang="zh-CN" altLang="en-US" sz="1800" dirty="0" smtClean="0">
                <a:latin typeface="+mn-ea"/>
              </a:rPr>
              <a:t>大改善了项目的可读性、可维护性。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129" y="4272677"/>
            <a:ext cx="80781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不足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领域模型的存在形式？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如何与</a:t>
            </a:r>
            <a:r>
              <a:rPr lang="en-US" altLang="zh-CN" sz="1800" dirty="0" smtClean="0">
                <a:latin typeface="+mn-ea"/>
              </a:rPr>
              <a:t>BSD/BSA</a:t>
            </a:r>
            <a:r>
              <a:rPr lang="zh-CN" altLang="en-US" sz="1800" dirty="0" smtClean="0">
                <a:latin typeface="+mn-ea"/>
              </a:rPr>
              <a:t>沟通，并将其纳入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的开发模式？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5996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常见问题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050" y="1630528"/>
            <a:ext cx="81526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是否一定要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当然不是。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不是银弹，只是一种选择。有优点也有缺点，关键看是否适合。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我的项目是否适合用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取决于项目类型和复杂程度。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适合生命周期长、业务复杂的项目。不适合一次性的，或只是单纯</a:t>
            </a:r>
            <a:r>
              <a:rPr lang="en-US" altLang="zh-CN" sz="1800" dirty="0" smtClean="0">
                <a:latin typeface="+mn-ea"/>
              </a:rPr>
              <a:t>CRUD</a:t>
            </a:r>
            <a:r>
              <a:rPr lang="zh-CN" altLang="en-US" sz="1800" dirty="0" smtClean="0">
                <a:latin typeface="+mn-ea"/>
              </a:rPr>
              <a:t>的，或对读写性能要求极高的项目。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是否有性能问题？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视情况而定。绝对性能肯定比直接读写数据库低，但真实情况很复杂，需要具体讨论。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1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j-ea"/>
                <a:ea typeface="+mj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j-ea"/>
              <a:ea typeface="+mj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43" y="163886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大设计</a:t>
            </a:r>
            <a:r>
              <a:rPr lang="zh-CN" altLang="en-US" sz="1800" dirty="0" smtClean="0">
                <a:latin typeface="+mn-ea"/>
              </a:rPr>
              <a:t>是产品化的关键。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领域驱动</a:t>
            </a:r>
            <a:r>
              <a:rPr lang="zh-CN" altLang="en-US" sz="1800" dirty="0">
                <a:solidFill>
                  <a:srgbClr val="358FCB"/>
                </a:solidFill>
                <a:latin typeface="+mj-ea"/>
                <a:ea typeface="+mj-ea"/>
              </a:rPr>
              <a:t>开发</a:t>
            </a:r>
            <a:r>
              <a:rPr lang="zh-CN" altLang="en-US" sz="1800" dirty="0">
                <a:latin typeface="+mn-ea"/>
              </a:rPr>
              <a:t>投入成本较</a:t>
            </a:r>
            <a:r>
              <a:rPr lang="zh-CN" altLang="en-US" sz="1800" dirty="0" smtClean="0">
                <a:latin typeface="+mn-ea"/>
              </a:rPr>
              <a:t>大，但能够有效提升项目质量。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82391" y="3462157"/>
            <a:ext cx="749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为什么要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产品化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0802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失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败的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迁移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06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Failure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5" y="1130841"/>
            <a:ext cx="3614057" cy="3614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7200" y="1839682"/>
            <a:ext cx="459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 smtClean="0">
                <a:latin typeface="+mn-ea"/>
              </a:rPr>
              <a:t>原样照搬，为了迁移而迁移。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>
                <a:latin typeface="+mn-ea"/>
              </a:rPr>
              <a:t>用</a:t>
            </a:r>
            <a:r>
              <a:rPr lang="zh-CN" altLang="en-US" sz="1800" dirty="0" smtClean="0">
                <a:latin typeface="+mn-ea"/>
              </a:rPr>
              <a:t>户满意度低，没有使用新版本的热情。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 smtClean="0">
                <a:latin typeface="+mn-ea"/>
              </a:rPr>
              <a:t>项</a:t>
            </a:r>
            <a:r>
              <a:rPr lang="zh-CN" altLang="en-US" sz="1800" dirty="0">
                <a:latin typeface="+mn-ea"/>
              </a:rPr>
              <a:t>目复杂度指数上</a:t>
            </a:r>
            <a:r>
              <a:rPr lang="zh-CN" altLang="en-US" sz="1800" dirty="0" smtClean="0">
                <a:latin typeface="+mn-ea"/>
              </a:rPr>
              <a:t>升。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>
                <a:latin typeface="+mn-ea"/>
              </a:rPr>
              <a:t>团</a:t>
            </a:r>
            <a:r>
              <a:rPr lang="zh-CN" altLang="en-US" sz="1800" dirty="0" smtClean="0">
                <a:latin typeface="+mn-ea"/>
              </a:rPr>
              <a:t>队士气低落，缺</a:t>
            </a:r>
            <a:r>
              <a:rPr lang="zh-CN" altLang="en-US" sz="1800" dirty="0">
                <a:latin typeface="+mn-ea"/>
              </a:rPr>
              <a:t>乏工作激情和成就感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35077" y="5040083"/>
            <a:ext cx="6535294" cy="1328023"/>
            <a:chOff x="1335078" y="4952997"/>
            <a:chExt cx="6535294" cy="1328023"/>
          </a:xfrm>
        </p:grpSpPr>
        <p:sp>
          <p:nvSpPr>
            <p:cNvPr id="12" name="TextBox 11"/>
            <p:cNvSpPr txBox="1"/>
            <p:nvPr/>
          </p:nvSpPr>
          <p:spPr>
            <a:xfrm>
              <a:off x="1335078" y="4952997"/>
              <a:ext cx="6535294" cy="1328023"/>
            </a:xfrm>
            <a:prstGeom prst="roundRect">
              <a:avLst/>
            </a:prstGeom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团队没有形成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产品化</a:t>
              </a:r>
              <a:r>
                <a:rPr lang="zh-CN" altLang="en-US" sz="2400" dirty="0" smtClean="0">
                  <a:latin typeface="+mn-ea"/>
                </a:rPr>
                <a:t>的思维。</a:t>
              </a:r>
            </a:p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我们是在“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做项目</a:t>
              </a:r>
              <a:r>
                <a:rPr lang="zh-CN" altLang="en-US" sz="2400" dirty="0" smtClean="0">
                  <a:latin typeface="+mn-ea"/>
                </a:rPr>
                <a:t>”，而不是“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做产品</a:t>
              </a:r>
              <a:r>
                <a:rPr lang="zh-CN" altLang="en-US" sz="2400" dirty="0" smtClean="0">
                  <a:latin typeface="+mn-ea"/>
                </a:rPr>
                <a:t>”。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664" y="5203351"/>
              <a:ext cx="827314" cy="82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9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产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项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目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356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VS Project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3593" y="2053194"/>
            <a:ext cx="5292454" cy="510778"/>
            <a:chOff x="1238975" y="1565015"/>
            <a:chExt cx="5292454" cy="510778"/>
          </a:xfrm>
        </p:grpSpPr>
        <p:sp>
          <p:nvSpPr>
            <p:cNvPr id="14" name="TextBox 13"/>
            <p:cNvSpPr txBox="1"/>
            <p:nvPr/>
          </p:nvSpPr>
          <p:spPr>
            <a:xfrm>
              <a:off x="1848212" y="1565015"/>
              <a:ext cx="4683217" cy="51077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2200"/>
                </a:spcAft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sz="2400" dirty="0" smtClean="0">
                  <a:latin typeface="+mn-ea"/>
                </a:rPr>
                <a:t>：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用来解决某个问题的东西。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975" y="1574643"/>
              <a:ext cx="491521" cy="49152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613821" y="3348594"/>
            <a:ext cx="6746225" cy="510778"/>
            <a:chOff x="1309203" y="2860415"/>
            <a:chExt cx="6746225" cy="510778"/>
          </a:xfrm>
        </p:grpSpPr>
        <p:sp>
          <p:nvSpPr>
            <p:cNvPr id="16" name="TextBox 15"/>
            <p:cNvSpPr txBox="1"/>
            <p:nvPr/>
          </p:nvSpPr>
          <p:spPr>
            <a:xfrm>
              <a:off x="1848211" y="2860415"/>
              <a:ext cx="6207217" cy="51077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2200"/>
                </a:spcAft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项目</a:t>
              </a:r>
              <a:r>
                <a:rPr lang="zh-CN" altLang="en-US" sz="2400" dirty="0" smtClean="0">
                  <a:latin typeface="+mn-ea"/>
                </a:rPr>
                <a:t>：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有明确目标和计划的一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项生产活动。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203" y="2879297"/>
              <a:ext cx="351064" cy="47301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26791" y="4626417"/>
            <a:ext cx="6535294" cy="1328023"/>
            <a:chOff x="1335078" y="4952997"/>
            <a:chExt cx="6535294" cy="1328023"/>
          </a:xfrm>
        </p:grpSpPr>
        <p:sp>
          <p:nvSpPr>
            <p:cNvPr id="12" name="TextBox 11"/>
            <p:cNvSpPr txBox="1"/>
            <p:nvPr/>
          </p:nvSpPr>
          <p:spPr>
            <a:xfrm>
              <a:off x="1335078" y="4952997"/>
              <a:ext cx="6535294" cy="1328023"/>
            </a:xfrm>
            <a:prstGeom prst="roundRect">
              <a:avLst/>
            </a:prstGeom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产品经由一个个项目“产生”和“演化”。</a:t>
              </a:r>
            </a:p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项目是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手段</a:t>
              </a:r>
              <a:r>
                <a:rPr lang="zh-CN" altLang="en-US" sz="2400" dirty="0" smtClean="0">
                  <a:latin typeface="+mn-ea"/>
                </a:rPr>
                <a:t>，而不是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目的</a:t>
              </a:r>
              <a:r>
                <a:rPr lang="zh-CN" altLang="en-US" sz="2400" dirty="0" smtClean="0">
                  <a:latin typeface="+mn-ea"/>
                </a:rPr>
                <a:t>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664" y="5203351"/>
              <a:ext cx="827314" cy="82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6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产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项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目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356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VS Project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93313"/>
              </p:ext>
            </p:extLst>
          </p:nvPr>
        </p:nvGraphicFramePr>
        <p:xfrm>
          <a:off x="869860" y="1614716"/>
          <a:ext cx="7489372" cy="35596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821750"/>
                <a:gridCol w="2833811"/>
                <a:gridCol w="2833811"/>
              </a:tblGrid>
              <a:tr h="6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目标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多快好省地完成任务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实现产品价值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工作重心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应该怎么做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应该是什么样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责任主体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BSD/BSA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团队自身</a:t>
                      </a:r>
                      <a:endParaRPr lang="en-US" altLang="zh-CN" sz="14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驱动力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生命周期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短，一次性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极长，不断成长变化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为什么要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产品化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410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Why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4" y="2602225"/>
            <a:ext cx="1110343" cy="1110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9057" y="2508115"/>
            <a:ext cx="7199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更</a:t>
            </a:r>
            <a:r>
              <a:rPr lang="zh-CN" altLang="en-US" sz="2400" dirty="0" smtClean="0">
                <a:latin typeface="+mn-ea"/>
              </a:rPr>
              <a:t>好的产品：产品更加符合公司和用户的需求。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更</a:t>
            </a:r>
            <a:r>
              <a:rPr lang="zh-CN" altLang="en-US" sz="2400" dirty="0" smtClean="0">
                <a:latin typeface="+mn-ea"/>
              </a:rPr>
              <a:t>好的团队：激发团队成员的主人翁意识、创造性和成就感。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0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产品化</a:t>
            </a:r>
            <a:r>
              <a:rPr lang="zh-CN" altLang="en-US" sz="3200" dirty="0" smtClean="0">
                <a:solidFill>
                  <a:srgbClr val="7F7F7F"/>
                </a:solidFill>
                <a:latin typeface="+mn-ea"/>
              </a:rPr>
              <a:t>之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设计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Big Design</a:t>
            </a:r>
          </a:p>
        </p:txBody>
      </p:sp>
    </p:spTree>
    <p:extLst>
      <p:ext uri="{BB962C8B-B14F-4D97-AF65-F5344CB8AC3E}">
        <p14:creationId xmlns:p14="http://schemas.microsoft.com/office/powerpoint/2010/main" val="42887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6" y="1133345"/>
            <a:ext cx="3507412" cy="506333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52800" y="2239282"/>
            <a:ext cx="4065750" cy="784125"/>
            <a:chOff x="4652800" y="2239282"/>
            <a:chExt cx="4065750" cy="784125"/>
          </a:xfrm>
        </p:grpSpPr>
        <p:sp>
          <p:nvSpPr>
            <p:cNvPr id="15" name="TextBox 14"/>
            <p:cNvSpPr txBox="1"/>
            <p:nvPr/>
          </p:nvSpPr>
          <p:spPr>
            <a:xfrm>
              <a:off x="5149850" y="2239282"/>
              <a:ext cx="3568700" cy="78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框架层（</a:t>
              </a:r>
              <a:r>
                <a:rPr lang="en-US" altLang="zh-CN" sz="1800" dirty="0" smtClean="0">
                  <a:latin typeface="+mj-ea"/>
                  <a:ea typeface="+mj-ea"/>
                </a:rPr>
                <a:t>Skeleton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页面布局。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00" y="2382819"/>
              <a:ext cx="497050" cy="49705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658898" y="3255282"/>
            <a:ext cx="4059652" cy="819455"/>
            <a:chOff x="4658898" y="3255282"/>
            <a:chExt cx="4059652" cy="819455"/>
          </a:xfrm>
        </p:grpSpPr>
        <p:sp>
          <p:nvSpPr>
            <p:cNvPr id="14" name="TextBox 13"/>
            <p:cNvSpPr txBox="1"/>
            <p:nvPr/>
          </p:nvSpPr>
          <p:spPr>
            <a:xfrm>
              <a:off x="5149850" y="325528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结构层（</a:t>
              </a:r>
              <a:r>
                <a:rPr lang="en-US" altLang="zh-CN" sz="1800" dirty="0">
                  <a:latin typeface="+mj-ea"/>
                  <a:ea typeface="+mj-ea"/>
                </a:rPr>
                <a:t>Structure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产品形态、模块、结构。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898" y="3419534"/>
              <a:ext cx="490952" cy="49095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633134" y="4317830"/>
            <a:ext cx="4085416" cy="819455"/>
            <a:chOff x="4633134" y="4317830"/>
            <a:chExt cx="4085416" cy="819455"/>
          </a:xfrm>
        </p:grpSpPr>
        <p:sp>
          <p:nvSpPr>
            <p:cNvPr id="13" name="TextBox 12"/>
            <p:cNvSpPr txBox="1"/>
            <p:nvPr/>
          </p:nvSpPr>
          <p:spPr>
            <a:xfrm>
              <a:off x="5149850" y="4317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范围层（</a:t>
              </a:r>
              <a:r>
                <a:rPr lang="en-US" altLang="zh-CN" sz="1800" dirty="0">
                  <a:latin typeface="+mj-ea"/>
                  <a:ea typeface="+mj-ea"/>
                </a:rPr>
                <a:t>Scope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产品的功能，即需求列表。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134" y="4490035"/>
              <a:ext cx="475043" cy="47504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689050" y="5333830"/>
            <a:ext cx="4029500" cy="819455"/>
            <a:chOff x="4689050" y="5333830"/>
            <a:chExt cx="4029500" cy="819455"/>
          </a:xfrm>
        </p:grpSpPr>
        <p:sp>
          <p:nvSpPr>
            <p:cNvPr id="4" name="TextBox 3"/>
            <p:cNvSpPr txBox="1"/>
            <p:nvPr/>
          </p:nvSpPr>
          <p:spPr>
            <a:xfrm>
              <a:off x="5149850" y="5333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战略层（</a:t>
              </a:r>
              <a:r>
                <a:rPr lang="en-US" altLang="zh-CN" sz="1800" dirty="0" smtClean="0">
                  <a:latin typeface="+mj-ea"/>
                  <a:ea typeface="+mj-ea"/>
                </a:rPr>
                <a:t>Strategy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是谁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从哪儿来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要到哪儿去？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5530242"/>
              <a:ext cx="419127" cy="42662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689050" y="1255032"/>
            <a:ext cx="4029500" cy="819455"/>
            <a:chOff x="4689050" y="1255032"/>
            <a:chExt cx="4029500" cy="819455"/>
          </a:xfrm>
        </p:grpSpPr>
        <p:sp>
          <p:nvSpPr>
            <p:cNvPr id="16" name="TextBox 15"/>
            <p:cNvSpPr txBox="1"/>
            <p:nvPr/>
          </p:nvSpPr>
          <p:spPr>
            <a:xfrm>
              <a:off x="5149850" y="125503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表现层（</a:t>
              </a:r>
              <a:r>
                <a:rPr lang="en-US" altLang="zh-CN" sz="1800" dirty="0">
                  <a:latin typeface="+mj-ea"/>
                  <a:ea typeface="+mj-ea"/>
                </a:rPr>
                <a:t>Surface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+mn-ea"/>
                </a:rPr>
                <a:t>UI/UE</a:t>
              </a:r>
              <a:r>
                <a:rPr lang="zh-CN" altLang="en-US" dirty="0" smtClean="0">
                  <a:latin typeface="+mn-ea"/>
                </a:rPr>
                <a:t>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1486657"/>
              <a:ext cx="419127" cy="419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1971</Words>
  <Application>Microsoft Office PowerPoint</Application>
  <PresentationFormat>On-screen Show (4:3)</PresentationFormat>
  <Paragraphs>243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1598</cp:revision>
  <dcterms:created xsi:type="dcterms:W3CDTF">2016-04-24T15:52:00Z</dcterms:created>
  <dcterms:modified xsi:type="dcterms:W3CDTF">2019-04-12T02:07:59Z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