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61" r:id="rId2"/>
    <p:sldId id="432" r:id="rId3"/>
    <p:sldId id="363" r:id="rId4"/>
    <p:sldId id="434" r:id="rId5"/>
    <p:sldId id="454" r:id="rId6"/>
    <p:sldId id="455" r:id="rId7"/>
    <p:sldId id="456" r:id="rId8"/>
    <p:sldId id="435" r:id="rId9"/>
    <p:sldId id="457" r:id="rId10"/>
    <p:sldId id="458" r:id="rId11"/>
    <p:sldId id="462" r:id="rId12"/>
    <p:sldId id="459" r:id="rId13"/>
    <p:sldId id="463" r:id="rId14"/>
    <p:sldId id="480" r:id="rId15"/>
    <p:sldId id="485" r:id="rId16"/>
    <p:sldId id="486" r:id="rId17"/>
    <p:sldId id="481" r:id="rId18"/>
    <p:sldId id="487" r:id="rId19"/>
    <p:sldId id="468" r:id="rId20"/>
    <p:sldId id="469" r:id="rId21"/>
    <p:sldId id="472" r:id="rId22"/>
    <p:sldId id="489" r:id="rId23"/>
    <p:sldId id="490" r:id="rId24"/>
    <p:sldId id="473" r:id="rId25"/>
    <p:sldId id="491" r:id="rId26"/>
    <p:sldId id="477" r:id="rId27"/>
    <p:sldId id="478" r:id="rId28"/>
    <p:sldId id="476" r:id="rId29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FCB"/>
    <a:srgbClr val="7F7F7F"/>
    <a:srgbClr val="27506E"/>
    <a:srgbClr val="E0E0E0"/>
    <a:srgbClr val="EFEFEF"/>
    <a:srgbClr val="2E4864"/>
    <a:srgbClr val="10327B"/>
    <a:srgbClr val="000000"/>
    <a:srgbClr val="FAFAFA"/>
    <a:srgbClr val="FDFDF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60" autoAdjust="0"/>
  </p:normalViewPr>
  <p:slideViewPr>
    <p:cSldViewPr snapToGrid="0" showGuides="1">
      <p:cViewPr varScale="1">
        <p:scale>
          <a:sx n="103" d="100"/>
          <a:sy n="103" d="100"/>
        </p:scale>
        <p:origin x="-1464" y="-102"/>
      </p:cViewPr>
      <p:guideLst>
        <p:guide orient="horz" pos="4125"/>
        <p:guide orient="horz" pos="195"/>
        <p:guide orient="horz" pos="2160"/>
        <p:guide pos="317"/>
        <p:guide pos="2880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26"/>
  <c:chart>
    <c:plotArea>
      <c:layout>
        <c:manualLayout>
          <c:layoutTarget val="inner"/>
          <c:xMode val="edge"/>
          <c:yMode val="edge"/>
          <c:x val="0.11552263779527559"/>
          <c:y val="6.558587598425196E-2"/>
          <c:w val="0.6156176181102363"/>
          <c:h val="0.80061220472440942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Serious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Average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9</c:v>
                </c:pt>
                <c:pt idx="1">
                  <c:v>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Minor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Enhancement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</c:ser>
        <c:dLbls/>
        <c:axId val="211600896"/>
        <c:axId val="211645568"/>
      </c:barChart>
      <c:catAx>
        <c:axId val="211600896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211645568"/>
        <c:crosses val="autoZero"/>
        <c:auto val="1"/>
        <c:lblAlgn val="ctr"/>
        <c:lblOffset val="100"/>
      </c:catAx>
      <c:valAx>
        <c:axId val="211645568"/>
        <c:scaling>
          <c:orientation val="minMax"/>
        </c:scaling>
        <c:axPos val="l"/>
        <c:majorGridlines/>
        <c:numFmt formatCode="General" sourceLinked="1"/>
        <c:tickLblPos val="nextTo"/>
        <c:crossAx val="2116008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25287073490816"/>
          <c:y val="0.3178203740157482"/>
          <c:w val="0.20705462598425195"/>
          <c:h val="0.35810900590551181"/>
        </c:manualLayout>
      </c:layout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</c:chart>
  <c:txPr>
    <a:bodyPr/>
    <a:lstStyle/>
    <a:p>
      <a:pPr>
        <a:defRPr sz="1800"/>
      </a:pPr>
      <a:endParaRPr lang="zh-CN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pPr/>
              <a:t>2017/12/8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pPr/>
              <a:t>2017/12/8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2832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5832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5832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5832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5832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5832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5832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5832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5832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28329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583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2226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5832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5832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5832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5832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28329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5832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583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222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222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2832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5832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5832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28329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583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35"/>
          <p:cNvGrpSpPr/>
          <p:nvPr userDrawn="1"/>
        </p:nvGrpSpPr>
        <p:grpSpPr>
          <a:xfrm rot="16200000">
            <a:off x="291943" y="536125"/>
            <a:ext cx="462683" cy="81481"/>
            <a:chOff x="2013527" y="1616364"/>
            <a:chExt cx="576928" cy="101600"/>
          </a:xfrm>
        </p:grpSpPr>
        <p:sp>
          <p:nvSpPr>
            <p:cNvPr id="44" name="Oval 5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52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Oval 60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Oval 61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Oval 62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2" y="1451085"/>
            <a:ext cx="8499413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9" y="1041338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5" y="3104038"/>
            <a:ext cx="1836773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5" y="1036736"/>
            <a:ext cx="1836773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9" y="3881535"/>
            <a:ext cx="1836773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7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30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3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6" y="1924634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7F7F7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 userDrawn="1"/>
        </p:nvGrpSpPr>
        <p:grpSpPr>
          <a:xfrm>
            <a:off x="1197173" y="1283731"/>
            <a:ext cx="8562124" cy="6485496"/>
            <a:chOff x="3943629" y="1765230"/>
            <a:chExt cx="8733041" cy="6614959"/>
          </a:xfrm>
        </p:grpSpPr>
        <p:sp>
          <p:nvSpPr>
            <p:cNvPr id="3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4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5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0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3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5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8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0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1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2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4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6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7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9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9.g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16"/>
          <p:cNvSpPr/>
          <p:nvPr/>
        </p:nvSpPr>
        <p:spPr>
          <a:xfrm>
            <a:off x="0" y="4542645"/>
            <a:ext cx="9144000" cy="1416465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4" name="AutoShape 113"/>
          <p:cNvSpPr/>
          <p:nvPr/>
        </p:nvSpPr>
        <p:spPr bwMode="auto">
          <a:xfrm>
            <a:off x="700173" y="443345"/>
            <a:ext cx="3668626" cy="532938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7634 w 21600"/>
              <a:gd name="connsiteY3" fmla="*/ 7103 h 21599"/>
              <a:gd name="connsiteX4" fmla="*/ 10800 w 21600"/>
              <a:gd name="connsiteY4" fmla="*/ 1350 h 21599"/>
              <a:gd name="connsiteX5" fmla="*/ 19636 w 21600"/>
              <a:gd name="connsiteY5" fmla="*/ 7425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7634 w 21600"/>
              <a:gd name="connsiteY3" fmla="*/ 7103 h 21599"/>
              <a:gd name="connsiteX4" fmla="*/ 10800 w 21600"/>
              <a:gd name="connsiteY4" fmla="*/ 135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800 w 21600"/>
              <a:gd name="connsiteY4" fmla="*/ 135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14616 w 21600"/>
              <a:gd name="connsiteY13" fmla="*/ 15525 h 21599"/>
              <a:gd name="connsiteX14" fmla="*/ 14270 w 21600"/>
              <a:gd name="connsiteY14" fmla="*/ 16239 h 21599"/>
              <a:gd name="connsiteX15" fmla="*/ 7595 w 21600"/>
              <a:gd name="connsiteY15" fmla="*/ 16813 h 21599"/>
              <a:gd name="connsiteX16" fmla="*/ 13345 w 21600"/>
              <a:gd name="connsiteY16" fmla="*/ 18343 h 21599"/>
              <a:gd name="connsiteX17" fmla="*/ 8476 w 21600"/>
              <a:gd name="connsiteY17" fmla="*/ 18762 h 21599"/>
              <a:gd name="connsiteX18" fmla="*/ 7890 w 21600"/>
              <a:gd name="connsiteY18" fmla="*/ 17483 h 21599"/>
              <a:gd name="connsiteX19" fmla="*/ 7881 w 21600"/>
              <a:gd name="connsiteY19" fmla="*/ 17462 h 21599"/>
              <a:gd name="connsiteX20" fmla="*/ 13957 w 21600"/>
              <a:gd name="connsiteY20" fmla="*/ 16941 h 21599"/>
              <a:gd name="connsiteX21" fmla="*/ 13698 w 21600"/>
              <a:gd name="connsiteY21" fmla="*/ 17537 h 21599"/>
              <a:gd name="connsiteX22" fmla="*/ 13345 w 21600"/>
              <a:gd name="connsiteY22" fmla="*/ 18343 h 21599"/>
              <a:gd name="connsiteX23" fmla="*/ 10800 w 21600"/>
              <a:gd name="connsiteY23" fmla="*/ 0 h 21599"/>
              <a:gd name="connsiteX24" fmla="*/ 0 w 21600"/>
              <a:gd name="connsiteY24" fmla="*/ 7425 h 21599"/>
              <a:gd name="connsiteX25" fmla="*/ 4939 w 21600"/>
              <a:gd name="connsiteY25" fmla="*/ 15562 h 21599"/>
              <a:gd name="connsiteX26" fmla="*/ 10800 w 21600"/>
              <a:gd name="connsiteY26" fmla="*/ 21599 h 21599"/>
              <a:gd name="connsiteX27" fmla="*/ 16660 w 21600"/>
              <a:gd name="connsiteY27" fmla="*/ 15577 h 21599"/>
              <a:gd name="connsiteX28" fmla="*/ 21600 w 21600"/>
              <a:gd name="connsiteY28" fmla="*/ 7425 h 21599"/>
              <a:gd name="connsiteX29" fmla="*/ 10800 w 21600"/>
              <a:gd name="connsiteY29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5681 w 21600"/>
              <a:gd name="connsiteY3" fmla="*/ 7446 h 21599"/>
              <a:gd name="connsiteX4" fmla="*/ 11068 w 21600"/>
              <a:gd name="connsiteY4" fmla="*/ 7318 h 21599"/>
              <a:gd name="connsiteX5" fmla="*/ 10904 w 21600"/>
              <a:gd name="connsiteY5" fmla="*/ 9690 h 21599"/>
              <a:gd name="connsiteX6" fmla="*/ 10896 w 21600"/>
              <a:gd name="connsiteY6" fmla="*/ 7568 h 21599"/>
              <a:gd name="connsiteX7" fmla="*/ 17029 w 21600"/>
              <a:gd name="connsiteY7" fmla="*/ 12011 h 21599"/>
              <a:gd name="connsiteX8" fmla="*/ 15386 w 21600"/>
              <a:gd name="connsiteY8" fmla="*/ 14175 h 21599"/>
              <a:gd name="connsiteX9" fmla="*/ 10800 w 21600"/>
              <a:gd name="connsiteY9" fmla="*/ 20249 h 21599"/>
              <a:gd name="connsiteX10" fmla="*/ 8839 w 21600"/>
              <a:gd name="connsiteY10" fmla="*/ 19406 h 21599"/>
              <a:gd name="connsiteX11" fmla="*/ 13000 w 21600"/>
              <a:gd name="connsiteY11" fmla="*/ 19048 h 21599"/>
              <a:gd name="connsiteX12" fmla="*/ 10800 w 21600"/>
              <a:gd name="connsiteY12" fmla="*/ 20249 h 21599"/>
              <a:gd name="connsiteX13" fmla="*/ 7595 w 21600"/>
              <a:gd name="connsiteY13" fmla="*/ 16813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14616 w 21600"/>
              <a:gd name="connsiteY13" fmla="*/ 15525 h 21599"/>
              <a:gd name="connsiteX14" fmla="*/ 14270 w 21600"/>
              <a:gd name="connsiteY14" fmla="*/ 16239 h 21599"/>
              <a:gd name="connsiteX15" fmla="*/ 7595 w 21600"/>
              <a:gd name="connsiteY15" fmla="*/ 16813 h 21599"/>
              <a:gd name="connsiteX16" fmla="*/ 13345 w 21600"/>
              <a:gd name="connsiteY16" fmla="*/ 18343 h 21599"/>
              <a:gd name="connsiteX17" fmla="*/ 8476 w 21600"/>
              <a:gd name="connsiteY17" fmla="*/ 18762 h 21599"/>
              <a:gd name="connsiteX18" fmla="*/ 7890 w 21600"/>
              <a:gd name="connsiteY18" fmla="*/ 17483 h 21599"/>
              <a:gd name="connsiteX19" fmla="*/ 7881 w 21600"/>
              <a:gd name="connsiteY19" fmla="*/ 17462 h 21599"/>
              <a:gd name="connsiteX20" fmla="*/ 13957 w 21600"/>
              <a:gd name="connsiteY20" fmla="*/ 16941 h 21599"/>
              <a:gd name="connsiteX21" fmla="*/ 13698 w 21600"/>
              <a:gd name="connsiteY21" fmla="*/ 17537 h 21599"/>
              <a:gd name="connsiteX22" fmla="*/ 13345 w 21600"/>
              <a:gd name="connsiteY22" fmla="*/ 18343 h 21599"/>
              <a:gd name="connsiteX23" fmla="*/ 10800 w 21600"/>
              <a:gd name="connsiteY23" fmla="*/ 0 h 21599"/>
              <a:gd name="connsiteX24" fmla="*/ 0 w 21600"/>
              <a:gd name="connsiteY24" fmla="*/ 7425 h 21599"/>
              <a:gd name="connsiteX25" fmla="*/ 4939 w 21600"/>
              <a:gd name="connsiteY25" fmla="*/ 15562 h 21599"/>
              <a:gd name="connsiteX26" fmla="*/ 10800 w 21600"/>
              <a:gd name="connsiteY26" fmla="*/ 21599 h 21599"/>
              <a:gd name="connsiteX27" fmla="*/ 16660 w 21600"/>
              <a:gd name="connsiteY27" fmla="*/ 15577 h 21599"/>
              <a:gd name="connsiteX28" fmla="*/ 21600 w 21600"/>
              <a:gd name="connsiteY28" fmla="*/ 7425 h 21599"/>
              <a:gd name="connsiteX29" fmla="*/ 10800 w 21600"/>
              <a:gd name="connsiteY29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7029 w 21600"/>
              <a:gd name="connsiteY5" fmla="*/ 12011 h 21599"/>
              <a:gd name="connsiteX6" fmla="*/ 15386 w 21600"/>
              <a:gd name="connsiteY6" fmla="*/ 14175 h 21599"/>
              <a:gd name="connsiteX7" fmla="*/ 10800 w 21600"/>
              <a:gd name="connsiteY7" fmla="*/ 20249 h 21599"/>
              <a:gd name="connsiteX8" fmla="*/ 8839 w 21600"/>
              <a:gd name="connsiteY8" fmla="*/ 19406 h 21599"/>
              <a:gd name="connsiteX9" fmla="*/ 13000 w 21600"/>
              <a:gd name="connsiteY9" fmla="*/ 19048 h 21599"/>
              <a:gd name="connsiteX10" fmla="*/ 10800 w 21600"/>
              <a:gd name="connsiteY10" fmla="*/ 20249 h 21599"/>
              <a:gd name="connsiteX11" fmla="*/ 7595 w 21600"/>
              <a:gd name="connsiteY11" fmla="*/ 16813 h 21599"/>
              <a:gd name="connsiteX12" fmla="*/ 14616 w 21600"/>
              <a:gd name="connsiteY12" fmla="*/ 15525 h 21599"/>
              <a:gd name="connsiteX13" fmla="*/ 14270 w 21600"/>
              <a:gd name="connsiteY13" fmla="*/ 16239 h 21599"/>
              <a:gd name="connsiteX14" fmla="*/ 7595 w 21600"/>
              <a:gd name="connsiteY14" fmla="*/ 16813 h 21599"/>
              <a:gd name="connsiteX15" fmla="*/ 13345 w 21600"/>
              <a:gd name="connsiteY15" fmla="*/ 18343 h 21599"/>
              <a:gd name="connsiteX16" fmla="*/ 8476 w 21600"/>
              <a:gd name="connsiteY16" fmla="*/ 18762 h 21599"/>
              <a:gd name="connsiteX17" fmla="*/ 7890 w 21600"/>
              <a:gd name="connsiteY17" fmla="*/ 17483 h 21599"/>
              <a:gd name="connsiteX18" fmla="*/ 7881 w 21600"/>
              <a:gd name="connsiteY18" fmla="*/ 17462 h 21599"/>
              <a:gd name="connsiteX19" fmla="*/ 13957 w 21600"/>
              <a:gd name="connsiteY19" fmla="*/ 16941 h 21599"/>
              <a:gd name="connsiteX20" fmla="*/ 13698 w 21600"/>
              <a:gd name="connsiteY20" fmla="*/ 17537 h 21599"/>
              <a:gd name="connsiteX21" fmla="*/ 13345 w 21600"/>
              <a:gd name="connsiteY21" fmla="*/ 18343 h 21599"/>
              <a:gd name="connsiteX22" fmla="*/ 10800 w 21600"/>
              <a:gd name="connsiteY22" fmla="*/ 0 h 21599"/>
              <a:gd name="connsiteX23" fmla="*/ 0 w 21600"/>
              <a:gd name="connsiteY23" fmla="*/ 7425 h 21599"/>
              <a:gd name="connsiteX24" fmla="*/ 4939 w 21600"/>
              <a:gd name="connsiteY24" fmla="*/ 15562 h 21599"/>
              <a:gd name="connsiteX25" fmla="*/ 10800 w 21600"/>
              <a:gd name="connsiteY25" fmla="*/ 21599 h 21599"/>
              <a:gd name="connsiteX26" fmla="*/ 16660 w 21600"/>
              <a:gd name="connsiteY26" fmla="*/ 15577 h 21599"/>
              <a:gd name="connsiteX27" fmla="*/ 21600 w 21600"/>
              <a:gd name="connsiteY27" fmla="*/ 7425 h 21599"/>
              <a:gd name="connsiteX28" fmla="*/ 10800 w 21600"/>
              <a:gd name="connsiteY28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0904 w 21600"/>
              <a:gd name="connsiteY3" fmla="*/ 9690 h 21599"/>
              <a:gd name="connsiteX4" fmla="*/ 17029 w 21600"/>
              <a:gd name="connsiteY4" fmla="*/ 12011 h 21599"/>
              <a:gd name="connsiteX5" fmla="*/ 15386 w 21600"/>
              <a:gd name="connsiteY5" fmla="*/ 14175 h 21599"/>
              <a:gd name="connsiteX6" fmla="*/ 10800 w 21600"/>
              <a:gd name="connsiteY6" fmla="*/ 20249 h 21599"/>
              <a:gd name="connsiteX7" fmla="*/ 8839 w 21600"/>
              <a:gd name="connsiteY7" fmla="*/ 19406 h 21599"/>
              <a:gd name="connsiteX8" fmla="*/ 13000 w 21600"/>
              <a:gd name="connsiteY8" fmla="*/ 19048 h 21599"/>
              <a:gd name="connsiteX9" fmla="*/ 10800 w 21600"/>
              <a:gd name="connsiteY9" fmla="*/ 20249 h 21599"/>
              <a:gd name="connsiteX10" fmla="*/ 7595 w 21600"/>
              <a:gd name="connsiteY10" fmla="*/ 16813 h 21599"/>
              <a:gd name="connsiteX11" fmla="*/ 14616 w 21600"/>
              <a:gd name="connsiteY11" fmla="*/ 15525 h 21599"/>
              <a:gd name="connsiteX12" fmla="*/ 14270 w 21600"/>
              <a:gd name="connsiteY12" fmla="*/ 16239 h 21599"/>
              <a:gd name="connsiteX13" fmla="*/ 7595 w 21600"/>
              <a:gd name="connsiteY13" fmla="*/ 16813 h 21599"/>
              <a:gd name="connsiteX14" fmla="*/ 13345 w 21600"/>
              <a:gd name="connsiteY14" fmla="*/ 18343 h 21599"/>
              <a:gd name="connsiteX15" fmla="*/ 8476 w 21600"/>
              <a:gd name="connsiteY15" fmla="*/ 18762 h 21599"/>
              <a:gd name="connsiteX16" fmla="*/ 7890 w 21600"/>
              <a:gd name="connsiteY16" fmla="*/ 17483 h 21599"/>
              <a:gd name="connsiteX17" fmla="*/ 7881 w 21600"/>
              <a:gd name="connsiteY17" fmla="*/ 17462 h 21599"/>
              <a:gd name="connsiteX18" fmla="*/ 13957 w 21600"/>
              <a:gd name="connsiteY18" fmla="*/ 16941 h 21599"/>
              <a:gd name="connsiteX19" fmla="*/ 13698 w 21600"/>
              <a:gd name="connsiteY19" fmla="*/ 17537 h 21599"/>
              <a:gd name="connsiteX20" fmla="*/ 13345 w 21600"/>
              <a:gd name="connsiteY20" fmla="*/ 18343 h 21599"/>
              <a:gd name="connsiteX21" fmla="*/ 10800 w 21600"/>
              <a:gd name="connsiteY21" fmla="*/ 0 h 21599"/>
              <a:gd name="connsiteX22" fmla="*/ 0 w 21600"/>
              <a:gd name="connsiteY22" fmla="*/ 7425 h 21599"/>
              <a:gd name="connsiteX23" fmla="*/ 4939 w 21600"/>
              <a:gd name="connsiteY23" fmla="*/ 15562 h 21599"/>
              <a:gd name="connsiteX24" fmla="*/ 10800 w 21600"/>
              <a:gd name="connsiteY24" fmla="*/ 21599 h 21599"/>
              <a:gd name="connsiteX25" fmla="*/ 16660 w 21600"/>
              <a:gd name="connsiteY25" fmla="*/ 15577 h 21599"/>
              <a:gd name="connsiteX26" fmla="*/ 21600 w 21600"/>
              <a:gd name="connsiteY26" fmla="*/ 7425 h 21599"/>
              <a:gd name="connsiteX27" fmla="*/ 10800 w 21600"/>
              <a:gd name="connsiteY27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7029 w 21600"/>
              <a:gd name="connsiteY3" fmla="*/ 12011 h 21599"/>
              <a:gd name="connsiteX4" fmla="*/ 15386 w 21600"/>
              <a:gd name="connsiteY4" fmla="*/ 14175 h 21599"/>
              <a:gd name="connsiteX5" fmla="*/ 10800 w 21600"/>
              <a:gd name="connsiteY5" fmla="*/ 20249 h 21599"/>
              <a:gd name="connsiteX6" fmla="*/ 8839 w 21600"/>
              <a:gd name="connsiteY6" fmla="*/ 19406 h 21599"/>
              <a:gd name="connsiteX7" fmla="*/ 13000 w 21600"/>
              <a:gd name="connsiteY7" fmla="*/ 19048 h 21599"/>
              <a:gd name="connsiteX8" fmla="*/ 10800 w 21600"/>
              <a:gd name="connsiteY8" fmla="*/ 20249 h 21599"/>
              <a:gd name="connsiteX9" fmla="*/ 7595 w 21600"/>
              <a:gd name="connsiteY9" fmla="*/ 16813 h 21599"/>
              <a:gd name="connsiteX10" fmla="*/ 14616 w 21600"/>
              <a:gd name="connsiteY10" fmla="*/ 15525 h 21599"/>
              <a:gd name="connsiteX11" fmla="*/ 14270 w 21600"/>
              <a:gd name="connsiteY11" fmla="*/ 16239 h 21599"/>
              <a:gd name="connsiteX12" fmla="*/ 7595 w 21600"/>
              <a:gd name="connsiteY12" fmla="*/ 16813 h 21599"/>
              <a:gd name="connsiteX13" fmla="*/ 13345 w 21600"/>
              <a:gd name="connsiteY13" fmla="*/ 18343 h 21599"/>
              <a:gd name="connsiteX14" fmla="*/ 8476 w 21600"/>
              <a:gd name="connsiteY14" fmla="*/ 18762 h 21599"/>
              <a:gd name="connsiteX15" fmla="*/ 7890 w 21600"/>
              <a:gd name="connsiteY15" fmla="*/ 17483 h 21599"/>
              <a:gd name="connsiteX16" fmla="*/ 7881 w 21600"/>
              <a:gd name="connsiteY16" fmla="*/ 17462 h 21599"/>
              <a:gd name="connsiteX17" fmla="*/ 13957 w 21600"/>
              <a:gd name="connsiteY17" fmla="*/ 16941 h 21599"/>
              <a:gd name="connsiteX18" fmla="*/ 13698 w 21600"/>
              <a:gd name="connsiteY18" fmla="*/ 17537 h 21599"/>
              <a:gd name="connsiteX19" fmla="*/ 13345 w 21600"/>
              <a:gd name="connsiteY19" fmla="*/ 18343 h 21599"/>
              <a:gd name="connsiteX20" fmla="*/ 10800 w 21600"/>
              <a:gd name="connsiteY20" fmla="*/ 0 h 21599"/>
              <a:gd name="connsiteX21" fmla="*/ 0 w 21600"/>
              <a:gd name="connsiteY21" fmla="*/ 7425 h 21599"/>
              <a:gd name="connsiteX22" fmla="*/ 4939 w 21600"/>
              <a:gd name="connsiteY22" fmla="*/ 15562 h 21599"/>
              <a:gd name="connsiteX23" fmla="*/ 10800 w 21600"/>
              <a:gd name="connsiteY23" fmla="*/ 21599 h 21599"/>
              <a:gd name="connsiteX24" fmla="*/ 16660 w 21600"/>
              <a:gd name="connsiteY24" fmla="*/ 15577 h 21599"/>
              <a:gd name="connsiteX25" fmla="*/ 21600 w 21600"/>
              <a:gd name="connsiteY25" fmla="*/ 7425 h 21599"/>
              <a:gd name="connsiteX26" fmla="*/ 10800 w 21600"/>
              <a:gd name="connsiteY26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7029 w 21600"/>
              <a:gd name="connsiteY2" fmla="*/ 12011 h 21599"/>
              <a:gd name="connsiteX3" fmla="*/ 15386 w 21600"/>
              <a:gd name="connsiteY3" fmla="*/ 14175 h 21599"/>
              <a:gd name="connsiteX4" fmla="*/ 10800 w 21600"/>
              <a:gd name="connsiteY4" fmla="*/ 20249 h 21599"/>
              <a:gd name="connsiteX5" fmla="*/ 8839 w 21600"/>
              <a:gd name="connsiteY5" fmla="*/ 19406 h 21599"/>
              <a:gd name="connsiteX6" fmla="*/ 13000 w 21600"/>
              <a:gd name="connsiteY6" fmla="*/ 19048 h 21599"/>
              <a:gd name="connsiteX7" fmla="*/ 10800 w 21600"/>
              <a:gd name="connsiteY7" fmla="*/ 20249 h 21599"/>
              <a:gd name="connsiteX8" fmla="*/ 7595 w 21600"/>
              <a:gd name="connsiteY8" fmla="*/ 16813 h 21599"/>
              <a:gd name="connsiteX9" fmla="*/ 14616 w 21600"/>
              <a:gd name="connsiteY9" fmla="*/ 15525 h 21599"/>
              <a:gd name="connsiteX10" fmla="*/ 14270 w 21600"/>
              <a:gd name="connsiteY10" fmla="*/ 16239 h 21599"/>
              <a:gd name="connsiteX11" fmla="*/ 7595 w 21600"/>
              <a:gd name="connsiteY11" fmla="*/ 16813 h 21599"/>
              <a:gd name="connsiteX12" fmla="*/ 13345 w 21600"/>
              <a:gd name="connsiteY12" fmla="*/ 18343 h 21599"/>
              <a:gd name="connsiteX13" fmla="*/ 8476 w 21600"/>
              <a:gd name="connsiteY13" fmla="*/ 18762 h 21599"/>
              <a:gd name="connsiteX14" fmla="*/ 7890 w 21600"/>
              <a:gd name="connsiteY14" fmla="*/ 17483 h 21599"/>
              <a:gd name="connsiteX15" fmla="*/ 7881 w 21600"/>
              <a:gd name="connsiteY15" fmla="*/ 17462 h 21599"/>
              <a:gd name="connsiteX16" fmla="*/ 13957 w 21600"/>
              <a:gd name="connsiteY16" fmla="*/ 16941 h 21599"/>
              <a:gd name="connsiteX17" fmla="*/ 13698 w 21600"/>
              <a:gd name="connsiteY17" fmla="*/ 17537 h 21599"/>
              <a:gd name="connsiteX18" fmla="*/ 13345 w 21600"/>
              <a:gd name="connsiteY18" fmla="*/ 18343 h 21599"/>
              <a:gd name="connsiteX19" fmla="*/ 10800 w 21600"/>
              <a:gd name="connsiteY19" fmla="*/ 0 h 21599"/>
              <a:gd name="connsiteX20" fmla="*/ 0 w 21600"/>
              <a:gd name="connsiteY20" fmla="*/ 7425 h 21599"/>
              <a:gd name="connsiteX21" fmla="*/ 4939 w 21600"/>
              <a:gd name="connsiteY21" fmla="*/ 15562 h 21599"/>
              <a:gd name="connsiteX22" fmla="*/ 10800 w 21600"/>
              <a:gd name="connsiteY22" fmla="*/ 21599 h 21599"/>
              <a:gd name="connsiteX23" fmla="*/ 16660 w 21600"/>
              <a:gd name="connsiteY23" fmla="*/ 15577 h 21599"/>
              <a:gd name="connsiteX24" fmla="*/ 21600 w 21600"/>
              <a:gd name="connsiteY24" fmla="*/ 7425 h 21599"/>
              <a:gd name="connsiteX25" fmla="*/ 10800 w 21600"/>
              <a:gd name="connsiteY25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5386 w 21600"/>
              <a:gd name="connsiteY2" fmla="*/ 14175 h 21599"/>
              <a:gd name="connsiteX3" fmla="*/ 10800 w 21600"/>
              <a:gd name="connsiteY3" fmla="*/ 20249 h 21599"/>
              <a:gd name="connsiteX4" fmla="*/ 8839 w 21600"/>
              <a:gd name="connsiteY4" fmla="*/ 19406 h 21599"/>
              <a:gd name="connsiteX5" fmla="*/ 13000 w 21600"/>
              <a:gd name="connsiteY5" fmla="*/ 19048 h 21599"/>
              <a:gd name="connsiteX6" fmla="*/ 10800 w 21600"/>
              <a:gd name="connsiteY6" fmla="*/ 20249 h 21599"/>
              <a:gd name="connsiteX7" fmla="*/ 7595 w 21600"/>
              <a:gd name="connsiteY7" fmla="*/ 16813 h 21599"/>
              <a:gd name="connsiteX8" fmla="*/ 14616 w 21600"/>
              <a:gd name="connsiteY8" fmla="*/ 15525 h 21599"/>
              <a:gd name="connsiteX9" fmla="*/ 14270 w 21600"/>
              <a:gd name="connsiteY9" fmla="*/ 16239 h 21599"/>
              <a:gd name="connsiteX10" fmla="*/ 7595 w 21600"/>
              <a:gd name="connsiteY10" fmla="*/ 16813 h 21599"/>
              <a:gd name="connsiteX11" fmla="*/ 13345 w 21600"/>
              <a:gd name="connsiteY11" fmla="*/ 18343 h 21599"/>
              <a:gd name="connsiteX12" fmla="*/ 8476 w 21600"/>
              <a:gd name="connsiteY12" fmla="*/ 18762 h 21599"/>
              <a:gd name="connsiteX13" fmla="*/ 7890 w 21600"/>
              <a:gd name="connsiteY13" fmla="*/ 17483 h 21599"/>
              <a:gd name="connsiteX14" fmla="*/ 7881 w 21600"/>
              <a:gd name="connsiteY14" fmla="*/ 17462 h 21599"/>
              <a:gd name="connsiteX15" fmla="*/ 13957 w 21600"/>
              <a:gd name="connsiteY15" fmla="*/ 16941 h 21599"/>
              <a:gd name="connsiteX16" fmla="*/ 13698 w 21600"/>
              <a:gd name="connsiteY16" fmla="*/ 17537 h 21599"/>
              <a:gd name="connsiteX17" fmla="*/ 13345 w 21600"/>
              <a:gd name="connsiteY17" fmla="*/ 18343 h 21599"/>
              <a:gd name="connsiteX18" fmla="*/ 10800 w 21600"/>
              <a:gd name="connsiteY18" fmla="*/ 0 h 21599"/>
              <a:gd name="connsiteX19" fmla="*/ 0 w 21600"/>
              <a:gd name="connsiteY19" fmla="*/ 7425 h 21599"/>
              <a:gd name="connsiteX20" fmla="*/ 4939 w 21600"/>
              <a:gd name="connsiteY20" fmla="*/ 15562 h 21599"/>
              <a:gd name="connsiteX21" fmla="*/ 10800 w 21600"/>
              <a:gd name="connsiteY21" fmla="*/ 21599 h 21599"/>
              <a:gd name="connsiteX22" fmla="*/ 16660 w 21600"/>
              <a:gd name="connsiteY22" fmla="*/ 15577 h 21599"/>
              <a:gd name="connsiteX23" fmla="*/ 21600 w 21600"/>
              <a:gd name="connsiteY23" fmla="*/ 7425 h 21599"/>
              <a:gd name="connsiteX24" fmla="*/ 10800 w 21600"/>
              <a:gd name="connsiteY24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0800 w 21600"/>
              <a:gd name="connsiteY2" fmla="*/ 20249 h 21599"/>
              <a:gd name="connsiteX3" fmla="*/ 8839 w 21600"/>
              <a:gd name="connsiteY3" fmla="*/ 19406 h 21599"/>
              <a:gd name="connsiteX4" fmla="*/ 13000 w 21600"/>
              <a:gd name="connsiteY4" fmla="*/ 19048 h 21599"/>
              <a:gd name="connsiteX5" fmla="*/ 10800 w 21600"/>
              <a:gd name="connsiteY5" fmla="*/ 20249 h 21599"/>
              <a:gd name="connsiteX6" fmla="*/ 7595 w 21600"/>
              <a:gd name="connsiteY6" fmla="*/ 16813 h 21599"/>
              <a:gd name="connsiteX7" fmla="*/ 14616 w 21600"/>
              <a:gd name="connsiteY7" fmla="*/ 15525 h 21599"/>
              <a:gd name="connsiteX8" fmla="*/ 14270 w 21600"/>
              <a:gd name="connsiteY8" fmla="*/ 16239 h 21599"/>
              <a:gd name="connsiteX9" fmla="*/ 7595 w 21600"/>
              <a:gd name="connsiteY9" fmla="*/ 16813 h 21599"/>
              <a:gd name="connsiteX10" fmla="*/ 13345 w 21600"/>
              <a:gd name="connsiteY10" fmla="*/ 18343 h 21599"/>
              <a:gd name="connsiteX11" fmla="*/ 8476 w 21600"/>
              <a:gd name="connsiteY11" fmla="*/ 18762 h 21599"/>
              <a:gd name="connsiteX12" fmla="*/ 7890 w 21600"/>
              <a:gd name="connsiteY12" fmla="*/ 17483 h 21599"/>
              <a:gd name="connsiteX13" fmla="*/ 7881 w 21600"/>
              <a:gd name="connsiteY13" fmla="*/ 17462 h 21599"/>
              <a:gd name="connsiteX14" fmla="*/ 13957 w 21600"/>
              <a:gd name="connsiteY14" fmla="*/ 16941 h 21599"/>
              <a:gd name="connsiteX15" fmla="*/ 13698 w 21600"/>
              <a:gd name="connsiteY15" fmla="*/ 17537 h 21599"/>
              <a:gd name="connsiteX16" fmla="*/ 13345 w 21600"/>
              <a:gd name="connsiteY16" fmla="*/ 18343 h 21599"/>
              <a:gd name="connsiteX17" fmla="*/ 10800 w 21600"/>
              <a:gd name="connsiteY17" fmla="*/ 0 h 21599"/>
              <a:gd name="connsiteX18" fmla="*/ 0 w 21600"/>
              <a:gd name="connsiteY18" fmla="*/ 7425 h 21599"/>
              <a:gd name="connsiteX19" fmla="*/ 4939 w 21600"/>
              <a:gd name="connsiteY19" fmla="*/ 15562 h 21599"/>
              <a:gd name="connsiteX20" fmla="*/ 10800 w 21600"/>
              <a:gd name="connsiteY20" fmla="*/ 21599 h 21599"/>
              <a:gd name="connsiteX21" fmla="*/ 16660 w 21600"/>
              <a:gd name="connsiteY21" fmla="*/ 15577 h 21599"/>
              <a:gd name="connsiteX22" fmla="*/ 21600 w 21600"/>
              <a:gd name="connsiteY22" fmla="*/ 7425 h 21599"/>
              <a:gd name="connsiteX23" fmla="*/ 10800 w 21600"/>
              <a:gd name="connsiteY23" fmla="*/ 0 h 21599"/>
              <a:gd name="connsiteX0" fmla="*/ 10800 w 21600"/>
              <a:gd name="connsiteY0" fmla="*/ 20249 h 21599"/>
              <a:gd name="connsiteX1" fmla="*/ 8839 w 21600"/>
              <a:gd name="connsiteY1" fmla="*/ 19406 h 21599"/>
              <a:gd name="connsiteX2" fmla="*/ 13000 w 21600"/>
              <a:gd name="connsiteY2" fmla="*/ 19048 h 21599"/>
              <a:gd name="connsiteX3" fmla="*/ 10800 w 21600"/>
              <a:gd name="connsiteY3" fmla="*/ 20249 h 21599"/>
              <a:gd name="connsiteX4" fmla="*/ 7595 w 21600"/>
              <a:gd name="connsiteY4" fmla="*/ 16813 h 21599"/>
              <a:gd name="connsiteX5" fmla="*/ 14616 w 21600"/>
              <a:gd name="connsiteY5" fmla="*/ 15525 h 21599"/>
              <a:gd name="connsiteX6" fmla="*/ 14270 w 21600"/>
              <a:gd name="connsiteY6" fmla="*/ 16239 h 21599"/>
              <a:gd name="connsiteX7" fmla="*/ 7595 w 21600"/>
              <a:gd name="connsiteY7" fmla="*/ 16813 h 21599"/>
              <a:gd name="connsiteX8" fmla="*/ 13345 w 21600"/>
              <a:gd name="connsiteY8" fmla="*/ 18343 h 21599"/>
              <a:gd name="connsiteX9" fmla="*/ 8476 w 21600"/>
              <a:gd name="connsiteY9" fmla="*/ 18762 h 21599"/>
              <a:gd name="connsiteX10" fmla="*/ 7890 w 21600"/>
              <a:gd name="connsiteY10" fmla="*/ 17483 h 21599"/>
              <a:gd name="connsiteX11" fmla="*/ 7881 w 21600"/>
              <a:gd name="connsiteY11" fmla="*/ 17462 h 21599"/>
              <a:gd name="connsiteX12" fmla="*/ 13957 w 21600"/>
              <a:gd name="connsiteY12" fmla="*/ 16941 h 21599"/>
              <a:gd name="connsiteX13" fmla="*/ 13698 w 21600"/>
              <a:gd name="connsiteY13" fmla="*/ 17537 h 21599"/>
              <a:gd name="connsiteX14" fmla="*/ 13345 w 21600"/>
              <a:gd name="connsiteY14" fmla="*/ 18343 h 21599"/>
              <a:gd name="connsiteX15" fmla="*/ 10800 w 21600"/>
              <a:gd name="connsiteY15" fmla="*/ 0 h 21599"/>
              <a:gd name="connsiteX16" fmla="*/ 0 w 21600"/>
              <a:gd name="connsiteY16" fmla="*/ 7425 h 21599"/>
              <a:gd name="connsiteX17" fmla="*/ 4939 w 21600"/>
              <a:gd name="connsiteY17" fmla="*/ 15562 h 21599"/>
              <a:gd name="connsiteX18" fmla="*/ 10800 w 21600"/>
              <a:gd name="connsiteY18" fmla="*/ 21599 h 21599"/>
              <a:gd name="connsiteX19" fmla="*/ 16660 w 21600"/>
              <a:gd name="connsiteY19" fmla="*/ 15577 h 21599"/>
              <a:gd name="connsiteX20" fmla="*/ 21600 w 21600"/>
              <a:gd name="connsiteY20" fmla="*/ 7425 h 21599"/>
              <a:gd name="connsiteX21" fmla="*/ 10800 w 21600"/>
              <a:gd name="connsiteY21" fmla="*/ 0 h 21599"/>
              <a:gd name="connsiteX0" fmla="*/ 10800 w 21600"/>
              <a:gd name="connsiteY0" fmla="*/ 20249 h 21599"/>
              <a:gd name="connsiteX1" fmla="*/ 8839 w 21600"/>
              <a:gd name="connsiteY1" fmla="*/ 19406 h 21599"/>
              <a:gd name="connsiteX2" fmla="*/ 13000 w 21600"/>
              <a:gd name="connsiteY2" fmla="*/ 19048 h 21599"/>
              <a:gd name="connsiteX3" fmla="*/ 7595 w 21600"/>
              <a:gd name="connsiteY3" fmla="*/ 16813 h 21599"/>
              <a:gd name="connsiteX4" fmla="*/ 14616 w 21600"/>
              <a:gd name="connsiteY4" fmla="*/ 15525 h 21599"/>
              <a:gd name="connsiteX5" fmla="*/ 14270 w 21600"/>
              <a:gd name="connsiteY5" fmla="*/ 16239 h 21599"/>
              <a:gd name="connsiteX6" fmla="*/ 7595 w 21600"/>
              <a:gd name="connsiteY6" fmla="*/ 16813 h 21599"/>
              <a:gd name="connsiteX7" fmla="*/ 13345 w 21600"/>
              <a:gd name="connsiteY7" fmla="*/ 18343 h 21599"/>
              <a:gd name="connsiteX8" fmla="*/ 8476 w 21600"/>
              <a:gd name="connsiteY8" fmla="*/ 18762 h 21599"/>
              <a:gd name="connsiteX9" fmla="*/ 7890 w 21600"/>
              <a:gd name="connsiteY9" fmla="*/ 17483 h 21599"/>
              <a:gd name="connsiteX10" fmla="*/ 7881 w 21600"/>
              <a:gd name="connsiteY10" fmla="*/ 17462 h 21599"/>
              <a:gd name="connsiteX11" fmla="*/ 13957 w 21600"/>
              <a:gd name="connsiteY11" fmla="*/ 16941 h 21599"/>
              <a:gd name="connsiteX12" fmla="*/ 13698 w 21600"/>
              <a:gd name="connsiteY12" fmla="*/ 17537 h 21599"/>
              <a:gd name="connsiteX13" fmla="*/ 13345 w 21600"/>
              <a:gd name="connsiteY13" fmla="*/ 18343 h 21599"/>
              <a:gd name="connsiteX14" fmla="*/ 10800 w 21600"/>
              <a:gd name="connsiteY14" fmla="*/ 0 h 21599"/>
              <a:gd name="connsiteX15" fmla="*/ 0 w 21600"/>
              <a:gd name="connsiteY15" fmla="*/ 7425 h 21599"/>
              <a:gd name="connsiteX16" fmla="*/ 4939 w 21600"/>
              <a:gd name="connsiteY16" fmla="*/ 15562 h 21599"/>
              <a:gd name="connsiteX17" fmla="*/ 10800 w 21600"/>
              <a:gd name="connsiteY17" fmla="*/ 21599 h 21599"/>
              <a:gd name="connsiteX18" fmla="*/ 16660 w 21600"/>
              <a:gd name="connsiteY18" fmla="*/ 15577 h 21599"/>
              <a:gd name="connsiteX19" fmla="*/ 21600 w 21600"/>
              <a:gd name="connsiteY19" fmla="*/ 7425 h 21599"/>
              <a:gd name="connsiteX20" fmla="*/ 10800 w 21600"/>
              <a:gd name="connsiteY20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957 w 21600"/>
              <a:gd name="connsiteY10" fmla="*/ 16941 h 21599"/>
              <a:gd name="connsiteX11" fmla="*/ 13698 w 21600"/>
              <a:gd name="connsiteY11" fmla="*/ 17537 h 21599"/>
              <a:gd name="connsiteX12" fmla="*/ 13345 w 21600"/>
              <a:gd name="connsiteY12" fmla="*/ 18343 h 21599"/>
              <a:gd name="connsiteX13" fmla="*/ 10800 w 21600"/>
              <a:gd name="connsiteY13" fmla="*/ 0 h 21599"/>
              <a:gd name="connsiteX14" fmla="*/ 0 w 21600"/>
              <a:gd name="connsiteY14" fmla="*/ 7425 h 21599"/>
              <a:gd name="connsiteX15" fmla="*/ 4939 w 21600"/>
              <a:gd name="connsiteY15" fmla="*/ 15562 h 21599"/>
              <a:gd name="connsiteX16" fmla="*/ 10800 w 21600"/>
              <a:gd name="connsiteY16" fmla="*/ 21599 h 21599"/>
              <a:gd name="connsiteX17" fmla="*/ 16660 w 21600"/>
              <a:gd name="connsiteY17" fmla="*/ 15577 h 21599"/>
              <a:gd name="connsiteX18" fmla="*/ 21600 w 21600"/>
              <a:gd name="connsiteY18" fmla="*/ 7425 h 21599"/>
              <a:gd name="connsiteX19" fmla="*/ 10800 w 21600"/>
              <a:gd name="connsiteY19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698 w 21600"/>
              <a:gd name="connsiteY10" fmla="*/ 17537 h 21599"/>
              <a:gd name="connsiteX11" fmla="*/ 13345 w 21600"/>
              <a:gd name="connsiteY11" fmla="*/ 18343 h 21599"/>
              <a:gd name="connsiteX12" fmla="*/ 10800 w 21600"/>
              <a:gd name="connsiteY12" fmla="*/ 0 h 21599"/>
              <a:gd name="connsiteX13" fmla="*/ 0 w 21600"/>
              <a:gd name="connsiteY13" fmla="*/ 7425 h 21599"/>
              <a:gd name="connsiteX14" fmla="*/ 4939 w 21600"/>
              <a:gd name="connsiteY14" fmla="*/ 15562 h 21599"/>
              <a:gd name="connsiteX15" fmla="*/ 10800 w 21600"/>
              <a:gd name="connsiteY15" fmla="*/ 21599 h 21599"/>
              <a:gd name="connsiteX16" fmla="*/ 16660 w 21600"/>
              <a:gd name="connsiteY16" fmla="*/ 15577 h 21599"/>
              <a:gd name="connsiteX17" fmla="*/ 21600 w 21600"/>
              <a:gd name="connsiteY17" fmla="*/ 7425 h 21599"/>
              <a:gd name="connsiteX18" fmla="*/ 10800 w 21600"/>
              <a:gd name="connsiteY18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345 w 21600"/>
              <a:gd name="connsiteY10" fmla="*/ 18343 h 21599"/>
              <a:gd name="connsiteX11" fmla="*/ 10800 w 21600"/>
              <a:gd name="connsiteY11" fmla="*/ 0 h 21599"/>
              <a:gd name="connsiteX12" fmla="*/ 0 w 21600"/>
              <a:gd name="connsiteY12" fmla="*/ 7425 h 21599"/>
              <a:gd name="connsiteX13" fmla="*/ 4939 w 21600"/>
              <a:gd name="connsiteY13" fmla="*/ 15562 h 21599"/>
              <a:gd name="connsiteX14" fmla="*/ 10800 w 21600"/>
              <a:gd name="connsiteY14" fmla="*/ 21599 h 21599"/>
              <a:gd name="connsiteX15" fmla="*/ 16660 w 21600"/>
              <a:gd name="connsiteY15" fmla="*/ 15577 h 21599"/>
              <a:gd name="connsiteX16" fmla="*/ 21600 w 21600"/>
              <a:gd name="connsiteY16" fmla="*/ 7425 h 21599"/>
              <a:gd name="connsiteX17" fmla="*/ 10800 w 21600"/>
              <a:gd name="connsiteY17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0800 w 21600"/>
              <a:gd name="connsiteY10" fmla="*/ 0 h 21599"/>
              <a:gd name="connsiteX11" fmla="*/ 0 w 21600"/>
              <a:gd name="connsiteY11" fmla="*/ 7425 h 21599"/>
              <a:gd name="connsiteX12" fmla="*/ 4939 w 21600"/>
              <a:gd name="connsiteY12" fmla="*/ 15562 h 21599"/>
              <a:gd name="connsiteX13" fmla="*/ 10800 w 21600"/>
              <a:gd name="connsiteY13" fmla="*/ 21599 h 21599"/>
              <a:gd name="connsiteX14" fmla="*/ 16660 w 21600"/>
              <a:gd name="connsiteY14" fmla="*/ 15577 h 21599"/>
              <a:gd name="connsiteX15" fmla="*/ 21600 w 21600"/>
              <a:gd name="connsiteY15" fmla="*/ 7425 h 21599"/>
              <a:gd name="connsiteX16" fmla="*/ 10800 w 21600"/>
              <a:gd name="connsiteY16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10800 w 21600"/>
              <a:gd name="connsiteY9" fmla="*/ 0 h 21599"/>
              <a:gd name="connsiteX10" fmla="*/ 0 w 21600"/>
              <a:gd name="connsiteY10" fmla="*/ 7425 h 21599"/>
              <a:gd name="connsiteX11" fmla="*/ 4939 w 21600"/>
              <a:gd name="connsiteY11" fmla="*/ 15562 h 21599"/>
              <a:gd name="connsiteX12" fmla="*/ 10800 w 21600"/>
              <a:gd name="connsiteY12" fmla="*/ 21599 h 21599"/>
              <a:gd name="connsiteX13" fmla="*/ 16660 w 21600"/>
              <a:gd name="connsiteY13" fmla="*/ 15577 h 21599"/>
              <a:gd name="connsiteX14" fmla="*/ 21600 w 21600"/>
              <a:gd name="connsiteY14" fmla="*/ 7425 h 21599"/>
              <a:gd name="connsiteX15" fmla="*/ 10800 w 21600"/>
              <a:gd name="connsiteY15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7890 w 21600"/>
              <a:gd name="connsiteY7" fmla="*/ 17483 h 21599"/>
              <a:gd name="connsiteX8" fmla="*/ 10800 w 21600"/>
              <a:gd name="connsiteY8" fmla="*/ 0 h 21599"/>
              <a:gd name="connsiteX9" fmla="*/ 0 w 21600"/>
              <a:gd name="connsiteY9" fmla="*/ 7425 h 21599"/>
              <a:gd name="connsiteX10" fmla="*/ 4939 w 21600"/>
              <a:gd name="connsiteY10" fmla="*/ 15562 h 21599"/>
              <a:gd name="connsiteX11" fmla="*/ 10800 w 21600"/>
              <a:gd name="connsiteY11" fmla="*/ 21599 h 21599"/>
              <a:gd name="connsiteX12" fmla="*/ 16660 w 21600"/>
              <a:gd name="connsiteY12" fmla="*/ 15577 h 21599"/>
              <a:gd name="connsiteX13" fmla="*/ 21600 w 21600"/>
              <a:gd name="connsiteY13" fmla="*/ 7425 h 21599"/>
              <a:gd name="connsiteX14" fmla="*/ 10800 w 21600"/>
              <a:gd name="connsiteY14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0800 w 21600"/>
              <a:gd name="connsiteY6" fmla="*/ 0 h 21599"/>
              <a:gd name="connsiteX7" fmla="*/ 0 w 21600"/>
              <a:gd name="connsiteY7" fmla="*/ 7425 h 21599"/>
              <a:gd name="connsiteX8" fmla="*/ 4939 w 21600"/>
              <a:gd name="connsiteY8" fmla="*/ 15562 h 21599"/>
              <a:gd name="connsiteX9" fmla="*/ 10800 w 21600"/>
              <a:gd name="connsiteY9" fmla="*/ 21599 h 21599"/>
              <a:gd name="connsiteX10" fmla="*/ 16660 w 21600"/>
              <a:gd name="connsiteY10" fmla="*/ 15577 h 21599"/>
              <a:gd name="connsiteX11" fmla="*/ 21600 w 21600"/>
              <a:gd name="connsiteY11" fmla="*/ 7425 h 21599"/>
              <a:gd name="connsiteX12" fmla="*/ 10800 w 21600"/>
              <a:gd name="connsiteY12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4270 w 21600"/>
              <a:gd name="connsiteY2" fmla="*/ 16239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559 w 21600"/>
              <a:gd name="connsiteY2" fmla="*/ 14855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10" fmla="*/ 13224 w 21600"/>
              <a:gd name="connsiteY10" fmla="*/ 14068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820 w 21600"/>
              <a:gd name="connsiteY2" fmla="*/ 12350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1247 w 21600"/>
              <a:gd name="connsiteY1" fmla="*/ 14676 h 21599"/>
              <a:gd name="connsiteX2" fmla="*/ 14616 w 21600"/>
              <a:gd name="connsiteY2" fmla="*/ 15525 h 21599"/>
              <a:gd name="connsiteX3" fmla="*/ 11820 w 21600"/>
              <a:gd name="connsiteY3" fmla="*/ 12350 h 21599"/>
              <a:gd name="connsiteX4" fmla="*/ 7595 w 21600"/>
              <a:gd name="connsiteY4" fmla="*/ 16813 h 21599"/>
              <a:gd name="connsiteX5" fmla="*/ 10800 w 21600"/>
              <a:gd name="connsiteY5" fmla="*/ 0 h 21599"/>
              <a:gd name="connsiteX6" fmla="*/ 0 w 21600"/>
              <a:gd name="connsiteY6" fmla="*/ 7425 h 21599"/>
              <a:gd name="connsiteX7" fmla="*/ 4939 w 21600"/>
              <a:gd name="connsiteY7" fmla="*/ 15562 h 21599"/>
              <a:gd name="connsiteX8" fmla="*/ 10800 w 21600"/>
              <a:gd name="connsiteY8" fmla="*/ 21599 h 21599"/>
              <a:gd name="connsiteX9" fmla="*/ 16660 w 21600"/>
              <a:gd name="connsiteY9" fmla="*/ 15577 h 21599"/>
              <a:gd name="connsiteX10" fmla="*/ 21600 w 21600"/>
              <a:gd name="connsiteY10" fmla="*/ 7425 h 21599"/>
              <a:gd name="connsiteX11" fmla="*/ 10800 w 21600"/>
              <a:gd name="connsiteY11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820 w 21600"/>
              <a:gd name="connsiteY2" fmla="*/ 12350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11445 w 21600"/>
              <a:gd name="connsiteY0" fmla="*/ 20393 h 21599"/>
              <a:gd name="connsiteX1" fmla="*/ 14616 w 21600"/>
              <a:gd name="connsiteY1" fmla="*/ 15525 h 21599"/>
              <a:gd name="connsiteX2" fmla="*/ 11445 w 21600"/>
              <a:gd name="connsiteY2" fmla="*/ 2039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10800 w 21600"/>
              <a:gd name="connsiteY0" fmla="*/ 0 h 21599"/>
              <a:gd name="connsiteX1" fmla="*/ 0 w 21600"/>
              <a:gd name="connsiteY1" fmla="*/ 7425 h 21599"/>
              <a:gd name="connsiteX2" fmla="*/ 4939 w 21600"/>
              <a:gd name="connsiteY2" fmla="*/ 15562 h 21599"/>
              <a:gd name="connsiteX3" fmla="*/ 10800 w 21600"/>
              <a:gd name="connsiteY3" fmla="*/ 21599 h 21599"/>
              <a:gd name="connsiteX4" fmla="*/ 16660 w 21600"/>
              <a:gd name="connsiteY4" fmla="*/ 15577 h 21599"/>
              <a:gd name="connsiteX5" fmla="*/ 21600 w 21600"/>
              <a:gd name="connsiteY5" fmla="*/ 7425 h 21599"/>
              <a:gd name="connsiteX6" fmla="*/ 10800 w 21600"/>
              <a:gd name="connsiteY6" fmla="*/ 0 h 2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" h="21599"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439" y="1062184"/>
            <a:ext cx="281709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325" dirty="0" smtClean="0">
                <a:solidFill>
                  <a:srgbClr val="358FCB"/>
                </a:solidFill>
              </a:rPr>
              <a:t>PR</a:t>
            </a:r>
            <a:r>
              <a:rPr lang="en-US" altLang="zh-CN" sz="2800" spc="325" dirty="0" smtClean="0">
                <a:solidFill>
                  <a:srgbClr val="3D3743"/>
                </a:solidFill>
              </a:rPr>
              <a:t> </a:t>
            </a:r>
          </a:p>
          <a:p>
            <a:r>
              <a:rPr lang="en-US" altLang="zh-CN" sz="4800" spc="325" dirty="0" smtClean="0">
                <a:solidFill>
                  <a:srgbClr val="3D3743"/>
                </a:solidFill>
              </a:rPr>
              <a:t>Approval </a:t>
            </a:r>
          </a:p>
          <a:p>
            <a:r>
              <a:rPr lang="en-US" altLang="zh-CN" sz="4800" spc="325" dirty="0" smtClean="0">
                <a:solidFill>
                  <a:srgbClr val="3D3743"/>
                </a:solidFill>
              </a:rPr>
              <a:t>Control </a:t>
            </a:r>
          </a:p>
          <a:p>
            <a:r>
              <a:rPr lang="en-US" altLang="zh-CN" sz="4800" spc="325" dirty="0" smtClean="0">
                <a:solidFill>
                  <a:srgbClr val="3D3743"/>
                </a:solidFill>
              </a:rPr>
              <a:t>Panel</a:t>
            </a:r>
          </a:p>
        </p:txBody>
      </p:sp>
      <p:sp>
        <p:nvSpPr>
          <p:cNvPr id="158" name="Freeform 6"/>
          <p:cNvSpPr>
            <a:spLocks/>
          </p:cNvSpPr>
          <p:nvPr/>
        </p:nvSpPr>
        <p:spPr bwMode="auto">
          <a:xfrm flipH="1">
            <a:off x="2093619" y="5268194"/>
            <a:ext cx="893867" cy="19230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1"/>
          </a:p>
        </p:txBody>
      </p:sp>
      <p:sp>
        <p:nvSpPr>
          <p:cNvPr id="159" name="Freeform 24"/>
          <p:cNvSpPr/>
          <p:nvPr/>
        </p:nvSpPr>
        <p:spPr>
          <a:xfrm flipH="1">
            <a:off x="1859332" y="4830936"/>
            <a:ext cx="1362439" cy="397176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0" name="Freeform 25"/>
          <p:cNvSpPr/>
          <p:nvPr/>
        </p:nvSpPr>
        <p:spPr>
          <a:xfrm flipH="1">
            <a:off x="2236670" y="5500580"/>
            <a:ext cx="607766" cy="129742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1" name="Freeform 5"/>
          <p:cNvSpPr>
            <a:spLocks/>
          </p:cNvSpPr>
          <p:nvPr/>
        </p:nvSpPr>
        <p:spPr bwMode="auto">
          <a:xfrm>
            <a:off x="2431219" y="4063520"/>
            <a:ext cx="177800" cy="525463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2" name="Freeform 6"/>
          <p:cNvSpPr>
            <a:spLocks/>
          </p:cNvSpPr>
          <p:nvPr/>
        </p:nvSpPr>
        <p:spPr bwMode="auto">
          <a:xfrm>
            <a:off x="2482019" y="3969857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3" name="Freeform 7"/>
          <p:cNvSpPr>
            <a:spLocks/>
          </p:cNvSpPr>
          <p:nvPr/>
        </p:nvSpPr>
        <p:spPr bwMode="auto">
          <a:xfrm>
            <a:off x="2466144" y="4028595"/>
            <a:ext cx="152400" cy="147638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4" name="Freeform 8"/>
          <p:cNvSpPr>
            <a:spLocks/>
          </p:cNvSpPr>
          <p:nvPr/>
        </p:nvSpPr>
        <p:spPr bwMode="auto">
          <a:xfrm>
            <a:off x="2455032" y="4569932"/>
            <a:ext cx="46038" cy="76200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5" name="Freeform 9"/>
          <p:cNvSpPr>
            <a:spLocks/>
          </p:cNvSpPr>
          <p:nvPr/>
        </p:nvSpPr>
        <p:spPr bwMode="auto">
          <a:xfrm>
            <a:off x="2615369" y="4061932"/>
            <a:ext cx="176213" cy="525463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6" name="Freeform 10"/>
          <p:cNvSpPr>
            <a:spLocks/>
          </p:cNvSpPr>
          <p:nvPr/>
        </p:nvSpPr>
        <p:spPr bwMode="auto">
          <a:xfrm>
            <a:off x="2664582" y="3965095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7" name="Freeform 11"/>
          <p:cNvSpPr>
            <a:spLocks/>
          </p:cNvSpPr>
          <p:nvPr/>
        </p:nvSpPr>
        <p:spPr bwMode="auto">
          <a:xfrm>
            <a:off x="2650294" y="4027007"/>
            <a:ext cx="152400" cy="146050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8" name="Freeform 12"/>
          <p:cNvSpPr>
            <a:spLocks/>
          </p:cNvSpPr>
          <p:nvPr/>
        </p:nvSpPr>
        <p:spPr bwMode="auto">
          <a:xfrm>
            <a:off x="2639182" y="4565170"/>
            <a:ext cx="46038" cy="76200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9" name="Freeform 13"/>
          <p:cNvSpPr>
            <a:spLocks/>
          </p:cNvSpPr>
          <p:nvPr/>
        </p:nvSpPr>
        <p:spPr bwMode="auto">
          <a:xfrm>
            <a:off x="2775707" y="4065107"/>
            <a:ext cx="41275" cy="266700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70" name="Group 123"/>
          <p:cNvGrpSpPr/>
          <p:nvPr/>
        </p:nvGrpSpPr>
        <p:grpSpPr>
          <a:xfrm>
            <a:off x="1540632" y="3982557"/>
            <a:ext cx="817563" cy="620713"/>
            <a:chOff x="7170738" y="4168775"/>
            <a:chExt cx="817563" cy="620713"/>
          </a:xfrm>
          <a:solidFill>
            <a:srgbClr val="358FCB"/>
          </a:solidFill>
        </p:grpSpPr>
        <p:sp>
          <p:nvSpPr>
            <p:cNvPr id="171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7" name="Freeform 20"/>
          <p:cNvSpPr>
            <a:spLocks noEditPoints="1"/>
          </p:cNvSpPr>
          <p:nvPr/>
        </p:nvSpPr>
        <p:spPr bwMode="auto">
          <a:xfrm>
            <a:off x="875469" y="1823557"/>
            <a:ext cx="477838" cy="503238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8" name="Oval 21"/>
          <p:cNvSpPr>
            <a:spLocks noChangeArrowheads="1"/>
          </p:cNvSpPr>
          <p:nvPr/>
        </p:nvSpPr>
        <p:spPr bwMode="auto">
          <a:xfrm>
            <a:off x="3925057" y="1706082"/>
            <a:ext cx="141288" cy="14128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9" name="Freeform 22"/>
          <p:cNvSpPr>
            <a:spLocks/>
          </p:cNvSpPr>
          <p:nvPr/>
        </p:nvSpPr>
        <p:spPr bwMode="auto">
          <a:xfrm>
            <a:off x="3975857" y="1810857"/>
            <a:ext cx="222250" cy="463550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0" name="Freeform 23"/>
          <p:cNvSpPr>
            <a:spLocks/>
          </p:cNvSpPr>
          <p:nvPr/>
        </p:nvSpPr>
        <p:spPr bwMode="auto">
          <a:xfrm>
            <a:off x="3780594" y="1810857"/>
            <a:ext cx="238125" cy="457200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1" name="Freeform 24"/>
          <p:cNvSpPr>
            <a:spLocks/>
          </p:cNvSpPr>
          <p:nvPr/>
        </p:nvSpPr>
        <p:spPr bwMode="auto">
          <a:xfrm>
            <a:off x="3988557" y="1655282"/>
            <a:ext cx="25400" cy="79375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2" name="Freeform 25"/>
          <p:cNvSpPr>
            <a:spLocks noEditPoints="1"/>
          </p:cNvSpPr>
          <p:nvPr/>
        </p:nvSpPr>
        <p:spPr bwMode="auto">
          <a:xfrm>
            <a:off x="2851907" y="1313970"/>
            <a:ext cx="225425" cy="609600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3" name="Freeform 26"/>
          <p:cNvSpPr>
            <a:spLocks noEditPoints="1"/>
          </p:cNvSpPr>
          <p:nvPr/>
        </p:nvSpPr>
        <p:spPr bwMode="auto">
          <a:xfrm>
            <a:off x="2658232" y="1506057"/>
            <a:ext cx="611188" cy="22383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4" name="Freeform 27"/>
          <p:cNvSpPr>
            <a:spLocks noEditPoints="1"/>
          </p:cNvSpPr>
          <p:nvPr/>
        </p:nvSpPr>
        <p:spPr bwMode="auto">
          <a:xfrm>
            <a:off x="2704269" y="1367945"/>
            <a:ext cx="519113" cy="498475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5" name="Freeform 28"/>
          <p:cNvSpPr>
            <a:spLocks noEditPoints="1"/>
          </p:cNvSpPr>
          <p:nvPr/>
        </p:nvSpPr>
        <p:spPr bwMode="auto">
          <a:xfrm>
            <a:off x="2704269" y="1367945"/>
            <a:ext cx="519113" cy="498475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6" name="Oval 29"/>
          <p:cNvSpPr>
            <a:spLocks noChangeArrowheads="1"/>
          </p:cNvSpPr>
          <p:nvPr/>
        </p:nvSpPr>
        <p:spPr bwMode="auto">
          <a:xfrm>
            <a:off x="2918582" y="1571145"/>
            <a:ext cx="93663" cy="93663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7" name="Freeform 30"/>
          <p:cNvSpPr>
            <a:spLocks noEditPoints="1"/>
          </p:cNvSpPr>
          <p:nvPr/>
        </p:nvSpPr>
        <p:spPr bwMode="auto">
          <a:xfrm>
            <a:off x="3637719" y="1140932"/>
            <a:ext cx="257175" cy="487363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8" name="Rectangle 31"/>
          <p:cNvSpPr>
            <a:spLocks noChangeArrowheads="1"/>
          </p:cNvSpPr>
          <p:nvPr/>
        </p:nvSpPr>
        <p:spPr bwMode="auto">
          <a:xfrm>
            <a:off x="3509132" y="1139345"/>
            <a:ext cx="65088" cy="474663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9" name="Freeform 32"/>
          <p:cNvSpPr>
            <a:spLocks noEditPoints="1"/>
          </p:cNvSpPr>
          <p:nvPr/>
        </p:nvSpPr>
        <p:spPr bwMode="auto">
          <a:xfrm>
            <a:off x="1400932" y="3530120"/>
            <a:ext cx="561975" cy="411163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90" name="Group 127"/>
          <p:cNvGrpSpPr/>
          <p:nvPr/>
        </p:nvGrpSpPr>
        <p:grpSpPr>
          <a:xfrm>
            <a:off x="2980494" y="3941282"/>
            <a:ext cx="508001" cy="654050"/>
            <a:chOff x="8610600" y="4127500"/>
            <a:chExt cx="508001" cy="654050"/>
          </a:xfrm>
          <a:solidFill>
            <a:srgbClr val="358FCB"/>
          </a:solidFill>
        </p:grpSpPr>
        <p:sp>
          <p:nvSpPr>
            <p:cNvPr id="191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2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3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5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7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8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9" name="Freeform 41"/>
          <p:cNvSpPr>
            <a:spLocks noEditPoints="1"/>
          </p:cNvSpPr>
          <p:nvPr/>
        </p:nvSpPr>
        <p:spPr bwMode="auto">
          <a:xfrm>
            <a:off x="3401182" y="3280882"/>
            <a:ext cx="428625" cy="390525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0" name="Freeform 42"/>
          <p:cNvSpPr>
            <a:spLocks/>
          </p:cNvSpPr>
          <p:nvPr/>
        </p:nvSpPr>
        <p:spPr bwMode="auto">
          <a:xfrm>
            <a:off x="3512307" y="3641245"/>
            <a:ext cx="92075" cy="198438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1" name="Freeform 43"/>
          <p:cNvSpPr>
            <a:spLocks/>
          </p:cNvSpPr>
          <p:nvPr/>
        </p:nvSpPr>
        <p:spPr bwMode="auto">
          <a:xfrm>
            <a:off x="3474207" y="3701570"/>
            <a:ext cx="130175" cy="268288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2" name="Freeform 44"/>
          <p:cNvSpPr>
            <a:spLocks/>
          </p:cNvSpPr>
          <p:nvPr/>
        </p:nvSpPr>
        <p:spPr bwMode="auto">
          <a:xfrm>
            <a:off x="2285169" y="696432"/>
            <a:ext cx="523875" cy="47942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3" name="Freeform 45"/>
          <p:cNvSpPr>
            <a:spLocks noEditPoints="1"/>
          </p:cNvSpPr>
          <p:nvPr/>
        </p:nvSpPr>
        <p:spPr bwMode="auto">
          <a:xfrm>
            <a:off x="2129594" y="3357082"/>
            <a:ext cx="638175" cy="528638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4" name="Freeform 46"/>
          <p:cNvSpPr>
            <a:spLocks noEditPoints="1"/>
          </p:cNvSpPr>
          <p:nvPr/>
        </p:nvSpPr>
        <p:spPr bwMode="auto">
          <a:xfrm>
            <a:off x="3258307" y="2304570"/>
            <a:ext cx="819150" cy="955675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5" name="Freeform 47"/>
          <p:cNvSpPr>
            <a:spLocks noEditPoints="1"/>
          </p:cNvSpPr>
          <p:nvPr/>
        </p:nvSpPr>
        <p:spPr bwMode="auto">
          <a:xfrm>
            <a:off x="3879019" y="2583970"/>
            <a:ext cx="354013" cy="695325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6" name="Freeform 48"/>
          <p:cNvSpPr>
            <a:spLocks noEditPoints="1"/>
          </p:cNvSpPr>
          <p:nvPr/>
        </p:nvSpPr>
        <p:spPr bwMode="auto">
          <a:xfrm>
            <a:off x="2643944" y="2672870"/>
            <a:ext cx="579438" cy="579438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7" name="Freeform 49"/>
          <p:cNvSpPr>
            <a:spLocks/>
          </p:cNvSpPr>
          <p:nvPr/>
        </p:nvSpPr>
        <p:spPr bwMode="auto">
          <a:xfrm>
            <a:off x="2750307" y="2857020"/>
            <a:ext cx="288925" cy="15240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08" name="Group 126"/>
          <p:cNvGrpSpPr/>
          <p:nvPr/>
        </p:nvGrpSpPr>
        <p:grpSpPr>
          <a:xfrm>
            <a:off x="2875719" y="3418995"/>
            <a:ext cx="454025" cy="431800"/>
            <a:chOff x="8505825" y="3605213"/>
            <a:chExt cx="454025" cy="431800"/>
          </a:xfrm>
        </p:grpSpPr>
        <p:sp>
          <p:nvSpPr>
            <p:cNvPr id="209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0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11" name="Freeform 52"/>
          <p:cNvSpPr>
            <a:spLocks/>
          </p:cNvSpPr>
          <p:nvPr/>
        </p:nvSpPr>
        <p:spPr bwMode="auto">
          <a:xfrm>
            <a:off x="1475544" y="848832"/>
            <a:ext cx="679450" cy="55245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2" name="Freeform 53"/>
          <p:cNvSpPr>
            <a:spLocks/>
          </p:cNvSpPr>
          <p:nvPr/>
        </p:nvSpPr>
        <p:spPr bwMode="auto">
          <a:xfrm>
            <a:off x="1991482" y="818670"/>
            <a:ext cx="187325" cy="257175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3" name="Freeform 54"/>
          <p:cNvSpPr>
            <a:spLocks/>
          </p:cNvSpPr>
          <p:nvPr/>
        </p:nvSpPr>
        <p:spPr bwMode="auto">
          <a:xfrm>
            <a:off x="1564444" y="994882"/>
            <a:ext cx="514350" cy="336550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4" name="Freeform 55"/>
          <p:cNvSpPr>
            <a:spLocks noEditPoints="1"/>
          </p:cNvSpPr>
          <p:nvPr/>
        </p:nvSpPr>
        <p:spPr bwMode="auto">
          <a:xfrm>
            <a:off x="1145344" y="1290157"/>
            <a:ext cx="296863" cy="520700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5" name="Freeform 56"/>
          <p:cNvSpPr>
            <a:spLocks noEditPoints="1"/>
          </p:cNvSpPr>
          <p:nvPr/>
        </p:nvSpPr>
        <p:spPr bwMode="auto">
          <a:xfrm>
            <a:off x="875469" y="2380770"/>
            <a:ext cx="555625" cy="604838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6" name="Freeform 57"/>
          <p:cNvSpPr>
            <a:spLocks noEditPoints="1"/>
          </p:cNvSpPr>
          <p:nvPr/>
        </p:nvSpPr>
        <p:spPr bwMode="auto">
          <a:xfrm>
            <a:off x="2924932" y="817082"/>
            <a:ext cx="528638" cy="51911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7" name="Freeform 58"/>
          <p:cNvSpPr>
            <a:spLocks noEditPoints="1"/>
          </p:cNvSpPr>
          <p:nvPr/>
        </p:nvSpPr>
        <p:spPr bwMode="auto">
          <a:xfrm>
            <a:off x="1057524" y="2982706"/>
            <a:ext cx="514350" cy="520700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8" name="Rectangle 59"/>
          <p:cNvSpPr>
            <a:spLocks noChangeArrowheads="1"/>
          </p:cNvSpPr>
          <p:nvPr/>
        </p:nvSpPr>
        <p:spPr bwMode="auto">
          <a:xfrm>
            <a:off x="3053519" y="2488720"/>
            <a:ext cx="627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9" name="Rectangle 60"/>
          <p:cNvSpPr>
            <a:spLocks noChangeArrowheads="1"/>
          </p:cNvSpPr>
          <p:nvPr/>
        </p:nvSpPr>
        <p:spPr bwMode="auto">
          <a:xfrm>
            <a:off x="3078919" y="2425220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0" name="Rectangle 61"/>
          <p:cNvSpPr>
            <a:spLocks noChangeArrowheads="1"/>
          </p:cNvSpPr>
          <p:nvPr/>
        </p:nvSpPr>
        <p:spPr bwMode="auto">
          <a:xfrm>
            <a:off x="3305932" y="2360132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1" name="Rectangle 62"/>
          <p:cNvSpPr>
            <a:spLocks noChangeArrowheads="1"/>
          </p:cNvSpPr>
          <p:nvPr/>
        </p:nvSpPr>
        <p:spPr bwMode="auto">
          <a:xfrm>
            <a:off x="3328157" y="2126770"/>
            <a:ext cx="77788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2" name="Rectangle 63"/>
          <p:cNvSpPr>
            <a:spLocks noChangeArrowheads="1"/>
          </p:cNvSpPr>
          <p:nvPr/>
        </p:nvSpPr>
        <p:spPr bwMode="auto">
          <a:xfrm>
            <a:off x="3305932" y="211407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3" name="Rectangle 64"/>
          <p:cNvSpPr>
            <a:spLocks noChangeArrowheads="1"/>
          </p:cNvSpPr>
          <p:nvPr/>
        </p:nvSpPr>
        <p:spPr bwMode="auto">
          <a:xfrm>
            <a:off x="3491669" y="2360132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4" name="Rectangle 65"/>
          <p:cNvSpPr>
            <a:spLocks noChangeArrowheads="1"/>
          </p:cNvSpPr>
          <p:nvPr/>
        </p:nvSpPr>
        <p:spPr bwMode="auto">
          <a:xfrm>
            <a:off x="3512307" y="2126770"/>
            <a:ext cx="76200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5" name="Rectangle 66"/>
          <p:cNvSpPr>
            <a:spLocks noChangeArrowheads="1"/>
          </p:cNvSpPr>
          <p:nvPr/>
        </p:nvSpPr>
        <p:spPr bwMode="auto">
          <a:xfrm>
            <a:off x="3491669" y="2114070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6" name="Rectangle 67"/>
          <p:cNvSpPr>
            <a:spLocks noChangeArrowheads="1"/>
          </p:cNvSpPr>
          <p:nvPr/>
        </p:nvSpPr>
        <p:spPr bwMode="auto">
          <a:xfrm>
            <a:off x="3123369" y="2360132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7" name="Rectangle 68"/>
          <p:cNvSpPr>
            <a:spLocks noChangeArrowheads="1"/>
          </p:cNvSpPr>
          <p:nvPr/>
        </p:nvSpPr>
        <p:spPr bwMode="auto">
          <a:xfrm>
            <a:off x="3144007" y="2126770"/>
            <a:ext cx="79375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8" name="Rectangle 69"/>
          <p:cNvSpPr>
            <a:spLocks noChangeArrowheads="1"/>
          </p:cNvSpPr>
          <p:nvPr/>
        </p:nvSpPr>
        <p:spPr bwMode="auto">
          <a:xfrm>
            <a:off x="3123369" y="211407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9" name="Rectangle 70"/>
          <p:cNvSpPr>
            <a:spLocks noChangeArrowheads="1"/>
          </p:cNvSpPr>
          <p:nvPr/>
        </p:nvSpPr>
        <p:spPr bwMode="auto">
          <a:xfrm>
            <a:off x="3078919" y="2044220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0" name="Freeform 71"/>
          <p:cNvSpPr>
            <a:spLocks/>
          </p:cNvSpPr>
          <p:nvPr/>
        </p:nvSpPr>
        <p:spPr bwMode="auto">
          <a:xfrm>
            <a:off x="3078919" y="1860070"/>
            <a:ext cx="576263" cy="184150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1" name="Freeform 72"/>
          <p:cNvSpPr>
            <a:spLocks noEditPoints="1"/>
          </p:cNvSpPr>
          <p:nvPr/>
        </p:nvSpPr>
        <p:spPr bwMode="auto">
          <a:xfrm>
            <a:off x="1494594" y="2026757"/>
            <a:ext cx="800100" cy="522288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2" name="Freeform 73"/>
          <p:cNvSpPr>
            <a:spLocks noEditPoints="1"/>
          </p:cNvSpPr>
          <p:nvPr/>
        </p:nvSpPr>
        <p:spPr bwMode="auto">
          <a:xfrm>
            <a:off x="3259894" y="2599845"/>
            <a:ext cx="187325" cy="32702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3" name="Freeform 74"/>
          <p:cNvSpPr>
            <a:spLocks noEditPoints="1"/>
          </p:cNvSpPr>
          <p:nvPr/>
        </p:nvSpPr>
        <p:spPr bwMode="auto">
          <a:xfrm>
            <a:off x="1624769" y="1479070"/>
            <a:ext cx="376238" cy="460375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4" name="Freeform 75"/>
          <p:cNvSpPr>
            <a:spLocks noEditPoints="1"/>
          </p:cNvSpPr>
          <p:nvPr/>
        </p:nvSpPr>
        <p:spPr bwMode="auto">
          <a:xfrm>
            <a:off x="2348669" y="1963257"/>
            <a:ext cx="569913" cy="571500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5" name="Freeform 76"/>
          <p:cNvSpPr>
            <a:spLocks noEditPoints="1"/>
          </p:cNvSpPr>
          <p:nvPr/>
        </p:nvSpPr>
        <p:spPr bwMode="auto">
          <a:xfrm>
            <a:off x="1780344" y="2699857"/>
            <a:ext cx="642938" cy="487363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6" name="Freeform 77"/>
          <p:cNvSpPr>
            <a:spLocks/>
          </p:cNvSpPr>
          <p:nvPr/>
        </p:nvSpPr>
        <p:spPr bwMode="auto">
          <a:xfrm>
            <a:off x="2061332" y="1985482"/>
            <a:ext cx="214313" cy="160338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7" name="Freeform 78"/>
          <p:cNvSpPr>
            <a:spLocks/>
          </p:cNvSpPr>
          <p:nvPr/>
        </p:nvSpPr>
        <p:spPr bwMode="auto">
          <a:xfrm>
            <a:off x="2156582" y="1944207"/>
            <a:ext cx="58738" cy="73025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8" name="Freeform 79"/>
          <p:cNvSpPr>
            <a:spLocks noEditPoints="1"/>
          </p:cNvSpPr>
          <p:nvPr/>
        </p:nvSpPr>
        <p:spPr bwMode="auto">
          <a:xfrm>
            <a:off x="1823207" y="3280882"/>
            <a:ext cx="225425" cy="312738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9" name="Freeform 80"/>
          <p:cNvSpPr>
            <a:spLocks noEditPoints="1"/>
          </p:cNvSpPr>
          <p:nvPr/>
        </p:nvSpPr>
        <p:spPr bwMode="auto">
          <a:xfrm>
            <a:off x="3555169" y="1677507"/>
            <a:ext cx="282575" cy="309563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0" name="Freeform 81"/>
          <p:cNvSpPr>
            <a:spLocks noEditPoints="1"/>
          </p:cNvSpPr>
          <p:nvPr/>
        </p:nvSpPr>
        <p:spPr bwMode="auto">
          <a:xfrm>
            <a:off x="2142294" y="1261582"/>
            <a:ext cx="427038" cy="614363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1" name="Freeform 82"/>
          <p:cNvSpPr>
            <a:spLocks noEditPoints="1"/>
          </p:cNvSpPr>
          <p:nvPr/>
        </p:nvSpPr>
        <p:spPr bwMode="auto">
          <a:xfrm>
            <a:off x="1989894" y="1174270"/>
            <a:ext cx="246063" cy="217488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2" name="Freeform 83"/>
          <p:cNvSpPr>
            <a:spLocks/>
          </p:cNvSpPr>
          <p:nvPr/>
        </p:nvSpPr>
        <p:spPr bwMode="auto">
          <a:xfrm>
            <a:off x="1920044" y="1304445"/>
            <a:ext cx="107950" cy="6826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3" name="Freeform 84"/>
          <p:cNvSpPr>
            <a:spLocks/>
          </p:cNvSpPr>
          <p:nvPr/>
        </p:nvSpPr>
        <p:spPr bwMode="auto">
          <a:xfrm>
            <a:off x="1851782" y="1313970"/>
            <a:ext cx="146050" cy="88900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4" name="Freeform 85"/>
          <p:cNvSpPr>
            <a:spLocks noEditPoints="1"/>
          </p:cNvSpPr>
          <p:nvPr/>
        </p:nvSpPr>
        <p:spPr bwMode="auto">
          <a:xfrm>
            <a:off x="1767644" y="2472845"/>
            <a:ext cx="446088" cy="158750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5" name="Freeform 86"/>
          <p:cNvSpPr>
            <a:spLocks/>
          </p:cNvSpPr>
          <p:nvPr/>
        </p:nvSpPr>
        <p:spPr bwMode="auto">
          <a:xfrm>
            <a:off x="3615494" y="2882420"/>
            <a:ext cx="246063" cy="31591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6" name="Freeform 87"/>
          <p:cNvSpPr>
            <a:spLocks/>
          </p:cNvSpPr>
          <p:nvPr/>
        </p:nvSpPr>
        <p:spPr bwMode="auto">
          <a:xfrm>
            <a:off x="3755194" y="2871307"/>
            <a:ext cx="119063" cy="82550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7" name="Freeform 88"/>
          <p:cNvSpPr>
            <a:spLocks/>
          </p:cNvSpPr>
          <p:nvPr/>
        </p:nvSpPr>
        <p:spPr bwMode="auto">
          <a:xfrm>
            <a:off x="3663119" y="2936395"/>
            <a:ext cx="163513" cy="227013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8" name="Freeform 89"/>
          <p:cNvSpPr>
            <a:spLocks noEditPoints="1"/>
          </p:cNvSpPr>
          <p:nvPr/>
        </p:nvSpPr>
        <p:spPr bwMode="auto">
          <a:xfrm>
            <a:off x="3282119" y="1644170"/>
            <a:ext cx="222250" cy="161925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9" name="Freeform 90"/>
          <p:cNvSpPr>
            <a:spLocks/>
          </p:cNvSpPr>
          <p:nvPr/>
        </p:nvSpPr>
        <p:spPr bwMode="auto">
          <a:xfrm>
            <a:off x="1429507" y="2704620"/>
            <a:ext cx="206375" cy="266700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0" name="Freeform 91"/>
          <p:cNvSpPr>
            <a:spLocks/>
          </p:cNvSpPr>
          <p:nvPr/>
        </p:nvSpPr>
        <p:spPr bwMode="auto">
          <a:xfrm>
            <a:off x="1416807" y="2695095"/>
            <a:ext cx="101600" cy="69850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1" name="Freeform 92"/>
          <p:cNvSpPr>
            <a:spLocks/>
          </p:cNvSpPr>
          <p:nvPr/>
        </p:nvSpPr>
        <p:spPr bwMode="auto">
          <a:xfrm>
            <a:off x="1458082" y="2752245"/>
            <a:ext cx="139700" cy="19208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2" name="Freeform 93"/>
          <p:cNvSpPr>
            <a:spLocks noEditPoints="1"/>
          </p:cNvSpPr>
          <p:nvPr/>
        </p:nvSpPr>
        <p:spPr bwMode="auto">
          <a:xfrm>
            <a:off x="2789994" y="4355620"/>
            <a:ext cx="219075" cy="239713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3" name="Freeform 94"/>
          <p:cNvSpPr>
            <a:spLocks/>
          </p:cNvSpPr>
          <p:nvPr/>
        </p:nvSpPr>
        <p:spPr bwMode="auto">
          <a:xfrm>
            <a:off x="2524882" y="2776057"/>
            <a:ext cx="63500" cy="60325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4" name="Freeform 95"/>
          <p:cNvSpPr>
            <a:spLocks/>
          </p:cNvSpPr>
          <p:nvPr/>
        </p:nvSpPr>
        <p:spPr bwMode="auto">
          <a:xfrm>
            <a:off x="2510594" y="2593495"/>
            <a:ext cx="58738" cy="196850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5" name="Freeform 96"/>
          <p:cNvSpPr>
            <a:spLocks/>
          </p:cNvSpPr>
          <p:nvPr/>
        </p:nvSpPr>
        <p:spPr bwMode="auto">
          <a:xfrm>
            <a:off x="2551869" y="2625245"/>
            <a:ext cx="127000" cy="169863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6" name="Freeform 97"/>
          <p:cNvSpPr>
            <a:spLocks/>
          </p:cNvSpPr>
          <p:nvPr/>
        </p:nvSpPr>
        <p:spPr bwMode="auto">
          <a:xfrm>
            <a:off x="2540757" y="2822095"/>
            <a:ext cx="15875" cy="31750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7" name="Freeform 98"/>
          <p:cNvSpPr>
            <a:spLocks noEditPoints="1"/>
          </p:cNvSpPr>
          <p:nvPr/>
        </p:nvSpPr>
        <p:spPr bwMode="auto">
          <a:xfrm>
            <a:off x="2489957" y="1213957"/>
            <a:ext cx="220663" cy="236538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9" name="矩形 258"/>
          <p:cNvSpPr/>
          <p:nvPr/>
        </p:nvSpPr>
        <p:spPr>
          <a:xfrm>
            <a:off x="5399883" y="4891476"/>
            <a:ext cx="2017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+mn-ea"/>
              </a:rPr>
              <a:t>Presented By PO Team</a:t>
            </a:r>
            <a:endParaRPr lang="id-ID" altLang="zh-CN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5395263" y="5247075"/>
            <a:ext cx="1965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Love Tech, Love Sharing</a:t>
            </a:r>
            <a:endParaRPr lang="id-ID" altLang="zh-CN" sz="14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000"/>
                            </p:stCondLst>
                            <p:childTnLst>
                              <p:par>
                                <p:cTn id="3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2635487" y="2933527"/>
            <a:ext cx="7669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3"/>
          <p:cNvSpPr/>
          <p:nvPr/>
        </p:nvSpPr>
        <p:spPr>
          <a:xfrm>
            <a:off x="4392223" y="2886909"/>
            <a:ext cx="2342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 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8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NEW WORKING MODE</a:t>
            </a:r>
          </a:p>
        </p:txBody>
      </p:sp>
    </p:spTree>
    <p:extLst>
      <p:ext uri="{BB962C8B-B14F-4D97-AF65-F5344CB8AC3E}">
        <p14:creationId xmlns:p14="http://schemas.microsoft.com/office/powerpoint/2010/main" xmlns="" val="140621079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6"/>
          <p:cNvSpPr/>
          <p:nvPr/>
        </p:nvSpPr>
        <p:spPr>
          <a:xfrm>
            <a:off x="427613" y="1211984"/>
            <a:ext cx="4089958" cy="40637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58FC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旧的工作模式：</a:t>
            </a:r>
            <a:r>
              <a:rPr lang="en-US" altLang="zh-CN" sz="2000" dirty="0">
                <a:solidFill>
                  <a:srgbClr val="358FCB"/>
                </a:solidFill>
                <a:latin typeface="+mn-ea"/>
              </a:rPr>
              <a:t>BSD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主导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产品发展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62155" y="2177956"/>
            <a:ext cx="1303471" cy="903513"/>
            <a:chOff x="427612" y="2028373"/>
            <a:chExt cx="1303471" cy="903513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10768" y="2220605"/>
              <a:ext cx="720315" cy="71128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27612" y="2028373"/>
              <a:ext cx="649400" cy="903513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252146" y="194962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765284" y="1930938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BSD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更注重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功能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的实现，而非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产品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的发展。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252145" y="255922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765283" y="2540538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BSD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对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于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产</a:t>
            </a:r>
            <a:r>
              <a:rPr lang="zh-CN" altLang="en-US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品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功</a:t>
            </a:r>
            <a:r>
              <a:rPr lang="zh-CN" altLang="en-US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能和细节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并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不熟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悉。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252147" y="3157587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765284" y="3141529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BSD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并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非实际的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终端用户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902969" y="2051083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902969" y="2656378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02969" y="3261674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370" y="4049942"/>
            <a:ext cx="8643257" cy="29408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75441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62" grpId="0"/>
      <p:bldP spid="74" grpId="0" animBg="1"/>
      <p:bldP spid="75" grpId="0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52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55" name="矩形 6"/>
          <p:cNvSpPr/>
          <p:nvPr/>
        </p:nvSpPr>
        <p:spPr>
          <a:xfrm>
            <a:off x="427612" y="1211984"/>
            <a:ext cx="6582788" cy="40637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58FC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的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工作模式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：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我们团队主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导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产品发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展，把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BSD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当作客户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66971" y="1918460"/>
            <a:ext cx="1197223" cy="119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1872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cxnSp>
        <p:nvCxnSpPr>
          <p:cNvPr id="26" name="直接连接符 49"/>
          <p:cNvCxnSpPr/>
          <p:nvPr/>
        </p:nvCxnSpPr>
        <p:spPr>
          <a:xfrm>
            <a:off x="2183325" y="383219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53"/>
          <p:cNvCxnSpPr/>
          <p:nvPr/>
        </p:nvCxnSpPr>
        <p:spPr>
          <a:xfrm>
            <a:off x="6762055" y="383219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52"/>
          <p:cNvCxnSpPr/>
          <p:nvPr/>
        </p:nvCxnSpPr>
        <p:spPr>
          <a:xfrm>
            <a:off x="4472690" y="286048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42"/>
          <p:cNvCxnSpPr/>
          <p:nvPr/>
        </p:nvCxnSpPr>
        <p:spPr>
          <a:xfrm>
            <a:off x="1325693" y="3838485"/>
            <a:ext cx="6613303" cy="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45"/>
          <p:cNvSpPr/>
          <p:nvPr/>
        </p:nvSpPr>
        <p:spPr>
          <a:xfrm>
            <a:off x="2006010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1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3" name="椭圆 46"/>
          <p:cNvSpPr/>
          <p:nvPr/>
        </p:nvSpPr>
        <p:spPr>
          <a:xfrm>
            <a:off x="4277432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2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4" name="椭圆 47"/>
          <p:cNvSpPr/>
          <p:nvPr/>
        </p:nvSpPr>
        <p:spPr>
          <a:xfrm>
            <a:off x="6566797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3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7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1469165" y="2617425"/>
            <a:ext cx="15679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358FCB"/>
                </a:solidFill>
                <a:latin typeface="+mj-ea"/>
                <a:ea typeface="+mj-ea"/>
              </a:rPr>
              <a:t>Step 1</a:t>
            </a:r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： </a:t>
            </a:r>
            <a:r>
              <a:rPr lang="zh-CN" altLang="en-US" sz="1400" dirty="0" smtClean="0">
                <a:solidFill>
                  <a:srgbClr val="358FCB"/>
                </a:solidFill>
                <a:ea typeface="微软雅黑" panose="020B0503020204020204" pitchFamily="34" charset="-122"/>
              </a:rPr>
              <a:t>产品化</a:t>
            </a:r>
            <a:endParaRPr lang="zh-CN" altLang="en-US" sz="1400" dirty="0">
              <a:solidFill>
                <a:srgbClr val="358FCB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8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1579755" y="2925202"/>
            <a:ext cx="130495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55"/>
          <p:cNvSpPr/>
          <p:nvPr/>
        </p:nvSpPr>
        <p:spPr>
          <a:xfrm>
            <a:off x="1880466" y="4840651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Freeform 194"/>
          <p:cNvSpPr>
            <a:spLocks noEditPoints="1"/>
          </p:cNvSpPr>
          <p:nvPr/>
        </p:nvSpPr>
        <p:spPr bwMode="auto">
          <a:xfrm>
            <a:off x="2006010" y="5001362"/>
            <a:ext cx="341456" cy="271122"/>
          </a:xfrm>
          <a:custGeom>
            <a:avLst/>
            <a:gdLst>
              <a:gd name="T0" fmla="*/ 110 w 127"/>
              <a:gd name="T1" fmla="*/ 9 h 101"/>
              <a:gd name="T2" fmla="*/ 107 w 127"/>
              <a:gd name="T3" fmla="*/ 7 h 101"/>
              <a:gd name="T4" fmla="*/ 57 w 127"/>
              <a:gd name="T5" fmla="*/ 0 h 101"/>
              <a:gd name="T6" fmla="*/ 18 w 127"/>
              <a:gd name="T7" fmla="*/ 15 h 101"/>
              <a:gd name="T8" fmla="*/ 18 w 127"/>
              <a:gd name="T9" fmla="*/ 15 h 101"/>
              <a:gd name="T10" fmla="*/ 17 w 127"/>
              <a:gd name="T11" fmla="*/ 16 h 101"/>
              <a:gd name="T12" fmla="*/ 0 w 127"/>
              <a:gd name="T13" fmla="*/ 38 h 101"/>
              <a:gd name="T14" fmla="*/ 2 w 127"/>
              <a:gd name="T15" fmla="*/ 43 h 101"/>
              <a:gd name="T16" fmla="*/ 16 w 127"/>
              <a:gd name="T17" fmla="*/ 82 h 101"/>
              <a:gd name="T18" fmla="*/ 71 w 127"/>
              <a:gd name="T19" fmla="*/ 101 h 101"/>
              <a:gd name="T20" fmla="*/ 72 w 127"/>
              <a:gd name="T21" fmla="*/ 101 h 101"/>
              <a:gd name="T22" fmla="*/ 72 w 127"/>
              <a:gd name="T23" fmla="*/ 101 h 101"/>
              <a:gd name="T24" fmla="*/ 73 w 127"/>
              <a:gd name="T25" fmla="*/ 101 h 101"/>
              <a:gd name="T26" fmla="*/ 112 w 127"/>
              <a:gd name="T27" fmla="*/ 77 h 101"/>
              <a:gd name="T28" fmla="*/ 125 w 127"/>
              <a:gd name="T29" fmla="*/ 36 h 101"/>
              <a:gd name="T30" fmla="*/ 126 w 127"/>
              <a:gd name="T31" fmla="*/ 31 h 101"/>
              <a:gd name="T32" fmla="*/ 21 w 127"/>
              <a:gd name="T33" fmla="*/ 21 h 101"/>
              <a:gd name="T34" fmla="*/ 53 w 127"/>
              <a:gd name="T35" fmla="*/ 50 h 101"/>
              <a:gd name="T36" fmla="*/ 68 w 127"/>
              <a:gd name="T37" fmla="*/ 93 h 101"/>
              <a:gd name="T38" fmla="*/ 23 w 127"/>
              <a:gd name="T39" fmla="*/ 48 h 101"/>
              <a:gd name="T40" fmla="*/ 54 w 127"/>
              <a:gd name="T41" fmla="*/ 56 h 101"/>
              <a:gd name="T42" fmla="*/ 68 w 127"/>
              <a:gd name="T43" fmla="*/ 38 h 101"/>
              <a:gd name="T44" fmla="*/ 71 w 127"/>
              <a:gd name="T45" fmla="*/ 24 h 101"/>
              <a:gd name="T46" fmla="*/ 58 w 127"/>
              <a:gd name="T47" fmla="*/ 7 h 101"/>
              <a:gd name="T48" fmla="*/ 71 w 127"/>
              <a:gd name="T49" fmla="*/ 24 h 101"/>
              <a:gd name="T50" fmla="*/ 75 w 127"/>
              <a:gd name="T51" fmla="*/ 42 h 101"/>
              <a:gd name="T52" fmla="*/ 82 w 127"/>
              <a:gd name="T53" fmla="*/ 55 h 101"/>
              <a:gd name="T54" fmla="*/ 85 w 127"/>
              <a:gd name="T55" fmla="*/ 55 h 101"/>
              <a:gd name="T56" fmla="*/ 106 w 127"/>
              <a:gd name="T57" fmla="*/ 75 h 101"/>
              <a:gd name="T58" fmla="*/ 75 w 127"/>
              <a:gd name="T59" fmla="*/ 92 h 101"/>
              <a:gd name="T60" fmla="*/ 76 w 127"/>
              <a:gd name="T61" fmla="*/ 29 h 101"/>
              <a:gd name="T62" fmla="*/ 118 w 127"/>
              <a:gd name="T63" fmla="*/ 3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01">
                <a:moveTo>
                  <a:pt x="126" y="31"/>
                </a:moveTo>
                <a:cubicBezTo>
                  <a:pt x="110" y="9"/>
                  <a:pt x="110" y="9"/>
                  <a:pt x="110" y="9"/>
                </a:cubicBezTo>
                <a:cubicBezTo>
                  <a:pt x="109" y="8"/>
                  <a:pt x="108" y="7"/>
                  <a:pt x="107" y="7"/>
                </a:cubicBezTo>
                <a:cubicBezTo>
                  <a:pt x="107" y="7"/>
                  <a:pt x="107" y="7"/>
                  <a:pt x="107" y="7"/>
                </a:cubicBezTo>
                <a:cubicBezTo>
                  <a:pt x="59" y="0"/>
                  <a:pt x="59" y="0"/>
                  <a:pt x="59" y="0"/>
                </a:cubicBezTo>
                <a:cubicBezTo>
                  <a:pt x="58" y="0"/>
                  <a:pt x="57" y="0"/>
                  <a:pt x="57" y="0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0" y="40"/>
                  <a:pt x="0" y="41"/>
                </a:cubicBezTo>
                <a:cubicBezTo>
                  <a:pt x="0" y="42"/>
                  <a:pt x="1" y="43"/>
                  <a:pt x="2" y="43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82"/>
                  <a:pt x="16" y="82"/>
                  <a:pt x="16" y="82"/>
                </a:cubicBezTo>
                <a:cubicBezTo>
                  <a:pt x="16" y="83"/>
                  <a:pt x="17" y="85"/>
                  <a:pt x="19" y="85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110" y="80"/>
                  <a:pt x="110" y="80"/>
                  <a:pt x="110" y="80"/>
                </a:cubicBezTo>
                <a:cubicBezTo>
                  <a:pt x="111" y="79"/>
                  <a:pt x="112" y="78"/>
                  <a:pt x="112" y="77"/>
                </a:cubicBezTo>
                <a:cubicBezTo>
                  <a:pt x="112" y="42"/>
                  <a:pt x="112" y="42"/>
                  <a:pt x="112" y="42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26" y="36"/>
                  <a:pt x="126" y="35"/>
                  <a:pt x="126" y="34"/>
                </a:cubicBezTo>
                <a:cubicBezTo>
                  <a:pt x="127" y="33"/>
                  <a:pt x="126" y="32"/>
                  <a:pt x="126" y="31"/>
                </a:cubicBezTo>
                <a:close/>
                <a:moveTo>
                  <a:pt x="8" y="38"/>
                </a:moveTo>
                <a:cubicBezTo>
                  <a:pt x="21" y="21"/>
                  <a:pt x="21" y="21"/>
                  <a:pt x="21" y="21"/>
                </a:cubicBezTo>
                <a:cubicBezTo>
                  <a:pt x="66" y="30"/>
                  <a:pt x="66" y="30"/>
                  <a:pt x="66" y="30"/>
                </a:cubicBezTo>
                <a:cubicBezTo>
                  <a:pt x="53" y="50"/>
                  <a:pt x="53" y="50"/>
                  <a:pt x="53" y="50"/>
                </a:cubicBezTo>
                <a:lnTo>
                  <a:pt x="8" y="38"/>
                </a:lnTo>
                <a:close/>
                <a:moveTo>
                  <a:pt x="68" y="93"/>
                </a:moveTo>
                <a:cubicBezTo>
                  <a:pt x="23" y="80"/>
                  <a:pt x="23" y="80"/>
                  <a:pt x="23" y="80"/>
                </a:cubicBezTo>
                <a:cubicBezTo>
                  <a:pt x="23" y="48"/>
                  <a:pt x="23" y="48"/>
                  <a:pt x="23" y="48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5" y="56"/>
                  <a:pt x="56" y="56"/>
                  <a:pt x="57" y="55"/>
                </a:cubicBezTo>
                <a:cubicBezTo>
                  <a:pt x="68" y="38"/>
                  <a:pt x="68" y="38"/>
                  <a:pt x="68" y="38"/>
                </a:cubicBezTo>
                <a:lnTo>
                  <a:pt x="68" y="93"/>
                </a:lnTo>
                <a:close/>
                <a:moveTo>
                  <a:pt x="71" y="24"/>
                </a:moveTo>
                <a:cubicBezTo>
                  <a:pt x="31" y="17"/>
                  <a:pt x="31" y="17"/>
                  <a:pt x="3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96" y="12"/>
                  <a:pt x="96" y="12"/>
                  <a:pt x="96" y="12"/>
                </a:cubicBezTo>
                <a:lnTo>
                  <a:pt x="71" y="24"/>
                </a:lnTo>
                <a:close/>
                <a:moveTo>
                  <a:pt x="75" y="92"/>
                </a:moveTo>
                <a:cubicBezTo>
                  <a:pt x="75" y="42"/>
                  <a:pt x="75" y="42"/>
                  <a:pt x="75" y="42"/>
                </a:cubicBezTo>
                <a:cubicBezTo>
                  <a:pt x="80" y="54"/>
                  <a:pt x="80" y="54"/>
                  <a:pt x="80" y="54"/>
                </a:cubicBezTo>
                <a:cubicBezTo>
                  <a:pt x="81" y="54"/>
                  <a:pt x="81" y="55"/>
                  <a:pt x="82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4" y="55"/>
                  <a:pt x="84" y="55"/>
                  <a:pt x="85" y="55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75"/>
                  <a:pt x="106" y="75"/>
                  <a:pt x="106" y="75"/>
                </a:cubicBezTo>
                <a:cubicBezTo>
                  <a:pt x="106" y="75"/>
                  <a:pt x="106" y="75"/>
                  <a:pt x="106" y="75"/>
                </a:cubicBezTo>
                <a:lnTo>
                  <a:pt x="75" y="92"/>
                </a:lnTo>
                <a:close/>
                <a:moveTo>
                  <a:pt x="85" y="48"/>
                </a:moveTo>
                <a:cubicBezTo>
                  <a:pt x="76" y="29"/>
                  <a:pt x="76" y="29"/>
                  <a:pt x="76" y="29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18" y="32"/>
                  <a:pt x="118" y="32"/>
                  <a:pt x="118" y="32"/>
                </a:cubicBezTo>
                <a:lnTo>
                  <a:pt x="85" y="4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6" name="Rectangle 85"/>
          <p:cNvSpPr/>
          <p:nvPr/>
        </p:nvSpPr>
        <p:spPr>
          <a:xfrm>
            <a:off x="1083628" y="2920505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关键词：迁移；偿还技术债；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87" name="椭圆 55"/>
          <p:cNvSpPr/>
          <p:nvPr/>
        </p:nvSpPr>
        <p:spPr>
          <a:xfrm>
            <a:off x="4176416" y="2178769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55"/>
          <p:cNvSpPr/>
          <p:nvPr/>
        </p:nvSpPr>
        <p:spPr>
          <a:xfrm>
            <a:off x="6465782" y="4840650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Freeform 126"/>
          <p:cNvSpPr>
            <a:spLocks noEditPoints="1"/>
          </p:cNvSpPr>
          <p:nvPr/>
        </p:nvSpPr>
        <p:spPr bwMode="auto">
          <a:xfrm>
            <a:off x="6623429" y="4941830"/>
            <a:ext cx="195263" cy="368300"/>
          </a:xfrm>
          <a:custGeom>
            <a:avLst/>
            <a:gdLst>
              <a:gd name="T0" fmla="*/ 82 w 87"/>
              <a:gd name="T1" fmla="*/ 5 h 163"/>
              <a:gd name="T2" fmla="*/ 84 w 87"/>
              <a:gd name="T3" fmla="*/ 0 h 163"/>
              <a:gd name="T4" fmla="*/ 84 w 87"/>
              <a:gd name="T5" fmla="*/ 163 h 163"/>
              <a:gd name="T6" fmla="*/ 43 w 87"/>
              <a:gd name="T7" fmla="*/ 149 h 163"/>
              <a:gd name="T8" fmla="*/ 52 w 87"/>
              <a:gd name="T9" fmla="*/ 146 h 163"/>
              <a:gd name="T10" fmla="*/ 52 w 87"/>
              <a:gd name="T11" fmla="*/ 128 h 163"/>
              <a:gd name="T12" fmla="*/ 43 w 87"/>
              <a:gd name="T13" fmla="*/ 124 h 163"/>
              <a:gd name="T14" fmla="*/ 49 w 87"/>
              <a:gd name="T15" fmla="*/ 131 h 163"/>
              <a:gd name="T16" fmla="*/ 51 w 87"/>
              <a:gd name="T17" fmla="*/ 137 h 163"/>
              <a:gd name="T18" fmla="*/ 43 w 87"/>
              <a:gd name="T19" fmla="*/ 144 h 163"/>
              <a:gd name="T20" fmla="*/ 43 w 87"/>
              <a:gd name="T21" fmla="*/ 114 h 163"/>
              <a:gd name="T22" fmla="*/ 52 w 87"/>
              <a:gd name="T23" fmla="*/ 110 h 163"/>
              <a:gd name="T24" fmla="*/ 52 w 87"/>
              <a:gd name="T25" fmla="*/ 93 h 163"/>
              <a:gd name="T26" fmla="*/ 43 w 87"/>
              <a:gd name="T27" fmla="*/ 94 h 163"/>
              <a:gd name="T28" fmla="*/ 49 w 87"/>
              <a:gd name="T29" fmla="*/ 96 h 163"/>
              <a:gd name="T30" fmla="*/ 49 w 87"/>
              <a:gd name="T31" fmla="*/ 107 h 163"/>
              <a:gd name="T32" fmla="*/ 43 w 87"/>
              <a:gd name="T33" fmla="*/ 114 h 163"/>
              <a:gd name="T34" fmla="*/ 79 w 87"/>
              <a:gd name="T35" fmla="*/ 79 h 163"/>
              <a:gd name="T36" fmla="*/ 43 w 87"/>
              <a:gd name="T37" fmla="*/ 46 h 163"/>
              <a:gd name="T38" fmla="*/ 74 w 87"/>
              <a:gd name="T39" fmla="*/ 77 h 163"/>
              <a:gd name="T40" fmla="*/ 43 w 87"/>
              <a:gd name="T41" fmla="*/ 44 h 163"/>
              <a:gd name="T42" fmla="*/ 79 w 87"/>
              <a:gd name="T43" fmla="*/ 11 h 163"/>
              <a:gd name="T44" fmla="*/ 43 w 87"/>
              <a:gd name="T45" fmla="*/ 14 h 163"/>
              <a:gd name="T46" fmla="*/ 43 w 87"/>
              <a:gd name="T47" fmla="*/ 39 h 163"/>
              <a:gd name="T48" fmla="*/ 43 w 87"/>
              <a:gd name="T49" fmla="*/ 159 h 163"/>
              <a:gd name="T50" fmla="*/ 0 w 87"/>
              <a:gd name="T51" fmla="*/ 161 h 163"/>
              <a:gd name="T52" fmla="*/ 43 w 87"/>
              <a:gd name="T53" fmla="*/ 0 h 163"/>
              <a:gd name="T54" fmla="*/ 5 w 87"/>
              <a:gd name="T55" fmla="*/ 159 h 163"/>
              <a:gd name="T56" fmla="*/ 8 w 87"/>
              <a:gd name="T57" fmla="*/ 11 h 163"/>
              <a:gd name="T58" fmla="*/ 43 w 87"/>
              <a:gd name="T59" fmla="*/ 44 h 163"/>
              <a:gd name="T60" fmla="*/ 13 w 87"/>
              <a:gd name="T61" fmla="*/ 14 h 163"/>
              <a:gd name="T62" fmla="*/ 43 w 87"/>
              <a:gd name="T63" fmla="*/ 46 h 163"/>
              <a:gd name="T64" fmla="*/ 8 w 87"/>
              <a:gd name="T65" fmla="*/ 79 h 163"/>
              <a:gd name="T66" fmla="*/ 43 w 87"/>
              <a:gd name="T67" fmla="*/ 77 h 163"/>
              <a:gd name="T68" fmla="*/ 43 w 87"/>
              <a:gd name="T69" fmla="*/ 51 h 163"/>
              <a:gd name="T70" fmla="*/ 35 w 87"/>
              <a:gd name="T71" fmla="*/ 93 h 163"/>
              <a:gd name="T72" fmla="*/ 35 w 87"/>
              <a:gd name="T73" fmla="*/ 110 h 163"/>
              <a:gd name="T74" fmla="*/ 43 w 87"/>
              <a:gd name="T75" fmla="*/ 109 h 163"/>
              <a:gd name="T76" fmla="*/ 36 w 87"/>
              <a:gd name="T77" fmla="*/ 101 h 163"/>
              <a:gd name="T78" fmla="*/ 43 w 87"/>
              <a:gd name="T79" fmla="*/ 94 h 163"/>
              <a:gd name="T80" fmla="*/ 35 w 87"/>
              <a:gd name="T81" fmla="*/ 128 h 163"/>
              <a:gd name="T82" fmla="*/ 35 w 87"/>
              <a:gd name="T83" fmla="*/ 146 h 163"/>
              <a:gd name="T84" fmla="*/ 38 w 87"/>
              <a:gd name="T85" fmla="*/ 142 h 163"/>
              <a:gd name="T86" fmla="*/ 38 w 87"/>
              <a:gd name="T87" fmla="*/ 13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7" h="163">
                <a:moveTo>
                  <a:pt x="43" y="159"/>
                </a:moveTo>
                <a:cubicBezTo>
                  <a:pt x="82" y="159"/>
                  <a:pt x="82" y="159"/>
                  <a:pt x="82" y="159"/>
                </a:cubicBezTo>
                <a:cubicBezTo>
                  <a:pt x="82" y="5"/>
                  <a:pt x="82" y="5"/>
                  <a:pt x="82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0"/>
                  <a:pt x="43" y="0"/>
                  <a:pt x="43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7" y="1"/>
                  <a:pt x="87" y="2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6" y="163"/>
                  <a:pt x="84" y="163"/>
                </a:cubicBezTo>
                <a:cubicBezTo>
                  <a:pt x="43" y="163"/>
                  <a:pt x="43" y="163"/>
                  <a:pt x="43" y="163"/>
                </a:cubicBezTo>
                <a:cubicBezTo>
                  <a:pt x="43" y="159"/>
                  <a:pt x="43" y="159"/>
                  <a:pt x="43" y="159"/>
                </a:cubicBezTo>
                <a:close/>
                <a:moveTo>
                  <a:pt x="43" y="149"/>
                </a:moveTo>
                <a:cubicBezTo>
                  <a:pt x="43" y="149"/>
                  <a:pt x="43" y="149"/>
                  <a:pt x="43" y="149"/>
                </a:cubicBezTo>
                <a:cubicBezTo>
                  <a:pt x="47" y="149"/>
                  <a:pt x="50" y="148"/>
                  <a:pt x="52" y="146"/>
                </a:cubicBezTo>
                <a:cubicBezTo>
                  <a:pt x="52" y="146"/>
                  <a:pt x="52" y="146"/>
                  <a:pt x="52" y="146"/>
                </a:cubicBezTo>
                <a:cubicBezTo>
                  <a:pt x="52" y="146"/>
                  <a:pt x="52" y="146"/>
                  <a:pt x="52" y="146"/>
                </a:cubicBezTo>
                <a:cubicBezTo>
                  <a:pt x="54" y="143"/>
                  <a:pt x="56" y="140"/>
                  <a:pt x="56" y="137"/>
                </a:cubicBezTo>
                <a:cubicBezTo>
                  <a:pt x="56" y="133"/>
                  <a:pt x="54" y="130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0" y="126"/>
                  <a:pt x="47" y="124"/>
                  <a:pt x="43" y="124"/>
                </a:cubicBezTo>
                <a:cubicBezTo>
                  <a:pt x="43" y="124"/>
                  <a:pt x="43" y="124"/>
                  <a:pt x="43" y="124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5" y="129"/>
                  <a:pt x="47" y="130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50" y="133"/>
                  <a:pt x="51" y="135"/>
                  <a:pt x="51" y="137"/>
                </a:cubicBezTo>
                <a:cubicBezTo>
                  <a:pt x="51" y="139"/>
                  <a:pt x="50" y="141"/>
                  <a:pt x="49" y="142"/>
                </a:cubicBezTo>
                <a:cubicBezTo>
                  <a:pt x="49" y="142"/>
                  <a:pt x="49" y="142"/>
                  <a:pt x="49" y="142"/>
                </a:cubicBezTo>
                <a:cubicBezTo>
                  <a:pt x="47" y="144"/>
                  <a:pt x="45" y="144"/>
                  <a:pt x="43" y="144"/>
                </a:cubicBezTo>
                <a:cubicBezTo>
                  <a:pt x="43" y="144"/>
                  <a:pt x="43" y="144"/>
                  <a:pt x="43" y="144"/>
                </a:cubicBezTo>
                <a:cubicBezTo>
                  <a:pt x="43" y="149"/>
                  <a:pt x="43" y="149"/>
                  <a:pt x="43" y="149"/>
                </a:cubicBezTo>
                <a:close/>
                <a:moveTo>
                  <a:pt x="43" y="114"/>
                </a:moveTo>
                <a:cubicBezTo>
                  <a:pt x="43" y="114"/>
                  <a:pt x="43" y="114"/>
                  <a:pt x="43" y="114"/>
                </a:cubicBezTo>
                <a:cubicBezTo>
                  <a:pt x="47" y="114"/>
                  <a:pt x="50" y="113"/>
                  <a:pt x="52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4" y="108"/>
                  <a:pt x="56" y="105"/>
                  <a:pt x="56" y="101"/>
                </a:cubicBezTo>
                <a:cubicBezTo>
                  <a:pt x="56" y="98"/>
                  <a:pt x="54" y="95"/>
                  <a:pt x="52" y="93"/>
                </a:cubicBezTo>
                <a:cubicBezTo>
                  <a:pt x="52" y="93"/>
                  <a:pt x="52" y="93"/>
                  <a:pt x="52" y="93"/>
                </a:cubicBezTo>
                <a:cubicBezTo>
                  <a:pt x="50" y="90"/>
                  <a:pt x="47" y="89"/>
                  <a:pt x="43" y="89"/>
                </a:cubicBezTo>
                <a:cubicBezTo>
                  <a:pt x="43" y="89"/>
                  <a:pt x="43" y="89"/>
                  <a:pt x="43" y="89"/>
                </a:cubicBezTo>
                <a:cubicBezTo>
                  <a:pt x="43" y="94"/>
                  <a:pt x="43" y="94"/>
                  <a:pt x="43" y="94"/>
                </a:cubicBezTo>
                <a:cubicBezTo>
                  <a:pt x="43" y="94"/>
                  <a:pt x="43" y="94"/>
                  <a:pt x="43" y="94"/>
                </a:cubicBezTo>
                <a:cubicBezTo>
                  <a:pt x="45" y="94"/>
                  <a:pt x="47" y="95"/>
                  <a:pt x="49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50" y="97"/>
                  <a:pt x="51" y="99"/>
                  <a:pt x="51" y="101"/>
                </a:cubicBezTo>
                <a:cubicBezTo>
                  <a:pt x="51" y="104"/>
                  <a:pt x="50" y="105"/>
                  <a:pt x="49" y="107"/>
                </a:cubicBezTo>
                <a:cubicBezTo>
                  <a:pt x="49" y="107"/>
                  <a:pt x="49" y="107"/>
                  <a:pt x="49" y="107"/>
                </a:cubicBezTo>
                <a:cubicBezTo>
                  <a:pt x="47" y="108"/>
                  <a:pt x="45" y="109"/>
                  <a:pt x="43" y="109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3" y="114"/>
                  <a:pt x="43" y="114"/>
                  <a:pt x="43" y="114"/>
                </a:cubicBezTo>
                <a:close/>
                <a:moveTo>
                  <a:pt x="43" y="81"/>
                </a:moveTo>
                <a:cubicBezTo>
                  <a:pt x="76" y="81"/>
                  <a:pt x="76" y="81"/>
                  <a:pt x="76" y="81"/>
                </a:cubicBezTo>
                <a:cubicBezTo>
                  <a:pt x="78" y="81"/>
                  <a:pt x="79" y="80"/>
                  <a:pt x="79" y="79"/>
                </a:cubicBezTo>
                <a:cubicBezTo>
                  <a:pt x="79" y="49"/>
                  <a:pt x="79" y="49"/>
                  <a:pt x="79" y="49"/>
                </a:cubicBezTo>
                <a:cubicBezTo>
                  <a:pt x="79" y="47"/>
                  <a:pt x="78" y="46"/>
                  <a:pt x="76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51"/>
                  <a:pt x="43" y="51"/>
                  <a:pt x="43" y="51"/>
                </a:cubicBezTo>
                <a:cubicBezTo>
                  <a:pt x="74" y="51"/>
                  <a:pt x="74" y="51"/>
                  <a:pt x="74" y="51"/>
                </a:cubicBezTo>
                <a:cubicBezTo>
                  <a:pt x="74" y="77"/>
                  <a:pt x="74" y="77"/>
                  <a:pt x="74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81"/>
                  <a:pt x="43" y="81"/>
                  <a:pt x="43" y="81"/>
                </a:cubicBezTo>
                <a:close/>
                <a:moveTo>
                  <a:pt x="43" y="44"/>
                </a:moveTo>
                <a:cubicBezTo>
                  <a:pt x="76" y="44"/>
                  <a:pt x="76" y="44"/>
                  <a:pt x="76" y="44"/>
                </a:cubicBezTo>
                <a:cubicBezTo>
                  <a:pt x="78" y="44"/>
                  <a:pt x="79" y="43"/>
                  <a:pt x="79" y="41"/>
                </a:cubicBezTo>
                <a:cubicBezTo>
                  <a:pt x="79" y="11"/>
                  <a:pt x="79" y="11"/>
                  <a:pt x="79" y="11"/>
                </a:cubicBezTo>
                <a:cubicBezTo>
                  <a:pt x="79" y="10"/>
                  <a:pt x="78" y="9"/>
                  <a:pt x="76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14"/>
                  <a:pt x="43" y="14"/>
                  <a:pt x="43" y="14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39"/>
                  <a:pt x="74" y="39"/>
                  <a:pt x="74" y="39"/>
                </a:cubicBezTo>
                <a:cubicBezTo>
                  <a:pt x="43" y="39"/>
                  <a:pt x="43" y="39"/>
                  <a:pt x="43" y="39"/>
                </a:cubicBezTo>
                <a:lnTo>
                  <a:pt x="43" y="44"/>
                </a:lnTo>
                <a:close/>
                <a:moveTo>
                  <a:pt x="5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3"/>
                  <a:pt x="43" y="163"/>
                  <a:pt x="43" y="163"/>
                </a:cubicBezTo>
                <a:cubicBezTo>
                  <a:pt x="2" y="163"/>
                  <a:pt x="2" y="163"/>
                  <a:pt x="2" y="163"/>
                </a:cubicBezTo>
                <a:cubicBezTo>
                  <a:pt x="1" y="163"/>
                  <a:pt x="0" y="162"/>
                  <a:pt x="0" y="16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5"/>
                  <a:pt x="43" y="5"/>
                  <a:pt x="43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59"/>
                  <a:pt x="5" y="159"/>
                  <a:pt x="5" y="159"/>
                </a:cubicBezTo>
                <a:close/>
                <a:moveTo>
                  <a:pt x="43" y="9"/>
                </a:moveTo>
                <a:cubicBezTo>
                  <a:pt x="11" y="9"/>
                  <a:pt x="11" y="9"/>
                  <a:pt x="11" y="9"/>
                </a:cubicBezTo>
                <a:cubicBezTo>
                  <a:pt x="9" y="9"/>
                  <a:pt x="8" y="10"/>
                  <a:pt x="8" y="11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3"/>
                  <a:pt x="9" y="44"/>
                  <a:pt x="11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3" y="39"/>
                  <a:pt x="43" y="39"/>
                  <a:pt x="4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14"/>
                  <a:pt x="13" y="14"/>
                  <a:pt x="1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43" y="46"/>
                </a:moveTo>
                <a:cubicBezTo>
                  <a:pt x="11" y="46"/>
                  <a:pt x="11" y="46"/>
                  <a:pt x="11" y="46"/>
                </a:cubicBezTo>
                <a:cubicBezTo>
                  <a:pt x="9" y="46"/>
                  <a:pt x="8" y="47"/>
                  <a:pt x="8" y="49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1"/>
                  <a:pt x="11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43" y="77"/>
                  <a:pt x="43" y="77"/>
                  <a:pt x="43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51"/>
                  <a:pt x="13" y="51"/>
                  <a:pt x="1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46"/>
                  <a:pt x="43" y="46"/>
                  <a:pt x="43" y="46"/>
                </a:cubicBezTo>
                <a:close/>
                <a:moveTo>
                  <a:pt x="43" y="89"/>
                </a:moveTo>
                <a:cubicBezTo>
                  <a:pt x="40" y="89"/>
                  <a:pt x="37" y="90"/>
                  <a:pt x="35" y="93"/>
                </a:cubicBezTo>
                <a:cubicBezTo>
                  <a:pt x="35" y="93"/>
                  <a:pt x="35" y="93"/>
                  <a:pt x="35" y="93"/>
                </a:cubicBezTo>
                <a:cubicBezTo>
                  <a:pt x="32" y="95"/>
                  <a:pt x="31" y="98"/>
                  <a:pt x="31" y="101"/>
                </a:cubicBezTo>
                <a:cubicBezTo>
                  <a:pt x="31" y="105"/>
                  <a:pt x="32" y="108"/>
                  <a:pt x="35" y="110"/>
                </a:cubicBezTo>
                <a:cubicBezTo>
                  <a:pt x="35" y="110"/>
                  <a:pt x="35" y="110"/>
                  <a:pt x="35" y="110"/>
                </a:cubicBezTo>
                <a:cubicBezTo>
                  <a:pt x="37" y="112"/>
                  <a:pt x="40" y="114"/>
                  <a:pt x="43" y="11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09"/>
                  <a:pt x="39" y="108"/>
                  <a:pt x="38" y="107"/>
                </a:cubicBezTo>
                <a:cubicBezTo>
                  <a:pt x="38" y="107"/>
                  <a:pt x="38" y="107"/>
                  <a:pt x="38" y="107"/>
                </a:cubicBezTo>
                <a:cubicBezTo>
                  <a:pt x="37" y="105"/>
                  <a:pt x="36" y="104"/>
                  <a:pt x="36" y="101"/>
                </a:cubicBezTo>
                <a:cubicBezTo>
                  <a:pt x="36" y="99"/>
                  <a:pt x="37" y="97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9" y="95"/>
                  <a:pt x="41" y="94"/>
                  <a:pt x="43" y="94"/>
                </a:cubicBezTo>
                <a:cubicBezTo>
                  <a:pt x="43" y="89"/>
                  <a:pt x="43" y="89"/>
                  <a:pt x="43" y="89"/>
                </a:cubicBezTo>
                <a:close/>
                <a:moveTo>
                  <a:pt x="43" y="124"/>
                </a:moveTo>
                <a:cubicBezTo>
                  <a:pt x="40" y="124"/>
                  <a:pt x="37" y="126"/>
                  <a:pt x="35" y="128"/>
                </a:cubicBezTo>
                <a:cubicBezTo>
                  <a:pt x="32" y="130"/>
                  <a:pt x="31" y="133"/>
                  <a:pt x="31" y="137"/>
                </a:cubicBezTo>
                <a:cubicBezTo>
                  <a:pt x="31" y="140"/>
                  <a:pt x="32" y="143"/>
                  <a:pt x="35" y="146"/>
                </a:cubicBezTo>
                <a:cubicBezTo>
                  <a:pt x="35" y="146"/>
                  <a:pt x="35" y="146"/>
                  <a:pt x="35" y="146"/>
                </a:cubicBezTo>
                <a:cubicBezTo>
                  <a:pt x="37" y="148"/>
                  <a:pt x="40" y="149"/>
                  <a:pt x="43" y="149"/>
                </a:cubicBezTo>
                <a:cubicBezTo>
                  <a:pt x="43" y="144"/>
                  <a:pt x="43" y="144"/>
                  <a:pt x="43" y="144"/>
                </a:cubicBezTo>
                <a:cubicBezTo>
                  <a:pt x="41" y="144"/>
                  <a:pt x="39" y="144"/>
                  <a:pt x="38" y="142"/>
                </a:cubicBezTo>
                <a:cubicBezTo>
                  <a:pt x="38" y="142"/>
                  <a:pt x="38" y="142"/>
                  <a:pt x="38" y="142"/>
                </a:cubicBezTo>
                <a:cubicBezTo>
                  <a:pt x="37" y="141"/>
                  <a:pt x="36" y="139"/>
                  <a:pt x="36" y="137"/>
                </a:cubicBezTo>
                <a:cubicBezTo>
                  <a:pt x="36" y="135"/>
                  <a:pt x="37" y="133"/>
                  <a:pt x="38" y="131"/>
                </a:cubicBezTo>
                <a:cubicBezTo>
                  <a:pt x="39" y="130"/>
                  <a:pt x="41" y="129"/>
                  <a:pt x="43" y="129"/>
                </a:cubicBezTo>
                <a:lnTo>
                  <a:pt x="43" y="1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4" name="Freeform 127"/>
          <p:cNvSpPr>
            <a:spLocks noEditPoints="1"/>
          </p:cNvSpPr>
          <p:nvPr/>
        </p:nvSpPr>
        <p:spPr bwMode="auto">
          <a:xfrm>
            <a:off x="6821866" y="4941830"/>
            <a:ext cx="87313" cy="368300"/>
          </a:xfrm>
          <a:custGeom>
            <a:avLst/>
            <a:gdLst>
              <a:gd name="T0" fmla="*/ 34 w 39"/>
              <a:gd name="T1" fmla="*/ 150 h 163"/>
              <a:gd name="T2" fmla="*/ 34 w 39"/>
              <a:gd name="T3" fmla="*/ 30 h 163"/>
              <a:gd name="T4" fmla="*/ 20 w 39"/>
              <a:gd name="T5" fmla="*/ 19 h 163"/>
              <a:gd name="T6" fmla="*/ 20 w 39"/>
              <a:gd name="T7" fmla="*/ 13 h 163"/>
              <a:gd name="T8" fmla="*/ 38 w 39"/>
              <a:gd name="T9" fmla="*/ 27 h 163"/>
              <a:gd name="T10" fmla="*/ 39 w 39"/>
              <a:gd name="T11" fmla="*/ 29 h 163"/>
              <a:gd name="T12" fmla="*/ 39 w 39"/>
              <a:gd name="T13" fmla="*/ 152 h 163"/>
              <a:gd name="T14" fmla="*/ 39 w 39"/>
              <a:gd name="T15" fmla="*/ 152 h 163"/>
              <a:gd name="T16" fmla="*/ 37 w 39"/>
              <a:gd name="T17" fmla="*/ 154 h 163"/>
              <a:gd name="T18" fmla="*/ 20 w 39"/>
              <a:gd name="T19" fmla="*/ 159 h 163"/>
              <a:gd name="T20" fmla="*/ 20 w 39"/>
              <a:gd name="T21" fmla="*/ 154 h 163"/>
              <a:gd name="T22" fmla="*/ 34 w 39"/>
              <a:gd name="T23" fmla="*/ 150 h 163"/>
              <a:gd name="T24" fmla="*/ 20 w 39"/>
              <a:gd name="T25" fmla="*/ 19 h 163"/>
              <a:gd name="T26" fmla="*/ 5 w 39"/>
              <a:gd name="T27" fmla="*/ 7 h 163"/>
              <a:gd name="T28" fmla="*/ 5 w 39"/>
              <a:gd name="T29" fmla="*/ 158 h 163"/>
              <a:gd name="T30" fmla="*/ 20 w 39"/>
              <a:gd name="T31" fmla="*/ 154 h 163"/>
              <a:gd name="T32" fmla="*/ 20 w 39"/>
              <a:gd name="T33" fmla="*/ 159 h 163"/>
              <a:gd name="T34" fmla="*/ 3 w 39"/>
              <a:gd name="T35" fmla="*/ 163 h 163"/>
              <a:gd name="T36" fmla="*/ 3 w 39"/>
              <a:gd name="T37" fmla="*/ 163 h 163"/>
              <a:gd name="T38" fmla="*/ 0 w 39"/>
              <a:gd name="T39" fmla="*/ 161 h 163"/>
              <a:gd name="T40" fmla="*/ 0 w 39"/>
              <a:gd name="T41" fmla="*/ 2 h 163"/>
              <a:gd name="T42" fmla="*/ 0 w 39"/>
              <a:gd name="T43" fmla="*/ 2 h 163"/>
              <a:gd name="T44" fmla="*/ 1 w 39"/>
              <a:gd name="T45" fmla="*/ 1 h 163"/>
              <a:gd name="T46" fmla="*/ 4 w 39"/>
              <a:gd name="T47" fmla="*/ 1 h 163"/>
              <a:gd name="T48" fmla="*/ 20 w 39"/>
              <a:gd name="T49" fmla="*/ 13 h 163"/>
              <a:gd name="T50" fmla="*/ 20 w 39"/>
              <a:gd name="T51" fmla="*/ 19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" h="163">
                <a:moveTo>
                  <a:pt x="34" y="150"/>
                </a:moveTo>
                <a:cubicBezTo>
                  <a:pt x="34" y="30"/>
                  <a:pt x="34" y="30"/>
                  <a:pt x="34" y="30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3"/>
                  <a:pt x="20" y="13"/>
                  <a:pt x="20" y="13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8"/>
                  <a:pt x="39" y="29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9" y="153"/>
                  <a:pt x="38" y="154"/>
                  <a:pt x="37" y="154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20" y="154"/>
                  <a:pt x="20" y="154"/>
                  <a:pt x="20" y="154"/>
                </a:cubicBezTo>
                <a:lnTo>
                  <a:pt x="34" y="150"/>
                </a:lnTo>
                <a:close/>
                <a:moveTo>
                  <a:pt x="20" y="19"/>
                </a:moveTo>
                <a:cubicBezTo>
                  <a:pt x="5" y="7"/>
                  <a:pt x="5" y="7"/>
                  <a:pt x="5" y="7"/>
                </a:cubicBezTo>
                <a:cubicBezTo>
                  <a:pt x="5" y="158"/>
                  <a:pt x="5" y="158"/>
                  <a:pt x="5" y="158"/>
                </a:cubicBezTo>
                <a:cubicBezTo>
                  <a:pt x="20" y="154"/>
                  <a:pt x="20" y="154"/>
                  <a:pt x="20" y="154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3" y="163"/>
                  <a:pt x="3" y="163"/>
                  <a:pt x="3" y="163"/>
                </a:cubicBezTo>
                <a:cubicBezTo>
                  <a:pt x="3" y="163"/>
                  <a:pt x="3" y="163"/>
                  <a:pt x="3" y="163"/>
                </a:cubicBezTo>
                <a:cubicBezTo>
                  <a:pt x="1" y="163"/>
                  <a:pt x="0" y="162"/>
                  <a:pt x="0" y="161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1" y="1"/>
                </a:cubicBezTo>
                <a:cubicBezTo>
                  <a:pt x="1" y="0"/>
                  <a:pt x="3" y="0"/>
                  <a:pt x="4" y="1"/>
                </a:cubicBezTo>
                <a:cubicBezTo>
                  <a:pt x="20" y="13"/>
                  <a:pt x="20" y="13"/>
                  <a:pt x="20" y="13"/>
                </a:cubicBezTo>
                <a:lnTo>
                  <a:pt x="20" y="1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5" name="Freeform 128"/>
          <p:cNvSpPr>
            <a:spLocks noEditPoints="1"/>
          </p:cNvSpPr>
          <p:nvPr/>
        </p:nvSpPr>
        <p:spPr bwMode="auto">
          <a:xfrm>
            <a:off x="6652004" y="4971993"/>
            <a:ext cx="138113" cy="58738"/>
          </a:xfrm>
          <a:custGeom>
            <a:avLst/>
            <a:gdLst>
              <a:gd name="T0" fmla="*/ 30 w 61"/>
              <a:gd name="T1" fmla="*/ 0 h 26"/>
              <a:gd name="T2" fmla="*/ 59 w 61"/>
              <a:gd name="T3" fmla="*/ 0 h 26"/>
              <a:gd name="T4" fmla="*/ 61 w 61"/>
              <a:gd name="T5" fmla="*/ 3 h 26"/>
              <a:gd name="T6" fmla="*/ 61 w 61"/>
              <a:gd name="T7" fmla="*/ 24 h 26"/>
              <a:gd name="T8" fmla="*/ 59 w 61"/>
              <a:gd name="T9" fmla="*/ 26 h 26"/>
              <a:gd name="T10" fmla="*/ 30 w 61"/>
              <a:gd name="T11" fmla="*/ 26 h 26"/>
              <a:gd name="T12" fmla="*/ 30 w 61"/>
              <a:gd name="T13" fmla="*/ 22 h 26"/>
              <a:gd name="T14" fmla="*/ 56 w 61"/>
              <a:gd name="T15" fmla="*/ 22 h 26"/>
              <a:gd name="T16" fmla="*/ 56 w 61"/>
              <a:gd name="T17" fmla="*/ 5 h 26"/>
              <a:gd name="T18" fmla="*/ 30 w 61"/>
              <a:gd name="T19" fmla="*/ 5 h 26"/>
              <a:gd name="T20" fmla="*/ 30 w 61"/>
              <a:gd name="T21" fmla="*/ 0 h 26"/>
              <a:gd name="T22" fmla="*/ 2 w 61"/>
              <a:gd name="T23" fmla="*/ 0 h 26"/>
              <a:gd name="T24" fmla="*/ 30 w 61"/>
              <a:gd name="T25" fmla="*/ 0 h 26"/>
              <a:gd name="T26" fmla="*/ 30 w 61"/>
              <a:gd name="T27" fmla="*/ 5 h 26"/>
              <a:gd name="T28" fmla="*/ 4 w 61"/>
              <a:gd name="T29" fmla="*/ 5 h 26"/>
              <a:gd name="T30" fmla="*/ 4 w 61"/>
              <a:gd name="T31" fmla="*/ 22 h 26"/>
              <a:gd name="T32" fmla="*/ 30 w 61"/>
              <a:gd name="T33" fmla="*/ 22 h 26"/>
              <a:gd name="T34" fmla="*/ 30 w 61"/>
              <a:gd name="T35" fmla="*/ 26 h 26"/>
              <a:gd name="T36" fmla="*/ 2 w 61"/>
              <a:gd name="T37" fmla="*/ 26 h 26"/>
              <a:gd name="T38" fmla="*/ 0 w 61"/>
              <a:gd name="T39" fmla="*/ 24 h 26"/>
              <a:gd name="T40" fmla="*/ 0 w 61"/>
              <a:gd name="T41" fmla="*/ 3 h 26"/>
              <a:gd name="T42" fmla="*/ 2 w 61"/>
              <a:gd name="T4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26">
                <a:moveTo>
                  <a:pt x="30" y="0"/>
                </a:move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1" y="1"/>
                  <a:pt x="61" y="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5"/>
                  <a:pt x="60" y="26"/>
                  <a:pt x="59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2"/>
                  <a:pt x="30" y="22"/>
                  <a:pt x="30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5"/>
                  <a:pt x="56" y="5"/>
                  <a:pt x="56" y="5"/>
                </a:cubicBezTo>
                <a:cubicBezTo>
                  <a:pt x="30" y="5"/>
                  <a:pt x="30" y="5"/>
                  <a:pt x="30" y="5"/>
                </a:cubicBezTo>
                <a:lnTo>
                  <a:pt x="30" y="0"/>
                </a:lnTo>
                <a:close/>
                <a:moveTo>
                  <a:pt x="2" y="0"/>
                </a:moveTo>
                <a:cubicBezTo>
                  <a:pt x="30" y="0"/>
                  <a:pt x="30" y="0"/>
                  <a:pt x="30" y="0"/>
                </a:cubicBezTo>
                <a:cubicBezTo>
                  <a:pt x="30" y="5"/>
                  <a:pt x="30" y="5"/>
                  <a:pt x="30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22"/>
                  <a:pt x="4" y="22"/>
                  <a:pt x="4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6"/>
                  <a:pt x="30" y="26"/>
                  <a:pt x="30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6"/>
                  <a:pt x="0" y="25"/>
                  <a:pt x="0" y="2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6" name="Freeform 129"/>
          <p:cNvSpPr>
            <a:spLocks noEditPoints="1"/>
          </p:cNvSpPr>
          <p:nvPr/>
        </p:nvSpPr>
        <p:spPr bwMode="auto">
          <a:xfrm>
            <a:off x="6652004" y="5057718"/>
            <a:ext cx="138113" cy="58738"/>
          </a:xfrm>
          <a:custGeom>
            <a:avLst/>
            <a:gdLst>
              <a:gd name="T0" fmla="*/ 30 w 61"/>
              <a:gd name="T1" fmla="*/ 0 h 26"/>
              <a:gd name="T2" fmla="*/ 59 w 61"/>
              <a:gd name="T3" fmla="*/ 0 h 26"/>
              <a:gd name="T4" fmla="*/ 61 w 61"/>
              <a:gd name="T5" fmla="*/ 2 h 26"/>
              <a:gd name="T6" fmla="*/ 61 w 61"/>
              <a:gd name="T7" fmla="*/ 23 h 26"/>
              <a:gd name="T8" fmla="*/ 59 w 61"/>
              <a:gd name="T9" fmla="*/ 26 h 26"/>
              <a:gd name="T10" fmla="*/ 30 w 61"/>
              <a:gd name="T11" fmla="*/ 26 h 26"/>
              <a:gd name="T12" fmla="*/ 30 w 61"/>
              <a:gd name="T13" fmla="*/ 21 h 26"/>
              <a:gd name="T14" fmla="*/ 56 w 61"/>
              <a:gd name="T15" fmla="*/ 21 h 26"/>
              <a:gd name="T16" fmla="*/ 56 w 61"/>
              <a:gd name="T17" fmla="*/ 4 h 26"/>
              <a:gd name="T18" fmla="*/ 30 w 61"/>
              <a:gd name="T19" fmla="*/ 4 h 26"/>
              <a:gd name="T20" fmla="*/ 30 w 61"/>
              <a:gd name="T21" fmla="*/ 0 h 26"/>
              <a:gd name="T22" fmla="*/ 2 w 61"/>
              <a:gd name="T23" fmla="*/ 0 h 26"/>
              <a:gd name="T24" fmla="*/ 30 w 61"/>
              <a:gd name="T25" fmla="*/ 0 h 26"/>
              <a:gd name="T26" fmla="*/ 30 w 61"/>
              <a:gd name="T27" fmla="*/ 4 h 26"/>
              <a:gd name="T28" fmla="*/ 4 w 61"/>
              <a:gd name="T29" fmla="*/ 4 h 26"/>
              <a:gd name="T30" fmla="*/ 4 w 61"/>
              <a:gd name="T31" fmla="*/ 21 h 26"/>
              <a:gd name="T32" fmla="*/ 30 w 61"/>
              <a:gd name="T33" fmla="*/ 21 h 26"/>
              <a:gd name="T34" fmla="*/ 30 w 61"/>
              <a:gd name="T35" fmla="*/ 26 h 26"/>
              <a:gd name="T36" fmla="*/ 2 w 61"/>
              <a:gd name="T37" fmla="*/ 26 h 26"/>
              <a:gd name="T38" fmla="*/ 0 w 61"/>
              <a:gd name="T39" fmla="*/ 23 h 26"/>
              <a:gd name="T40" fmla="*/ 0 w 61"/>
              <a:gd name="T41" fmla="*/ 2 h 26"/>
              <a:gd name="T42" fmla="*/ 2 w 61"/>
              <a:gd name="T4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26">
                <a:moveTo>
                  <a:pt x="30" y="0"/>
                </a:move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1" y="1"/>
                  <a:pt x="61" y="2"/>
                </a:cubicBezTo>
                <a:cubicBezTo>
                  <a:pt x="61" y="23"/>
                  <a:pt x="61" y="23"/>
                  <a:pt x="61" y="23"/>
                </a:cubicBezTo>
                <a:cubicBezTo>
                  <a:pt x="61" y="25"/>
                  <a:pt x="60" y="26"/>
                  <a:pt x="59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1"/>
                  <a:pt x="30" y="21"/>
                  <a:pt x="30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4"/>
                  <a:pt x="56" y="4"/>
                  <a:pt x="56" y="4"/>
                </a:cubicBezTo>
                <a:cubicBezTo>
                  <a:pt x="30" y="4"/>
                  <a:pt x="30" y="4"/>
                  <a:pt x="30" y="4"/>
                </a:cubicBezTo>
                <a:lnTo>
                  <a:pt x="30" y="0"/>
                </a:lnTo>
                <a:close/>
                <a:moveTo>
                  <a:pt x="2" y="0"/>
                </a:moveTo>
                <a:cubicBezTo>
                  <a:pt x="30" y="0"/>
                  <a:pt x="30" y="0"/>
                  <a:pt x="30" y="0"/>
                </a:cubicBezTo>
                <a:cubicBezTo>
                  <a:pt x="30" y="4"/>
                  <a:pt x="30" y="4"/>
                  <a:pt x="3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6"/>
                  <a:pt x="30" y="26"/>
                  <a:pt x="30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01" name="Group 82"/>
          <p:cNvGrpSpPr/>
          <p:nvPr/>
        </p:nvGrpSpPr>
        <p:grpSpPr>
          <a:xfrm>
            <a:off x="4340681" y="2343032"/>
            <a:ext cx="264017" cy="264017"/>
            <a:chOff x="8216107" y="1647825"/>
            <a:chExt cx="464344" cy="464344"/>
          </a:xfrm>
          <a:solidFill>
            <a:schemeClr val="bg1">
              <a:lumMod val="50000"/>
            </a:schemeClr>
          </a:solidFill>
        </p:grpSpPr>
        <p:sp>
          <p:nvSpPr>
            <p:cNvPr id="102" name="AutoShape 81"/>
            <p:cNvSpPr/>
            <p:nvPr/>
          </p:nvSpPr>
          <p:spPr bwMode="auto">
            <a:xfrm>
              <a:off x="8216107" y="164782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3" name="AutoShape 82"/>
            <p:cNvSpPr/>
            <p:nvPr/>
          </p:nvSpPr>
          <p:spPr bwMode="auto">
            <a:xfrm>
              <a:off x="8259763" y="202485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104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3697646" y="4257170"/>
            <a:ext cx="15500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58FCB"/>
                </a:solidFill>
                <a:latin typeface="+mj-ea"/>
                <a:ea typeface="+mj-ea"/>
              </a:rPr>
              <a:t>Step </a:t>
            </a:r>
            <a:r>
              <a:rPr lang="en-US" altLang="zh-CN" sz="1400" dirty="0" smtClean="0">
                <a:solidFill>
                  <a:srgbClr val="358FCB"/>
                </a:solidFill>
                <a:latin typeface="+mj-ea"/>
                <a:ea typeface="+mj-ea"/>
              </a:rPr>
              <a:t>2</a:t>
            </a:r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：</a:t>
            </a:r>
            <a:r>
              <a:rPr lang="zh-CN" altLang="en-US" sz="1400" dirty="0" smtClean="0">
                <a:solidFill>
                  <a:srgbClr val="358FCB"/>
                </a:solidFill>
                <a:ea typeface="微软雅黑" panose="020B0503020204020204" pitchFamily="34" charset="-122"/>
              </a:rPr>
              <a:t>智能化</a:t>
            </a:r>
            <a:endParaRPr lang="zh-CN" altLang="en-US" sz="1400" dirty="0">
              <a:solidFill>
                <a:srgbClr val="358FCB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5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3875314" y="4564947"/>
            <a:ext cx="118654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986306" y="4554673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关键词：智能化程度高、用户体验极好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107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6012945" y="2617425"/>
            <a:ext cx="15259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358FCB"/>
                </a:solidFill>
                <a:latin typeface="+mj-ea"/>
                <a:ea typeface="+mj-ea"/>
              </a:rPr>
              <a:t>Step 3</a:t>
            </a:r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：</a:t>
            </a:r>
            <a:r>
              <a:rPr lang="zh-CN" altLang="en-US" sz="1400" dirty="0" smtClean="0">
                <a:solidFill>
                  <a:srgbClr val="358FCB"/>
                </a:solidFill>
                <a:ea typeface="微软雅黑" panose="020B0503020204020204" pitchFamily="34" charset="-122"/>
              </a:rPr>
              <a:t>自动化</a:t>
            </a:r>
            <a:endParaRPr lang="zh-CN" altLang="en-US" sz="1400" dirty="0">
              <a:solidFill>
                <a:srgbClr val="358FCB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8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6150429" y="2925202"/>
            <a:ext cx="125185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875507" y="2952850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关键词：供应链管理；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grpSp>
        <p:nvGrpSpPr>
          <p:cNvPr id="110" name="组合 86"/>
          <p:cNvGrpSpPr/>
          <p:nvPr/>
        </p:nvGrpSpPr>
        <p:grpSpPr>
          <a:xfrm>
            <a:off x="1318403" y="1094688"/>
            <a:ext cx="340923" cy="296058"/>
            <a:chOff x="5753100" y="4821238"/>
            <a:chExt cx="760413" cy="741362"/>
          </a:xfrm>
          <a:solidFill>
            <a:srgbClr val="7F7F7F"/>
          </a:solidFill>
        </p:grpSpPr>
        <p:sp>
          <p:nvSpPr>
            <p:cNvPr id="111" name="Freeform 915"/>
            <p:cNvSpPr>
              <a:spLocks/>
            </p:cNvSpPr>
            <p:nvPr/>
          </p:nvSpPr>
          <p:spPr bwMode="auto">
            <a:xfrm>
              <a:off x="6064250" y="4821238"/>
              <a:ext cx="104775" cy="123825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2" name="Freeform 916"/>
            <p:cNvSpPr>
              <a:spLocks/>
            </p:cNvSpPr>
            <p:nvPr/>
          </p:nvSpPr>
          <p:spPr bwMode="auto">
            <a:xfrm>
              <a:off x="5838824" y="4929188"/>
              <a:ext cx="471487" cy="492125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3" name="Freeform 917"/>
            <p:cNvSpPr>
              <a:spLocks noEditPoints="1"/>
            </p:cNvSpPr>
            <p:nvPr/>
          </p:nvSpPr>
          <p:spPr bwMode="auto">
            <a:xfrm>
              <a:off x="5753100" y="5135563"/>
              <a:ext cx="168275" cy="153988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4" name="Freeform 918"/>
            <p:cNvSpPr>
              <a:spLocks/>
            </p:cNvSpPr>
            <p:nvPr/>
          </p:nvSpPr>
          <p:spPr bwMode="auto">
            <a:xfrm>
              <a:off x="5764213" y="5105400"/>
              <a:ext cx="749300" cy="457200"/>
            </a:xfrm>
            <a:custGeom>
              <a:avLst/>
              <a:gdLst>
                <a:gd name="T0" fmla="*/ 472 w 472"/>
                <a:gd name="T1" fmla="*/ 0 h 288"/>
                <a:gd name="T2" fmla="*/ 389 w 472"/>
                <a:gd name="T3" fmla="*/ 33 h 288"/>
                <a:gd name="T4" fmla="*/ 406 w 472"/>
                <a:gd name="T5" fmla="*/ 45 h 288"/>
                <a:gd name="T6" fmla="*/ 302 w 472"/>
                <a:gd name="T7" fmla="*/ 156 h 288"/>
                <a:gd name="T8" fmla="*/ 210 w 472"/>
                <a:gd name="T9" fmla="*/ 147 h 288"/>
                <a:gd name="T10" fmla="*/ 137 w 472"/>
                <a:gd name="T11" fmla="*/ 222 h 288"/>
                <a:gd name="T12" fmla="*/ 61 w 472"/>
                <a:gd name="T13" fmla="*/ 184 h 288"/>
                <a:gd name="T14" fmla="*/ 0 w 472"/>
                <a:gd name="T15" fmla="*/ 262 h 288"/>
                <a:gd name="T16" fmla="*/ 33 w 472"/>
                <a:gd name="T17" fmla="*/ 288 h 288"/>
                <a:gd name="T18" fmla="*/ 73 w 472"/>
                <a:gd name="T19" fmla="*/ 239 h 288"/>
                <a:gd name="T20" fmla="*/ 146 w 472"/>
                <a:gd name="T21" fmla="*/ 274 h 288"/>
                <a:gd name="T22" fmla="*/ 226 w 472"/>
                <a:gd name="T23" fmla="*/ 191 h 288"/>
                <a:gd name="T24" fmla="*/ 318 w 472"/>
                <a:gd name="T25" fmla="*/ 201 h 288"/>
                <a:gd name="T26" fmla="*/ 441 w 472"/>
                <a:gd name="T27" fmla="*/ 71 h 288"/>
                <a:gd name="T28" fmla="*/ 465 w 472"/>
                <a:gd name="T29" fmla="*/ 88 h 288"/>
                <a:gd name="T30" fmla="*/ 472 w 472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288">
                  <a:moveTo>
                    <a:pt x="472" y="0"/>
                  </a:moveTo>
                  <a:lnTo>
                    <a:pt x="389" y="33"/>
                  </a:lnTo>
                  <a:lnTo>
                    <a:pt x="406" y="45"/>
                  </a:lnTo>
                  <a:lnTo>
                    <a:pt x="302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4"/>
                  </a:lnTo>
                  <a:lnTo>
                    <a:pt x="0" y="262"/>
                  </a:lnTo>
                  <a:lnTo>
                    <a:pt x="33" y="288"/>
                  </a:lnTo>
                  <a:lnTo>
                    <a:pt x="73" y="239"/>
                  </a:lnTo>
                  <a:lnTo>
                    <a:pt x="146" y="274"/>
                  </a:lnTo>
                  <a:lnTo>
                    <a:pt x="226" y="191"/>
                  </a:lnTo>
                  <a:lnTo>
                    <a:pt x="318" y="201"/>
                  </a:lnTo>
                  <a:lnTo>
                    <a:pt x="441" y="71"/>
                  </a:lnTo>
                  <a:lnTo>
                    <a:pt x="465" y="88"/>
                  </a:lnTo>
                  <a:lnTo>
                    <a:pt x="4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115" name="Rounded Rectangle 114"/>
          <p:cNvSpPr/>
          <p:nvPr/>
        </p:nvSpPr>
        <p:spPr>
          <a:xfrm>
            <a:off x="1644013" y="1080525"/>
            <a:ext cx="3584984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7F7F7F"/>
                </a:solidFill>
                <a:latin typeface="+mn-ea"/>
              </a:rPr>
              <a:t>制定</a:t>
            </a:r>
            <a:r>
              <a:rPr lang="zh-CN" altLang="en-US" sz="1600" dirty="0">
                <a:solidFill>
                  <a:srgbClr val="7F7F7F"/>
                </a:solidFill>
                <a:latin typeface="+mn-ea"/>
              </a:rPr>
              <a:t>产</a:t>
            </a:r>
            <a:r>
              <a:rPr lang="zh-CN" altLang="en-US" sz="1600" dirty="0" smtClean="0">
                <a:solidFill>
                  <a:srgbClr val="7F7F7F"/>
                </a:solidFill>
                <a:latin typeface="+mn-ea"/>
              </a:rPr>
              <a:t>品</a:t>
            </a:r>
            <a:r>
              <a:rPr lang="zh-CN" altLang="en-US" sz="1600" dirty="0" smtClean="0">
                <a:solidFill>
                  <a:srgbClr val="358FCB"/>
                </a:solidFill>
                <a:latin typeface="+mj-ea"/>
                <a:ea typeface="+mj-ea"/>
              </a:rPr>
              <a:t>路线图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  <a:ea typeface="+mj-ea"/>
              </a:rPr>
              <a:t>，</a:t>
            </a:r>
            <a:r>
              <a:rPr lang="zh-CN" altLang="en-US" sz="1600" dirty="0" smtClean="0">
                <a:solidFill>
                  <a:srgbClr val="7F7F7F"/>
                </a:solidFill>
                <a:latin typeface="+mn-ea"/>
              </a:rPr>
              <a:t>把握产品走向。</a:t>
            </a:r>
            <a:endParaRPr lang="zh-CN" altLang="en-US" sz="16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17" name="Action Button: Custom 116">
            <a:hlinkClick r:id="" action="ppaction://noaction" highlightClick="1"/>
          </p:cNvPr>
          <p:cNvSpPr/>
          <p:nvPr/>
        </p:nvSpPr>
        <p:spPr>
          <a:xfrm>
            <a:off x="1064895" y="1193585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60598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702695" y="1086789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提炼</a:t>
            </a:r>
            <a:r>
              <a:rPr lang="zh-CN" altLang="en-US" sz="1600" dirty="0">
                <a:solidFill>
                  <a:srgbClr val="358FCB"/>
                </a:solidFill>
                <a:latin typeface="+mj-ea"/>
              </a:rPr>
              <a:t>业务模型</a:t>
            </a:r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，指导业务开发。</a:t>
            </a: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99851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278"/>
          <p:cNvSpPr/>
          <p:nvPr/>
        </p:nvSpPr>
        <p:spPr bwMode="auto">
          <a:xfrm>
            <a:off x="1372748" y="1107821"/>
            <a:ext cx="186498" cy="282323"/>
          </a:xfrm>
          <a:custGeom>
            <a:avLst/>
            <a:gdLst>
              <a:gd name="T0" fmla="*/ 228 w 382"/>
              <a:gd name="T1" fmla="*/ 290 h 579"/>
              <a:gd name="T2" fmla="*/ 348 w 382"/>
              <a:gd name="T3" fmla="*/ 13 h 579"/>
              <a:gd name="T4" fmla="*/ 330 w 382"/>
              <a:gd name="T5" fmla="*/ 1 h 579"/>
              <a:gd name="T6" fmla="*/ 318 w 382"/>
              <a:gd name="T7" fmla="*/ 19 h 579"/>
              <a:gd name="T8" fmla="*/ 191 w 382"/>
              <a:gd name="T9" fmla="*/ 274 h 579"/>
              <a:gd name="T10" fmla="*/ 64 w 382"/>
              <a:gd name="T11" fmla="*/ 19 h 579"/>
              <a:gd name="T12" fmla="*/ 52 w 382"/>
              <a:gd name="T13" fmla="*/ 1 h 579"/>
              <a:gd name="T14" fmla="*/ 34 w 382"/>
              <a:gd name="T15" fmla="*/ 13 h 579"/>
              <a:gd name="T16" fmla="*/ 154 w 382"/>
              <a:gd name="T17" fmla="*/ 290 h 579"/>
              <a:gd name="T18" fmla="*/ 34 w 382"/>
              <a:gd name="T19" fmla="*/ 567 h 579"/>
              <a:gd name="T20" fmla="*/ 49 w 382"/>
              <a:gd name="T21" fmla="*/ 579 h 579"/>
              <a:gd name="T22" fmla="*/ 52 w 382"/>
              <a:gd name="T23" fmla="*/ 579 h 579"/>
              <a:gd name="T24" fmla="*/ 64 w 382"/>
              <a:gd name="T25" fmla="*/ 561 h 579"/>
              <a:gd name="T26" fmla="*/ 191 w 382"/>
              <a:gd name="T27" fmla="*/ 306 h 579"/>
              <a:gd name="T28" fmla="*/ 318 w 382"/>
              <a:gd name="T29" fmla="*/ 561 h 579"/>
              <a:gd name="T30" fmla="*/ 330 w 382"/>
              <a:gd name="T31" fmla="*/ 579 h 579"/>
              <a:gd name="T32" fmla="*/ 333 w 382"/>
              <a:gd name="T33" fmla="*/ 579 h 579"/>
              <a:gd name="T34" fmla="*/ 348 w 382"/>
              <a:gd name="T35" fmla="*/ 567 h 579"/>
              <a:gd name="T36" fmla="*/ 228 w 382"/>
              <a:gd name="T37" fmla="*/ 290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2" h="579">
                <a:moveTo>
                  <a:pt x="228" y="290"/>
                </a:moveTo>
                <a:cubicBezTo>
                  <a:pt x="382" y="209"/>
                  <a:pt x="348" y="16"/>
                  <a:pt x="348" y="13"/>
                </a:cubicBezTo>
                <a:cubicBezTo>
                  <a:pt x="346" y="5"/>
                  <a:pt x="338" y="0"/>
                  <a:pt x="330" y="1"/>
                </a:cubicBezTo>
                <a:cubicBezTo>
                  <a:pt x="322" y="3"/>
                  <a:pt x="317" y="11"/>
                  <a:pt x="318" y="19"/>
                </a:cubicBezTo>
                <a:cubicBezTo>
                  <a:pt x="319" y="27"/>
                  <a:pt x="351" y="211"/>
                  <a:pt x="191" y="274"/>
                </a:cubicBezTo>
                <a:cubicBezTo>
                  <a:pt x="31" y="211"/>
                  <a:pt x="63" y="27"/>
                  <a:pt x="64" y="19"/>
                </a:cubicBezTo>
                <a:cubicBezTo>
                  <a:pt x="66" y="11"/>
                  <a:pt x="60" y="3"/>
                  <a:pt x="52" y="1"/>
                </a:cubicBezTo>
                <a:cubicBezTo>
                  <a:pt x="44" y="0"/>
                  <a:pt x="36" y="5"/>
                  <a:pt x="34" y="13"/>
                </a:cubicBezTo>
                <a:cubicBezTo>
                  <a:pt x="34" y="16"/>
                  <a:pt x="0" y="209"/>
                  <a:pt x="154" y="290"/>
                </a:cubicBezTo>
                <a:cubicBezTo>
                  <a:pt x="0" y="371"/>
                  <a:pt x="34" y="564"/>
                  <a:pt x="34" y="567"/>
                </a:cubicBezTo>
                <a:cubicBezTo>
                  <a:pt x="35" y="574"/>
                  <a:pt x="42" y="579"/>
                  <a:pt x="49" y="579"/>
                </a:cubicBezTo>
                <a:cubicBezTo>
                  <a:pt x="50" y="579"/>
                  <a:pt x="51" y="579"/>
                  <a:pt x="52" y="579"/>
                </a:cubicBezTo>
                <a:cubicBezTo>
                  <a:pt x="60" y="577"/>
                  <a:pt x="65" y="569"/>
                  <a:pt x="64" y="561"/>
                </a:cubicBezTo>
                <a:cubicBezTo>
                  <a:pt x="63" y="553"/>
                  <a:pt x="31" y="369"/>
                  <a:pt x="191" y="306"/>
                </a:cubicBezTo>
                <a:cubicBezTo>
                  <a:pt x="351" y="369"/>
                  <a:pt x="319" y="553"/>
                  <a:pt x="318" y="561"/>
                </a:cubicBezTo>
                <a:cubicBezTo>
                  <a:pt x="316" y="569"/>
                  <a:pt x="322" y="577"/>
                  <a:pt x="330" y="579"/>
                </a:cubicBezTo>
                <a:cubicBezTo>
                  <a:pt x="331" y="579"/>
                  <a:pt x="332" y="579"/>
                  <a:pt x="333" y="579"/>
                </a:cubicBezTo>
                <a:cubicBezTo>
                  <a:pt x="340" y="579"/>
                  <a:pt x="347" y="574"/>
                  <a:pt x="348" y="567"/>
                </a:cubicBezTo>
                <a:cubicBezTo>
                  <a:pt x="348" y="564"/>
                  <a:pt x="382" y="371"/>
                  <a:pt x="228" y="29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pPr defTabSz="914400">
              <a:defRPr/>
            </a:pPr>
            <a:endParaRPr lang="en-AU" sz="1800" kern="0">
              <a:solidFill>
                <a:srgbClr val="000000"/>
              </a:solidFill>
              <a:latin typeface="微软雅黑" panose="020B0503020204020204" pitchFamily="34" charset="-122"/>
              <a:ea typeface="Microsoft YaHei UI" panose="020B0503020204020204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28684" y="1515837"/>
            <a:ext cx="7286625" cy="2523990"/>
            <a:chOff x="928684" y="1515837"/>
            <a:chExt cx="7286625" cy="2523990"/>
          </a:xfrm>
        </p:grpSpPr>
        <p:sp>
          <p:nvSpPr>
            <p:cNvPr id="48" name="Rounded Rectangle 47"/>
            <p:cNvSpPr/>
            <p:nvPr/>
          </p:nvSpPr>
          <p:spPr>
            <a:xfrm>
              <a:off x="3818593" y="3715442"/>
              <a:ext cx="1863750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rgbClr val="7F7F7F"/>
                  </a:solidFill>
                  <a:latin typeface="+mn-ea"/>
                </a:rPr>
                <a:t>PO</a:t>
              </a:r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流程管理模型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28684" y="1515837"/>
              <a:ext cx="7286625" cy="2019300"/>
            </a:xfrm>
            <a:prstGeom prst="rect">
              <a:avLst/>
            </a:prstGeom>
          </p:spPr>
        </p:pic>
      </p:grpSp>
      <p:pic>
        <p:nvPicPr>
          <p:cNvPr id="11266" name="Picture 2" descr="http://confluence.newegg.org/download/attachments/8652659/Process%20Management.png?version=1&amp;modificationDate=1506671113197&amp;api=v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46" y="1457325"/>
            <a:ext cx="85725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75480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655275" y="1085844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制定</a:t>
            </a:r>
            <a:r>
              <a:rPr lang="zh-CN" altLang="en-US" sz="1600" dirty="0">
                <a:solidFill>
                  <a:srgbClr val="358FCB"/>
                </a:solidFill>
                <a:latin typeface="+mj-ea"/>
              </a:rPr>
              <a:t>文档规范</a:t>
            </a:r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，严格要求质量。</a:t>
            </a: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61856" y="1211156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AutoShape 17"/>
          <p:cNvSpPr/>
          <p:nvPr/>
        </p:nvSpPr>
        <p:spPr bwMode="auto">
          <a:xfrm>
            <a:off x="1352750" y="1135559"/>
            <a:ext cx="256925" cy="249458"/>
          </a:xfrm>
          <a:custGeom>
            <a:avLst/>
            <a:gdLst>
              <a:gd name="T0" fmla="*/ 10473 w 20946"/>
              <a:gd name="T1" fmla="*/ 10800 h 21600"/>
              <a:gd name="T2" fmla="*/ 10473 w 20946"/>
              <a:gd name="T3" fmla="*/ 10800 h 21600"/>
              <a:gd name="T4" fmla="*/ 10473 w 20946"/>
              <a:gd name="T5" fmla="*/ 10800 h 21600"/>
              <a:gd name="T6" fmla="*/ 10473 w 20946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946" h="21600">
                <a:moveTo>
                  <a:pt x="18509" y="15329"/>
                </a:moveTo>
                <a:lnTo>
                  <a:pt x="11782" y="15329"/>
                </a:lnTo>
                <a:cubicBezTo>
                  <a:pt x="10699" y="15329"/>
                  <a:pt x="9818" y="14391"/>
                  <a:pt x="9818" y="13238"/>
                </a:cubicBezTo>
                <a:cubicBezTo>
                  <a:pt x="9818" y="12086"/>
                  <a:pt x="10699" y="11148"/>
                  <a:pt x="11782" y="11148"/>
                </a:cubicBezTo>
                <a:lnTo>
                  <a:pt x="17673" y="11148"/>
                </a:lnTo>
                <a:cubicBezTo>
                  <a:pt x="18077" y="11142"/>
                  <a:pt x="18477" y="10934"/>
                  <a:pt x="18721" y="10588"/>
                </a:cubicBezTo>
                <a:cubicBezTo>
                  <a:pt x="18789" y="10491"/>
                  <a:pt x="18842" y="10381"/>
                  <a:pt x="18885" y="10267"/>
                </a:cubicBezTo>
                <a:cubicBezTo>
                  <a:pt x="18890" y="10251"/>
                  <a:pt x="18901" y="10239"/>
                  <a:pt x="18906" y="10224"/>
                </a:cubicBezTo>
                <a:cubicBezTo>
                  <a:pt x="19377" y="10880"/>
                  <a:pt x="19636" y="11686"/>
                  <a:pt x="19636" y="12541"/>
                </a:cubicBezTo>
                <a:cubicBezTo>
                  <a:pt x="19636" y="13613"/>
                  <a:pt x="19230" y="14607"/>
                  <a:pt x="18509" y="15329"/>
                </a:cubicBezTo>
                <a:moveTo>
                  <a:pt x="17673" y="17767"/>
                </a:moveTo>
                <a:cubicBezTo>
                  <a:pt x="17673" y="19114"/>
                  <a:pt x="16647" y="20206"/>
                  <a:pt x="15382" y="20206"/>
                </a:cubicBezTo>
                <a:lnTo>
                  <a:pt x="3600" y="20206"/>
                </a:lnTo>
                <a:cubicBezTo>
                  <a:pt x="2334" y="20206"/>
                  <a:pt x="1309" y="19114"/>
                  <a:pt x="1309" y="17767"/>
                </a:cubicBezTo>
                <a:lnTo>
                  <a:pt x="1309" y="6786"/>
                </a:lnTo>
                <a:cubicBezTo>
                  <a:pt x="1931" y="7334"/>
                  <a:pt x="2730" y="7664"/>
                  <a:pt x="3600" y="7664"/>
                </a:cubicBezTo>
                <a:lnTo>
                  <a:pt x="14400" y="7664"/>
                </a:lnTo>
                <a:lnTo>
                  <a:pt x="17018" y="7664"/>
                </a:lnTo>
                <a:cubicBezTo>
                  <a:pt x="17379" y="7664"/>
                  <a:pt x="17673" y="7976"/>
                  <a:pt x="17673" y="8361"/>
                </a:cubicBezTo>
                <a:lnTo>
                  <a:pt x="17673" y="9754"/>
                </a:lnTo>
                <a:lnTo>
                  <a:pt x="11782" y="9754"/>
                </a:lnTo>
                <a:cubicBezTo>
                  <a:pt x="9974" y="9754"/>
                  <a:pt x="8509" y="11314"/>
                  <a:pt x="8509" y="13238"/>
                </a:cubicBezTo>
                <a:cubicBezTo>
                  <a:pt x="8509" y="15163"/>
                  <a:pt x="9974" y="16722"/>
                  <a:pt x="11782" y="16722"/>
                </a:cubicBezTo>
                <a:lnTo>
                  <a:pt x="17673" y="16722"/>
                </a:lnTo>
                <a:cubicBezTo>
                  <a:pt x="17673" y="16722"/>
                  <a:pt x="17673" y="17767"/>
                  <a:pt x="17673" y="17767"/>
                </a:cubicBezTo>
                <a:close/>
                <a:moveTo>
                  <a:pt x="16363" y="5574"/>
                </a:moveTo>
                <a:lnTo>
                  <a:pt x="16363" y="6270"/>
                </a:lnTo>
                <a:lnTo>
                  <a:pt x="14400" y="6270"/>
                </a:lnTo>
                <a:lnTo>
                  <a:pt x="3600" y="6270"/>
                </a:lnTo>
                <a:cubicBezTo>
                  <a:pt x="3246" y="6270"/>
                  <a:pt x="2916" y="6179"/>
                  <a:pt x="2617" y="6027"/>
                </a:cubicBezTo>
                <a:lnTo>
                  <a:pt x="2617" y="5574"/>
                </a:lnTo>
                <a:cubicBezTo>
                  <a:pt x="2617" y="5574"/>
                  <a:pt x="16363" y="5574"/>
                  <a:pt x="16363" y="5574"/>
                </a:cubicBezTo>
                <a:close/>
                <a:moveTo>
                  <a:pt x="16363" y="4877"/>
                </a:moveTo>
                <a:lnTo>
                  <a:pt x="2617" y="4877"/>
                </a:lnTo>
                <a:lnTo>
                  <a:pt x="2617" y="4180"/>
                </a:lnTo>
                <a:lnTo>
                  <a:pt x="16363" y="4180"/>
                </a:lnTo>
                <a:cubicBezTo>
                  <a:pt x="16363" y="4180"/>
                  <a:pt x="16363" y="4877"/>
                  <a:pt x="16363" y="4877"/>
                </a:cubicBezTo>
                <a:close/>
                <a:moveTo>
                  <a:pt x="16363" y="3483"/>
                </a:moveTo>
                <a:lnTo>
                  <a:pt x="2617" y="3483"/>
                </a:lnTo>
                <a:lnTo>
                  <a:pt x="2617" y="2787"/>
                </a:lnTo>
                <a:lnTo>
                  <a:pt x="16363" y="2787"/>
                </a:lnTo>
                <a:cubicBezTo>
                  <a:pt x="16363" y="2787"/>
                  <a:pt x="16363" y="3483"/>
                  <a:pt x="16363" y="3483"/>
                </a:cubicBezTo>
                <a:close/>
                <a:moveTo>
                  <a:pt x="3600" y="1393"/>
                </a:moveTo>
                <a:lnTo>
                  <a:pt x="14400" y="1393"/>
                </a:lnTo>
                <a:lnTo>
                  <a:pt x="17018" y="1393"/>
                </a:lnTo>
                <a:cubicBezTo>
                  <a:pt x="17379" y="1393"/>
                  <a:pt x="17673" y="1705"/>
                  <a:pt x="17673" y="2090"/>
                </a:cubicBezTo>
                <a:lnTo>
                  <a:pt x="17673" y="3832"/>
                </a:lnTo>
                <a:lnTo>
                  <a:pt x="17673" y="4180"/>
                </a:lnTo>
                <a:lnTo>
                  <a:pt x="17673" y="6398"/>
                </a:lnTo>
                <a:cubicBezTo>
                  <a:pt x="17466" y="6321"/>
                  <a:pt x="17249" y="6270"/>
                  <a:pt x="17018" y="6270"/>
                </a:cubicBezTo>
                <a:lnTo>
                  <a:pt x="17018" y="5574"/>
                </a:lnTo>
                <a:lnTo>
                  <a:pt x="17018" y="4180"/>
                </a:lnTo>
                <a:lnTo>
                  <a:pt x="17018" y="2787"/>
                </a:lnTo>
                <a:cubicBezTo>
                  <a:pt x="17018" y="2401"/>
                  <a:pt x="16724" y="2090"/>
                  <a:pt x="16363" y="2090"/>
                </a:cubicBezTo>
                <a:lnTo>
                  <a:pt x="2617" y="2090"/>
                </a:lnTo>
                <a:cubicBezTo>
                  <a:pt x="2256" y="2090"/>
                  <a:pt x="1963" y="2401"/>
                  <a:pt x="1963" y="2787"/>
                </a:cubicBezTo>
                <a:lnTo>
                  <a:pt x="1963" y="4180"/>
                </a:lnTo>
                <a:lnTo>
                  <a:pt x="1963" y="5534"/>
                </a:lnTo>
                <a:cubicBezTo>
                  <a:pt x="1559" y="5094"/>
                  <a:pt x="1309" y="4495"/>
                  <a:pt x="1309" y="3832"/>
                </a:cubicBezTo>
                <a:cubicBezTo>
                  <a:pt x="1309" y="2485"/>
                  <a:pt x="2334" y="1393"/>
                  <a:pt x="3600" y="1393"/>
                </a:cubicBezTo>
                <a:moveTo>
                  <a:pt x="18983" y="8361"/>
                </a:moveTo>
                <a:lnTo>
                  <a:pt x="18982" y="8361"/>
                </a:lnTo>
                <a:lnTo>
                  <a:pt x="18982" y="4180"/>
                </a:lnTo>
                <a:lnTo>
                  <a:pt x="18982" y="3832"/>
                </a:lnTo>
                <a:lnTo>
                  <a:pt x="18982" y="2090"/>
                </a:lnTo>
                <a:cubicBezTo>
                  <a:pt x="18982" y="935"/>
                  <a:pt x="18102" y="0"/>
                  <a:pt x="17018" y="0"/>
                </a:cubicBezTo>
                <a:lnTo>
                  <a:pt x="14400" y="0"/>
                </a:lnTo>
                <a:lnTo>
                  <a:pt x="3600" y="0"/>
                </a:lnTo>
                <a:cubicBezTo>
                  <a:pt x="1614" y="0"/>
                  <a:pt x="0" y="1719"/>
                  <a:pt x="0" y="3832"/>
                </a:cubicBezTo>
                <a:lnTo>
                  <a:pt x="0" y="17767"/>
                </a:lnTo>
                <a:cubicBezTo>
                  <a:pt x="0" y="19880"/>
                  <a:pt x="1614" y="21600"/>
                  <a:pt x="3600" y="21600"/>
                </a:cubicBezTo>
                <a:lnTo>
                  <a:pt x="15382" y="21600"/>
                </a:lnTo>
                <a:cubicBezTo>
                  <a:pt x="17366" y="21600"/>
                  <a:pt x="18982" y="19880"/>
                  <a:pt x="18982" y="17767"/>
                </a:cubicBezTo>
                <a:lnTo>
                  <a:pt x="18982" y="16722"/>
                </a:lnTo>
                <a:lnTo>
                  <a:pt x="18983" y="16722"/>
                </a:lnTo>
                <a:cubicBezTo>
                  <a:pt x="21600" y="14631"/>
                  <a:pt x="21600" y="10452"/>
                  <a:pt x="18983" y="8361"/>
                </a:cubicBezTo>
              </a:path>
            </a:pathLst>
          </a:custGeom>
          <a:solidFill>
            <a:srgbClr val="7F7F7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29679" y="2092377"/>
            <a:ext cx="963798" cy="324385"/>
            <a:chOff x="1550534" y="1598835"/>
            <a:chExt cx="963798" cy="324385"/>
          </a:xfrm>
        </p:grpSpPr>
        <p:sp>
          <p:nvSpPr>
            <p:cNvPr id="9" name="Rounded Rectangle 8"/>
            <p:cNvSpPr/>
            <p:nvPr/>
          </p:nvSpPr>
          <p:spPr>
            <a:xfrm>
              <a:off x="1773571" y="1598835"/>
              <a:ext cx="740761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缺失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sp>
          <p:nvSpPr>
            <p:cNvPr id="10" name="Action Button: Custom 9">
              <a:hlinkClick r:id="rId3" action="ppaction://hlinksldjump" highlightClick="1"/>
            </p:cNvPr>
            <p:cNvSpPr/>
            <p:nvPr/>
          </p:nvSpPr>
          <p:spPr>
            <a:xfrm>
              <a:off x="1550534" y="1711896"/>
              <a:ext cx="97200" cy="98264"/>
            </a:xfrm>
            <a:prstGeom prst="actionButtonBlank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29679" y="2456102"/>
            <a:ext cx="963798" cy="324385"/>
            <a:chOff x="1550534" y="1598835"/>
            <a:chExt cx="963798" cy="324385"/>
          </a:xfrm>
        </p:grpSpPr>
        <p:sp>
          <p:nvSpPr>
            <p:cNvPr id="20" name="Rounded Rectangle 19"/>
            <p:cNvSpPr/>
            <p:nvPr/>
          </p:nvSpPr>
          <p:spPr>
            <a:xfrm>
              <a:off x="1773571" y="1598835"/>
              <a:ext cx="740761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过时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sp>
          <p:nvSpPr>
            <p:cNvPr id="21" name="Action Button: Custom 20">
              <a:hlinkClick r:id="rId3" action="ppaction://hlinksldjump" highlightClick="1"/>
            </p:cNvPr>
            <p:cNvSpPr/>
            <p:nvPr/>
          </p:nvSpPr>
          <p:spPr>
            <a:xfrm>
              <a:off x="1550534" y="1711896"/>
              <a:ext cx="97200" cy="98264"/>
            </a:xfrm>
            <a:prstGeom prst="actionButtonBlank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40565" y="2841599"/>
            <a:ext cx="1617209" cy="324385"/>
            <a:chOff x="1550534" y="1598835"/>
            <a:chExt cx="1617209" cy="324385"/>
          </a:xfrm>
        </p:grpSpPr>
        <p:sp>
          <p:nvSpPr>
            <p:cNvPr id="23" name="Rounded Rectangle 22"/>
            <p:cNvSpPr/>
            <p:nvPr/>
          </p:nvSpPr>
          <p:spPr>
            <a:xfrm>
              <a:off x="1773571" y="1598835"/>
              <a:ext cx="1394172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格式不统一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sp>
          <p:nvSpPr>
            <p:cNvPr id="26" name="Action Button: Custom 25">
              <a:hlinkClick r:id="rId3" action="ppaction://hlinksldjump" highlightClick="1"/>
            </p:cNvPr>
            <p:cNvSpPr/>
            <p:nvPr/>
          </p:nvSpPr>
          <p:spPr>
            <a:xfrm>
              <a:off x="1550534" y="1711896"/>
              <a:ext cx="97200" cy="98264"/>
            </a:xfrm>
            <a:prstGeom prst="actionButtonBlank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1702733" y="1718860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PO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以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前没有文档规范和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要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求：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44359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655275" y="1085844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制定</a:t>
            </a:r>
            <a:r>
              <a:rPr lang="zh-CN" altLang="en-US" sz="1600" dirty="0">
                <a:solidFill>
                  <a:srgbClr val="358FCB"/>
                </a:solidFill>
                <a:latin typeface="+mj-ea"/>
              </a:rPr>
              <a:t>文档规范</a:t>
            </a:r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，严格要求质量。</a:t>
            </a: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61856" y="1211156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AutoShape 17"/>
          <p:cNvSpPr/>
          <p:nvPr/>
        </p:nvSpPr>
        <p:spPr bwMode="auto">
          <a:xfrm>
            <a:off x="1352750" y="1135559"/>
            <a:ext cx="256925" cy="249458"/>
          </a:xfrm>
          <a:custGeom>
            <a:avLst/>
            <a:gdLst>
              <a:gd name="T0" fmla="*/ 10473 w 20946"/>
              <a:gd name="T1" fmla="*/ 10800 h 21600"/>
              <a:gd name="T2" fmla="*/ 10473 w 20946"/>
              <a:gd name="T3" fmla="*/ 10800 h 21600"/>
              <a:gd name="T4" fmla="*/ 10473 w 20946"/>
              <a:gd name="T5" fmla="*/ 10800 h 21600"/>
              <a:gd name="T6" fmla="*/ 10473 w 20946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946" h="21600">
                <a:moveTo>
                  <a:pt x="18509" y="15329"/>
                </a:moveTo>
                <a:lnTo>
                  <a:pt x="11782" y="15329"/>
                </a:lnTo>
                <a:cubicBezTo>
                  <a:pt x="10699" y="15329"/>
                  <a:pt x="9818" y="14391"/>
                  <a:pt x="9818" y="13238"/>
                </a:cubicBezTo>
                <a:cubicBezTo>
                  <a:pt x="9818" y="12086"/>
                  <a:pt x="10699" y="11148"/>
                  <a:pt x="11782" y="11148"/>
                </a:cubicBezTo>
                <a:lnTo>
                  <a:pt x="17673" y="11148"/>
                </a:lnTo>
                <a:cubicBezTo>
                  <a:pt x="18077" y="11142"/>
                  <a:pt x="18477" y="10934"/>
                  <a:pt x="18721" y="10588"/>
                </a:cubicBezTo>
                <a:cubicBezTo>
                  <a:pt x="18789" y="10491"/>
                  <a:pt x="18842" y="10381"/>
                  <a:pt x="18885" y="10267"/>
                </a:cubicBezTo>
                <a:cubicBezTo>
                  <a:pt x="18890" y="10251"/>
                  <a:pt x="18901" y="10239"/>
                  <a:pt x="18906" y="10224"/>
                </a:cubicBezTo>
                <a:cubicBezTo>
                  <a:pt x="19377" y="10880"/>
                  <a:pt x="19636" y="11686"/>
                  <a:pt x="19636" y="12541"/>
                </a:cubicBezTo>
                <a:cubicBezTo>
                  <a:pt x="19636" y="13613"/>
                  <a:pt x="19230" y="14607"/>
                  <a:pt x="18509" y="15329"/>
                </a:cubicBezTo>
                <a:moveTo>
                  <a:pt x="17673" y="17767"/>
                </a:moveTo>
                <a:cubicBezTo>
                  <a:pt x="17673" y="19114"/>
                  <a:pt x="16647" y="20206"/>
                  <a:pt x="15382" y="20206"/>
                </a:cubicBezTo>
                <a:lnTo>
                  <a:pt x="3600" y="20206"/>
                </a:lnTo>
                <a:cubicBezTo>
                  <a:pt x="2334" y="20206"/>
                  <a:pt x="1309" y="19114"/>
                  <a:pt x="1309" y="17767"/>
                </a:cubicBezTo>
                <a:lnTo>
                  <a:pt x="1309" y="6786"/>
                </a:lnTo>
                <a:cubicBezTo>
                  <a:pt x="1931" y="7334"/>
                  <a:pt x="2730" y="7664"/>
                  <a:pt x="3600" y="7664"/>
                </a:cubicBezTo>
                <a:lnTo>
                  <a:pt x="14400" y="7664"/>
                </a:lnTo>
                <a:lnTo>
                  <a:pt x="17018" y="7664"/>
                </a:lnTo>
                <a:cubicBezTo>
                  <a:pt x="17379" y="7664"/>
                  <a:pt x="17673" y="7976"/>
                  <a:pt x="17673" y="8361"/>
                </a:cubicBezTo>
                <a:lnTo>
                  <a:pt x="17673" y="9754"/>
                </a:lnTo>
                <a:lnTo>
                  <a:pt x="11782" y="9754"/>
                </a:lnTo>
                <a:cubicBezTo>
                  <a:pt x="9974" y="9754"/>
                  <a:pt x="8509" y="11314"/>
                  <a:pt x="8509" y="13238"/>
                </a:cubicBezTo>
                <a:cubicBezTo>
                  <a:pt x="8509" y="15163"/>
                  <a:pt x="9974" y="16722"/>
                  <a:pt x="11782" y="16722"/>
                </a:cubicBezTo>
                <a:lnTo>
                  <a:pt x="17673" y="16722"/>
                </a:lnTo>
                <a:cubicBezTo>
                  <a:pt x="17673" y="16722"/>
                  <a:pt x="17673" y="17767"/>
                  <a:pt x="17673" y="17767"/>
                </a:cubicBezTo>
                <a:close/>
                <a:moveTo>
                  <a:pt x="16363" y="5574"/>
                </a:moveTo>
                <a:lnTo>
                  <a:pt x="16363" y="6270"/>
                </a:lnTo>
                <a:lnTo>
                  <a:pt x="14400" y="6270"/>
                </a:lnTo>
                <a:lnTo>
                  <a:pt x="3600" y="6270"/>
                </a:lnTo>
                <a:cubicBezTo>
                  <a:pt x="3246" y="6270"/>
                  <a:pt x="2916" y="6179"/>
                  <a:pt x="2617" y="6027"/>
                </a:cubicBezTo>
                <a:lnTo>
                  <a:pt x="2617" y="5574"/>
                </a:lnTo>
                <a:cubicBezTo>
                  <a:pt x="2617" y="5574"/>
                  <a:pt x="16363" y="5574"/>
                  <a:pt x="16363" y="5574"/>
                </a:cubicBezTo>
                <a:close/>
                <a:moveTo>
                  <a:pt x="16363" y="4877"/>
                </a:moveTo>
                <a:lnTo>
                  <a:pt x="2617" y="4877"/>
                </a:lnTo>
                <a:lnTo>
                  <a:pt x="2617" y="4180"/>
                </a:lnTo>
                <a:lnTo>
                  <a:pt x="16363" y="4180"/>
                </a:lnTo>
                <a:cubicBezTo>
                  <a:pt x="16363" y="4180"/>
                  <a:pt x="16363" y="4877"/>
                  <a:pt x="16363" y="4877"/>
                </a:cubicBezTo>
                <a:close/>
                <a:moveTo>
                  <a:pt x="16363" y="3483"/>
                </a:moveTo>
                <a:lnTo>
                  <a:pt x="2617" y="3483"/>
                </a:lnTo>
                <a:lnTo>
                  <a:pt x="2617" y="2787"/>
                </a:lnTo>
                <a:lnTo>
                  <a:pt x="16363" y="2787"/>
                </a:lnTo>
                <a:cubicBezTo>
                  <a:pt x="16363" y="2787"/>
                  <a:pt x="16363" y="3483"/>
                  <a:pt x="16363" y="3483"/>
                </a:cubicBezTo>
                <a:close/>
                <a:moveTo>
                  <a:pt x="3600" y="1393"/>
                </a:moveTo>
                <a:lnTo>
                  <a:pt x="14400" y="1393"/>
                </a:lnTo>
                <a:lnTo>
                  <a:pt x="17018" y="1393"/>
                </a:lnTo>
                <a:cubicBezTo>
                  <a:pt x="17379" y="1393"/>
                  <a:pt x="17673" y="1705"/>
                  <a:pt x="17673" y="2090"/>
                </a:cubicBezTo>
                <a:lnTo>
                  <a:pt x="17673" y="3832"/>
                </a:lnTo>
                <a:lnTo>
                  <a:pt x="17673" y="4180"/>
                </a:lnTo>
                <a:lnTo>
                  <a:pt x="17673" y="6398"/>
                </a:lnTo>
                <a:cubicBezTo>
                  <a:pt x="17466" y="6321"/>
                  <a:pt x="17249" y="6270"/>
                  <a:pt x="17018" y="6270"/>
                </a:cubicBezTo>
                <a:lnTo>
                  <a:pt x="17018" y="5574"/>
                </a:lnTo>
                <a:lnTo>
                  <a:pt x="17018" y="4180"/>
                </a:lnTo>
                <a:lnTo>
                  <a:pt x="17018" y="2787"/>
                </a:lnTo>
                <a:cubicBezTo>
                  <a:pt x="17018" y="2401"/>
                  <a:pt x="16724" y="2090"/>
                  <a:pt x="16363" y="2090"/>
                </a:cubicBezTo>
                <a:lnTo>
                  <a:pt x="2617" y="2090"/>
                </a:lnTo>
                <a:cubicBezTo>
                  <a:pt x="2256" y="2090"/>
                  <a:pt x="1963" y="2401"/>
                  <a:pt x="1963" y="2787"/>
                </a:cubicBezTo>
                <a:lnTo>
                  <a:pt x="1963" y="4180"/>
                </a:lnTo>
                <a:lnTo>
                  <a:pt x="1963" y="5534"/>
                </a:lnTo>
                <a:cubicBezTo>
                  <a:pt x="1559" y="5094"/>
                  <a:pt x="1309" y="4495"/>
                  <a:pt x="1309" y="3832"/>
                </a:cubicBezTo>
                <a:cubicBezTo>
                  <a:pt x="1309" y="2485"/>
                  <a:pt x="2334" y="1393"/>
                  <a:pt x="3600" y="1393"/>
                </a:cubicBezTo>
                <a:moveTo>
                  <a:pt x="18983" y="8361"/>
                </a:moveTo>
                <a:lnTo>
                  <a:pt x="18982" y="8361"/>
                </a:lnTo>
                <a:lnTo>
                  <a:pt x="18982" y="4180"/>
                </a:lnTo>
                <a:lnTo>
                  <a:pt x="18982" y="3832"/>
                </a:lnTo>
                <a:lnTo>
                  <a:pt x="18982" y="2090"/>
                </a:lnTo>
                <a:cubicBezTo>
                  <a:pt x="18982" y="935"/>
                  <a:pt x="18102" y="0"/>
                  <a:pt x="17018" y="0"/>
                </a:cubicBezTo>
                <a:lnTo>
                  <a:pt x="14400" y="0"/>
                </a:lnTo>
                <a:lnTo>
                  <a:pt x="3600" y="0"/>
                </a:lnTo>
                <a:cubicBezTo>
                  <a:pt x="1614" y="0"/>
                  <a:pt x="0" y="1719"/>
                  <a:pt x="0" y="3832"/>
                </a:cubicBezTo>
                <a:lnTo>
                  <a:pt x="0" y="17767"/>
                </a:lnTo>
                <a:cubicBezTo>
                  <a:pt x="0" y="19880"/>
                  <a:pt x="1614" y="21600"/>
                  <a:pt x="3600" y="21600"/>
                </a:cubicBezTo>
                <a:lnTo>
                  <a:pt x="15382" y="21600"/>
                </a:lnTo>
                <a:cubicBezTo>
                  <a:pt x="17366" y="21600"/>
                  <a:pt x="18982" y="19880"/>
                  <a:pt x="18982" y="17767"/>
                </a:cubicBezTo>
                <a:lnTo>
                  <a:pt x="18982" y="16722"/>
                </a:lnTo>
                <a:lnTo>
                  <a:pt x="18983" y="16722"/>
                </a:lnTo>
                <a:cubicBezTo>
                  <a:pt x="21600" y="14631"/>
                  <a:pt x="21600" y="10452"/>
                  <a:pt x="18983" y="8361"/>
                </a:cubicBezTo>
              </a:path>
            </a:pathLst>
          </a:custGeom>
          <a:solidFill>
            <a:srgbClr val="7F7F7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3708" y="1469569"/>
            <a:ext cx="3229705" cy="52904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0016" y="1771238"/>
            <a:ext cx="8019048" cy="42952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6268" y="1260288"/>
            <a:ext cx="3048000" cy="54006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40803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804264" y="1064315"/>
            <a:ext cx="4825135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开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发</a:t>
            </a:r>
            <a:r>
              <a:rPr lang="zh-CN" altLang="en-US" sz="1600" dirty="0" smtClean="0">
                <a:solidFill>
                  <a:srgbClr val="358FCB"/>
                </a:solidFill>
                <a:latin typeface="+mj-ea"/>
              </a:rPr>
              <a:t>自测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，保证提交质量。测试逐步退出功能测试。</a:t>
            </a:r>
            <a:endParaRPr lang="zh-CN" altLang="en-US" sz="1600" dirty="0">
              <a:solidFill>
                <a:srgbClr val="7F7F7F"/>
              </a:solidFill>
              <a:latin typeface="+mj-ea"/>
            </a:endParaRP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77375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2748" y="1058310"/>
            <a:ext cx="336394" cy="3363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16437" y="1524001"/>
            <a:ext cx="7158830" cy="4802466"/>
            <a:chOff x="916437" y="1524001"/>
            <a:chExt cx="7158830" cy="480246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16437" y="1524001"/>
              <a:ext cx="7158830" cy="433073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Rounded Rectangle 21"/>
            <p:cNvSpPr/>
            <p:nvPr/>
          </p:nvSpPr>
          <p:spPr>
            <a:xfrm>
              <a:off x="3714536" y="6002082"/>
              <a:ext cx="1096949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j-ea"/>
                </a:rPr>
                <a:t>自测用例</a:t>
              </a:r>
              <a:endParaRPr lang="zh-CN" altLang="en-US" sz="1600" dirty="0">
                <a:solidFill>
                  <a:schemeClr val="bg1"/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599142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804264" y="1064315"/>
            <a:ext cx="4825135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开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发</a:t>
            </a:r>
            <a:r>
              <a:rPr lang="zh-CN" altLang="en-US" sz="1600" dirty="0" smtClean="0">
                <a:solidFill>
                  <a:srgbClr val="358FCB"/>
                </a:solidFill>
                <a:latin typeface="+mj-ea"/>
              </a:rPr>
              <a:t>自测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，保证提交质量。测试逐步退出功能测试。</a:t>
            </a:r>
            <a:endParaRPr lang="zh-CN" altLang="en-US" sz="1600" dirty="0">
              <a:solidFill>
                <a:srgbClr val="7F7F7F"/>
              </a:solidFill>
              <a:latin typeface="+mj-ea"/>
            </a:endParaRP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77375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2748" y="1058310"/>
            <a:ext cx="336394" cy="33639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540945" y="1701800"/>
            <a:ext cx="6096000" cy="4449580"/>
            <a:chOff x="1540945" y="1701800"/>
            <a:chExt cx="6096000" cy="4449580"/>
          </a:xfrm>
        </p:grpSpPr>
        <p:graphicFrame>
          <p:nvGraphicFramePr>
            <p:cNvPr id="4" name="Chart 3"/>
            <p:cNvGraphicFramePr/>
            <p:nvPr>
              <p:extLst>
                <p:ext uri="{D42A27DB-BD31-4B8C-83A1-F6EECF244321}">
                  <p14:modId xmlns:p14="http://schemas.microsoft.com/office/powerpoint/2010/main" xmlns="" val="3762554489"/>
                </p:ext>
              </p:extLst>
            </p:nvPr>
          </p:nvGraphicFramePr>
          <p:xfrm>
            <a:off x="1540945" y="1701800"/>
            <a:ext cx="6096000" cy="406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" name="Rounded Rectangle 10"/>
            <p:cNvSpPr/>
            <p:nvPr/>
          </p:nvSpPr>
          <p:spPr>
            <a:xfrm>
              <a:off x="3445198" y="5826995"/>
              <a:ext cx="1543265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rgbClr val="7F7F7F"/>
                  </a:solidFill>
                  <a:latin typeface="+mn-ea"/>
                </a:rPr>
                <a:t>Bug</a:t>
              </a:r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数量对比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85154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6314" y="1856147"/>
            <a:ext cx="5883049" cy="367082"/>
            <a:chOff x="1754102" y="2230862"/>
            <a:chExt cx="5883049" cy="367082"/>
          </a:xfrm>
        </p:grpSpPr>
        <p:grpSp>
          <p:nvGrpSpPr>
            <p:cNvPr id="21" name="Group 20"/>
            <p:cNvGrpSpPr/>
            <p:nvPr/>
          </p:nvGrpSpPr>
          <p:grpSpPr>
            <a:xfrm>
              <a:off x="1754102" y="2230862"/>
              <a:ext cx="1370727" cy="367082"/>
              <a:chOff x="5302956" y="2123234"/>
              <a:chExt cx="2348784" cy="338845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302956" y="2123234"/>
                <a:ext cx="2348784" cy="338845"/>
              </a:xfrm>
              <a:prstGeom prst="roundRect">
                <a:avLst>
                  <a:gd name="adj" fmla="val 50000"/>
                </a:avLst>
              </a:prstGeom>
              <a:solidFill>
                <a:srgbClr val="3D3743">
                  <a:alpha val="8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54408" y="2138767"/>
                <a:ext cx="1645881" cy="300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517" dirty="0" smtClean="0">
                    <a:solidFill>
                      <a:schemeClr val="bg1"/>
                    </a:solidFill>
                  </a:rPr>
                  <a:t>需求分析</a:t>
                </a:r>
                <a:endParaRPr lang="bg-BG" sz="1517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010263" y="2230862"/>
              <a:ext cx="1370727" cy="367082"/>
              <a:chOff x="5302956" y="2123234"/>
              <a:chExt cx="2348784" cy="338845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5302956" y="2123234"/>
                <a:ext cx="2348784" cy="338845"/>
              </a:xfrm>
              <a:prstGeom prst="roundRect">
                <a:avLst>
                  <a:gd name="adj" fmla="val 50000"/>
                </a:avLst>
              </a:prstGeom>
              <a:solidFill>
                <a:srgbClr val="3D3743">
                  <a:alpha val="8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986772" y="2138767"/>
                <a:ext cx="981156" cy="300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517" dirty="0" smtClean="0">
                    <a:solidFill>
                      <a:schemeClr val="bg1"/>
                    </a:solidFill>
                  </a:rPr>
                  <a:t>设计</a:t>
                </a:r>
                <a:endParaRPr lang="bg-BG" sz="1517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3118996" y="2414403"/>
              <a:ext cx="897100" cy="0"/>
            </a:xfrm>
            <a:prstGeom prst="straightConnector1">
              <a:avLst/>
            </a:prstGeom>
            <a:ln w="19050">
              <a:solidFill>
                <a:srgbClr val="3D3743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6266424" y="2230862"/>
              <a:ext cx="1370727" cy="367082"/>
              <a:chOff x="5302956" y="2123234"/>
              <a:chExt cx="2348784" cy="338845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5302956" y="2123234"/>
                <a:ext cx="2348784" cy="338845"/>
              </a:xfrm>
              <a:prstGeom prst="roundRect">
                <a:avLst>
                  <a:gd name="adj" fmla="val 50000"/>
                </a:avLst>
              </a:prstGeom>
              <a:solidFill>
                <a:srgbClr val="3D3743">
                  <a:alpha val="8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654410" y="2138767"/>
                <a:ext cx="1645881" cy="300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517" dirty="0" smtClean="0">
                    <a:solidFill>
                      <a:schemeClr val="bg1"/>
                    </a:solidFill>
                  </a:rPr>
                  <a:t>用户确认</a:t>
                </a:r>
                <a:endParaRPr lang="bg-BG" sz="1517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3" name="Straight Arrow Connector 42"/>
            <p:cNvCxnSpPr/>
            <p:nvPr/>
          </p:nvCxnSpPr>
          <p:spPr>
            <a:xfrm>
              <a:off x="5375157" y="2414403"/>
              <a:ext cx="897100" cy="0"/>
            </a:xfrm>
            <a:prstGeom prst="straightConnector1">
              <a:avLst/>
            </a:prstGeom>
            <a:ln w="19050">
              <a:solidFill>
                <a:srgbClr val="3D3743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1606314" y="3040749"/>
            <a:ext cx="5909442" cy="367082"/>
            <a:chOff x="1727710" y="3275885"/>
            <a:chExt cx="5909442" cy="367082"/>
          </a:xfrm>
        </p:grpSpPr>
        <p:grpSp>
          <p:nvGrpSpPr>
            <p:cNvPr id="18" name="Group 17"/>
            <p:cNvGrpSpPr/>
            <p:nvPr/>
          </p:nvGrpSpPr>
          <p:grpSpPr>
            <a:xfrm>
              <a:off x="3998595" y="3275885"/>
              <a:ext cx="1370727" cy="367082"/>
              <a:chOff x="5461012" y="1628227"/>
              <a:chExt cx="2348784" cy="33884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9" name="Rounded Rectangle 18"/>
              <p:cNvSpPr/>
              <p:nvPr/>
            </p:nvSpPr>
            <p:spPr>
              <a:xfrm>
                <a:off x="5461012" y="1628227"/>
                <a:ext cx="2348784" cy="33884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812464" y="1643760"/>
                <a:ext cx="1645881" cy="30073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517" dirty="0" smtClean="0">
                    <a:solidFill>
                      <a:schemeClr val="bg1"/>
                    </a:solidFill>
                  </a:rPr>
                  <a:t>开发自测</a:t>
                </a:r>
                <a:endParaRPr lang="bg-BG" sz="1517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>
              <a:off x="1727710" y="3275885"/>
              <a:ext cx="1370727" cy="367082"/>
            </a:xfrm>
            <a:prstGeom prst="roundRect">
              <a:avLst>
                <a:gd name="adj" fmla="val 50000"/>
              </a:avLst>
            </a:prstGeom>
            <a:solidFill>
              <a:srgbClr val="3D374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开发</a:t>
              </a:r>
              <a:endParaRPr lang="bg-BG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098437" y="3459426"/>
              <a:ext cx="897100" cy="0"/>
            </a:xfrm>
            <a:prstGeom prst="straightConnector1">
              <a:avLst/>
            </a:prstGeom>
            <a:ln w="19050">
              <a:solidFill>
                <a:srgbClr val="3D3743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6266425" y="3275885"/>
              <a:ext cx="1370727" cy="367082"/>
              <a:chOff x="5461012" y="1628227"/>
              <a:chExt cx="2348784" cy="33884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1" name="Rounded Rectangle 50"/>
              <p:cNvSpPr/>
              <p:nvPr/>
            </p:nvSpPr>
            <p:spPr>
              <a:xfrm>
                <a:off x="5461012" y="1628227"/>
                <a:ext cx="2348784" cy="33884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669028" y="1643760"/>
                <a:ext cx="1932756" cy="30073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517" dirty="0" smtClean="0">
                    <a:solidFill>
                      <a:schemeClr val="bg1"/>
                    </a:solidFill>
                  </a:rPr>
                  <a:t>测试</a:t>
                </a:r>
                <a:r>
                  <a:rPr lang="en-US" altLang="zh-CN" sz="1517" dirty="0" smtClean="0">
                    <a:solidFill>
                      <a:schemeClr val="bg1"/>
                    </a:solidFill>
                  </a:rPr>
                  <a:t>Review</a:t>
                </a:r>
                <a:endParaRPr lang="bg-BG" sz="1517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5369322" y="3459426"/>
              <a:ext cx="897100" cy="0"/>
            </a:xfrm>
            <a:prstGeom prst="straightConnector1">
              <a:avLst/>
            </a:prstGeom>
            <a:ln w="19050">
              <a:solidFill>
                <a:srgbClr val="3D3743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1606314" y="4225351"/>
            <a:ext cx="5909440" cy="367082"/>
            <a:chOff x="1727709" y="4436553"/>
            <a:chExt cx="5909440" cy="367082"/>
          </a:xfrm>
        </p:grpSpPr>
        <p:sp>
          <p:nvSpPr>
            <p:cNvPr id="54" name="Rounded Rectangle 53"/>
            <p:cNvSpPr/>
            <p:nvPr/>
          </p:nvSpPr>
          <p:spPr>
            <a:xfrm>
              <a:off x="1727709" y="4436553"/>
              <a:ext cx="1370727" cy="367082"/>
            </a:xfrm>
            <a:prstGeom prst="roundRect">
              <a:avLst>
                <a:gd name="adj" fmla="val 50000"/>
              </a:avLst>
            </a:prstGeom>
            <a:solidFill>
              <a:srgbClr val="3D374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测试</a:t>
              </a:r>
              <a:endParaRPr lang="bg-BG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995537" y="4436553"/>
              <a:ext cx="1370727" cy="367082"/>
              <a:chOff x="5461012" y="1628227"/>
              <a:chExt cx="2348784" cy="33884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6" name="Rounded Rectangle 55"/>
              <p:cNvSpPr/>
              <p:nvPr/>
            </p:nvSpPr>
            <p:spPr>
              <a:xfrm>
                <a:off x="5461012" y="1628227"/>
                <a:ext cx="2348784" cy="33884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812468" y="1643760"/>
                <a:ext cx="1645881" cy="30073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517" dirty="0" smtClean="0">
                    <a:solidFill>
                      <a:schemeClr val="bg1"/>
                    </a:solidFill>
                  </a:rPr>
                  <a:t>用户体验</a:t>
                </a:r>
                <a:endParaRPr lang="bg-BG" sz="1517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>
              <a:off x="3098436" y="4620094"/>
              <a:ext cx="897100" cy="0"/>
            </a:xfrm>
            <a:prstGeom prst="straightConnector1">
              <a:avLst/>
            </a:prstGeom>
            <a:ln w="19050">
              <a:solidFill>
                <a:srgbClr val="3D3743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6266422" y="4436553"/>
              <a:ext cx="1370727" cy="367082"/>
            </a:xfrm>
            <a:prstGeom prst="roundRect">
              <a:avLst>
                <a:gd name="adj" fmla="val 50000"/>
              </a:avLst>
            </a:prstGeom>
            <a:solidFill>
              <a:srgbClr val="3D374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发布</a:t>
              </a:r>
              <a:endParaRPr lang="bg-BG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5366264" y="4620094"/>
              <a:ext cx="897100" cy="0"/>
            </a:xfrm>
            <a:prstGeom prst="straightConnector1">
              <a:avLst/>
            </a:prstGeom>
            <a:ln w="19050">
              <a:solidFill>
                <a:srgbClr val="3D3743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606314" y="5409953"/>
            <a:ext cx="3636680" cy="367082"/>
            <a:chOff x="1727708" y="5458873"/>
            <a:chExt cx="3636680" cy="367082"/>
          </a:xfrm>
        </p:grpSpPr>
        <p:grpSp>
          <p:nvGrpSpPr>
            <p:cNvPr id="62" name="Group 61"/>
            <p:cNvGrpSpPr/>
            <p:nvPr/>
          </p:nvGrpSpPr>
          <p:grpSpPr>
            <a:xfrm>
              <a:off x="1727708" y="5458873"/>
              <a:ext cx="1370727" cy="367082"/>
              <a:chOff x="5461012" y="1628227"/>
              <a:chExt cx="2348784" cy="33884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3" name="Rounded Rectangle 62"/>
              <p:cNvSpPr/>
              <p:nvPr/>
            </p:nvSpPr>
            <p:spPr>
              <a:xfrm>
                <a:off x="5461012" y="1628227"/>
                <a:ext cx="2348784" cy="33884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812471" y="1643760"/>
                <a:ext cx="1645881" cy="30073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517" dirty="0" smtClean="0">
                    <a:solidFill>
                      <a:schemeClr val="bg1"/>
                    </a:solidFill>
                  </a:rPr>
                  <a:t>文档完善</a:t>
                </a:r>
                <a:endParaRPr lang="bg-BG" sz="1517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993661" y="5458873"/>
              <a:ext cx="1370727" cy="367082"/>
              <a:chOff x="5461012" y="1628227"/>
              <a:chExt cx="2348784" cy="33884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6" name="Rounded Rectangle 65"/>
              <p:cNvSpPr/>
              <p:nvPr/>
            </p:nvSpPr>
            <p:spPr>
              <a:xfrm>
                <a:off x="5461012" y="1628227"/>
                <a:ext cx="2348784" cy="33884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812469" y="1643760"/>
                <a:ext cx="1645881" cy="30073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517" dirty="0" smtClean="0">
                    <a:solidFill>
                      <a:schemeClr val="bg1"/>
                    </a:solidFill>
                  </a:rPr>
                  <a:t>用户反馈</a:t>
                </a:r>
                <a:endParaRPr lang="bg-BG" sz="1517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>
              <a:off x="3096561" y="5642414"/>
              <a:ext cx="897100" cy="0"/>
            </a:xfrm>
            <a:prstGeom prst="straightConnector1">
              <a:avLst/>
            </a:prstGeom>
            <a:ln w="19050">
              <a:solidFill>
                <a:srgbClr val="3D3743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Elbow Connector 69"/>
          <p:cNvCxnSpPr>
            <a:stCxn id="41" idx="2"/>
            <a:endCxn id="44" idx="0"/>
          </p:cNvCxnSpPr>
          <p:nvPr/>
        </p:nvCxnSpPr>
        <p:spPr>
          <a:xfrm rot="5400000">
            <a:off x="4139079" y="375828"/>
            <a:ext cx="817520" cy="4512322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1" idx="2"/>
            <a:endCxn id="54" idx="0"/>
          </p:cNvCxnSpPr>
          <p:nvPr/>
        </p:nvCxnSpPr>
        <p:spPr>
          <a:xfrm rot="5400000">
            <a:off x="4152276" y="1547234"/>
            <a:ext cx="817520" cy="4538715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59" idx="2"/>
            <a:endCxn id="63" idx="0"/>
          </p:cNvCxnSpPr>
          <p:nvPr/>
        </p:nvCxnSpPr>
        <p:spPr>
          <a:xfrm rot="5400000">
            <a:off x="4152275" y="2731837"/>
            <a:ext cx="817520" cy="4538713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8489" y="11457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工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作流程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cxnSp>
        <p:nvCxnSpPr>
          <p:cNvPr id="85" name="直接连接符 51"/>
          <p:cNvCxnSpPr/>
          <p:nvPr/>
        </p:nvCxnSpPr>
        <p:spPr>
          <a:xfrm>
            <a:off x="638489" y="1561391"/>
            <a:ext cx="117292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0371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925699" y="3039852"/>
            <a:ext cx="24416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 smtClean="0">
                <a:solidFill>
                  <a:srgbClr val="358FCB"/>
                </a:solidFill>
                <a:latin typeface="Raleway" panose="020B0003030101060003" pitchFamily="34" charset="0"/>
                <a:ea typeface="+mn-ea"/>
              </a:rPr>
              <a:t>CONTENTS</a:t>
            </a:r>
            <a:endParaRPr lang="zh-CN" altLang="en-US" sz="3200" b="1" dirty="0">
              <a:solidFill>
                <a:srgbClr val="358FCB"/>
              </a:solidFill>
              <a:latin typeface="Raleway" panose="020B0003030101060003" pitchFamily="34" charset="0"/>
              <a:ea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953714" y="3543035"/>
            <a:ext cx="99515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337020" y="1327777"/>
            <a:ext cx="1281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项目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概况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37020" y="1597902"/>
            <a:ext cx="250079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PROJECT INTRODUCTION</a:t>
            </a:r>
          </a:p>
        </p:txBody>
      </p:sp>
      <p:sp>
        <p:nvSpPr>
          <p:cNvPr id="46" name="矩形 45"/>
          <p:cNvSpPr/>
          <p:nvPr/>
        </p:nvSpPr>
        <p:spPr>
          <a:xfrm>
            <a:off x="5337020" y="2566802"/>
            <a:ext cx="250079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NEW IDEA</a:t>
            </a:r>
            <a:endParaRPr lang="zh-CN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37020" y="3535704"/>
            <a:ext cx="250079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NEW WORKING MODE</a:t>
            </a:r>
            <a:endParaRPr lang="zh-CN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337020" y="4495369"/>
            <a:ext cx="250079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NEW  TECHNOLOGY</a:t>
            </a:r>
            <a:endParaRPr lang="zh-CN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650399" y="4234894"/>
            <a:ext cx="531216" cy="531216"/>
            <a:chOff x="4470275" y="4148486"/>
            <a:chExt cx="531216" cy="531216"/>
          </a:xfrm>
        </p:grpSpPr>
        <p:sp>
          <p:nvSpPr>
            <p:cNvPr id="83" name="PA_椭圆 46"/>
            <p:cNvSpPr/>
            <p:nvPr>
              <p:custDataLst>
                <p:tags r:id="rId5"/>
              </p:custDataLst>
            </p:nvPr>
          </p:nvSpPr>
          <p:spPr>
            <a:xfrm>
              <a:off x="4470275" y="4148486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AutoShape 4"/>
            <p:cNvSpPr/>
            <p:nvPr/>
          </p:nvSpPr>
          <p:spPr bwMode="auto">
            <a:xfrm>
              <a:off x="4588388" y="4267924"/>
              <a:ext cx="289023" cy="3158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4650399" y="3275641"/>
            <a:ext cx="531216" cy="531216"/>
            <a:chOff x="4470275" y="3178667"/>
            <a:chExt cx="531216" cy="531216"/>
          </a:xfrm>
        </p:grpSpPr>
        <p:sp>
          <p:nvSpPr>
            <p:cNvPr id="81" name="PA_椭圆 46"/>
            <p:cNvSpPr/>
            <p:nvPr>
              <p:custDataLst>
                <p:tags r:id="rId4"/>
              </p:custDataLst>
            </p:nvPr>
          </p:nvSpPr>
          <p:spPr>
            <a:xfrm>
              <a:off x="4470275" y="3178667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AutoShape 112"/>
            <p:cNvSpPr/>
            <p:nvPr/>
          </p:nvSpPr>
          <p:spPr bwMode="auto">
            <a:xfrm>
              <a:off x="4612826" y="3308004"/>
              <a:ext cx="258618" cy="29932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5337020" y="5455035"/>
            <a:ext cx="250079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SUMMARY &amp; OUTLOOK</a:t>
            </a:r>
            <a:endParaRPr lang="zh-CN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650399" y="5194146"/>
            <a:ext cx="531216" cy="531216"/>
            <a:chOff x="4474893" y="5132159"/>
            <a:chExt cx="531216" cy="531216"/>
          </a:xfrm>
        </p:grpSpPr>
        <p:sp>
          <p:nvSpPr>
            <p:cNvPr id="79" name="PA_椭圆 46"/>
            <p:cNvSpPr/>
            <p:nvPr>
              <p:custDataLst>
                <p:tags r:id="rId3"/>
              </p:custDataLst>
            </p:nvPr>
          </p:nvSpPr>
          <p:spPr>
            <a:xfrm>
              <a:off x="4474893" y="5132159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AutoShape 136"/>
            <p:cNvSpPr/>
            <p:nvPr/>
          </p:nvSpPr>
          <p:spPr bwMode="auto">
            <a:xfrm>
              <a:off x="4745069" y="5304024"/>
              <a:ext cx="98036" cy="1060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8" name="AutoShape 137"/>
            <p:cNvSpPr/>
            <p:nvPr/>
          </p:nvSpPr>
          <p:spPr bwMode="auto">
            <a:xfrm>
              <a:off x="4591768" y="5244333"/>
              <a:ext cx="300734" cy="325196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9" name="AutoShape 138"/>
            <p:cNvSpPr/>
            <p:nvPr/>
          </p:nvSpPr>
          <p:spPr bwMode="auto">
            <a:xfrm>
              <a:off x="4742836" y="5253314"/>
              <a:ext cx="140430" cy="1518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352796" y="2288414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理念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8942" y="3262850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工作模式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4328" y="4218813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技术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62037" y="5188631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总结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与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展望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grpSp>
        <p:nvGrpSpPr>
          <p:cNvPr id="169" name="Group 1"/>
          <p:cNvGrpSpPr/>
          <p:nvPr/>
        </p:nvGrpSpPr>
        <p:grpSpPr>
          <a:xfrm>
            <a:off x="4650399" y="2316388"/>
            <a:ext cx="531216" cy="531216"/>
            <a:chOff x="2745446" y="2326953"/>
            <a:chExt cx="531216" cy="531216"/>
          </a:xfrm>
        </p:grpSpPr>
        <p:sp>
          <p:nvSpPr>
            <p:cNvPr id="170" name="PA_椭圆 46"/>
            <p:cNvSpPr/>
            <p:nvPr>
              <p:custDataLst>
                <p:tags r:id="rId2"/>
              </p:custDataLst>
            </p:nvPr>
          </p:nvSpPr>
          <p:spPr>
            <a:xfrm>
              <a:off x="2745446" y="2326953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" name="Freeform 15"/>
            <p:cNvSpPr>
              <a:spLocks noEditPoints="1"/>
            </p:cNvSpPr>
            <p:nvPr/>
          </p:nvSpPr>
          <p:spPr bwMode="auto">
            <a:xfrm>
              <a:off x="2856433" y="2412332"/>
              <a:ext cx="309241" cy="360458"/>
            </a:xfrm>
            <a:custGeom>
              <a:avLst/>
              <a:gdLst>
                <a:gd name="T0" fmla="*/ 286 w 335"/>
                <a:gd name="T1" fmla="*/ 49 h 393"/>
                <a:gd name="T2" fmla="*/ 179 w 335"/>
                <a:gd name="T3" fmla="*/ 11 h 393"/>
                <a:gd name="T4" fmla="*/ 167 w 335"/>
                <a:gd name="T5" fmla="*/ 49 h 393"/>
                <a:gd name="T6" fmla="*/ 65 w 335"/>
                <a:gd name="T7" fmla="*/ 49 h 393"/>
                <a:gd name="T8" fmla="*/ 50 w 335"/>
                <a:gd name="T9" fmla="*/ 173 h 393"/>
                <a:gd name="T10" fmla="*/ 11 w 335"/>
                <a:gd name="T11" fmla="*/ 179 h 393"/>
                <a:gd name="T12" fmla="*/ 162 w 335"/>
                <a:gd name="T13" fmla="*/ 381 h 393"/>
                <a:gd name="T14" fmla="*/ 162 w 335"/>
                <a:gd name="T15" fmla="*/ 393 h 393"/>
                <a:gd name="T16" fmla="*/ 192 w 335"/>
                <a:gd name="T17" fmla="*/ 381 h 393"/>
                <a:gd name="T18" fmla="*/ 128 w 335"/>
                <a:gd name="T19" fmla="*/ 365 h 393"/>
                <a:gd name="T20" fmla="*/ 196 w 335"/>
                <a:gd name="T21" fmla="*/ 354 h 393"/>
                <a:gd name="T22" fmla="*/ 139 w 335"/>
                <a:gd name="T23" fmla="*/ 349 h 393"/>
                <a:gd name="T24" fmla="*/ 258 w 335"/>
                <a:gd name="T25" fmla="*/ 224 h 393"/>
                <a:gd name="T26" fmla="*/ 221 w 335"/>
                <a:gd name="T27" fmla="*/ 295 h 393"/>
                <a:gd name="T28" fmla="*/ 114 w 335"/>
                <a:gd name="T29" fmla="*/ 295 h 393"/>
                <a:gd name="T30" fmla="*/ 98 w 335"/>
                <a:gd name="T31" fmla="*/ 251 h 393"/>
                <a:gd name="T32" fmla="*/ 131 w 335"/>
                <a:gd name="T33" fmla="*/ 77 h 393"/>
                <a:gd name="T34" fmla="*/ 158 w 335"/>
                <a:gd name="T35" fmla="*/ 71 h 393"/>
                <a:gd name="T36" fmla="*/ 197 w 335"/>
                <a:gd name="T37" fmla="*/ 74 h 393"/>
                <a:gd name="T38" fmla="*/ 270 w 335"/>
                <a:gd name="T39" fmla="*/ 173 h 393"/>
                <a:gd name="T40" fmla="*/ 192 w 335"/>
                <a:gd name="T41" fmla="*/ 91 h 393"/>
                <a:gd name="T42" fmla="*/ 168 w 335"/>
                <a:gd name="T43" fmla="*/ 87 h 393"/>
                <a:gd name="T44" fmla="*/ 158 w 335"/>
                <a:gd name="T45" fmla="*/ 88 h 393"/>
                <a:gd name="T46" fmla="*/ 82 w 335"/>
                <a:gd name="T47" fmla="*/ 173 h 393"/>
                <a:gd name="T48" fmla="*/ 129 w 335"/>
                <a:gd name="T49" fmla="*/ 267 h 393"/>
                <a:gd name="T50" fmla="*/ 139 w 335"/>
                <a:gd name="T51" fmla="*/ 303 h 393"/>
                <a:gd name="T52" fmla="*/ 206 w 335"/>
                <a:gd name="T53" fmla="*/ 267 h 393"/>
                <a:gd name="T54" fmla="*/ 252 w 335"/>
                <a:gd name="T55" fmla="*/ 173 h 393"/>
                <a:gd name="T56" fmla="*/ 286 w 335"/>
                <a:gd name="T57" fmla="*/ 287 h 393"/>
                <a:gd name="T58" fmla="*/ 284 w 335"/>
                <a:gd name="T59" fmla="*/ 157 h 393"/>
                <a:gd name="T60" fmla="*/ 335 w 335"/>
                <a:gd name="T61" fmla="*/ 168 h 393"/>
                <a:gd name="T62" fmla="*/ 188 w 335"/>
                <a:gd name="T63" fmla="*/ 216 h 393"/>
                <a:gd name="T64" fmla="*/ 181 w 335"/>
                <a:gd name="T65" fmla="*/ 219 h 393"/>
                <a:gd name="T66" fmla="*/ 175 w 335"/>
                <a:gd name="T67" fmla="*/ 217 h 393"/>
                <a:gd name="T68" fmla="*/ 160 w 335"/>
                <a:gd name="T69" fmla="*/ 217 h 393"/>
                <a:gd name="T70" fmla="*/ 154 w 335"/>
                <a:gd name="T71" fmla="*/ 219 h 393"/>
                <a:gd name="T72" fmla="*/ 146 w 335"/>
                <a:gd name="T73" fmla="*/ 216 h 393"/>
                <a:gd name="T74" fmla="*/ 134 w 335"/>
                <a:gd name="T75" fmla="*/ 227 h 393"/>
                <a:gd name="T76" fmla="*/ 162 w 335"/>
                <a:gd name="T77" fmla="*/ 287 h 393"/>
                <a:gd name="T78" fmla="*/ 140 w 335"/>
                <a:gd name="T79" fmla="*/ 227 h 393"/>
                <a:gd name="T80" fmla="*/ 150 w 335"/>
                <a:gd name="T81" fmla="*/ 224 h 393"/>
                <a:gd name="T82" fmla="*/ 160 w 335"/>
                <a:gd name="T83" fmla="*/ 229 h 393"/>
                <a:gd name="T84" fmla="*/ 163 w 335"/>
                <a:gd name="T85" fmla="*/ 223 h 393"/>
                <a:gd name="T86" fmla="*/ 171 w 335"/>
                <a:gd name="T87" fmla="*/ 223 h 393"/>
                <a:gd name="T88" fmla="*/ 174 w 335"/>
                <a:gd name="T89" fmla="*/ 229 h 393"/>
                <a:gd name="T90" fmla="*/ 185 w 335"/>
                <a:gd name="T91" fmla="*/ 224 h 393"/>
                <a:gd name="T92" fmla="*/ 194 w 335"/>
                <a:gd name="T93" fmla="*/ 227 h 393"/>
                <a:gd name="T94" fmla="*/ 173 w 335"/>
                <a:gd name="T95" fmla="*/ 287 h 393"/>
                <a:gd name="T96" fmla="*/ 201 w 335"/>
                <a:gd name="T97" fmla="*/ 227 h 393"/>
                <a:gd name="T98" fmla="*/ 49 w 335"/>
                <a:gd name="T99" fmla="*/ 287 h 393"/>
                <a:gd name="T100" fmla="*/ 49 w 335"/>
                <a:gd name="T101" fmla="*/ 27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93">
                  <a:moveTo>
                    <a:pt x="258" y="93"/>
                  </a:moveTo>
                  <a:cubicBezTo>
                    <a:pt x="253" y="88"/>
                    <a:pt x="248" y="82"/>
                    <a:pt x="242" y="77"/>
                  </a:cubicBezTo>
                  <a:cubicBezTo>
                    <a:pt x="270" y="49"/>
                    <a:pt x="270" y="49"/>
                    <a:pt x="270" y="49"/>
                  </a:cubicBezTo>
                  <a:cubicBezTo>
                    <a:pt x="275" y="45"/>
                    <a:pt x="282" y="45"/>
                    <a:pt x="286" y="49"/>
                  </a:cubicBezTo>
                  <a:cubicBezTo>
                    <a:pt x="290" y="54"/>
                    <a:pt x="290" y="61"/>
                    <a:pt x="286" y="65"/>
                  </a:cubicBezTo>
                  <a:lnTo>
                    <a:pt x="258" y="93"/>
                  </a:lnTo>
                  <a:close/>
                  <a:moveTo>
                    <a:pt x="179" y="49"/>
                  </a:moveTo>
                  <a:cubicBezTo>
                    <a:pt x="179" y="11"/>
                    <a:pt x="179" y="11"/>
                    <a:pt x="179" y="11"/>
                  </a:cubicBezTo>
                  <a:cubicBezTo>
                    <a:pt x="179" y="5"/>
                    <a:pt x="174" y="0"/>
                    <a:pt x="167" y="0"/>
                  </a:cubicBezTo>
                  <a:cubicBezTo>
                    <a:pt x="161" y="0"/>
                    <a:pt x="156" y="5"/>
                    <a:pt x="156" y="11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60" y="49"/>
                    <a:pt x="163" y="49"/>
                    <a:pt x="167" y="49"/>
                  </a:cubicBezTo>
                  <a:cubicBezTo>
                    <a:pt x="171" y="49"/>
                    <a:pt x="175" y="49"/>
                    <a:pt x="179" y="49"/>
                  </a:cubicBezTo>
                  <a:close/>
                  <a:moveTo>
                    <a:pt x="77" y="93"/>
                  </a:moveTo>
                  <a:cubicBezTo>
                    <a:pt x="82" y="88"/>
                    <a:pt x="87" y="82"/>
                    <a:pt x="92" y="77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0" y="45"/>
                    <a:pt x="53" y="45"/>
                    <a:pt x="49" y="49"/>
                  </a:cubicBezTo>
                  <a:cubicBezTo>
                    <a:pt x="44" y="54"/>
                    <a:pt x="44" y="61"/>
                    <a:pt x="49" y="65"/>
                  </a:cubicBezTo>
                  <a:lnTo>
                    <a:pt x="77" y="93"/>
                  </a:lnTo>
                  <a:close/>
                  <a:moveTo>
                    <a:pt x="50" y="173"/>
                  </a:moveTo>
                  <a:cubicBezTo>
                    <a:pt x="50" y="167"/>
                    <a:pt x="50" y="162"/>
                    <a:pt x="5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5" y="157"/>
                    <a:pt x="0" y="162"/>
                    <a:pt x="0" y="168"/>
                  </a:cubicBezTo>
                  <a:cubicBezTo>
                    <a:pt x="0" y="174"/>
                    <a:pt x="5" y="179"/>
                    <a:pt x="11" y="179"/>
                  </a:cubicBezTo>
                  <a:cubicBezTo>
                    <a:pt x="50" y="179"/>
                    <a:pt x="50" y="179"/>
                    <a:pt x="50" y="179"/>
                  </a:cubicBezTo>
                  <a:cubicBezTo>
                    <a:pt x="50" y="177"/>
                    <a:pt x="50" y="175"/>
                    <a:pt x="50" y="173"/>
                  </a:cubicBezTo>
                  <a:close/>
                  <a:moveTo>
                    <a:pt x="172" y="381"/>
                  </a:moveTo>
                  <a:cubicBezTo>
                    <a:pt x="162" y="381"/>
                    <a:pt x="162" y="381"/>
                    <a:pt x="162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2"/>
                    <a:pt x="143" y="382"/>
                    <a:pt x="143" y="382"/>
                  </a:cubicBezTo>
                  <a:cubicBezTo>
                    <a:pt x="143" y="388"/>
                    <a:pt x="152" y="393"/>
                    <a:pt x="160" y="393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73" y="393"/>
                    <a:pt x="173" y="393"/>
                    <a:pt x="173" y="393"/>
                  </a:cubicBezTo>
                  <a:cubicBezTo>
                    <a:pt x="174" y="393"/>
                    <a:pt x="174" y="393"/>
                    <a:pt x="174" y="393"/>
                  </a:cubicBezTo>
                  <a:cubicBezTo>
                    <a:pt x="183" y="393"/>
                    <a:pt x="192" y="388"/>
                    <a:pt x="192" y="382"/>
                  </a:cubicBezTo>
                  <a:cubicBezTo>
                    <a:pt x="192" y="382"/>
                    <a:pt x="192" y="382"/>
                    <a:pt x="192" y="381"/>
                  </a:cubicBezTo>
                  <a:lnTo>
                    <a:pt x="172" y="381"/>
                  </a:lnTo>
                  <a:close/>
                  <a:moveTo>
                    <a:pt x="196" y="354"/>
                  </a:moveTo>
                  <a:cubicBezTo>
                    <a:pt x="139" y="354"/>
                    <a:pt x="139" y="354"/>
                    <a:pt x="139" y="354"/>
                  </a:cubicBezTo>
                  <a:cubicBezTo>
                    <a:pt x="133" y="354"/>
                    <a:pt x="128" y="359"/>
                    <a:pt x="128" y="365"/>
                  </a:cubicBezTo>
                  <a:cubicBezTo>
                    <a:pt x="128" y="371"/>
                    <a:pt x="133" y="376"/>
                    <a:pt x="139" y="376"/>
                  </a:cubicBezTo>
                  <a:cubicBezTo>
                    <a:pt x="196" y="376"/>
                    <a:pt x="196" y="376"/>
                    <a:pt x="196" y="376"/>
                  </a:cubicBezTo>
                  <a:cubicBezTo>
                    <a:pt x="202" y="376"/>
                    <a:pt x="207" y="371"/>
                    <a:pt x="207" y="365"/>
                  </a:cubicBezTo>
                  <a:cubicBezTo>
                    <a:pt x="207" y="359"/>
                    <a:pt x="202" y="354"/>
                    <a:pt x="196" y="354"/>
                  </a:cubicBezTo>
                  <a:close/>
                  <a:moveTo>
                    <a:pt x="196" y="327"/>
                  </a:moveTo>
                  <a:cubicBezTo>
                    <a:pt x="139" y="327"/>
                    <a:pt x="139" y="327"/>
                    <a:pt x="139" y="327"/>
                  </a:cubicBezTo>
                  <a:cubicBezTo>
                    <a:pt x="133" y="327"/>
                    <a:pt x="128" y="332"/>
                    <a:pt x="128" y="338"/>
                  </a:cubicBezTo>
                  <a:cubicBezTo>
                    <a:pt x="128" y="344"/>
                    <a:pt x="133" y="349"/>
                    <a:pt x="139" y="349"/>
                  </a:cubicBezTo>
                  <a:cubicBezTo>
                    <a:pt x="196" y="349"/>
                    <a:pt x="196" y="349"/>
                    <a:pt x="196" y="349"/>
                  </a:cubicBezTo>
                  <a:cubicBezTo>
                    <a:pt x="202" y="349"/>
                    <a:pt x="207" y="344"/>
                    <a:pt x="207" y="338"/>
                  </a:cubicBezTo>
                  <a:cubicBezTo>
                    <a:pt x="207" y="332"/>
                    <a:pt x="202" y="327"/>
                    <a:pt x="196" y="327"/>
                  </a:cubicBezTo>
                  <a:close/>
                  <a:moveTo>
                    <a:pt x="258" y="224"/>
                  </a:moveTo>
                  <a:cubicBezTo>
                    <a:pt x="251" y="237"/>
                    <a:pt x="242" y="246"/>
                    <a:pt x="235" y="254"/>
                  </a:cubicBezTo>
                  <a:cubicBezTo>
                    <a:pt x="231" y="258"/>
                    <a:pt x="227" y="262"/>
                    <a:pt x="225" y="266"/>
                  </a:cubicBezTo>
                  <a:cubicBezTo>
                    <a:pt x="224" y="267"/>
                    <a:pt x="223" y="269"/>
                    <a:pt x="223" y="270"/>
                  </a:cubicBezTo>
                  <a:cubicBezTo>
                    <a:pt x="221" y="280"/>
                    <a:pt x="221" y="292"/>
                    <a:pt x="221" y="295"/>
                  </a:cubicBezTo>
                  <a:cubicBezTo>
                    <a:pt x="221" y="295"/>
                    <a:pt x="221" y="295"/>
                    <a:pt x="221" y="296"/>
                  </a:cubicBezTo>
                  <a:cubicBezTo>
                    <a:pt x="221" y="309"/>
                    <a:pt x="210" y="320"/>
                    <a:pt x="196" y="320"/>
                  </a:cubicBezTo>
                  <a:cubicBezTo>
                    <a:pt x="139" y="320"/>
                    <a:pt x="139" y="320"/>
                    <a:pt x="139" y="320"/>
                  </a:cubicBezTo>
                  <a:cubicBezTo>
                    <a:pt x="125" y="320"/>
                    <a:pt x="114" y="309"/>
                    <a:pt x="114" y="295"/>
                  </a:cubicBezTo>
                  <a:cubicBezTo>
                    <a:pt x="114" y="295"/>
                    <a:pt x="114" y="295"/>
                    <a:pt x="114" y="295"/>
                  </a:cubicBezTo>
                  <a:cubicBezTo>
                    <a:pt x="114" y="292"/>
                    <a:pt x="114" y="280"/>
                    <a:pt x="112" y="270"/>
                  </a:cubicBezTo>
                  <a:cubicBezTo>
                    <a:pt x="111" y="268"/>
                    <a:pt x="110" y="266"/>
                    <a:pt x="108" y="263"/>
                  </a:cubicBezTo>
                  <a:cubicBezTo>
                    <a:pt x="105" y="259"/>
                    <a:pt x="102" y="256"/>
                    <a:pt x="98" y="251"/>
                  </a:cubicBezTo>
                  <a:cubicBezTo>
                    <a:pt x="89" y="243"/>
                    <a:pt x="79" y="231"/>
                    <a:pt x="72" y="214"/>
                  </a:cubicBezTo>
                  <a:cubicBezTo>
                    <a:pt x="68" y="203"/>
                    <a:pt x="65" y="189"/>
                    <a:pt x="65" y="173"/>
                  </a:cubicBezTo>
                  <a:cubicBezTo>
                    <a:pt x="65" y="150"/>
                    <a:pt x="73" y="128"/>
                    <a:pt x="86" y="111"/>
                  </a:cubicBezTo>
                  <a:cubicBezTo>
                    <a:pt x="97" y="96"/>
                    <a:pt x="113" y="84"/>
                    <a:pt x="131" y="77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8" y="74"/>
                    <a:pt x="138" y="74"/>
                    <a:pt x="138" y="74"/>
                  </a:cubicBezTo>
                  <a:cubicBezTo>
                    <a:pt x="144" y="73"/>
                    <a:pt x="150" y="71"/>
                    <a:pt x="157" y="71"/>
                  </a:cubicBezTo>
                  <a:cubicBezTo>
                    <a:pt x="157" y="71"/>
                    <a:pt x="157" y="71"/>
                    <a:pt x="158" y="71"/>
                  </a:cubicBezTo>
                  <a:cubicBezTo>
                    <a:pt x="161" y="70"/>
                    <a:pt x="164" y="70"/>
                    <a:pt x="168" y="70"/>
                  </a:cubicBezTo>
                  <a:cubicBezTo>
                    <a:pt x="171" y="70"/>
                    <a:pt x="174" y="70"/>
                    <a:pt x="177" y="71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84" y="71"/>
                    <a:pt x="191" y="73"/>
                    <a:pt x="197" y="74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22" y="84"/>
                    <a:pt x="238" y="96"/>
                    <a:pt x="249" y="111"/>
                  </a:cubicBezTo>
                  <a:cubicBezTo>
                    <a:pt x="262" y="128"/>
                    <a:pt x="270" y="150"/>
                    <a:pt x="270" y="173"/>
                  </a:cubicBezTo>
                  <a:cubicBezTo>
                    <a:pt x="270" y="195"/>
                    <a:pt x="265" y="211"/>
                    <a:pt x="258" y="224"/>
                  </a:cubicBezTo>
                  <a:close/>
                  <a:moveTo>
                    <a:pt x="252" y="173"/>
                  </a:moveTo>
                  <a:cubicBezTo>
                    <a:pt x="252" y="153"/>
                    <a:pt x="246" y="136"/>
                    <a:pt x="235" y="121"/>
                  </a:cubicBezTo>
                  <a:cubicBezTo>
                    <a:pt x="224" y="107"/>
                    <a:pt x="209" y="96"/>
                    <a:pt x="192" y="91"/>
                  </a:cubicBezTo>
                  <a:cubicBezTo>
                    <a:pt x="189" y="90"/>
                    <a:pt x="189" y="90"/>
                    <a:pt x="189" y="90"/>
                  </a:cubicBezTo>
                  <a:cubicBezTo>
                    <a:pt x="185" y="89"/>
                    <a:pt x="181" y="88"/>
                    <a:pt x="176" y="88"/>
                  </a:cubicBezTo>
                  <a:cubicBezTo>
                    <a:pt x="176" y="88"/>
                    <a:pt x="175" y="88"/>
                    <a:pt x="176" y="88"/>
                  </a:cubicBezTo>
                  <a:cubicBezTo>
                    <a:pt x="173" y="88"/>
                    <a:pt x="170" y="87"/>
                    <a:pt x="168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4" y="87"/>
                    <a:pt x="162" y="88"/>
                    <a:pt x="159" y="88"/>
                  </a:cubicBezTo>
                  <a:cubicBezTo>
                    <a:pt x="159" y="88"/>
                    <a:pt x="158" y="88"/>
                    <a:pt x="158" y="88"/>
                  </a:cubicBezTo>
                  <a:cubicBezTo>
                    <a:pt x="154" y="88"/>
                    <a:pt x="150" y="89"/>
                    <a:pt x="145" y="90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26" y="96"/>
                    <a:pt x="110" y="107"/>
                    <a:pt x="100" y="121"/>
                  </a:cubicBezTo>
                  <a:cubicBezTo>
                    <a:pt x="89" y="136"/>
                    <a:pt x="82" y="153"/>
                    <a:pt x="82" y="173"/>
                  </a:cubicBezTo>
                  <a:cubicBezTo>
                    <a:pt x="82" y="192"/>
                    <a:pt x="87" y="205"/>
                    <a:pt x="92" y="216"/>
                  </a:cubicBezTo>
                  <a:cubicBezTo>
                    <a:pt x="98" y="227"/>
                    <a:pt x="105" y="234"/>
                    <a:pt x="112" y="242"/>
                  </a:cubicBezTo>
                  <a:cubicBezTo>
                    <a:pt x="117" y="246"/>
                    <a:pt x="121" y="251"/>
                    <a:pt x="125" y="256"/>
                  </a:cubicBezTo>
                  <a:cubicBezTo>
                    <a:pt x="127" y="260"/>
                    <a:pt x="128" y="263"/>
                    <a:pt x="129" y="267"/>
                  </a:cubicBezTo>
                  <a:cubicBezTo>
                    <a:pt x="131" y="279"/>
                    <a:pt x="131" y="291"/>
                    <a:pt x="131" y="295"/>
                  </a:cubicBezTo>
                  <a:cubicBezTo>
                    <a:pt x="131" y="295"/>
                    <a:pt x="131" y="296"/>
                    <a:pt x="131" y="296"/>
                  </a:cubicBezTo>
                  <a:cubicBezTo>
                    <a:pt x="131" y="298"/>
                    <a:pt x="132" y="300"/>
                    <a:pt x="133" y="301"/>
                  </a:cubicBezTo>
                  <a:cubicBezTo>
                    <a:pt x="135" y="302"/>
                    <a:pt x="137" y="303"/>
                    <a:pt x="139" y="303"/>
                  </a:cubicBezTo>
                  <a:cubicBezTo>
                    <a:pt x="196" y="303"/>
                    <a:pt x="196" y="303"/>
                    <a:pt x="196" y="303"/>
                  </a:cubicBezTo>
                  <a:cubicBezTo>
                    <a:pt x="200" y="303"/>
                    <a:pt x="204" y="300"/>
                    <a:pt x="204" y="296"/>
                  </a:cubicBezTo>
                  <a:cubicBezTo>
                    <a:pt x="204" y="296"/>
                    <a:pt x="204" y="295"/>
                    <a:pt x="204" y="295"/>
                  </a:cubicBezTo>
                  <a:cubicBezTo>
                    <a:pt x="204" y="291"/>
                    <a:pt x="204" y="279"/>
                    <a:pt x="206" y="267"/>
                  </a:cubicBezTo>
                  <a:cubicBezTo>
                    <a:pt x="207" y="261"/>
                    <a:pt x="210" y="256"/>
                    <a:pt x="213" y="252"/>
                  </a:cubicBezTo>
                  <a:cubicBezTo>
                    <a:pt x="217" y="248"/>
                    <a:pt x="221" y="244"/>
                    <a:pt x="225" y="240"/>
                  </a:cubicBezTo>
                  <a:cubicBezTo>
                    <a:pt x="233" y="231"/>
                    <a:pt x="241" y="222"/>
                    <a:pt x="246" y="208"/>
                  </a:cubicBezTo>
                  <a:cubicBezTo>
                    <a:pt x="250" y="199"/>
                    <a:pt x="252" y="187"/>
                    <a:pt x="252" y="173"/>
                  </a:cubicBezTo>
                  <a:close/>
                  <a:moveTo>
                    <a:pt x="264" y="248"/>
                  </a:moveTo>
                  <a:cubicBezTo>
                    <a:pt x="259" y="255"/>
                    <a:pt x="254" y="261"/>
                    <a:pt x="250" y="266"/>
                  </a:cubicBezTo>
                  <a:cubicBezTo>
                    <a:pt x="270" y="287"/>
                    <a:pt x="270" y="287"/>
                    <a:pt x="270" y="287"/>
                  </a:cubicBezTo>
                  <a:cubicBezTo>
                    <a:pt x="275" y="291"/>
                    <a:pt x="282" y="291"/>
                    <a:pt x="286" y="287"/>
                  </a:cubicBezTo>
                  <a:cubicBezTo>
                    <a:pt x="290" y="282"/>
                    <a:pt x="290" y="275"/>
                    <a:pt x="286" y="271"/>
                  </a:cubicBezTo>
                  <a:lnTo>
                    <a:pt x="264" y="248"/>
                  </a:lnTo>
                  <a:close/>
                  <a:moveTo>
                    <a:pt x="324" y="157"/>
                  </a:moveTo>
                  <a:cubicBezTo>
                    <a:pt x="284" y="157"/>
                    <a:pt x="284" y="157"/>
                    <a:pt x="284" y="157"/>
                  </a:cubicBezTo>
                  <a:cubicBezTo>
                    <a:pt x="285" y="162"/>
                    <a:pt x="285" y="167"/>
                    <a:pt x="285" y="173"/>
                  </a:cubicBezTo>
                  <a:cubicBezTo>
                    <a:pt x="285" y="175"/>
                    <a:pt x="285" y="177"/>
                    <a:pt x="285" y="179"/>
                  </a:cubicBezTo>
                  <a:cubicBezTo>
                    <a:pt x="324" y="179"/>
                    <a:pt x="324" y="179"/>
                    <a:pt x="324" y="179"/>
                  </a:cubicBezTo>
                  <a:cubicBezTo>
                    <a:pt x="330" y="179"/>
                    <a:pt x="335" y="174"/>
                    <a:pt x="335" y="168"/>
                  </a:cubicBezTo>
                  <a:cubicBezTo>
                    <a:pt x="335" y="162"/>
                    <a:pt x="330" y="157"/>
                    <a:pt x="324" y="157"/>
                  </a:cubicBezTo>
                  <a:close/>
                  <a:moveTo>
                    <a:pt x="196" y="217"/>
                  </a:moveTo>
                  <a:cubicBezTo>
                    <a:pt x="194" y="216"/>
                    <a:pt x="192" y="216"/>
                    <a:pt x="189" y="216"/>
                  </a:cubicBezTo>
                  <a:cubicBezTo>
                    <a:pt x="188" y="216"/>
                    <a:pt x="188" y="216"/>
                    <a:pt x="188" y="216"/>
                  </a:cubicBezTo>
                  <a:cubicBezTo>
                    <a:pt x="187" y="216"/>
                    <a:pt x="186" y="216"/>
                    <a:pt x="185" y="216"/>
                  </a:cubicBezTo>
                  <a:cubicBezTo>
                    <a:pt x="185" y="216"/>
                    <a:pt x="184" y="217"/>
                    <a:pt x="184" y="217"/>
                  </a:cubicBezTo>
                  <a:cubicBezTo>
                    <a:pt x="183" y="217"/>
                    <a:pt x="183" y="217"/>
                    <a:pt x="182" y="217"/>
                  </a:cubicBezTo>
                  <a:cubicBezTo>
                    <a:pt x="182" y="218"/>
                    <a:pt x="181" y="218"/>
                    <a:pt x="181" y="219"/>
                  </a:cubicBezTo>
                  <a:cubicBezTo>
                    <a:pt x="181" y="219"/>
                    <a:pt x="180" y="219"/>
                    <a:pt x="180" y="219"/>
                  </a:cubicBezTo>
                  <a:cubicBezTo>
                    <a:pt x="180" y="219"/>
                    <a:pt x="179" y="220"/>
                    <a:pt x="179" y="220"/>
                  </a:cubicBezTo>
                  <a:cubicBezTo>
                    <a:pt x="179" y="220"/>
                    <a:pt x="179" y="221"/>
                    <a:pt x="179" y="221"/>
                  </a:cubicBezTo>
                  <a:cubicBezTo>
                    <a:pt x="178" y="219"/>
                    <a:pt x="176" y="218"/>
                    <a:pt x="175" y="217"/>
                  </a:cubicBezTo>
                  <a:cubicBezTo>
                    <a:pt x="173" y="216"/>
                    <a:pt x="171" y="215"/>
                    <a:pt x="168" y="215"/>
                  </a:cubicBezTo>
                  <a:cubicBezTo>
                    <a:pt x="168" y="215"/>
                    <a:pt x="168" y="216"/>
                    <a:pt x="167" y="216"/>
                  </a:cubicBezTo>
                  <a:cubicBezTo>
                    <a:pt x="167" y="216"/>
                    <a:pt x="167" y="215"/>
                    <a:pt x="167" y="215"/>
                  </a:cubicBezTo>
                  <a:cubicBezTo>
                    <a:pt x="164" y="215"/>
                    <a:pt x="162" y="216"/>
                    <a:pt x="160" y="217"/>
                  </a:cubicBezTo>
                  <a:cubicBezTo>
                    <a:pt x="158" y="218"/>
                    <a:pt x="157" y="219"/>
                    <a:pt x="156" y="221"/>
                  </a:cubicBezTo>
                  <a:cubicBezTo>
                    <a:pt x="156" y="221"/>
                    <a:pt x="156" y="220"/>
                    <a:pt x="156" y="220"/>
                  </a:cubicBezTo>
                  <a:cubicBezTo>
                    <a:pt x="155" y="220"/>
                    <a:pt x="155" y="219"/>
                    <a:pt x="155" y="219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53" y="218"/>
                    <a:pt x="153" y="218"/>
                    <a:pt x="152" y="217"/>
                  </a:cubicBezTo>
                  <a:cubicBezTo>
                    <a:pt x="152" y="217"/>
                    <a:pt x="152" y="217"/>
                    <a:pt x="151" y="217"/>
                  </a:cubicBezTo>
                  <a:cubicBezTo>
                    <a:pt x="151" y="217"/>
                    <a:pt x="150" y="216"/>
                    <a:pt x="150" y="216"/>
                  </a:cubicBezTo>
                  <a:cubicBezTo>
                    <a:pt x="149" y="216"/>
                    <a:pt x="148" y="216"/>
                    <a:pt x="146" y="216"/>
                  </a:cubicBezTo>
                  <a:cubicBezTo>
                    <a:pt x="145" y="216"/>
                    <a:pt x="145" y="216"/>
                    <a:pt x="145" y="216"/>
                  </a:cubicBezTo>
                  <a:cubicBezTo>
                    <a:pt x="143" y="216"/>
                    <a:pt x="141" y="216"/>
                    <a:pt x="139" y="217"/>
                  </a:cubicBezTo>
                  <a:cubicBezTo>
                    <a:pt x="138" y="218"/>
                    <a:pt x="138" y="218"/>
                    <a:pt x="137" y="218"/>
                  </a:cubicBezTo>
                  <a:cubicBezTo>
                    <a:pt x="135" y="220"/>
                    <a:pt x="134" y="223"/>
                    <a:pt x="134" y="227"/>
                  </a:cubicBezTo>
                  <a:cubicBezTo>
                    <a:pt x="134" y="230"/>
                    <a:pt x="135" y="233"/>
                    <a:pt x="137" y="237"/>
                  </a:cubicBezTo>
                  <a:cubicBezTo>
                    <a:pt x="139" y="241"/>
                    <a:pt x="143" y="246"/>
                    <a:pt x="147" y="255"/>
                  </a:cubicBezTo>
                  <a:cubicBezTo>
                    <a:pt x="150" y="262"/>
                    <a:pt x="153" y="272"/>
                    <a:pt x="155" y="287"/>
                  </a:cubicBezTo>
                  <a:cubicBezTo>
                    <a:pt x="162" y="287"/>
                    <a:pt x="162" y="287"/>
                    <a:pt x="162" y="287"/>
                  </a:cubicBezTo>
                  <a:cubicBezTo>
                    <a:pt x="160" y="271"/>
                    <a:pt x="156" y="260"/>
                    <a:pt x="153" y="252"/>
                  </a:cubicBezTo>
                  <a:cubicBezTo>
                    <a:pt x="149" y="242"/>
                    <a:pt x="144" y="237"/>
                    <a:pt x="143" y="234"/>
                  </a:cubicBezTo>
                  <a:cubicBezTo>
                    <a:pt x="142" y="233"/>
                    <a:pt x="142" y="233"/>
                    <a:pt x="142" y="232"/>
                  </a:cubicBezTo>
                  <a:cubicBezTo>
                    <a:pt x="141" y="230"/>
                    <a:pt x="140" y="228"/>
                    <a:pt x="140" y="227"/>
                  </a:cubicBezTo>
                  <a:cubicBezTo>
                    <a:pt x="140" y="225"/>
                    <a:pt x="141" y="224"/>
                    <a:pt x="142" y="223"/>
                  </a:cubicBezTo>
                  <a:cubicBezTo>
                    <a:pt x="142" y="223"/>
                    <a:pt x="144" y="222"/>
                    <a:pt x="145" y="222"/>
                  </a:cubicBezTo>
                  <a:cubicBezTo>
                    <a:pt x="146" y="222"/>
                    <a:pt x="146" y="222"/>
                    <a:pt x="146" y="222"/>
                  </a:cubicBezTo>
                  <a:cubicBezTo>
                    <a:pt x="148" y="223"/>
                    <a:pt x="149" y="223"/>
                    <a:pt x="150" y="224"/>
                  </a:cubicBezTo>
                  <a:cubicBezTo>
                    <a:pt x="151" y="224"/>
                    <a:pt x="151" y="225"/>
                    <a:pt x="151" y="225"/>
                  </a:cubicBezTo>
                  <a:cubicBezTo>
                    <a:pt x="152" y="226"/>
                    <a:pt x="153" y="228"/>
                    <a:pt x="155" y="230"/>
                  </a:cubicBezTo>
                  <a:cubicBezTo>
                    <a:pt x="155" y="231"/>
                    <a:pt x="157" y="232"/>
                    <a:pt x="158" y="231"/>
                  </a:cubicBezTo>
                  <a:cubicBezTo>
                    <a:pt x="159" y="231"/>
                    <a:pt x="160" y="230"/>
                    <a:pt x="160" y="229"/>
                  </a:cubicBezTo>
                  <a:cubicBezTo>
                    <a:pt x="161" y="228"/>
                    <a:pt x="161" y="227"/>
                    <a:pt x="161" y="226"/>
                  </a:cubicBezTo>
                  <a:cubicBezTo>
                    <a:pt x="161" y="225"/>
                    <a:pt x="162" y="225"/>
                    <a:pt x="162" y="225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3" y="223"/>
                    <a:pt x="163" y="223"/>
                    <a:pt x="163" y="223"/>
                  </a:cubicBezTo>
                  <a:cubicBezTo>
                    <a:pt x="164" y="222"/>
                    <a:pt x="165" y="222"/>
                    <a:pt x="167" y="222"/>
                  </a:cubicBezTo>
                  <a:cubicBezTo>
                    <a:pt x="167" y="222"/>
                    <a:pt x="167" y="222"/>
                    <a:pt x="167" y="222"/>
                  </a:cubicBezTo>
                  <a:cubicBezTo>
                    <a:pt x="168" y="222"/>
                    <a:pt x="168" y="222"/>
                    <a:pt x="168" y="222"/>
                  </a:cubicBezTo>
                  <a:cubicBezTo>
                    <a:pt x="170" y="222"/>
                    <a:pt x="171" y="222"/>
                    <a:pt x="171" y="223"/>
                  </a:cubicBezTo>
                  <a:cubicBezTo>
                    <a:pt x="172" y="223"/>
                    <a:pt x="172" y="223"/>
                    <a:pt x="173" y="224"/>
                  </a:cubicBezTo>
                  <a:cubicBezTo>
                    <a:pt x="173" y="224"/>
                    <a:pt x="173" y="224"/>
                    <a:pt x="173" y="225"/>
                  </a:cubicBezTo>
                  <a:cubicBezTo>
                    <a:pt x="173" y="225"/>
                    <a:pt x="173" y="225"/>
                    <a:pt x="174" y="226"/>
                  </a:cubicBezTo>
                  <a:cubicBezTo>
                    <a:pt x="174" y="227"/>
                    <a:pt x="174" y="228"/>
                    <a:pt x="174" y="229"/>
                  </a:cubicBezTo>
                  <a:cubicBezTo>
                    <a:pt x="175" y="230"/>
                    <a:pt x="176" y="231"/>
                    <a:pt x="177" y="231"/>
                  </a:cubicBezTo>
                  <a:cubicBezTo>
                    <a:pt x="178" y="232"/>
                    <a:pt x="179" y="231"/>
                    <a:pt x="180" y="230"/>
                  </a:cubicBezTo>
                  <a:cubicBezTo>
                    <a:pt x="182" y="228"/>
                    <a:pt x="182" y="226"/>
                    <a:pt x="184" y="225"/>
                  </a:cubicBezTo>
                  <a:cubicBezTo>
                    <a:pt x="184" y="225"/>
                    <a:pt x="184" y="224"/>
                    <a:pt x="185" y="224"/>
                  </a:cubicBezTo>
                  <a:cubicBezTo>
                    <a:pt x="185" y="223"/>
                    <a:pt x="187" y="223"/>
                    <a:pt x="189" y="222"/>
                  </a:cubicBezTo>
                  <a:cubicBezTo>
                    <a:pt x="189" y="222"/>
                    <a:pt x="189" y="222"/>
                    <a:pt x="189" y="222"/>
                  </a:cubicBezTo>
                  <a:cubicBezTo>
                    <a:pt x="191" y="222"/>
                    <a:pt x="192" y="223"/>
                    <a:pt x="193" y="223"/>
                  </a:cubicBezTo>
                  <a:cubicBezTo>
                    <a:pt x="194" y="224"/>
                    <a:pt x="194" y="225"/>
                    <a:pt x="194" y="227"/>
                  </a:cubicBezTo>
                  <a:cubicBezTo>
                    <a:pt x="194" y="228"/>
                    <a:pt x="194" y="230"/>
                    <a:pt x="193" y="232"/>
                  </a:cubicBezTo>
                  <a:cubicBezTo>
                    <a:pt x="193" y="233"/>
                    <a:pt x="193" y="233"/>
                    <a:pt x="192" y="234"/>
                  </a:cubicBezTo>
                  <a:cubicBezTo>
                    <a:pt x="191" y="237"/>
                    <a:pt x="186" y="242"/>
                    <a:pt x="182" y="252"/>
                  </a:cubicBezTo>
                  <a:cubicBezTo>
                    <a:pt x="178" y="260"/>
                    <a:pt x="175" y="271"/>
                    <a:pt x="173" y="287"/>
                  </a:cubicBezTo>
                  <a:cubicBezTo>
                    <a:pt x="180" y="287"/>
                    <a:pt x="180" y="287"/>
                    <a:pt x="180" y="287"/>
                  </a:cubicBezTo>
                  <a:cubicBezTo>
                    <a:pt x="182" y="272"/>
                    <a:pt x="185" y="262"/>
                    <a:pt x="188" y="255"/>
                  </a:cubicBezTo>
                  <a:cubicBezTo>
                    <a:pt x="192" y="246"/>
                    <a:pt x="196" y="241"/>
                    <a:pt x="198" y="237"/>
                  </a:cubicBezTo>
                  <a:cubicBezTo>
                    <a:pt x="200" y="233"/>
                    <a:pt x="201" y="230"/>
                    <a:pt x="201" y="227"/>
                  </a:cubicBezTo>
                  <a:cubicBezTo>
                    <a:pt x="201" y="223"/>
                    <a:pt x="200" y="220"/>
                    <a:pt x="198" y="218"/>
                  </a:cubicBezTo>
                  <a:cubicBezTo>
                    <a:pt x="197" y="218"/>
                    <a:pt x="196" y="218"/>
                    <a:pt x="196" y="217"/>
                  </a:cubicBezTo>
                  <a:close/>
                  <a:moveTo>
                    <a:pt x="49" y="271"/>
                  </a:moveTo>
                  <a:cubicBezTo>
                    <a:pt x="44" y="275"/>
                    <a:pt x="44" y="282"/>
                    <a:pt x="49" y="287"/>
                  </a:cubicBezTo>
                  <a:cubicBezTo>
                    <a:pt x="53" y="291"/>
                    <a:pt x="60" y="291"/>
                    <a:pt x="65" y="287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0" y="261"/>
                    <a:pt x="76" y="255"/>
                    <a:pt x="71" y="248"/>
                  </a:cubicBezTo>
                  <a:lnTo>
                    <a:pt x="49" y="271"/>
                  </a:lnTo>
                  <a:close/>
                </a:path>
              </a:pathLst>
            </a:custGeom>
            <a:solidFill>
              <a:srgbClr val="2750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172" name="Group 2"/>
          <p:cNvGrpSpPr/>
          <p:nvPr/>
        </p:nvGrpSpPr>
        <p:grpSpPr>
          <a:xfrm>
            <a:off x="4650399" y="1357135"/>
            <a:ext cx="531216" cy="531216"/>
            <a:chOff x="3706010" y="1235413"/>
            <a:chExt cx="531216" cy="531216"/>
          </a:xfrm>
        </p:grpSpPr>
        <p:sp>
          <p:nvSpPr>
            <p:cNvPr id="173" name="PA_椭圆 46"/>
            <p:cNvSpPr/>
            <p:nvPr>
              <p:custDataLst>
                <p:tags r:id="rId1"/>
              </p:custDataLst>
            </p:nvPr>
          </p:nvSpPr>
          <p:spPr>
            <a:xfrm>
              <a:off x="3706010" y="1235413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4" name="Group 112"/>
            <p:cNvGrpSpPr/>
            <p:nvPr/>
          </p:nvGrpSpPr>
          <p:grpSpPr>
            <a:xfrm>
              <a:off x="3834293" y="1383253"/>
              <a:ext cx="274649" cy="257308"/>
              <a:chOff x="5368132" y="3540125"/>
              <a:chExt cx="465138" cy="435769"/>
            </a:xfrm>
            <a:solidFill>
              <a:srgbClr val="27506E"/>
            </a:solidFill>
          </p:grpSpPr>
          <p:sp>
            <p:nvSpPr>
              <p:cNvPr id="175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76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2642621" y="2933527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3"/>
          <p:cNvSpPr/>
          <p:nvPr/>
        </p:nvSpPr>
        <p:spPr>
          <a:xfrm>
            <a:off x="4392223" y="2886909"/>
            <a:ext cx="1521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 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8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NEW TECHNOLOGY</a:t>
            </a:r>
            <a:endParaRPr lang="en-US" altLang="zh-CN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08432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0807" y="966445"/>
            <a:ext cx="3307012" cy="551519"/>
            <a:chOff x="1460523" y="2041754"/>
            <a:chExt cx="3066866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5" y="2155320"/>
              <a:ext cx="2480804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端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技术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数据层探索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626" y="1080012"/>
            <a:ext cx="310330" cy="310330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710808" y="1625514"/>
            <a:ext cx="1531649" cy="647552"/>
            <a:chOff x="1323352" y="2122506"/>
            <a:chExt cx="1531649" cy="647552"/>
          </a:xfrm>
        </p:grpSpPr>
        <p:sp>
          <p:nvSpPr>
            <p:cNvPr id="82" name="PA_椭圆 46"/>
            <p:cNvSpPr/>
            <p:nvPr>
              <p:custDataLst>
                <p:tags r:id="rId1"/>
              </p:custDataLst>
            </p:nvPr>
          </p:nvSpPr>
          <p:spPr>
            <a:xfrm>
              <a:off x="1323352" y="2122506"/>
              <a:ext cx="647552" cy="647552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3" name="Straight Connector 24"/>
            <p:cNvCxnSpPr>
              <a:endCxn id="82" idx="6"/>
            </p:cNvCxnSpPr>
            <p:nvPr/>
          </p:nvCxnSpPr>
          <p:spPr>
            <a:xfrm flipH="1">
              <a:off x="1970904" y="2446282"/>
              <a:ext cx="884097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oval"/>
            </a:ln>
            <a:effectLst/>
          </p:spPr>
        </p:cxnSp>
      </p:grpSp>
      <p:sp>
        <p:nvSpPr>
          <p:cNvPr id="84" name="TextBox 29"/>
          <p:cNvSpPr txBox="1"/>
          <p:nvPr/>
        </p:nvSpPr>
        <p:spPr>
          <a:xfrm>
            <a:off x="2326602" y="1732370"/>
            <a:ext cx="508656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err="1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RxJS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。用“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函数响应式编程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”的方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式处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理依赖。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6823" y="1731529"/>
            <a:ext cx="435522" cy="435522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474262" y="2496498"/>
            <a:ext cx="8324335" cy="4074865"/>
            <a:chOff x="474262" y="2496498"/>
            <a:chExt cx="8324335" cy="4074865"/>
          </a:xfrm>
        </p:grpSpPr>
        <p:grpSp>
          <p:nvGrpSpPr>
            <p:cNvPr id="19" name="组合 18"/>
            <p:cNvGrpSpPr/>
            <p:nvPr/>
          </p:nvGrpSpPr>
          <p:grpSpPr>
            <a:xfrm>
              <a:off x="474262" y="2496498"/>
              <a:ext cx="8324335" cy="4074865"/>
              <a:chOff x="474262" y="2496498"/>
              <a:chExt cx="8324335" cy="4074865"/>
            </a:xfrm>
          </p:grpSpPr>
          <p:sp>
            <p:nvSpPr>
              <p:cNvPr id="99" name="矩形 6"/>
              <p:cNvSpPr/>
              <p:nvPr/>
            </p:nvSpPr>
            <p:spPr>
              <a:xfrm>
                <a:off x="474262" y="2496498"/>
                <a:ext cx="8324335" cy="4074865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358FC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48027" y="2854970"/>
                <a:ext cx="1904762" cy="3085714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2993570" y="2752113"/>
                <a:ext cx="5475516" cy="102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 smtClean="0">
                    <a:solidFill>
                      <a:srgbClr val="358FCB"/>
                    </a:solidFill>
                    <a:latin typeface="+mn-ea"/>
                  </a:rPr>
                  <a:t>需求：</a:t>
                </a:r>
                <a:endParaRPr lang="en-US" altLang="zh-CN" b="1" dirty="0" smtClean="0">
                  <a:solidFill>
                    <a:srgbClr val="358FCB"/>
                  </a:solidFill>
                  <a:latin typeface="+mn-ea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用户输入完成后</a:t>
                </a:r>
                <a:r>
                  <a:rPr lang="zh-CN" altLang="en-US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再执行过滤</a:t>
                </a:r>
                <a:r>
                  <a:rPr lang="zh-CN" altLang="en-US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。（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输</a:t>
                </a:r>
                <a:r>
                  <a:rPr lang="zh-CN" altLang="en-US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入值</a:t>
                </a:r>
                <a:r>
                  <a:rPr lang="en-US" altLang="zh-CN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400ms</a:t>
                </a:r>
                <a:r>
                  <a:rPr lang="zh-CN" altLang="en-US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内不再发生变化）</a:t>
                </a:r>
                <a:endPara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若前后两次输入的值一样，则不执行过滤。</a:t>
                </a:r>
                <a:endParaRPr lang="zh-CN" altLang="en-US" dirty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867354" y="2854970"/>
              <a:ext cx="1904762" cy="4107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993571" y="3980394"/>
            <a:ext cx="3984172" cy="1960291"/>
            <a:chOff x="2993571" y="3980394"/>
            <a:chExt cx="3984172" cy="1960291"/>
          </a:xfrm>
        </p:grpSpPr>
        <p:sp>
          <p:nvSpPr>
            <p:cNvPr id="100" name="TextBox 99"/>
            <p:cNvSpPr txBox="1"/>
            <p:nvPr/>
          </p:nvSpPr>
          <p:spPr>
            <a:xfrm>
              <a:off x="2993571" y="3980394"/>
              <a:ext cx="3984172" cy="680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358FCB"/>
                  </a:solidFill>
                  <a:latin typeface="+mn-ea"/>
                </a:rPr>
                <a:t>实现：</a:t>
              </a:r>
              <a:endParaRPr lang="en-US" altLang="zh-CN" b="1" dirty="0" smtClean="0">
                <a:solidFill>
                  <a:srgbClr val="358FCB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zh-CN" b="1" dirty="0" smtClean="0">
                <a:solidFill>
                  <a:srgbClr val="358FCB"/>
                </a:solidFill>
                <a:latin typeface="+mn-ea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0140" y="4397827"/>
              <a:ext cx="2793104" cy="1542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163012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0807" y="966445"/>
            <a:ext cx="3297775" cy="551519"/>
            <a:chOff x="1460523" y="2041754"/>
            <a:chExt cx="3297775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5" y="2155320"/>
              <a:ext cx="2711713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前端技术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数据层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探索</a:t>
              </a:r>
              <a:endParaRPr lang="zh-CN" altLang="en-US" sz="1600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626" y="1080012"/>
            <a:ext cx="310330" cy="310330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710807" y="1661405"/>
            <a:ext cx="1531649" cy="647552"/>
            <a:chOff x="1323352" y="2122506"/>
            <a:chExt cx="1531649" cy="647552"/>
          </a:xfrm>
        </p:grpSpPr>
        <p:sp>
          <p:nvSpPr>
            <p:cNvPr id="82" name="PA_椭圆 46"/>
            <p:cNvSpPr/>
            <p:nvPr>
              <p:custDataLst>
                <p:tags r:id="rId1"/>
              </p:custDataLst>
            </p:nvPr>
          </p:nvSpPr>
          <p:spPr>
            <a:xfrm>
              <a:off x="1323352" y="2122506"/>
              <a:ext cx="647552" cy="647552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3" name="Straight Connector 24"/>
            <p:cNvCxnSpPr>
              <a:endCxn id="82" idx="6"/>
            </p:cNvCxnSpPr>
            <p:nvPr/>
          </p:nvCxnSpPr>
          <p:spPr>
            <a:xfrm flipH="1">
              <a:off x="1970904" y="2446282"/>
              <a:ext cx="884097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oval"/>
            </a:ln>
            <a:effectLst/>
          </p:spPr>
        </p:cxnSp>
      </p:grpSp>
      <p:sp>
        <p:nvSpPr>
          <p:cNvPr id="84" name="TextBox 29"/>
          <p:cNvSpPr txBox="1"/>
          <p:nvPr/>
        </p:nvSpPr>
        <p:spPr>
          <a:xfrm>
            <a:off x="2326601" y="1768261"/>
            <a:ext cx="620779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err="1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NgRx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。使用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Redux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风格的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“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单向数据流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”的理念来管理应用状态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.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  <a:sym typeface="Bebas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297" y="1768261"/>
            <a:ext cx="470572" cy="470572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474262" y="2510992"/>
            <a:ext cx="8324335" cy="4085751"/>
            <a:chOff x="474262" y="2510992"/>
            <a:chExt cx="8324335" cy="4085751"/>
          </a:xfrm>
        </p:grpSpPr>
        <p:sp>
          <p:nvSpPr>
            <p:cNvPr id="99" name="矩形 6"/>
            <p:cNvSpPr/>
            <p:nvPr/>
          </p:nvSpPr>
          <p:spPr>
            <a:xfrm>
              <a:off x="474262" y="2510992"/>
              <a:ext cx="8324335" cy="408575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58FC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58359" y="2944343"/>
              <a:ext cx="6323809" cy="3219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917267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0807" y="966445"/>
            <a:ext cx="1615795" cy="551519"/>
            <a:chOff x="1460523" y="2041754"/>
            <a:chExt cx="1615795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6" y="2155320"/>
              <a:ext cx="1029732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端技术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626" y="1080012"/>
            <a:ext cx="310330" cy="310330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710808" y="1731529"/>
            <a:ext cx="1531649" cy="647552"/>
            <a:chOff x="1323352" y="2122506"/>
            <a:chExt cx="1531649" cy="647552"/>
          </a:xfrm>
        </p:grpSpPr>
        <p:sp>
          <p:nvSpPr>
            <p:cNvPr id="82" name="PA_椭圆 46"/>
            <p:cNvSpPr/>
            <p:nvPr>
              <p:custDataLst>
                <p:tags r:id="rId1"/>
              </p:custDataLst>
            </p:nvPr>
          </p:nvSpPr>
          <p:spPr>
            <a:xfrm>
              <a:off x="1323352" y="2122506"/>
              <a:ext cx="647552" cy="647552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3" name="Straight Connector 24"/>
            <p:cNvCxnSpPr>
              <a:endCxn id="82" idx="6"/>
            </p:cNvCxnSpPr>
            <p:nvPr/>
          </p:nvCxnSpPr>
          <p:spPr>
            <a:xfrm flipH="1">
              <a:off x="1970904" y="2446282"/>
              <a:ext cx="884097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oval"/>
            </a:ln>
            <a:effectLst/>
          </p:spPr>
        </p:cxnSp>
      </p:grpSp>
      <p:sp>
        <p:nvSpPr>
          <p:cNvPr id="84" name="TextBox 29"/>
          <p:cNvSpPr txBox="1"/>
          <p:nvPr/>
        </p:nvSpPr>
        <p:spPr>
          <a:xfrm>
            <a:off x="2326602" y="1838385"/>
            <a:ext cx="620779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err="1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NgRx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。使用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Redux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风格的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“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单向数据流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”的理念来管理应用状态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.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  <a:sym typeface="Bebas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298" y="1838385"/>
            <a:ext cx="470572" cy="4705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8359" y="2944343"/>
            <a:ext cx="6323809" cy="32190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59597"/>
            <a:ext cx="91440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1466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33492" y="1249232"/>
            <a:ext cx="3912679" cy="551519"/>
            <a:chOff x="1460523" y="2041754"/>
            <a:chExt cx="3912679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5" y="2155320"/>
              <a:ext cx="3326617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后端技术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微服务的初步探索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4311" y="1362799"/>
            <a:ext cx="310330" cy="31033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671335" y="2146429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184473" y="2127743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服务划分：按</a:t>
            </a:r>
            <a:r>
              <a:rPr lang="zh-CN" altLang="en-US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业务领域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拆分项目。</a:t>
            </a:r>
            <a:endParaRPr lang="id-ID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671334" y="2756029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184472" y="2737343"/>
            <a:ext cx="423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技术选项：基于</a:t>
            </a:r>
            <a:r>
              <a:rPr lang="en-US" altLang="zh-CN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.NET Core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的</a:t>
            </a:r>
            <a:r>
              <a:rPr lang="en-US" altLang="zh-CN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Web API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框架。</a:t>
            </a:r>
            <a:endParaRPr lang="id-ID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270660" y="2248647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70660" y="2858243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1671801" y="3357825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8" name="Freeform 97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184939" y="3339139"/>
            <a:ext cx="4350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开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发、部署、测试流程管理：</a:t>
            </a:r>
            <a:r>
              <a:rPr lang="en-US" altLang="zh-CN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DAE</a:t>
            </a:r>
            <a:r>
              <a:rPr lang="zh-CN" altLang="en-US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Athena</a:t>
            </a:r>
            <a:r>
              <a:rPr lang="zh-CN" altLang="en-US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。</a:t>
            </a:r>
            <a:endParaRPr lang="id-ID" sz="16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271127" y="3460039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1671801" y="394565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184939" y="3926968"/>
            <a:ext cx="2927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上线：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Jenkins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Docker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集群。</a:t>
            </a:r>
            <a:endParaRPr lang="id-ID" sz="16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271127" y="4047868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1671801" y="453953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2184939" y="4520848"/>
            <a:ext cx="6525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运维监控：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Monitor Center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Gateway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Humpback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，</a:t>
            </a:r>
            <a:r>
              <a:rPr lang="en-US" altLang="zh-CN" sz="1600" dirty="0" err="1" smtClean="0">
                <a:solidFill>
                  <a:srgbClr val="358FCB"/>
                </a:solidFill>
                <a:latin typeface="+mn-ea"/>
              </a:rPr>
              <a:t>ConfigService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。</a:t>
            </a:r>
            <a:endParaRPr lang="id-ID" sz="16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271127" y="4641748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1362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0" grpId="0"/>
      <p:bldP spid="67" grpId="0" animBg="1"/>
      <p:bldP spid="68" grpId="0" animBg="1"/>
      <p:bldP spid="100" grpId="0"/>
      <p:bldP spid="101" grpId="0" animBg="1"/>
      <p:bldP spid="106" grpId="0"/>
      <p:bldP spid="107" grpId="0" animBg="1"/>
      <p:bldP spid="112" grpId="0"/>
      <p:bldP spid="1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33492" y="1249232"/>
            <a:ext cx="3912679" cy="551519"/>
            <a:chOff x="1460523" y="2041754"/>
            <a:chExt cx="3912679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5" y="2155320"/>
              <a:ext cx="3326617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后端技术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微服务的初步探索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4311" y="1362799"/>
            <a:ext cx="310330" cy="310330"/>
          </a:xfrm>
          <a:prstGeom prst="rect">
            <a:avLst/>
          </a:prstGeom>
        </p:spPr>
      </p:pic>
      <p:sp>
        <p:nvSpPr>
          <p:cNvPr id="114" name="Rounded Rectangle 113"/>
          <p:cNvSpPr/>
          <p:nvPr/>
        </p:nvSpPr>
        <p:spPr>
          <a:xfrm>
            <a:off x="1913411" y="3207351"/>
            <a:ext cx="1165245" cy="338729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DAE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429472" y="3207352"/>
            <a:ext cx="1289981" cy="338728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Jenkins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5020033" y="3200998"/>
            <a:ext cx="1530694" cy="3387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ea"/>
                <a:ea typeface="+mj-ea"/>
              </a:rPr>
              <a:t>Docker</a:t>
            </a:r>
            <a:r>
              <a:rPr lang="zh-CN" altLang="en-US" sz="1600" dirty="0">
                <a:latin typeface="+mj-ea"/>
                <a:ea typeface="+mj-ea"/>
              </a:rPr>
              <a:t>集群</a:t>
            </a:r>
            <a:endParaRPr lang="bg-BG" sz="1600" dirty="0">
              <a:latin typeface="+mj-ea"/>
              <a:ea typeface="+mj-ea"/>
            </a:endParaRPr>
          </a:p>
        </p:txBody>
      </p:sp>
      <p:cxnSp>
        <p:nvCxnSpPr>
          <p:cNvPr id="117" name="Straight Arrow Connector 116"/>
          <p:cNvCxnSpPr>
            <a:stCxn id="114" idx="3"/>
            <a:endCxn id="115" idx="1"/>
          </p:cNvCxnSpPr>
          <p:nvPr/>
        </p:nvCxnSpPr>
        <p:spPr>
          <a:xfrm>
            <a:off x="3078656" y="3376716"/>
            <a:ext cx="350816" cy="0"/>
          </a:xfrm>
          <a:prstGeom prst="straightConnector1">
            <a:avLst/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5" idx="3"/>
            <a:endCxn id="116" idx="1"/>
          </p:cNvCxnSpPr>
          <p:nvPr/>
        </p:nvCxnSpPr>
        <p:spPr>
          <a:xfrm flipV="1">
            <a:off x="4719453" y="3370362"/>
            <a:ext cx="300580" cy="6354"/>
          </a:xfrm>
          <a:prstGeom prst="straightConnector1">
            <a:avLst/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24117" y="2383849"/>
            <a:ext cx="968974" cy="33872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服务</a:t>
            </a:r>
            <a:r>
              <a:rPr lang="en-US" altLang="zh-CN" sz="1600" dirty="0" smtClean="0">
                <a:latin typeface="+mj-ea"/>
                <a:ea typeface="+mj-ea"/>
              </a:rPr>
              <a:t>A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24117" y="2903821"/>
            <a:ext cx="968974" cy="33872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服务</a:t>
            </a:r>
            <a:r>
              <a:rPr lang="en-US" altLang="zh-CN" sz="1600" dirty="0">
                <a:latin typeface="+mj-ea"/>
                <a:ea typeface="+mj-ea"/>
              </a:rPr>
              <a:t>B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33138" y="3948850"/>
            <a:ext cx="968974" cy="33872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服务</a:t>
            </a:r>
            <a:r>
              <a:rPr lang="en-US" altLang="zh-CN" sz="1600" dirty="0" smtClean="0">
                <a:latin typeface="+mj-ea"/>
                <a:ea typeface="+mj-ea"/>
              </a:rPr>
              <a:t>N</a:t>
            </a:r>
            <a:endParaRPr lang="bg-BG" sz="1600" dirty="0">
              <a:latin typeface="+mj-ea"/>
              <a:ea typeface="+mj-ea"/>
            </a:endParaRPr>
          </a:p>
        </p:txBody>
      </p:sp>
      <p:cxnSp>
        <p:nvCxnSpPr>
          <p:cNvPr id="59" name="Elbow Connector 58"/>
          <p:cNvCxnSpPr>
            <a:stCxn id="51" idx="3"/>
            <a:endCxn id="114" idx="1"/>
          </p:cNvCxnSpPr>
          <p:nvPr/>
        </p:nvCxnSpPr>
        <p:spPr>
          <a:xfrm>
            <a:off x="1193091" y="2553214"/>
            <a:ext cx="720320" cy="823502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2" idx="3"/>
            <a:endCxn id="114" idx="1"/>
          </p:cNvCxnSpPr>
          <p:nvPr/>
        </p:nvCxnSpPr>
        <p:spPr>
          <a:xfrm>
            <a:off x="1193091" y="3073186"/>
            <a:ext cx="720320" cy="303530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7" idx="3"/>
            <a:endCxn id="114" idx="1"/>
          </p:cNvCxnSpPr>
          <p:nvPr/>
        </p:nvCxnSpPr>
        <p:spPr>
          <a:xfrm flipV="1">
            <a:off x="1202112" y="3376716"/>
            <a:ext cx="711299" cy="741499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2382" y="3376716"/>
            <a:ext cx="492443" cy="4610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……</a:t>
            </a:r>
            <a:endParaRPr lang="zh-CN" altLang="en-US" sz="2000" dirty="0">
              <a:latin typeface="+mn-ea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965852" y="2799016"/>
            <a:ext cx="1330066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j-ea"/>
                <a:ea typeface="+mj-ea"/>
              </a:rPr>
              <a:t>Gateway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965852" y="2214485"/>
            <a:ext cx="2024742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j-ea"/>
                <a:ea typeface="+mj-ea"/>
              </a:rPr>
              <a:t>Monitor Center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965852" y="4306807"/>
            <a:ext cx="1711067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+mj-ea"/>
                <a:ea typeface="+mj-ea"/>
              </a:rPr>
              <a:t>ConfigService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6965852" y="3722276"/>
            <a:ext cx="1471582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Humpback</a:t>
            </a:r>
            <a:endParaRPr lang="bg-BG" sz="1600" dirty="0">
              <a:latin typeface="+mj-ea"/>
              <a:ea typeface="+mj-ea"/>
            </a:endParaRPr>
          </a:p>
        </p:txBody>
      </p:sp>
      <p:cxnSp>
        <p:nvCxnSpPr>
          <p:cNvPr id="77" name="Elbow Connector 76"/>
          <p:cNvCxnSpPr>
            <a:stCxn id="74" idx="1"/>
            <a:endCxn id="116" idx="0"/>
          </p:cNvCxnSpPr>
          <p:nvPr/>
        </p:nvCxnSpPr>
        <p:spPr>
          <a:xfrm rot="10800000" flipV="1">
            <a:off x="5785380" y="2383850"/>
            <a:ext cx="1180472" cy="817148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3" idx="1"/>
            <a:endCxn id="116" idx="0"/>
          </p:cNvCxnSpPr>
          <p:nvPr/>
        </p:nvCxnSpPr>
        <p:spPr>
          <a:xfrm rot="10800000" flipV="1">
            <a:off x="5785380" y="2968380"/>
            <a:ext cx="1180472" cy="232617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76" idx="1"/>
            <a:endCxn id="116" idx="2"/>
          </p:cNvCxnSpPr>
          <p:nvPr/>
        </p:nvCxnSpPr>
        <p:spPr>
          <a:xfrm rot="10800000">
            <a:off x="5785380" y="3539727"/>
            <a:ext cx="1180472" cy="351915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75" idx="1"/>
            <a:endCxn id="116" idx="2"/>
          </p:cNvCxnSpPr>
          <p:nvPr/>
        </p:nvCxnSpPr>
        <p:spPr>
          <a:xfrm rot="10800000">
            <a:off x="5785380" y="3539726"/>
            <a:ext cx="1180472" cy="936446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59576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2642621" y="2933527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3"/>
          <p:cNvSpPr/>
          <p:nvPr/>
        </p:nvSpPr>
        <p:spPr>
          <a:xfrm>
            <a:off x="4392223" y="2886909"/>
            <a:ext cx="2448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358FCB"/>
                </a:solidFill>
                <a:latin typeface="Raleway" panose="020B0003030101060003" pitchFamily="34" charset="0"/>
              </a:rPr>
              <a:t>总</a:t>
            </a:r>
            <a:r>
              <a:rPr lang="zh-CN" altLang="en-US" sz="32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结 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与 </a:t>
            </a:r>
            <a:r>
              <a:rPr lang="zh-CN" altLang="en-US" sz="32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展望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8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SUMMARY &amp; OUTLOOK</a:t>
            </a:r>
          </a:p>
        </p:txBody>
      </p:sp>
    </p:spTree>
    <p:extLst>
      <p:ext uri="{BB962C8B-B14F-4D97-AF65-F5344CB8AC3E}">
        <p14:creationId xmlns:p14="http://schemas.microsoft.com/office/powerpoint/2010/main" xmlns="" val="57323328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Raleway" panose="020B0003030101060003" pitchFamily="34" charset="0"/>
              </a:rPr>
              <a:t>总结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与 </a:t>
            </a:r>
            <a:r>
              <a:rPr lang="zh-CN" altLang="en-US" sz="2000" dirty="0">
                <a:solidFill>
                  <a:srgbClr val="358FCB"/>
                </a:solidFill>
                <a:latin typeface="Raleway" panose="020B0003030101060003" pitchFamily="34" charset="0"/>
              </a:rPr>
              <a:t>展望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688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SUMMARY &amp; OUTLOOK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8489" y="1145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总结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cxnSp>
        <p:nvCxnSpPr>
          <p:cNvPr id="43" name="直接连接符 51"/>
          <p:cNvCxnSpPr/>
          <p:nvPr/>
        </p:nvCxnSpPr>
        <p:spPr>
          <a:xfrm>
            <a:off x="638489" y="1561391"/>
            <a:ext cx="418413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83"/>
          <p:cNvGrpSpPr/>
          <p:nvPr/>
        </p:nvGrpSpPr>
        <p:grpSpPr>
          <a:xfrm>
            <a:off x="620016" y="3321926"/>
            <a:ext cx="531216" cy="531216"/>
            <a:chOff x="4470275" y="4148486"/>
            <a:chExt cx="531216" cy="531216"/>
          </a:xfrm>
        </p:grpSpPr>
        <p:sp>
          <p:nvSpPr>
            <p:cNvPr id="54" name="PA_椭圆 46"/>
            <p:cNvSpPr/>
            <p:nvPr>
              <p:custDataLst>
                <p:tags r:id="rId5"/>
              </p:custDataLst>
            </p:nvPr>
          </p:nvSpPr>
          <p:spPr>
            <a:xfrm>
              <a:off x="4470275" y="4148486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AutoShape 4"/>
            <p:cNvSpPr/>
            <p:nvPr/>
          </p:nvSpPr>
          <p:spPr bwMode="auto">
            <a:xfrm>
              <a:off x="4588388" y="4267924"/>
              <a:ext cx="289023" cy="3158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62" name="组合 81"/>
          <p:cNvGrpSpPr/>
          <p:nvPr/>
        </p:nvGrpSpPr>
        <p:grpSpPr>
          <a:xfrm>
            <a:off x="620016" y="2516608"/>
            <a:ext cx="531216" cy="531216"/>
            <a:chOff x="4470275" y="3178667"/>
            <a:chExt cx="531216" cy="531216"/>
          </a:xfrm>
        </p:grpSpPr>
        <p:sp>
          <p:nvSpPr>
            <p:cNvPr id="63" name="PA_椭圆 46"/>
            <p:cNvSpPr/>
            <p:nvPr>
              <p:custDataLst>
                <p:tags r:id="rId4"/>
              </p:custDataLst>
            </p:nvPr>
          </p:nvSpPr>
          <p:spPr>
            <a:xfrm>
              <a:off x="4470275" y="3178667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AutoShape 112"/>
            <p:cNvSpPr/>
            <p:nvPr/>
          </p:nvSpPr>
          <p:spPr bwMode="auto">
            <a:xfrm>
              <a:off x="4612826" y="3308004"/>
              <a:ext cx="258618" cy="29932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297323" y="1849689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理念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97323" y="2635339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工作模式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36116" y="3399213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技术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grpSp>
        <p:nvGrpSpPr>
          <p:cNvPr id="69" name="Group 1"/>
          <p:cNvGrpSpPr/>
          <p:nvPr/>
        </p:nvGrpSpPr>
        <p:grpSpPr>
          <a:xfrm>
            <a:off x="638489" y="1784136"/>
            <a:ext cx="531216" cy="531216"/>
            <a:chOff x="2745446" y="2326953"/>
            <a:chExt cx="531216" cy="531216"/>
          </a:xfrm>
        </p:grpSpPr>
        <p:sp>
          <p:nvSpPr>
            <p:cNvPr id="70" name="PA_椭圆 46"/>
            <p:cNvSpPr/>
            <p:nvPr>
              <p:custDataLst>
                <p:tags r:id="rId3"/>
              </p:custDataLst>
            </p:nvPr>
          </p:nvSpPr>
          <p:spPr>
            <a:xfrm>
              <a:off x="2745446" y="2326953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Freeform 15"/>
            <p:cNvSpPr>
              <a:spLocks noEditPoints="1"/>
            </p:cNvSpPr>
            <p:nvPr/>
          </p:nvSpPr>
          <p:spPr bwMode="auto">
            <a:xfrm>
              <a:off x="2856433" y="2412332"/>
              <a:ext cx="309241" cy="360458"/>
            </a:xfrm>
            <a:custGeom>
              <a:avLst/>
              <a:gdLst>
                <a:gd name="T0" fmla="*/ 286 w 335"/>
                <a:gd name="T1" fmla="*/ 49 h 393"/>
                <a:gd name="T2" fmla="*/ 179 w 335"/>
                <a:gd name="T3" fmla="*/ 11 h 393"/>
                <a:gd name="T4" fmla="*/ 167 w 335"/>
                <a:gd name="T5" fmla="*/ 49 h 393"/>
                <a:gd name="T6" fmla="*/ 65 w 335"/>
                <a:gd name="T7" fmla="*/ 49 h 393"/>
                <a:gd name="T8" fmla="*/ 50 w 335"/>
                <a:gd name="T9" fmla="*/ 173 h 393"/>
                <a:gd name="T10" fmla="*/ 11 w 335"/>
                <a:gd name="T11" fmla="*/ 179 h 393"/>
                <a:gd name="T12" fmla="*/ 162 w 335"/>
                <a:gd name="T13" fmla="*/ 381 h 393"/>
                <a:gd name="T14" fmla="*/ 162 w 335"/>
                <a:gd name="T15" fmla="*/ 393 h 393"/>
                <a:gd name="T16" fmla="*/ 192 w 335"/>
                <a:gd name="T17" fmla="*/ 381 h 393"/>
                <a:gd name="T18" fmla="*/ 128 w 335"/>
                <a:gd name="T19" fmla="*/ 365 h 393"/>
                <a:gd name="T20" fmla="*/ 196 w 335"/>
                <a:gd name="T21" fmla="*/ 354 h 393"/>
                <a:gd name="T22" fmla="*/ 139 w 335"/>
                <a:gd name="T23" fmla="*/ 349 h 393"/>
                <a:gd name="T24" fmla="*/ 258 w 335"/>
                <a:gd name="T25" fmla="*/ 224 h 393"/>
                <a:gd name="T26" fmla="*/ 221 w 335"/>
                <a:gd name="T27" fmla="*/ 295 h 393"/>
                <a:gd name="T28" fmla="*/ 114 w 335"/>
                <a:gd name="T29" fmla="*/ 295 h 393"/>
                <a:gd name="T30" fmla="*/ 98 w 335"/>
                <a:gd name="T31" fmla="*/ 251 h 393"/>
                <a:gd name="T32" fmla="*/ 131 w 335"/>
                <a:gd name="T33" fmla="*/ 77 h 393"/>
                <a:gd name="T34" fmla="*/ 158 w 335"/>
                <a:gd name="T35" fmla="*/ 71 h 393"/>
                <a:gd name="T36" fmla="*/ 197 w 335"/>
                <a:gd name="T37" fmla="*/ 74 h 393"/>
                <a:gd name="T38" fmla="*/ 270 w 335"/>
                <a:gd name="T39" fmla="*/ 173 h 393"/>
                <a:gd name="T40" fmla="*/ 192 w 335"/>
                <a:gd name="T41" fmla="*/ 91 h 393"/>
                <a:gd name="T42" fmla="*/ 168 w 335"/>
                <a:gd name="T43" fmla="*/ 87 h 393"/>
                <a:gd name="T44" fmla="*/ 158 w 335"/>
                <a:gd name="T45" fmla="*/ 88 h 393"/>
                <a:gd name="T46" fmla="*/ 82 w 335"/>
                <a:gd name="T47" fmla="*/ 173 h 393"/>
                <a:gd name="T48" fmla="*/ 129 w 335"/>
                <a:gd name="T49" fmla="*/ 267 h 393"/>
                <a:gd name="T50" fmla="*/ 139 w 335"/>
                <a:gd name="T51" fmla="*/ 303 h 393"/>
                <a:gd name="T52" fmla="*/ 206 w 335"/>
                <a:gd name="T53" fmla="*/ 267 h 393"/>
                <a:gd name="T54" fmla="*/ 252 w 335"/>
                <a:gd name="T55" fmla="*/ 173 h 393"/>
                <a:gd name="T56" fmla="*/ 286 w 335"/>
                <a:gd name="T57" fmla="*/ 287 h 393"/>
                <a:gd name="T58" fmla="*/ 284 w 335"/>
                <a:gd name="T59" fmla="*/ 157 h 393"/>
                <a:gd name="T60" fmla="*/ 335 w 335"/>
                <a:gd name="T61" fmla="*/ 168 h 393"/>
                <a:gd name="T62" fmla="*/ 188 w 335"/>
                <a:gd name="T63" fmla="*/ 216 h 393"/>
                <a:gd name="T64" fmla="*/ 181 w 335"/>
                <a:gd name="T65" fmla="*/ 219 h 393"/>
                <a:gd name="T66" fmla="*/ 175 w 335"/>
                <a:gd name="T67" fmla="*/ 217 h 393"/>
                <a:gd name="T68" fmla="*/ 160 w 335"/>
                <a:gd name="T69" fmla="*/ 217 h 393"/>
                <a:gd name="T70" fmla="*/ 154 w 335"/>
                <a:gd name="T71" fmla="*/ 219 h 393"/>
                <a:gd name="T72" fmla="*/ 146 w 335"/>
                <a:gd name="T73" fmla="*/ 216 h 393"/>
                <a:gd name="T74" fmla="*/ 134 w 335"/>
                <a:gd name="T75" fmla="*/ 227 h 393"/>
                <a:gd name="T76" fmla="*/ 162 w 335"/>
                <a:gd name="T77" fmla="*/ 287 h 393"/>
                <a:gd name="T78" fmla="*/ 140 w 335"/>
                <a:gd name="T79" fmla="*/ 227 h 393"/>
                <a:gd name="T80" fmla="*/ 150 w 335"/>
                <a:gd name="T81" fmla="*/ 224 h 393"/>
                <a:gd name="T82" fmla="*/ 160 w 335"/>
                <a:gd name="T83" fmla="*/ 229 h 393"/>
                <a:gd name="T84" fmla="*/ 163 w 335"/>
                <a:gd name="T85" fmla="*/ 223 h 393"/>
                <a:gd name="T86" fmla="*/ 171 w 335"/>
                <a:gd name="T87" fmla="*/ 223 h 393"/>
                <a:gd name="T88" fmla="*/ 174 w 335"/>
                <a:gd name="T89" fmla="*/ 229 h 393"/>
                <a:gd name="T90" fmla="*/ 185 w 335"/>
                <a:gd name="T91" fmla="*/ 224 h 393"/>
                <a:gd name="T92" fmla="*/ 194 w 335"/>
                <a:gd name="T93" fmla="*/ 227 h 393"/>
                <a:gd name="T94" fmla="*/ 173 w 335"/>
                <a:gd name="T95" fmla="*/ 287 h 393"/>
                <a:gd name="T96" fmla="*/ 201 w 335"/>
                <a:gd name="T97" fmla="*/ 227 h 393"/>
                <a:gd name="T98" fmla="*/ 49 w 335"/>
                <a:gd name="T99" fmla="*/ 287 h 393"/>
                <a:gd name="T100" fmla="*/ 49 w 335"/>
                <a:gd name="T101" fmla="*/ 27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93">
                  <a:moveTo>
                    <a:pt x="258" y="93"/>
                  </a:moveTo>
                  <a:cubicBezTo>
                    <a:pt x="253" y="88"/>
                    <a:pt x="248" y="82"/>
                    <a:pt x="242" y="77"/>
                  </a:cubicBezTo>
                  <a:cubicBezTo>
                    <a:pt x="270" y="49"/>
                    <a:pt x="270" y="49"/>
                    <a:pt x="270" y="49"/>
                  </a:cubicBezTo>
                  <a:cubicBezTo>
                    <a:pt x="275" y="45"/>
                    <a:pt x="282" y="45"/>
                    <a:pt x="286" y="49"/>
                  </a:cubicBezTo>
                  <a:cubicBezTo>
                    <a:pt x="290" y="54"/>
                    <a:pt x="290" y="61"/>
                    <a:pt x="286" y="65"/>
                  </a:cubicBezTo>
                  <a:lnTo>
                    <a:pt x="258" y="93"/>
                  </a:lnTo>
                  <a:close/>
                  <a:moveTo>
                    <a:pt x="179" y="49"/>
                  </a:moveTo>
                  <a:cubicBezTo>
                    <a:pt x="179" y="11"/>
                    <a:pt x="179" y="11"/>
                    <a:pt x="179" y="11"/>
                  </a:cubicBezTo>
                  <a:cubicBezTo>
                    <a:pt x="179" y="5"/>
                    <a:pt x="174" y="0"/>
                    <a:pt x="167" y="0"/>
                  </a:cubicBezTo>
                  <a:cubicBezTo>
                    <a:pt x="161" y="0"/>
                    <a:pt x="156" y="5"/>
                    <a:pt x="156" y="11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60" y="49"/>
                    <a:pt x="163" y="49"/>
                    <a:pt x="167" y="49"/>
                  </a:cubicBezTo>
                  <a:cubicBezTo>
                    <a:pt x="171" y="49"/>
                    <a:pt x="175" y="49"/>
                    <a:pt x="179" y="49"/>
                  </a:cubicBezTo>
                  <a:close/>
                  <a:moveTo>
                    <a:pt x="77" y="93"/>
                  </a:moveTo>
                  <a:cubicBezTo>
                    <a:pt x="82" y="88"/>
                    <a:pt x="87" y="82"/>
                    <a:pt x="92" y="77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0" y="45"/>
                    <a:pt x="53" y="45"/>
                    <a:pt x="49" y="49"/>
                  </a:cubicBezTo>
                  <a:cubicBezTo>
                    <a:pt x="44" y="54"/>
                    <a:pt x="44" y="61"/>
                    <a:pt x="49" y="65"/>
                  </a:cubicBezTo>
                  <a:lnTo>
                    <a:pt x="77" y="93"/>
                  </a:lnTo>
                  <a:close/>
                  <a:moveTo>
                    <a:pt x="50" y="173"/>
                  </a:moveTo>
                  <a:cubicBezTo>
                    <a:pt x="50" y="167"/>
                    <a:pt x="50" y="162"/>
                    <a:pt x="5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5" y="157"/>
                    <a:pt x="0" y="162"/>
                    <a:pt x="0" y="168"/>
                  </a:cubicBezTo>
                  <a:cubicBezTo>
                    <a:pt x="0" y="174"/>
                    <a:pt x="5" y="179"/>
                    <a:pt x="11" y="179"/>
                  </a:cubicBezTo>
                  <a:cubicBezTo>
                    <a:pt x="50" y="179"/>
                    <a:pt x="50" y="179"/>
                    <a:pt x="50" y="179"/>
                  </a:cubicBezTo>
                  <a:cubicBezTo>
                    <a:pt x="50" y="177"/>
                    <a:pt x="50" y="175"/>
                    <a:pt x="50" y="173"/>
                  </a:cubicBezTo>
                  <a:close/>
                  <a:moveTo>
                    <a:pt x="172" y="381"/>
                  </a:moveTo>
                  <a:cubicBezTo>
                    <a:pt x="162" y="381"/>
                    <a:pt x="162" y="381"/>
                    <a:pt x="162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2"/>
                    <a:pt x="143" y="382"/>
                    <a:pt x="143" y="382"/>
                  </a:cubicBezTo>
                  <a:cubicBezTo>
                    <a:pt x="143" y="388"/>
                    <a:pt x="152" y="393"/>
                    <a:pt x="160" y="393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73" y="393"/>
                    <a:pt x="173" y="393"/>
                    <a:pt x="173" y="393"/>
                  </a:cubicBezTo>
                  <a:cubicBezTo>
                    <a:pt x="174" y="393"/>
                    <a:pt x="174" y="393"/>
                    <a:pt x="174" y="393"/>
                  </a:cubicBezTo>
                  <a:cubicBezTo>
                    <a:pt x="183" y="393"/>
                    <a:pt x="192" y="388"/>
                    <a:pt x="192" y="382"/>
                  </a:cubicBezTo>
                  <a:cubicBezTo>
                    <a:pt x="192" y="382"/>
                    <a:pt x="192" y="382"/>
                    <a:pt x="192" y="381"/>
                  </a:cubicBezTo>
                  <a:lnTo>
                    <a:pt x="172" y="381"/>
                  </a:lnTo>
                  <a:close/>
                  <a:moveTo>
                    <a:pt x="196" y="354"/>
                  </a:moveTo>
                  <a:cubicBezTo>
                    <a:pt x="139" y="354"/>
                    <a:pt x="139" y="354"/>
                    <a:pt x="139" y="354"/>
                  </a:cubicBezTo>
                  <a:cubicBezTo>
                    <a:pt x="133" y="354"/>
                    <a:pt x="128" y="359"/>
                    <a:pt x="128" y="365"/>
                  </a:cubicBezTo>
                  <a:cubicBezTo>
                    <a:pt x="128" y="371"/>
                    <a:pt x="133" y="376"/>
                    <a:pt x="139" y="376"/>
                  </a:cubicBezTo>
                  <a:cubicBezTo>
                    <a:pt x="196" y="376"/>
                    <a:pt x="196" y="376"/>
                    <a:pt x="196" y="376"/>
                  </a:cubicBezTo>
                  <a:cubicBezTo>
                    <a:pt x="202" y="376"/>
                    <a:pt x="207" y="371"/>
                    <a:pt x="207" y="365"/>
                  </a:cubicBezTo>
                  <a:cubicBezTo>
                    <a:pt x="207" y="359"/>
                    <a:pt x="202" y="354"/>
                    <a:pt x="196" y="354"/>
                  </a:cubicBezTo>
                  <a:close/>
                  <a:moveTo>
                    <a:pt x="196" y="327"/>
                  </a:moveTo>
                  <a:cubicBezTo>
                    <a:pt x="139" y="327"/>
                    <a:pt x="139" y="327"/>
                    <a:pt x="139" y="327"/>
                  </a:cubicBezTo>
                  <a:cubicBezTo>
                    <a:pt x="133" y="327"/>
                    <a:pt x="128" y="332"/>
                    <a:pt x="128" y="338"/>
                  </a:cubicBezTo>
                  <a:cubicBezTo>
                    <a:pt x="128" y="344"/>
                    <a:pt x="133" y="349"/>
                    <a:pt x="139" y="349"/>
                  </a:cubicBezTo>
                  <a:cubicBezTo>
                    <a:pt x="196" y="349"/>
                    <a:pt x="196" y="349"/>
                    <a:pt x="196" y="349"/>
                  </a:cubicBezTo>
                  <a:cubicBezTo>
                    <a:pt x="202" y="349"/>
                    <a:pt x="207" y="344"/>
                    <a:pt x="207" y="338"/>
                  </a:cubicBezTo>
                  <a:cubicBezTo>
                    <a:pt x="207" y="332"/>
                    <a:pt x="202" y="327"/>
                    <a:pt x="196" y="327"/>
                  </a:cubicBezTo>
                  <a:close/>
                  <a:moveTo>
                    <a:pt x="258" y="224"/>
                  </a:moveTo>
                  <a:cubicBezTo>
                    <a:pt x="251" y="237"/>
                    <a:pt x="242" y="246"/>
                    <a:pt x="235" y="254"/>
                  </a:cubicBezTo>
                  <a:cubicBezTo>
                    <a:pt x="231" y="258"/>
                    <a:pt x="227" y="262"/>
                    <a:pt x="225" y="266"/>
                  </a:cubicBezTo>
                  <a:cubicBezTo>
                    <a:pt x="224" y="267"/>
                    <a:pt x="223" y="269"/>
                    <a:pt x="223" y="270"/>
                  </a:cubicBezTo>
                  <a:cubicBezTo>
                    <a:pt x="221" y="280"/>
                    <a:pt x="221" y="292"/>
                    <a:pt x="221" y="295"/>
                  </a:cubicBezTo>
                  <a:cubicBezTo>
                    <a:pt x="221" y="295"/>
                    <a:pt x="221" y="295"/>
                    <a:pt x="221" y="296"/>
                  </a:cubicBezTo>
                  <a:cubicBezTo>
                    <a:pt x="221" y="309"/>
                    <a:pt x="210" y="320"/>
                    <a:pt x="196" y="320"/>
                  </a:cubicBezTo>
                  <a:cubicBezTo>
                    <a:pt x="139" y="320"/>
                    <a:pt x="139" y="320"/>
                    <a:pt x="139" y="320"/>
                  </a:cubicBezTo>
                  <a:cubicBezTo>
                    <a:pt x="125" y="320"/>
                    <a:pt x="114" y="309"/>
                    <a:pt x="114" y="295"/>
                  </a:cubicBezTo>
                  <a:cubicBezTo>
                    <a:pt x="114" y="295"/>
                    <a:pt x="114" y="295"/>
                    <a:pt x="114" y="295"/>
                  </a:cubicBezTo>
                  <a:cubicBezTo>
                    <a:pt x="114" y="292"/>
                    <a:pt x="114" y="280"/>
                    <a:pt x="112" y="270"/>
                  </a:cubicBezTo>
                  <a:cubicBezTo>
                    <a:pt x="111" y="268"/>
                    <a:pt x="110" y="266"/>
                    <a:pt x="108" y="263"/>
                  </a:cubicBezTo>
                  <a:cubicBezTo>
                    <a:pt x="105" y="259"/>
                    <a:pt x="102" y="256"/>
                    <a:pt x="98" y="251"/>
                  </a:cubicBezTo>
                  <a:cubicBezTo>
                    <a:pt x="89" y="243"/>
                    <a:pt x="79" y="231"/>
                    <a:pt x="72" y="214"/>
                  </a:cubicBezTo>
                  <a:cubicBezTo>
                    <a:pt x="68" y="203"/>
                    <a:pt x="65" y="189"/>
                    <a:pt x="65" y="173"/>
                  </a:cubicBezTo>
                  <a:cubicBezTo>
                    <a:pt x="65" y="150"/>
                    <a:pt x="73" y="128"/>
                    <a:pt x="86" y="111"/>
                  </a:cubicBezTo>
                  <a:cubicBezTo>
                    <a:pt x="97" y="96"/>
                    <a:pt x="113" y="84"/>
                    <a:pt x="131" y="77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8" y="74"/>
                    <a:pt x="138" y="74"/>
                    <a:pt x="138" y="74"/>
                  </a:cubicBezTo>
                  <a:cubicBezTo>
                    <a:pt x="144" y="73"/>
                    <a:pt x="150" y="71"/>
                    <a:pt x="157" y="71"/>
                  </a:cubicBezTo>
                  <a:cubicBezTo>
                    <a:pt x="157" y="71"/>
                    <a:pt x="157" y="71"/>
                    <a:pt x="158" y="71"/>
                  </a:cubicBezTo>
                  <a:cubicBezTo>
                    <a:pt x="161" y="70"/>
                    <a:pt x="164" y="70"/>
                    <a:pt x="168" y="70"/>
                  </a:cubicBezTo>
                  <a:cubicBezTo>
                    <a:pt x="171" y="70"/>
                    <a:pt x="174" y="70"/>
                    <a:pt x="177" y="71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84" y="71"/>
                    <a:pt x="191" y="73"/>
                    <a:pt x="197" y="74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22" y="84"/>
                    <a:pt x="238" y="96"/>
                    <a:pt x="249" y="111"/>
                  </a:cubicBezTo>
                  <a:cubicBezTo>
                    <a:pt x="262" y="128"/>
                    <a:pt x="270" y="150"/>
                    <a:pt x="270" y="173"/>
                  </a:cubicBezTo>
                  <a:cubicBezTo>
                    <a:pt x="270" y="195"/>
                    <a:pt x="265" y="211"/>
                    <a:pt x="258" y="224"/>
                  </a:cubicBezTo>
                  <a:close/>
                  <a:moveTo>
                    <a:pt x="252" y="173"/>
                  </a:moveTo>
                  <a:cubicBezTo>
                    <a:pt x="252" y="153"/>
                    <a:pt x="246" y="136"/>
                    <a:pt x="235" y="121"/>
                  </a:cubicBezTo>
                  <a:cubicBezTo>
                    <a:pt x="224" y="107"/>
                    <a:pt x="209" y="96"/>
                    <a:pt x="192" y="91"/>
                  </a:cubicBezTo>
                  <a:cubicBezTo>
                    <a:pt x="189" y="90"/>
                    <a:pt x="189" y="90"/>
                    <a:pt x="189" y="90"/>
                  </a:cubicBezTo>
                  <a:cubicBezTo>
                    <a:pt x="185" y="89"/>
                    <a:pt x="181" y="88"/>
                    <a:pt x="176" y="88"/>
                  </a:cubicBezTo>
                  <a:cubicBezTo>
                    <a:pt x="176" y="88"/>
                    <a:pt x="175" y="88"/>
                    <a:pt x="176" y="88"/>
                  </a:cubicBezTo>
                  <a:cubicBezTo>
                    <a:pt x="173" y="88"/>
                    <a:pt x="170" y="87"/>
                    <a:pt x="168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4" y="87"/>
                    <a:pt x="162" y="88"/>
                    <a:pt x="159" y="88"/>
                  </a:cubicBezTo>
                  <a:cubicBezTo>
                    <a:pt x="159" y="88"/>
                    <a:pt x="158" y="88"/>
                    <a:pt x="158" y="88"/>
                  </a:cubicBezTo>
                  <a:cubicBezTo>
                    <a:pt x="154" y="88"/>
                    <a:pt x="150" y="89"/>
                    <a:pt x="145" y="90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26" y="96"/>
                    <a:pt x="110" y="107"/>
                    <a:pt x="100" y="121"/>
                  </a:cubicBezTo>
                  <a:cubicBezTo>
                    <a:pt x="89" y="136"/>
                    <a:pt x="82" y="153"/>
                    <a:pt x="82" y="173"/>
                  </a:cubicBezTo>
                  <a:cubicBezTo>
                    <a:pt x="82" y="192"/>
                    <a:pt x="87" y="205"/>
                    <a:pt x="92" y="216"/>
                  </a:cubicBezTo>
                  <a:cubicBezTo>
                    <a:pt x="98" y="227"/>
                    <a:pt x="105" y="234"/>
                    <a:pt x="112" y="242"/>
                  </a:cubicBezTo>
                  <a:cubicBezTo>
                    <a:pt x="117" y="246"/>
                    <a:pt x="121" y="251"/>
                    <a:pt x="125" y="256"/>
                  </a:cubicBezTo>
                  <a:cubicBezTo>
                    <a:pt x="127" y="260"/>
                    <a:pt x="128" y="263"/>
                    <a:pt x="129" y="267"/>
                  </a:cubicBezTo>
                  <a:cubicBezTo>
                    <a:pt x="131" y="279"/>
                    <a:pt x="131" y="291"/>
                    <a:pt x="131" y="295"/>
                  </a:cubicBezTo>
                  <a:cubicBezTo>
                    <a:pt x="131" y="295"/>
                    <a:pt x="131" y="296"/>
                    <a:pt x="131" y="296"/>
                  </a:cubicBezTo>
                  <a:cubicBezTo>
                    <a:pt x="131" y="298"/>
                    <a:pt x="132" y="300"/>
                    <a:pt x="133" y="301"/>
                  </a:cubicBezTo>
                  <a:cubicBezTo>
                    <a:pt x="135" y="302"/>
                    <a:pt x="137" y="303"/>
                    <a:pt x="139" y="303"/>
                  </a:cubicBezTo>
                  <a:cubicBezTo>
                    <a:pt x="196" y="303"/>
                    <a:pt x="196" y="303"/>
                    <a:pt x="196" y="303"/>
                  </a:cubicBezTo>
                  <a:cubicBezTo>
                    <a:pt x="200" y="303"/>
                    <a:pt x="204" y="300"/>
                    <a:pt x="204" y="296"/>
                  </a:cubicBezTo>
                  <a:cubicBezTo>
                    <a:pt x="204" y="296"/>
                    <a:pt x="204" y="295"/>
                    <a:pt x="204" y="295"/>
                  </a:cubicBezTo>
                  <a:cubicBezTo>
                    <a:pt x="204" y="291"/>
                    <a:pt x="204" y="279"/>
                    <a:pt x="206" y="267"/>
                  </a:cubicBezTo>
                  <a:cubicBezTo>
                    <a:pt x="207" y="261"/>
                    <a:pt x="210" y="256"/>
                    <a:pt x="213" y="252"/>
                  </a:cubicBezTo>
                  <a:cubicBezTo>
                    <a:pt x="217" y="248"/>
                    <a:pt x="221" y="244"/>
                    <a:pt x="225" y="240"/>
                  </a:cubicBezTo>
                  <a:cubicBezTo>
                    <a:pt x="233" y="231"/>
                    <a:pt x="241" y="222"/>
                    <a:pt x="246" y="208"/>
                  </a:cubicBezTo>
                  <a:cubicBezTo>
                    <a:pt x="250" y="199"/>
                    <a:pt x="252" y="187"/>
                    <a:pt x="252" y="173"/>
                  </a:cubicBezTo>
                  <a:close/>
                  <a:moveTo>
                    <a:pt x="264" y="248"/>
                  </a:moveTo>
                  <a:cubicBezTo>
                    <a:pt x="259" y="255"/>
                    <a:pt x="254" y="261"/>
                    <a:pt x="250" y="266"/>
                  </a:cubicBezTo>
                  <a:cubicBezTo>
                    <a:pt x="270" y="287"/>
                    <a:pt x="270" y="287"/>
                    <a:pt x="270" y="287"/>
                  </a:cubicBezTo>
                  <a:cubicBezTo>
                    <a:pt x="275" y="291"/>
                    <a:pt x="282" y="291"/>
                    <a:pt x="286" y="287"/>
                  </a:cubicBezTo>
                  <a:cubicBezTo>
                    <a:pt x="290" y="282"/>
                    <a:pt x="290" y="275"/>
                    <a:pt x="286" y="271"/>
                  </a:cubicBezTo>
                  <a:lnTo>
                    <a:pt x="264" y="248"/>
                  </a:lnTo>
                  <a:close/>
                  <a:moveTo>
                    <a:pt x="324" y="157"/>
                  </a:moveTo>
                  <a:cubicBezTo>
                    <a:pt x="284" y="157"/>
                    <a:pt x="284" y="157"/>
                    <a:pt x="284" y="157"/>
                  </a:cubicBezTo>
                  <a:cubicBezTo>
                    <a:pt x="285" y="162"/>
                    <a:pt x="285" y="167"/>
                    <a:pt x="285" y="173"/>
                  </a:cubicBezTo>
                  <a:cubicBezTo>
                    <a:pt x="285" y="175"/>
                    <a:pt x="285" y="177"/>
                    <a:pt x="285" y="179"/>
                  </a:cubicBezTo>
                  <a:cubicBezTo>
                    <a:pt x="324" y="179"/>
                    <a:pt x="324" y="179"/>
                    <a:pt x="324" y="179"/>
                  </a:cubicBezTo>
                  <a:cubicBezTo>
                    <a:pt x="330" y="179"/>
                    <a:pt x="335" y="174"/>
                    <a:pt x="335" y="168"/>
                  </a:cubicBezTo>
                  <a:cubicBezTo>
                    <a:pt x="335" y="162"/>
                    <a:pt x="330" y="157"/>
                    <a:pt x="324" y="157"/>
                  </a:cubicBezTo>
                  <a:close/>
                  <a:moveTo>
                    <a:pt x="196" y="217"/>
                  </a:moveTo>
                  <a:cubicBezTo>
                    <a:pt x="194" y="216"/>
                    <a:pt x="192" y="216"/>
                    <a:pt x="189" y="216"/>
                  </a:cubicBezTo>
                  <a:cubicBezTo>
                    <a:pt x="188" y="216"/>
                    <a:pt x="188" y="216"/>
                    <a:pt x="188" y="216"/>
                  </a:cubicBezTo>
                  <a:cubicBezTo>
                    <a:pt x="187" y="216"/>
                    <a:pt x="186" y="216"/>
                    <a:pt x="185" y="216"/>
                  </a:cubicBezTo>
                  <a:cubicBezTo>
                    <a:pt x="185" y="216"/>
                    <a:pt x="184" y="217"/>
                    <a:pt x="184" y="217"/>
                  </a:cubicBezTo>
                  <a:cubicBezTo>
                    <a:pt x="183" y="217"/>
                    <a:pt x="183" y="217"/>
                    <a:pt x="182" y="217"/>
                  </a:cubicBezTo>
                  <a:cubicBezTo>
                    <a:pt x="182" y="218"/>
                    <a:pt x="181" y="218"/>
                    <a:pt x="181" y="219"/>
                  </a:cubicBezTo>
                  <a:cubicBezTo>
                    <a:pt x="181" y="219"/>
                    <a:pt x="180" y="219"/>
                    <a:pt x="180" y="219"/>
                  </a:cubicBezTo>
                  <a:cubicBezTo>
                    <a:pt x="180" y="219"/>
                    <a:pt x="179" y="220"/>
                    <a:pt x="179" y="220"/>
                  </a:cubicBezTo>
                  <a:cubicBezTo>
                    <a:pt x="179" y="220"/>
                    <a:pt x="179" y="221"/>
                    <a:pt x="179" y="221"/>
                  </a:cubicBezTo>
                  <a:cubicBezTo>
                    <a:pt x="178" y="219"/>
                    <a:pt x="176" y="218"/>
                    <a:pt x="175" y="217"/>
                  </a:cubicBezTo>
                  <a:cubicBezTo>
                    <a:pt x="173" y="216"/>
                    <a:pt x="171" y="215"/>
                    <a:pt x="168" y="215"/>
                  </a:cubicBezTo>
                  <a:cubicBezTo>
                    <a:pt x="168" y="215"/>
                    <a:pt x="168" y="216"/>
                    <a:pt x="167" y="216"/>
                  </a:cubicBezTo>
                  <a:cubicBezTo>
                    <a:pt x="167" y="216"/>
                    <a:pt x="167" y="215"/>
                    <a:pt x="167" y="215"/>
                  </a:cubicBezTo>
                  <a:cubicBezTo>
                    <a:pt x="164" y="215"/>
                    <a:pt x="162" y="216"/>
                    <a:pt x="160" y="217"/>
                  </a:cubicBezTo>
                  <a:cubicBezTo>
                    <a:pt x="158" y="218"/>
                    <a:pt x="157" y="219"/>
                    <a:pt x="156" y="221"/>
                  </a:cubicBezTo>
                  <a:cubicBezTo>
                    <a:pt x="156" y="221"/>
                    <a:pt x="156" y="220"/>
                    <a:pt x="156" y="220"/>
                  </a:cubicBezTo>
                  <a:cubicBezTo>
                    <a:pt x="155" y="220"/>
                    <a:pt x="155" y="219"/>
                    <a:pt x="155" y="219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53" y="218"/>
                    <a:pt x="153" y="218"/>
                    <a:pt x="152" y="217"/>
                  </a:cubicBezTo>
                  <a:cubicBezTo>
                    <a:pt x="152" y="217"/>
                    <a:pt x="152" y="217"/>
                    <a:pt x="151" y="217"/>
                  </a:cubicBezTo>
                  <a:cubicBezTo>
                    <a:pt x="151" y="217"/>
                    <a:pt x="150" y="216"/>
                    <a:pt x="150" y="216"/>
                  </a:cubicBezTo>
                  <a:cubicBezTo>
                    <a:pt x="149" y="216"/>
                    <a:pt x="148" y="216"/>
                    <a:pt x="146" y="216"/>
                  </a:cubicBezTo>
                  <a:cubicBezTo>
                    <a:pt x="145" y="216"/>
                    <a:pt x="145" y="216"/>
                    <a:pt x="145" y="216"/>
                  </a:cubicBezTo>
                  <a:cubicBezTo>
                    <a:pt x="143" y="216"/>
                    <a:pt x="141" y="216"/>
                    <a:pt x="139" y="217"/>
                  </a:cubicBezTo>
                  <a:cubicBezTo>
                    <a:pt x="138" y="218"/>
                    <a:pt x="138" y="218"/>
                    <a:pt x="137" y="218"/>
                  </a:cubicBezTo>
                  <a:cubicBezTo>
                    <a:pt x="135" y="220"/>
                    <a:pt x="134" y="223"/>
                    <a:pt x="134" y="227"/>
                  </a:cubicBezTo>
                  <a:cubicBezTo>
                    <a:pt x="134" y="230"/>
                    <a:pt x="135" y="233"/>
                    <a:pt x="137" y="237"/>
                  </a:cubicBezTo>
                  <a:cubicBezTo>
                    <a:pt x="139" y="241"/>
                    <a:pt x="143" y="246"/>
                    <a:pt x="147" y="255"/>
                  </a:cubicBezTo>
                  <a:cubicBezTo>
                    <a:pt x="150" y="262"/>
                    <a:pt x="153" y="272"/>
                    <a:pt x="155" y="287"/>
                  </a:cubicBezTo>
                  <a:cubicBezTo>
                    <a:pt x="162" y="287"/>
                    <a:pt x="162" y="287"/>
                    <a:pt x="162" y="287"/>
                  </a:cubicBezTo>
                  <a:cubicBezTo>
                    <a:pt x="160" y="271"/>
                    <a:pt x="156" y="260"/>
                    <a:pt x="153" y="252"/>
                  </a:cubicBezTo>
                  <a:cubicBezTo>
                    <a:pt x="149" y="242"/>
                    <a:pt x="144" y="237"/>
                    <a:pt x="143" y="234"/>
                  </a:cubicBezTo>
                  <a:cubicBezTo>
                    <a:pt x="142" y="233"/>
                    <a:pt x="142" y="233"/>
                    <a:pt x="142" y="232"/>
                  </a:cubicBezTo>
                  <a:cubicBezTo>
                    <a:pt x="141" y="230"/>
                    <a:pt x="140" y="228"/>
                    <a:pt x="140" y="227"/>
                  </a:cubicBezTo>
                  <a:cubicBezTo>
                    <a:pt x="140" y="225"/>
                    <a:pt x="141" y="224"/>
                    <a:pt x="142" y="223"/>
                  </a:cubicBezTo>
                  <a:cubicBezTo>
                    <a:pt x="142" y="223"/>
                    <a:pt x="144" y="222"/>
                    <a:pt x="145" y="222"/>
                  </a:cubicBezTo>
                  <a:cubicBezTo>
                    <a:pt x="146" y="222"/>
                    <a:pt x="146" y="222"/>
                    <a:pt x="146" y="222"/>
                  </a:cubicBezTo>
                  <a:cubicBezTo>
                    <a:pt x="148" y="223"/>
                    <a:pt x="149" y="223"/>
                    <a:pt x="150" y="224"/>
                  </a:cubicBezTo>
                  <a:cubicBezTo>
                    <a:pt x="151" y="224"/>
                    <a:pt x="151" y="225"/>
                    <a:pt x="151" y="225"/>
                  </a:cubicBezTo>
                  <a:cubicBezTo>
                    <a:pt x="152" y="226"/>
                    <a:pt x="153" y="228"/>
                    <a:pt x="155" y="230"/>
                  </a:cubicBezTo>
                  <a:cubicBezTo>
                    <a:pt x="155" y="231"/>
                    <a:pt x="157" y="232"/>
                    <a:pt x="158" y="231"/>
                  </a:cubicBezTo>
                  <a:cubicBezTo>
                    <a:pt x="159" y="231"/>
                    <a:pt x="160" y="230"/>
                    <a:pt x="160" y="229"/>
                  </a:cubicBezTo>
                  <a:cubicBezTo>
                    <a:pt x="161" y="228"/>
                    <a:pt x="161" y="227"/>
                    <a:pt x="161" y="226"/>
                  </a:cubicBezTo>
                  <a:cubicBezTo>
                    <a:pt x="161" y="225"/>
                    <a:pt x="162" y="225"/>
                    <a:pt x="162" y="225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3" y="223"/>
                    <a:pt x="163" y="223"/>
                    <a:pt x="163" y="223"/>
                  </a:cubicBezTo>
                  <a:cubicBezTo>
                    <a:pt x="164" y="222"/>
                    <a:pt x="165" y="222"/>
                    <a:pt x="167" y="222"/>
                  </a:cubicBezTo>
                  <a:cubicBezTo>
                    <a:pt x="167" y="222"/>
                    <a:pt x="167" y="222"/>
                    <a:pt x="167" y="222"/>
                  </a:cubicBezTo>
                  <a:cubicBezTo>
                    <a:pt x="168" y="222"/>
                    <a:pt x="168" y="222"/>
                    <a:pt x="168" y="222"/>
                  </a:cubicBezTo>
                  <a:cubicBezTo>
                    <a:pt x="170" y="222"/>
                    <a:pt x="171" y="222"/>
                    <a:pt x="171" y="223"/>
                  </a:cubicBezTo>
                  <a:cubicBezTo>
                    <a:pt x="172" y="223"/>
                    <a:pt x="172" y="223"/>
                    <a:pt x="173" y="224"/>
                  </a:cubicBezTo>
                  <a:cubicBezTo>
                    <a:pt x="173" y="224"/>
                    <a:pt x="173" y="224"/>
                    <a:pt x="173" y="225"/>
                  </a:cubicBezTo>
                  <a:cubicBezTo>
                    <a:pt x="173" y="225"/>
                    <a:pt x="173" y="225"/>
                    <a:pt x="174" y="226"/>
                  </a:cubicBezTo>
                  <a:cubicBezTo>
                    <a:pt x="174" y="227"/>
                    <a:pt x="174" y="228"/>
                    <a:pt x="174" y="229"/>
                  </a:cubicBezTo>
                  <a:cubicBezTo>
                    <a:pt x="175" y="230"/>
                    <a:pt x="176" y="231"/>
                    <a:pt x="177" y="231"/>
                  </a:cubicBezTo>
                  <a:cubicBezTo>
                    <a:pt x="178" y="232"/>
                    <a:pt x="179" y="231"/>
                    <a:pt x="180" y="230"/>
                  </a:cubicBezTo>
                  <a:cubicBezTo>
                    <a:pt x="182" y="228"/>
                    <a:pt x="182" y="226"/>
                    <a:pt x="184" y="225"/>
                  </a:cubicBezTo>
                  <a:cubicBezTo>
                    <a:pt x="184" y="225"/>
                    <a:pt x="184" y="224"/>
                    <a:pt x="185" y="224"/>
                  </a:cubicBezTo>
                  <a:cubicBezTo>
                    <a:pt x="185" y="223"/>
                    <a:pt x="187" y="223"/>
                    <a:pt x="189" y="222"/>
                  </a:cubicBezTo>
                  <a:cubicBezTo>
                    <a:pt x="189" y="222"/>
                    <a:pt x="189" y="222"/>
                    <a:pt x="189" y="222"/>
                  </a:cubicBezTo>
                  <a:cubicBezTo>
                    <a:pt x="191" y="222"/>
                    <a:pt x="192" y="223"/>
                    <a:pt x="193" y="223"/>
                  </a:cubicBezTo>
                  <a:cubicBezTo>
                    <a:pt x="194" y="224"/>
                    <a:pt x="194" y="225"/>
                    <a:pt x="194" y="227"/>
                  </a:cubicBezTo>
                  <a:cubicBezTo>
                    <a:pt x="194" y="228"/>
                    <a:pt x="194" y="230"/>
                    <a:pt x="193" y="232"/>
                  </a:cubicBezTo>
                  <a:cubicBezTo>
                    <a:pt x="193" y="233"/>
                    <a:pt x="193" y="233"/>
                    <a:pt x="192" y="234"/>
                  </a:cubicBezTo>
                  <a:cubicBezTo>
                    <a:pt x="191" y="237"/>
                    <a:pt x="186" y="242"/>
                    <a:pt x="182" y="252"/>
                  </a:cubicBezTo>
                  <a:cubicBezTo>
                    <a:pt x="178" y="260"/>
                    <a:pt x="175" y="271"/>
                    <a:pt x="173" y="287"/>
                  </a:cubicBezTo>
                  <a:cubicBezTo>
                    <a:pt x="180" y="287"/>
                    <a:pt x="180" y="287"/>
                    <a:pt x="180" y="287"/>
                  </a:cubicBezTo>
                  <a:cubicBezTo>
                    <a:pt x="182" y="272"/>
                    <a:pt x="185" y="262"/>
                    <a:pt x="188" y="255"/>
                  </a:cubicBezTo>
                  <a:cubicBezTo>
                    <a:pt x="192" y="246"/>
                    <a:pt x="196" y="241"/>
                    <a:pt x="198" y="237"/>
                  </a:cubicBezTo>
                  <a:cubicBezTo>
                    <a:pt x="200" y="233"/>
                    <a:pt x="201" y="230"/>
                    <a:pt x="201" y="227"/>
                  </a:cubicBezTo>
                  <a:cubicBezTo>
                    <a:pt x="201" y="223"/>
                    <a:pt x="200" y="220"/>
                    <a:pt x="198" y="218"/>
                  </a:cubicBezTo>
                  <a:cubicBezTo>
                    <a:pt x="197" y="218"/>
                    <a:pt x="196" y="218"/>
                    <a:pt x="196" y="217"/>
                  </a:cubicBezTo>
                  <a:close/>
                  <a:moveTo>
                    <a:pt x="49" y="271"/>
                  </a:moveTo>
                  <a:cubicBezTo>
                    <a:pt x="44" y="275"/>
                    <a:pt x="44" y="282"/>
                    <a:pt x="49" y="287"/>
                  </a:cubicBezTo>
                  <a:cubicBezTo>
                    <a:pt x="53" y="291"/>
                    <a:pt x="60" y="291"/>
                    <a:pt x="65" y="287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0" y="261"/>
                    <a:pt x="76" y="255"/>
                    <a:pt x="71" y="248"/>
                  </a:cubicBezTo>
                  <a:lnTo>
                    <a:pt x="49" y="271"/>
                  </a:lnTo>
                  <a:close/>
                </a:path>
              </a:pathLst>
            </a:custGeom>
            <a:solidFill>
              <a:srgbClr val="2750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56962" y="424389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展望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cxnSp>
        <p:nvCxnSpPr>
          <p:cNvPr id="73" name="直接连接符 51"/>
          <p:cNvCxnSpPr/>
          <p:nvPr/>
        </p:nvCxnSpPr>
        <p:spPr>
          <a:xfrm>
            <a:off x="656962" y="4659529"/>
            <a:ext cx="418413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36116" y="494782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探索微服务</a:t>
            </a:r>
            <a:endParaRPr lang="id-ID" sz="2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86" name="PA_椭圆 46"/>
          <p:cNvSpPr/>
          <p:nvPr>
            <p:custDataLst>
              <p:tags r:id="rId1"/>
            </p:custDataLst>
          </p:nvPr>
        </p:nvSpPr>
        <p:spPr>
          <a:xfrm>
            <a:off x="656962" y="4882274"/>
            <a:ext cx="531216" cy="53121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Freeform 177"/>
          <p:cNvSpPr>
            <a:spLocks noEditPoints="1"/>
          </p:cNvSpPr>
          <p:nvPr/>
        </p:nvSpPr>
        <p:spPr bwMode="auto">
          <a:xfrm>
            <a:off x="787140" y="5011482"/>
            <a:ext cx="209471" cy="272800"/>
          </a:xfrm>
          <a:custGeom>
            <a:avLst/>
            <a:gdLst>
              <a:gd name="T0" fmla="*/ 253 w 258"/>
              <a:gd name="T1" fmla="*/ 303 h 336"/>
              <a:gd name="T2" fmla="*/ 142 w 258"/>
              <a:gd name="T3" fmla="*/ 254 h 336"/>
              <a:gd name="T4" fmla="*/ 232 w 258"/>
              <a:gd name="T5" fmla="*/ 43 h 336"/>
              <a:gd name="T6" fmla="*/ 97 w 258"/>
              <a:gd name="T7" fmla="*/ 235 h 336"/>
              <a:gd name="T8" fmla="*/ 0 w 258"/>
              <a:gd name="T9" fmla="*/ 190 h 336"/>
              <a:gd name="T10" fmla="*/ 258 w 258"/>
              <a:gd name="T11" fmla="*/ 0 h 336"/>
              <a:gd name="T12" fmla="*/ 253 w 258"/>
              <a:gd name="T13" fmla="*/ 303 h 336"/>
              <a:gd name="T14" fmla="*/ 109 w 258"/>
              <a:gd name="T15" fmla="*/ 336 h 336"/>
              <a:gd name="T16" fmla="*/ 92 w 258"/>
              <a:gd name="T17" fmla="*/ 263 h 336"/>
              <a:gd name="T18" fmla="*/ 154 w 258"/>
              <a:gd name="T19" fmla="*/ 287 h 336"/>
              <a:gd name="T20" fmla="*/ 109 w 258"/>
              <a:gd name="T21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" h="336">
                <a:moveTo>
                  <a:pt x="253" y="303"/>
                </a:moveTo>
                <a:lnTo>
                  <a:pt x="142" y="254"/>
                </a:lnTo>
                <a:lnTo>
                  <a:pt x="232" y="43"/>
                </a:lnTo>
                <a:lnTo>
                  <a:pt x="97" y="235"/>
                </a:lnTo>
                <a:lnTo>
                  <a:pt x="0" y="190"/>
                </a:lnTo>
                <a:lnTo>
                  <a:pt x="258" y="0"/>
                </a:lnTo>
                <a:lnTo>
                  <a:pt x="253" y="303"/>
                </a:lnTo>
                <a:close/>
                <a:moveTo>
                  <a:pt x="109" y="336"/>
                </a:moveTo>
                <a:lnTo>
                  <a:pt x="92" y="263"/>
                </a:lnTo>
                <a:lnTo>
                  <a:pt x="154" y="287"/>
                </a:lnTo>
                <a:lnTo>
                  <a:pt x="109" y="336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6" name="TextBox 235"/>
          <p:cNvSpPr txBox="1"/>
          <p:nvPr/>
        </p:nvSpPr>
        <p:spPr>
          <a:xfrm>
            <a:off x="1336116" y="577078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完善流程管理系统</a:t>
            </a:r>
            <a:endParaRPr lang="id-ID" sz="2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37" name="PA_椭圆 46"/>
          <p:cNvSpPr/>
          <p:nvPr>
            <p:custDataLst>
              <p:tags r:id="rId2"/>
            </p:custDataLst>
          </p:nvPr>
        </p:nvSpPr>
        <p:spPr>
          <a:xfrm>
            <a:off x="656962" y="5705234"/>
            <a:ext cx="531216" cy="53121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8" name="Freeform 177"/>
          <p:cNvSpPr>
            <a:spLocks noEditPoints="1"/>
          </p:cNvSpPr>
          <p:nvPr/>
        </p:nvSpPr>
        <p:spPr bwMode="auto">
          <a:xfrm>
            <a:off x="787140" y="5834442"/>
            <a:ext cx="209471" cy="272800"/>
          </a:xfrm>
          <a:custGeom>
            <a:avLst/>
            <a:gdLst>
              <a:gd name="T0" fmla="*/ 253 w 258"/>
              <a:gd name="T1" fmla="*/ 303 h 336"/>
              <a:gd name="T2" fmla="*/ 142 w 258"/>
              <a:gd name="T3" fmla="*/ 254 h 336"/>
              <a:gd name="T4" fmla="*/ 232 w 258"/>
              <a:gd name="T5" fmla="*/ 43 h 336"/>
              <a:gd name="T6" fmla="*/ 97 w 258"/>
              <a:gd name="T7" fmla="*/ 235 h 336"/>
              <a:gd name="T8" fmla="*/ 0 w 258"/>
              <a:gd name="T9" fmla="*/ 190 h 336"/>
              <a:gd name="T10" fmla="*/ 258 w 258"/>
              <a:gd name="T11" fmla="*/ 0 h 336"/>
              <a:gd name="T12" fmla="*/ 253 w 258"/>
              <a:gd name="T13" fmla="*/ 303 h 336"/>
              <a:gd name="T14" fmla="*/ 109 w 258"/>
              <a:gd name="T15" fmla="*/ 336 h 336"/>
              <a:gd name="T16" fmla="*/ 92 w 258"/>
              <a:gd name="T17" fmla="*/ 263 h 336"/>
              <a:gd name="T18" fmla="*/ 154 w 258"/>
              <a:gd name="T19" fmla="*/ 287 h 336"/>
              <a:gd name="T20" fmla="*/ 109 w 258"/>
              <a:gd name="T21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" h="336">
                <a:moveTo>
                  <a:pt x="253" y="303"/>
                </a:moveTo>
                <a:lnTo>
                  <a:pt x="142" y="254"/>
                </a:lnTo>
                <a:lnTo>
                  <a:pt x="232" y="43"/>
                </a:lnTo>
                <a:lnTo>
                  <a:pt x="97" y="235"/>
                </a:lnTo>
                <a:lnTo>
                  <a:pt x="0" y="190"/>
                </a:lnTo>
                <a:lnTo>
                  <a:pt x="258" y="0"/>
                </a:lnTo>
                <a:lnTo>
                  <a:pt x="253" y="303"/>
                </a:lnTo>
                <a:close/>
                <a:moveTo>
                  <a:pt x="109" y="336"/>
                </a:moveTo>
                <a:lnTo>
                  <a:pt x="92" y="263"/>
                </a:lnTo>
                <a:lnTo>
                  <a:pt x="154" y="287"/>
                </a:lnTo>
                <a:lnTo>
                  <a:pt x="109" y="336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784977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2" grpId="0"/>
      <p:bldP spid="86" grpId="0" animBg="1"/>
      <p:bldP spid="88" grpId="0" animBg="1"/>
      <p:bldP spid="236" grpId="0"/>
      <p:bldP spid="237" grpId="0" animBg="1"/>
      <p:bldP spid="2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E:\Envato\Success\Images\l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5121572" y="1198505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E:\Envato\Success\Images\l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6512" y="1436337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Jokomoro\Documents\b2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8562" y="0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036972" y="3453942"/>
            <a:ext cx="7008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358FCB"/>
                </a:solidFill>
                <a:latin typeface="Raleway" panose="020B0003030101060003" pitchFamily="34" charset="0"/>
                <a:ea typeface="+mj-ea"/>
              </a:rPr>
              <a:t>Thanks for </a:t>
            </a:r>
            <a:r>
              <a:rPr lang="en-US" altLang="zh-CN" sz="5400" dirty="0" smtClean="0">
                <a:solidFill>
                  <a:srgbClr val="7F7F7F"/>
                </a:solidFill>
                <a:latin typeface="Raleway" panose="020B0003030101060003" pitchFamily="34" charset="0"/>
                <a:ea typeface="+mj-ea"/>
              </a:rPr>
              <a:t>Watching</a:t>
            </a:r>
            <a:endParaRPr lang="id-ID" sz="5400" dirty="0">
              <a:solidFill>
                <a:srgbClr val="7F7F7F"/>
              </a:solidFill>
              <a:latin typeface="Raleway" panose="020B00030301010600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0496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>
            <a:spLocks noChangeArrowheads="1"/>
          </p:cNvSpPr>
          <p:nvPr/>
        </p:nvSpPr>
        <p:spPr bwMode="auto">
          <a:xfrm>
            <a:off x="2687820" y="2933527"/>
            <a:ext cx="6622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92223" y="2886909"/>
            <a:ext cx="19399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项目 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概况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PROJECT INTRODUCTION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68" name="Group 35"/>
          <p:cNvGrpSpPr/>
          <p:nvPr/>
        </p:nvGrpSpPr>
        <p:grpSpPr>
          <a:xfrm>
            <a:off x="3894484" y="3599559"/>
            <a:ext cx="992805" cy="835455"/>
            <a:chOff x="4605339" y="3814762"/>
            <a:chExt cx="420688" cy="354013"/>
          </a:xfrm>
          <a:solidFill>
            <a:srgbClr val="358FCB"/>
          </a:solidFill>
        </p:grpSpPr>
        <p:sp>
          <p:nvSpPr>
            <p:cNvPr id="69" name="Freeform 32"/>
            <p:cNvSpPr>
              <a:spLocks noEditPoints="1"/>
            </p:cNvSpPr>
            <p:nvPr/>
          </p:nvSpPr>
          <p:spPr bwMode="auto">
            <a:xfrm>
              <a:off x="4605339" y="3814762"/>
              <a:ext cx="420688" cy="354013"/>
            </a:xfrm>
            <a:custGeom>
              <a:avLst/>
              <a:gdLst>
                <a:gd name="T0" fmla="*/ 507 w 548"/>
                <a:gd name="T1" fmla="*/ 0 h 462"/>
                <a:gd name="T2" fmla="*/ 41 w 548"/>
                <a:gd name="T3" fmla="*/ 0 h 462"/>
                <a:gd name="T4" fmla="*/ 0 w 548"/>
                <a:gd name="T5" fmla="*/ 41 h 462"/>
                <a:gd name="T6" fmla="*/ 0 w 548"/>
                <a:gd name="T7" fmla="*/ 369 h 462"/>
                <a:gd name="T8" fmla="*/ 41 w 548"/>
                <a:gd name="T9" fmla="*/ 409 h 462"/>
                <a:gd name="T10" fmla="*/ 226 w 548"/>
                <a:gd name="T11" fmla="*/ 409 h 462"/>
                <a:gd name="T12" fmla="*/ 226 w 548"/>
                <a:gd name="T13" fmla="*/ 416 h 462"/>
                <a:gd name="T14" fmla="*/ 223 w 548"/>
                <a:gd name="T15" fmla="*/ 428 h 462"/>
                <a:gd name="T16" fmla="*/ 177 w 548"/>
                <a:gd name="T17" fmla="*/ 445 h 462"/>
                <a:gd name="T18" fmla="*/ 160 w 548"/>
                <a:gd name="T19" fmla="*/ 449 h 462"/>
                <a:gd name="T20" fmla="*/ 151 w 548"/>
                <a:gd name="T21" fmla="*/ 449 h 462"/>
                <a:gd name="T22" fmla="*/ 142 w 548"/>
                <a:gd name="T23" fmla="*/ 455 h 462"/>
                <a:gd name="T24" fmla="*/ 142 w 548"/>
                <a:gd name="T25" fmla="*/ 455 h 462"/>
                <a:gd name="T26" fmla="*/ 151 w 548"/>
                <a:gd name="T27" fmla="*/ 462 h 462"/>
                <a:gd name="T28" fmla="*/ 397 w 548"/>
                <a:gd name="T29" fmla="*/ 462 h 462"/>
                <a:gd name="T30" fmla="*/ 406 w 548"/>
                <a:gd name="T31" fmla="*/ 455 h 462"/>
                <a:gd name="T32" fmla="*/ 406 w 548"/>
                <a:gd name="T33" fmla="*/ 455 h 462"/>
                <a:gd name="T34" fmla="*/ 402 w 548"/>
                <a:gd name="T35" fmla="*/ 449 h 462"/>
                <a:gd name="T36" fmla="*/ 389 w 548"/>
                <a:gd name="T37" fmla="*/ 448 h 462"/>
                <a:gd name="T38" fmla="*/ 329 w 548"/>
                <a:gd name="T39" fmla="*/ 426 h 462"/>
                <a:gd name="T40" fmla="*/ 322 w 548"/>
                <a:gd name="T41" fmla="*/ 416 h 462"/>
                <a:gd name="T42" fmla="*/ 322 w 548"/>
                <a:gd name="T43" fmla="*/ 409 h 462"/>
                <a:gd name="T44" fmla="*/ 507 w 548"/>
                <a:gd name="T45" fmla="*/ 409 h 462"/>
                <a:gd name="T46" fmla="*/ 548 w 548"/>
                <a:gd name="T47" fmla="*/ 369 h 462"/>
                <a:gd name="T48" fmla="*/ 548 w 548"/>
                <a:gd name="T49" fmla="*/ 41 h 462"/>
                <a:gd name="T50" fmla="*/ 507 w 548"/>
                <a:gd name="T51" fmla="*/ 0 h 462"/>
                <a:gd name="T52" fmla="*/ 510 w 548"/>
                <a:gd name="T53" fmla="*/ 330 h 462"/>
                <a:gd name="T54" fmla="*/ 497 w 548"/>
                <a:gd name="T55" fmla="*/ 344 h 462"/>
                <a:gd name="T56" fmla="*/ 51 w 548"/>
                <a:gd name="T57" fmla="*/ 344 h 462"/>
                <a:gd name="T58" fmla="*/ 38 w 548"/>
                <a:gd name="T59" fmla="*/ 330 h 462"/>
                <a:gd name="T60" fmla="*/ 38 w 548"/>
                <a:gd name="T61" fmla="*/ 50 h 462"/>
                <a:gd name="T62" fmla="*/ 51 w 548"/>
                <a:gd name="T63" fmla="*/ 36 h 462"/>
                <a:gd name="T64" fmla="*/ 497 w 548"/>
                <a:gd name="T65" fmla="*/ 36 h 462"/>
                <a:gd name="T66" fmla="*/ 510 w 548"/>
                <a:gd name="T67" fmla="*/ 50 h 462"/>
                <a:gd name="T68" fmla="*/ 510 w 548"/>
                <a:gd name="T69" fmla="*/ 33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462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/>
            <a:lstStyle/>
            <a:p>
              <a:pPr algn="ctr" defTabSz="914400">
                <a:lnSpc>
                  <a:spcPct val="150000"/>
                </a:lnSpc>
                <a:defRPr/>
              </a:pPr>
              <a:r>
                <a:rPr lang="en-AU" sz="2400" kern="0" dirty="0" smtClean="0">
                  <a:solidFill>
                    <a:srgbClr val="358FCB"/>
                  </a:solidFill>
                  <a:latin typeface="微软雅黑" panose="020B0503020204020204" pitchFamily="34" charset="-122"/>
                  <a:ea typeface="Microsoft YaHei UI" panose="020B0503020204020204" charset="-122"/>
                </a:rPr>
                <a:t>PO</a:t>
              </a:r>
              <a:endParaRPr lang="en-AU" sz="2400" kern="0" dirty="0">
                <a:solidFill>
                  <a:srgbClr val="358FCB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0" name="Oval 33"/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005295" y="3474221"/>
            <a:ext cx="3025239" cy="1017408"/>
            <a:chOff x="5005295" y="3474221"/>
            <a:chExt cx="3025239" cy="1017408"/>
          </a:xfrm>
        </p:grpSpPr>
        <p:sp>
          <p:nvSpPr>
            <p:cNvPr id="72" name="Freeform 19"/>
            <p:cNvSpPr>
              <a:spLocks noEditPoints="1"/>
            </p:cNvSpPr>
            <p:nvPr/>
          </p:nvSpPr>
          <p:spPr bwMode="auto">
            <a:xfrm>
              <a:off x="7178637" y="3609874"/>
              <a:ext cx="645070" cy="557370"/>
            </a:xfrm>
            <a:custGeom>
              <a:avLst/>
              <a:gdLst>
                <a:gd name="T0" fmla="*/ 33 w 140"/>
                <a:gd name="T1" fmla="*/ 121 h 121"/>
                <a:gd name="T2" fmla="*/ 33 w 140"/>
                <a:gd name="T3" fmla="*/ 97 h 121"/>
                <a:gd name="T4" fmla="*/ 115 w 140"/>
                <a:gd name="T5" fmla="*/ 97 h 121"/>
                <a:gd name="T6" fmla="*/ 115 w 140"/>
                <a:gd name="T7" fmla="*/ 121 h 121"/>
                <a:gd name="T8" fmla="*/ 115 w 140"/>
                <a:gd name="T9" fmla="*/ 97 h 121"/>
                <a:gd name="T10" fmla="*/ 133 w 140"/>
                <a:gd name="T11" fmla="*/ 103 h 121"/>
                <a:gd name="T12" fmla="*/ 115 w 140"/>
                <a:gd name="T13" fmla="*/ 95 h 121"/>
                <a:gd name="T14" fmla="*/ 45 w 140"/>
                <a:gd name="T15" fmla="*/ 103 h 121"/>
                <a:gd name="T16" fmla="*/ 20 w 140"/>
                <a:gd name="T17" fmla="*/ 103 h 121"/>
                <a:gd name="T18" fmla="*/ 6 w 140"/>
                <a:gd name="T19" fmla="*/ 103 h 121"/>
                <a:gd name="T20" fmla="*/ 0 w 140"/>
                <a:gd name="T21" fmla="*/ 72 h 121"/>
                <a:gd name="T22" fmla="*/ 17 w 140"/>
                <a:gd name="T23" fmla="*/ 44 h 121"/>
                <a:gd name="T24" fmla="*/ 44 w 140"/>
                <a:gd name="T25" fmla="*/ 40 h 121"/>
                <a:gd name="T26" fmla="*/ 49 w 140"/>
                <a:gd name="T27" fmla="*/ 88 h 121"/>
                <a:gd name="T28" fmla="*/ 140 w 140"/>
                <a:gd name="T29" fmla="*/ 96 h 121"/>
                <a:gd name="T30" fmla="*/ 39 w 140"/>
                <a:gd name="T31" fmla="*/ 47 h 121"/>
                <a:gd name="T32" fmla="*/ 23 w 140"/>
                <a:gd name="T33" fmla="*/ 48 h 121"/>
                <a:gd name="T34" fmla="*/ 9 w 140"/>
                <a:gd name="T35" fmla="*/ 69 h 121"/>
                <a:gd name="T36" fmla="*/ 12 w 140"/>
                <a:gd name="T37" fmla="*/ 73 h 121"/>
                <a:gd name="T38" fmla="*/ 41 w 140"/>
                <a:gd name="T39" fmla="*/ 71 h 121"/>
                <a:gd name="T40" fmla="*/ 139 w 140"/>
                <a:gd name="T41" fmla="*/ 73 h 121"/>
                <a:gd name="T42" fmla="*/ 99 w 140"/>
                <a:gd name="T43" fmla="*/ 56 h 121"/>
                <a:gd name="T44" fmla="*/ 129 w 140"/>
                <a:gd name="T45" fmla="*/ 84 h 121"/>
                <a:gd name="T46" fmla="*/ 139 w 140"/>
                <a:gd name="T47" fmla="*/ 34 h 121"/>
                <a:gd name="T48" fmla="*/ 99 w 140"/>
                <a:gd name="T49" fmla="*/ 23 h 121"/>
                <a:gd name="T50" fmla="*/ 139 w 140"/>
                <a:gd name="T51" fmla="*/ 51 h 121"/>
                <a:gd name="T52" fmla="*/ 64 w 140"/>
                <a:gd name="T53" fmla="*/ 84 h 121"/>
                <a:gd name="T54" fmla="*/ 94 w 140"/>
                <a:gd name="T55" fmla="*/ 56 h 121"/>
                <a:gd name="T56" fmla="*/ 53 w 140"/>
                <a:gd name="T57" fmla="*/ 73 h 121"/>
                <a:gd name="T58" fmla="*/ 94 w 140"/>
                <a:gd name="T59" fmla="*/ 23 h 121"/>
                <a:gd name="T60" fmla="*/ 53 w 140"/>
                <a:gd name="T61" fmla="*/ 34 h 121"/>
                <a:gd name="T62" fmla="*/ 94 w 140"/>
                <a:gd name="T63" fmla="*/ 51 h 121"/>
                <a:gd name="T64" fmla="*/ 69 w 140"/>
                <a:gd name="T65" fmla="*/ 11 h 121"/>
                <a:gd name="T66" fmla="*/ 69 w 140"/>
                <a:gd name="T67" fmla="*/ 11 h 121"/>
                <a:gd name="T68" fmla="*/ 78 w 140"/>
                <a:gd name="T69" fmla="*/ 10 h 121"/>
                <a:gd name="T70" fmla="*/ 99 w 140"/>
                <a:gd name="T71" fmla="*/ 21 h 121"/>
                <a:gd name="T72" fmla="*/ 99 w 140"/>
                <a:gd name="T73" fmla="*/ 21 h 121"/>
                <a:gd name="T74" fmla="*/ 114 w 140"/>
                <a:gd name="T75" fmla="*/ 1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21">
                  <a:moveTo>
                    <a:pt x="45" y="109"/>
                  </a:moveTo>
                  <a:cubicBezTo>
                    <a:pt x="45" y="116"/>
                    <a:pt x="39" y="121"/>
                    <a:pt x="33" y="121"/>
                  </a:cubicBezTo>
                  <a:cubicBezTo>
                    <a:pt x="26" y="121"/>
                    <a:pt x="21" y="116"/>
                    <a:pt x="21" y="109"/>
                  </a:cubicBezTo>
                  <a:cubicBezTo>
                    <a:pt x="21" y="103"/>
                    <a:pt x="26" y="97"/>
                    <a:pt x="33" y="97"/>
                  </a:cubicBezTo>
                  <a:cubicBezTo>
                    <a:pt x="39" y="97"/>
                    <a:pt x="45" y="103"/>
                    <a:pt x="45" y="109"/>
                  </a:cubicBezTo>
                  <a:close/>
                  <a:moveTo>
                    <a:pt x="115" y="97"/>
                  </a:moveTo>
                  <a:cubicBezTo>
                    <a:pt x="108" y="97"/>
                    <a:pt x="103" y="103"/>
                    <a:pt x="103" y="109"/>
                  </a:cubicBezTo>
                  <a:cubicBezTo>
                    <a:pt x="103" y="116"/>
                    <a:pt x="108" y="121"/>
                    <a:pt x="115" y="121"/>
                  </a:cubicBezTo>
                  <a:cubicBezTo>
                    <a:pt x="121" y="121"/>
                    <a:pt x="126" y="116"/>
                    <a:pt x="126" y="109"/>
                  </a:cubicBezTo>
                  <a:cubicBezTo>
                    <a:pt x="126" y="103"/>
                    <a:pt x="121" y="97"/>
                    <a:pt x="115" y="97"/>
                  </a:cubicBezTo>
                  <a:close/>
                  <a:moveTo>
                    <a:pt x="140" y="96"/>
                  </a:moveTo>
                  <a:cubicBezTo>
                    <a:pt x="140" y="100"/>
                    <a:pt x="137" y="103"/>
                    <a:pt x="133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5" y="98"/>
                    <a:pt x="120" y="95"/>
                    <a:pt x="115" y="95"/>
                  </a:cubicBezTo>
                  <a:cubicBezTo>
                    <a:pt x="109" y="95"/>
                    <a:pt x="104" y="98"/>
                    <a:pt x="102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3" y="98"/>
                    <a:pt x="38" y="95"/>
                    <a:pt x="33" y="95"/>
                  </a:cubicBezTo>
                  <a:cubicBezTo>
                    <a:pt x="27" y="95"/>
                    <a:pt x="22" y="98"/>
                    <a:pt x="20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1"/>
                    <a:pt x="0" y="9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9"/>
                    <a:pt x="2" y="65"/>
                    <a:pt x="3" y="63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9" y="42"/>
                    <a:pt x="23" y="40"/>
                    <a:pt x="25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7" y="40"/>
                    <a:pt x="49" y="42"/>
                    <a:pt x="49" y="45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133" y="88"/>
                    <a:pt x="133" y="88"/>
                    <a:pt x="133" y="88"/>
                  </a:cubicBezTo>
                  <a:cubicBezTo>
                    <a:pt x="137" y="88"/>
                    <a:pt x="140" y="91"/>
                    <a:pt x="140" y="96"/>
                  </a:cubicBezTo>
                  <a:close/>
                  <a:moveTo>
                    <a:pt x="41" y="49"/>
                  </a:moveTo>
                  <a:cubicBezTo>
                    <a:pt x="41" y="48"/>
                    <a:pt x="40" y="47"/>
                    <a:pt x="39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4" y="47"/>
                    <a:pt x="23" y="48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69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9" y="72"/>
                    <a:pt x="10" y="73"/>
                    <a:pt x="12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0" y="73"/>
                    <a:pt x="41" y="72"/>
                    <a:pt x="41" y="71"/>
                  </a:cubicBezTo>
                  <a:lnTo>
                    <a:pt x="41" y="49"/>
                  </a:lnTo>
                  <a:close/>
                  <a:moveTo>
                    <a:pt x="139" y="73"/>
                  </a:moveTo>
                  <a:cubicBezTo>
                    <a:pt x="139" y="56"/>
                    <a:pt x="139" y="56"/>
                    <a:pt x="13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84"/>
                    <a:pt x="99" y="84"/>
                    <a:pt x="99" y="84"/>
                  </a:cubicBezTo>
                  <a:cubicBezTo>
                    <a:pt x="129" y="84"/>
                    <a:pt x="129" y="84"/>
                    <a:pt x="129" y="84"/>
                  </a:cubicBezTo>
                  <a:cubicBezTo>
                    <a:pt x="135" y="84"/>
                    <a:pt x="139" y="79"/>
                    <a:pt x="139" y="73"/>
                  </a:cubicBezTo>
                  <a:close/>
                  <a:moveTo>
                    <a:pt x="139" y="34"/>
                  </a:moveTo>
                  <a:cubicBezTo>
                    <a:pt x="139" y="28"/>
                    <a:pt x="135" y="23"/>
                    <a:pt x="12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39" y="51"/>
                    <a:pt x="139" y="51"/>
                    <a:pt x="139" y="51"/>
                  </a:cubicBezTo>
                  <a:lnTo>
                    <a:pt x="139" y="34"/>
                  </a:lnTo>
                  <a:close/>
                  <a:moveTo>
                    <a:pt x="64" y="84"/>
                  </a:moveTo>
                  <a:cubicBezTo>
                    <a:pt x="94" y="84"/>
                    <a:pt x="94" y="84"/>
                    <a:pt x="94" y="84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9"/>
                    <a:pt x="58" y="84"/>
                    <a:pt x="64" y="84"/>
                  </a:cubicBezTo>
                  <a:close/>
                  <a:moveTo>
                    <a:pt x="94" y="23"/>
                  </a:moveTo>
                  <a:cubicBezTo>
                    <a:pt x="64" y="23"/>
                    <a:pt x="64" y="23"/>
                    <a:pt x="64" y="23"/>
                  </a:cubicBezTo>
                  <a:cubicBezTo>
                    <a:pt x="58" y="23"/>
                    <a:pt x="53" y="28"/>
                    <a:pt x="53" y="34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94" y="51"/>
                    <a:pt x="94" y="51"/>
                    <a:pt x="94" y="51"/>
                  </a:cubicBezTo>
                  <a:lnTo>
                    <a:pt x="94" y="23"/>
                  </a:lnTo>
                  <a:close/>
                  <a:moveTo>
                    <a:pt x="69" y="11"/>
                  </a:moveTo>
                  <a:cubicBezTo>
                    <a:pt x="72" y="0"/>
                    <a:pt x="90" y="5"/>
                    <a:pt x="94" y="21"/>
                  </a:cubicBezTo>
                  <a:cubicBezTo>
                    <a:pt x="94" y="21"/>
                    <a:pt x="65" y="24"/>
                    <a:pt x="69" y="11"/>
                  </a:cubicBezTo>
                  <a:close/>
                  <a:moveTo>
                    <a:pt x="91" y="19"/>
                  </a:moveTo>
                  <a:cubicBezTo>
                    <a:pt x="91" y="19"/>
                    <a:pt x="84" y="10"/>
                    <a:pt x="78" y="10"/>
                  </a:cubicBezTo>
                  <a:cubicBezTo>
                    <a:pt x="72" y="10"/>
                    <a:pt x="75" y="18"/>
                    <a:pt x="91" y="19"/>
                  </a:cubicBezTo>
                  <a:close/>
                  <a:moveTo>
                    <a:pt x="99" y="21"/>
                  </a:moveTo>
                  <a:cubicBezTo>
                    <a:pt x="102" y="5"/>
                    <a:pt x="121" y="0"/>
                    <a:pt x="124" y="11"/>
                  </a:cubicBezTo>
                  <a:cubicBezTo>
                    <a:pt x="127" y="24"/>
                    <a:pt x="99" y="21"/>
                    <a:pt x="99" y="21"/>
                  </a:cubicBezTo>
                  <a:close/>
                  <a:moveTo>
                    <a:pt x="102" y="19"/>
                  </a:moveTo>
                  <a:cubicBezTo>
                    <a:pt x="117" y="18"/>
                    <a:pt x="120" y="10"/>
                    <a:pt x="114" y="10"/>
                  </a:cubicBezTo>
                  <a:cubicBezTo>
                    <a:pt x="108" y="10"/>
                    <a:pt x="102" y="19"/>
                    <a:pt x="102" y="19"/>
                  </a:cubicBezTo>
                  <a:close/>
                </a:path>
              </a:pathLst>
            </a:custGeom>
            <a:solidFill>
              <a:srgbClr val="358FC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5" name="Rounded Rectangle 24"/>
            <p:cNvSpPr/>
            <p:nvPr/>
          </p:nvSpPr>
          <p:spPr>
            <a:xfrm>
              <a:off x="7018163" y="4167244"/>
              <a:ext cx="1012371" cy="324385"/>
            </a:xfrm>
            <a:prstGeom prst="roundRect">
              <a:avLst/>
            </a:prstGeom>
            <a:noFill/>
            <a:ln w="19050">
              <a:solidFill>
                <a:srgbClr val="358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358FCB"/>
                  </a:solidFill>
                  <a:latin typeface="+mj-ea"/>
                  <a:ea typeface="+mj-ea"/>
                </a:rPr>
                <a:t>Vendor</a:t>
              </a:r>
              <a:endParaRPr lang="zh-CN" altLang="en-US" dirty="0">
                <a:solidFill>
                  <a:srgbClr val="358FCB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Right Arrow 28"/>
            <p:cNvSpPr/>
            <p:nvPr/>
          </p:nvSpPr>
          <p:spPr>
            <a:xfrm>
              <a:off x="5005295" y="3912233"/>
              <a:ext cx="2012868" cy="78822"/>
            </a:xfrm>
            <a:prstGeom prst="rightArrow">
              <a:avLst/>
            </a:prstGeom>
            <a:solidFill>
              <a:srgbClr val="EFEFE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Group 245"/>
            <p:cNvGrpSpPr/>
            <p:nvPr/>
          </p:nvGrpSpPr>
          <p:grpSpPr>
            <a:xfrm>
              <a:off x="5797455" y="3474221"/>
              <a:ext cx="446087" cy="414338"/>
              <a:chOff x="3767138" y="6329363"/>
              <a:chExt cx="446087" cy="414338"/>
            </a:xfrm>
            <a:solidFill>
              <a:srgbClr val="358FCB"/>
            </a:solidFill>
          </p:grpSpPr>
          <p:sp>
            <p:nvSpPr>
              <p:cNvPr id="79" name="Freeform 229"/>
              <p:cNvSpPr/>
              <p:nvPr/>
            </p:nvSpPr>
            <p:spPr bwMode="auto">
              <a:xfrm>
                <a:off x="3767138" y="6329363"/>
                <a:ext cx="382588" cy="414338"/>
              </a:xfrm>
              <a:custGeom>
                <a:avLst/>
                <a:gdLst>
                  <a:gd name="T0" fmla="*/ 476 w 497"/>
                  <a:gd name="T1" fmla="*/ 422 h 538"/>
                  <a:gd name="T2" fmla="*/ 497 w 497"/>
                  <a:gd name="T3" fmla="*/ 440 h 538"/>
                  <a:gd name="T4" fmla="*/ 497 w 497"/>
                  <a:gd name="T5" fmla="*/ 470 h 538"/>
                  <a:gd name="T6" fmla="*/ 430 w 497"/>
                  <a:gd name="T7" fmla="*/ 538 h 538"/>
                  <a:gd name="T8" fmla="*/ 67 w 497"/>
                  <a:gd name="T9" fmla="*/ 538 h 538"/>
                  <a:gd name="T10" fmla="*/ 0 w 497"/>
                  <a:gd name="T11" fmla="*/ 470 h 538"/>
                  <a:gd name="T12" fmla="*/ 0 w 497"/>
                  <a:gd name="T13" fmla="*/ 125 h 538"/>
                  <a:gd name="T14" fmla="*/ 0 w 497"/>
                  <a:gd name="T15" fmla="*/ 125 h 538"/>
                  <a:gd name="T16" fmla="*/ 5 w 497"/>
                  <a:gd name="T17" fmla="*/ 113 h 538"/>
                  <a:gd name="T18" fmla="*/ 107 w 497"/>
                  <a:gd name="T19" fmla="*/ 6 h 538"/>
                  <a:gd name="T20" fmla="*/ 120 w 497"/>
                  <a:gd name="T21" fmla="*/ 0 h 538"/>
                  <a:gd name="T22" fmla="*/ 120 w 497"/>
                  <a:gd name="T23" fmla="*/ 0 h 538"/>
                  <a:gd name="T24" fmla="*/ 430 w 497"/>
                  <a:gd name="T25" fmla="*/ 0 h 538"/>
                  <a:gd name="T26" fmla="*/ 497 w 497"/>
                  <a:gd name="T27" fmla="*/ 68 h 538"/>
                  <a:gd name="T28" fmla="*/ 497 w 497"/>
                  <a:gd name="T29" fmla="*/ 137 h 538"/>
                  <a:gd name="T30" fmla="*/ 475 w 497"/>
                  <a:gd name="T31" fmla="*/ 134 h 538"/>
                  <a:gd name="T32" fmla="*/ 462 w 497"/>
                  <a:gd name="T33" fmla="*/ 135 h 538"/>
                  <a:gd name="T34" fmla="*/ 462 w 497"/>
                  <a:gd name="T35" fmla="*/ 68 h 538"/>
                  <a:gd name="T36" fmla="*/ 430 w 497"/>
                  <a:gd name="T37" fmla="*/ 35 h 538"/>
                  <a:gd name="T38" fmla="*/ 137 w 497"/>
                  <a:gd name="T39" fmla="*/ 35 h 538"/>
                  <a:gd name="T40" fmla="*/ 137 w 497"/>
                  <a:gd name="T41" fmla="*/ 75 h 538"/>
                  <a:gd name="T42" fmla="*/ 70 w 497"/>
                  <a:gd name="T43" fmla="*/ 143 h 538"/>
                  <a:gd name="T44" fmla="*/ 35 w 497"/>
                  <a:gd name="T45" fmla="*/ 143 h 538"/>
                  <a:gd name="T46" fmla="*/ 35 w 497"/>
                  <a:gd name="T47" fmla="*/ 470 h 538"/>
                  <a:gd name="T48" fmla="*/ 67 w 497"/>
                  <a:gd name="T49" fmla="*/ 503 h 538"/>
                  <a:gd name="T50" fmla="*/ 430 w 497"/>
                  <a:gd name="T51" fmla="*/ 503 h 538"/>
                  <a:gd name="T52" fmla="*/ 462 w 497"/>
                  <a:gd name="T53" fmla="*/ 470 h 538"/>
                  <a:gd name="T54" fmla="*/ 462 w 497"/>
                  <a:gd name="T55" fmla="*/ 433 h 538"/>
                  <a:gd name="T56" fmla="*/ 476 w 497"/>
                  <a:gd name="T57" fmla="*/ 422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97" h="538">
                    <a:moveTo>
                      <a:pt x="476" y="422"/>
                    </a:moveTo>
                    <a:cubicBezTo>
                      <a:pt x="497" y="440"/>
                      <a:pt x="497" y="440"/>
                      <a:pt x="497" y="440"/>
                    </a:cubicBezTo>
                    <a:cubicBezTo>
                      <a:pt x="497" y="470"/>
                      <a:pt x="497" y="470"/>
                      <a:pt x="497" y="470"/>
                    </a:cubicBezTo>
                    <a:cubicBezTo>
                      <a:pt x="497" y="507"/>
                      <a:pt x="467" y="538"/>
                      <a:pt x="430" y="538"/>
                    </a:cubicBezTo>
                    <a:cubicBezTo>
                      <a:pt x="67" y="538"/>
                      <a:pt x="67" y="538"/>
                      <a:pt x="67" y="538"/>
                    </a:cubicBezTo>
                    <a:cubicBezTo>
                      <a:pt x="30" y="538"/>
                      <a:pt x="0" y="507"/>
                      <a:pt x="0" y="470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1"/>
                      <a:pt x="2" y="117"/>
                      <a:pt x="5" y="113"/>
                    </a:cubicBezTo>
                    <a:cubicBezTo>
                      <a:pt x="107" y="6"/>
                      <a:pt x="107" y="6"/>
                      <a:pt x="107" y="6"/>
                    </a:cubicBezTo>
                    <a:cubicBezTo>
                      <a:pt x="111" y="2"/>
                      <a:pt x="115" y="0"/>
                      <a:pt x="12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430" y="0"/>
                      <a:pt x="430" y="0"/>
                      <a:pt x="430" y="0"/>
                    </a:cubicBezTo>
                    <a:cubicBezTo>
                      <a:pt x="467" y="0"/>
                      <a:pt x="497" y="31"/>
                      <a:pt x="497" y="68"/>
                    </a:cubicBezTo>
                    <a:cubicBezTo>
                      <a:pt x="497" y="137"/>
                      <a:pt x="497" y="137"/>
                      <a:pt x="497" y="137"/>
                    </a:cubicBezTo>
                    <a:cubicBezTo>
                      <a:pt x="490" y="135"/>
                      <a:pt x="483" y="134"/>
                      <a:pt x="475" y="134"/>
                    </a:cubicBezTo>
                    <a:cubicBezTo>
                      <a:pt x="471" y="134"/>
                      <a:pt x="467" y="135"/>
                      <a:pt x="462" y="135"/>
                    </a:cubicBezTo>
                    <a:cubicBezTo>
                      <a:pt x="462" y="68"/>
                      <a:pt x="462" y="68"/>
                      <a:pt x="462" y="68"/>
                    </a:cubicBezTo>
                    <a:cubicBezTo>
                      <a:pt x="462" y="50"/>
                      <a:pt x="448" y="35"/>
                      <a:pt x="430" y="35"/>
                    </a:cubicBezTo>
                    <a:cubicBezTo>
                      <a:pt x="137" y="35"/>
                      <a:pt x="137" y="35"/>
                      <a:pt x="137" y="3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113"/>
                      <a:pt x="107" y="143"/>
                      <a:pt x="70" y="143"/>
                    </a:cubicBezTo>
                    <a:cubicBezTo>
                      <a:pt x="35" y="143"/>
                      <a:pt x="35" y="143"/>
                      <a:pt x="35" y="143"/>
                    </a:cubicBezTo>
                    <a:cubicBezTo>
                      <a:pt x="35" y="470"/>
                      <a:pt x="35" y="470"/>
                      <a:pt x="35" y="470"/>
                    </a:cubicBezTo>
                    <a:cubicBezTo>
                      <a:pt x="35" y="488"/>
                      <a:pt x="50" y="503"/>
                      <a:pt x="67" y="503"/>
                    </a:cubicBezTo>
                    <a:cubicBezTo>
                      <a:pt x="430" y="503"/>
                      <a:pt x="430" y="503"/>
                      <a:pt x="430" y="503"/>
                    </a:cubicBezTo>
                    <a:cubicBezTo>
                      <a:pt x="448" y="503"/>
                      <a:pt x="462" y="488"/>
                      <a:pt x="462" y="470"/>
                    </a:cubicBezTo>
                    <a:cubicBezTo>
                      <a:pt x="462" y="433"/>
                      <a:pt x="462" y="433"/>
                      <a:pt x="462" y="433"/>
                    </a:cubicBezTo>
                    <a:lnTo>
                      <a:pt x="476" y="4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0" name="Freeform 230"/>
              <p:cNvSpPr/>
              <p:nvPr/>
            </p:nvSpPr>
            <p:spPr bwMode="auto">
              <a:xfrm>
                <a:off x="3844925" y="6446838"/>
                <a:ext cx="187325" cy="22225"/>
              </a:xfrm>
              <a:custGeom>
                <a:avLst/>
                <a:gdLst>
                  <a:gd name="T0" fmla="*/ 229 w 243"/>
                  <a:gd name="T1" fmla="*/ 0 h 28"/>
                  <a:gd name="T2" fmla="*/ 14 w 243"/>
                  <a:gd name="T3" fmla="*/ 0 h 28"/>
                  <a:gd name="T4" fmla="*/ 0 w 243"/>
                  <a:gd name="T5" fmla="*/ 14 h 28"/>
                  <a:gd name="T6" fmla="*/ 14 w 243"/>
                  <a:gd name="T7" fmla="*/ 28 h 28"/>
                  <a:gd name="T8" fmla="*/ 229 w 243"/>
                  <a:gd name="T9" fmla="*/ 28 h 28"/>
                  <a:gd name="T10" fmla="*/ 243 w 243"/>
                  <a:gd name="T11" fmla="*/ 14 h 28"/>
                  <a:gd name="T12" fmla="*/ 229 w 243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8">
                    <a:moveTo>
                      <a:pt x="22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ubicBezTo>
                      <a:pt x="229" y="28"/>
                      <a:pt x="229" y="28"/>
                      <a:pt x="229" y="28"/>
                    </a:cubicBezTo>
                    <a:cubicBezTo>
                      <a:pt x="237" y="28"/>
                      <a:pt x="243" y="22"/>
                      <a:pt x="243" y="14"/>
                    </a:cubicBezTo>
                    <a:cubicBezTo>
                      <a:pt x="243" y="6"/>
                      <a:pt x="237" y="0"/>
                      <a:pt x="2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1" name="Freeform 231"/>
              <p:cNvSpPr/>
              <p:nvPr/>
            </p:nvSpPr>
            <p:spPr bwMode="auto">
              <a:xfrm>
                <a:off x="3844925" y="6497638"/>
                <a:ext cx="187325" cy="22225"/>
              </a:xfrm>
              <a:custGeom>
                <a:avLst/>
                <a:gdLst>
                  <a:gd name="T0" fmla="*/ 14 w 243"/>
                  <a:gd name="T1" fmla="*/ 29 h 29"/>
                  <a:gd name="T2" fmla="*/ 229 w 243"/>
                  <a:gd name="T3" fmla="*/ 29 h 29"/>
                  <a:gd name="T4" fmla="*/ 243 w 243"/>
                  <a:gd name="T5" fmla="*/ 15 h 29"/>
                  <a:gd name="T6" fmla="*/ 229 w 243"/>
                  <a:gd name="T7" fmla="*/ 0 h 29"/>
                  <a:gd name="T8" fmla="*/ 14 w 243"/>
                  <a:gd name="T9" fmla="*/ 0 h 29"/>
                  <a:gd name="T10" fmla="*/ 0 w 243"/>
                  <a:gd name="T11" fmla="*/ 15 h 29"/>
                  <a:gd name="T12" fmla="*/ 14 w 243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9">
                    <a:moveTo>
                      <a:pt x="14" y="29"/>
                    </a:moveTo>
                    <a:cubicBezTo>
                      <a:pt x="229" y="29"/>
                      <a:pt x="229" y="29"/>
                      <a:pt x="229" y="29"/>
                    </a:cubicBezTo>
                    <a:cubicBezTo>
                      <a:pt x="237" y="29"/>
                      <a:pt x="243" y="22"/>
                      <a:pt x="243" y="15"/>
                    </a:cubicBezTo>
                    <a:cubicBezTo>
                      <a:pt x="243" y="7"/>
                      <a:pt x="237" y="0"/>
                      <a:pt x="22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2"/>
                      <a:pt x="6" y="29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2" name="Freeform 232"/>
              <p:cNvSpPr/>
              <p:nvPr/>
            </p:nvSpPr>
            <p:spPr bwMode="auto">
              <a:xfrm>
                <a:off x="3844925" y="6550025"/>
                <a:ext cx="187325" cy="22225"/>
              </a:xfrm>
              <a:custGeom>
                <a:avLst/>
                <a:gdLst>
                  <a:gd name="T0" fmla="*/ 14 w 243"/>
                  <a:gd name="T1" fmla="*/ 28 h 28"/>
                  <a:gd name="T2" fmla="*/ 229 w 243"/>
                  <a:gd name="T3" fmla="*/ 28 h 28"/>
                  <a:gd name="T4" fmla="*/ 243 w 243"/>
                  <a:gd name="T5" fmla="*/ 14 h 28"/>
                  <a:gd name="T6" fmla="*/ 229 w 243"/>
                  <a:gd name="T7" fmla="*/ 0 h 28"/>
                  <a:gd name="T8" fmla="*/ 14 w 243"/>
                  <a:gd name="T9" fmla="*/ 0 h 28"/>
                  <a:gd name="T10" fmla="*/ 0 w 243"/>
                  <a:gd name="T11" fmla="*/ 14 h 28"/>
                  <a:gd name="T12" fmla="*/ 14 w 243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8">
                    <a:moveTo>
                      <a:pt x="14" y="28"/>
                    </a:moveTo>
                    <a:cubicBezTo>
                      <a:pt x="229" y="28"/>
                      <a:pt x="229" y="28"/>
                      <a:pt x="229" y="28"/>
                    </a:cubicBezTo>
                    <a:cubicBezTo>
                      <a:pt x="237" y="28"/>
                      <a:pt x="243" y="22"/>
                      <a:pt x="243" y="14"/>
                    </a:cubicBezTo>
                    <a:cubicBezTo>
                      <a:pt x="243" y="6"/>
                      <a:pt x="237" y="0"/>
                      <a:pt x="22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3" name="Freeform 233"/>
              <p:cNvSpPr/>
              <p:nvPr/>
            </p:nvSpPr>
            <p:spPr bwMode="auto">
              <a:xfrm>
                <a:off x="3844925" y="6602413"/>
                <a:ext cx="225425" cy="22225"/>
              </a:xfrm>
              <a:custGeom>
                <a:avLst/>
                <a:gdLst>
                  <a:gd name="T0" fmla="*/ 279 w 293"/>
                  <a:gd name="T1" fmla="*/ 0 h 29"/>
                  <a:gd name="T2" fmla="*/ 14 w 293"/>
                  <a:gd name="T3" fmla="*/ 0 h 29"/>
                  <a:gd name="T4" fmla="*/ 0 w 293"/>
                  <a:gd name="T5" fmla="*/ 15 h 29"/>
                  <a:gd name="T6" fmla="*/ 14 w 293"/>
                  <a:gd name="T7" fmla="*/ 29 h 29"/>
                  <a:gd name="T8" fmla="*/ 279 w 293"/>
                  <a:gd name="T9" fmla="*/ 29 h 29"/>
                  <a:gd name="T10" fmla="*/ 293 w 293"/>
                  <a:gd name="T11" fmla="*/ 15 h 29"/>
                  <a:gd name="T12" fmla="*/ 279 w 293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3" h="29">
                    <a:moveTo>
                      <a:pt x="27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2"/>
                      <a:pt x="6" y="29"/>
                      <a:pt x="14" y="29"/>
                    </a:cubicBezTo>
                    <a:cubicBezTo>
                      <a:pt x="279" y="29"/>
                      <a:pt x="279" y="29"/>
                      <a:pt x="279" y="29"/>
                    </a:cubicBezTo>
                    <a:cubicBezTo>
                      <a:pt x="287" y="29"/>
                      <a:pt x="293" y="22"/>
                      <a:pt x="293" y="15"/>
                    </a:cubicBezTo>
                    <a:cubicBezTo>
                      <a:pt x="293" y="7"/>
                      <a:pt x="287" y="0"/>
                      <a:pt x="2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4" name="Freeform 234"/>
              <p:cNvSpPr/>
              <p:nvPr/>
            </p:nvSpPr>
            <p:spPr bwMode="auto">
              <a:xfrm>
                <a:off x="3844925" y="6654800"/>
                <a:ext cx="225425" cy="20638"/>
              </a:xfrm>
              <a:custGeom>
                <a:avLst/>
                <a:gdLst>
                  <a:gd name="T0" fmla="*/ 279 w 293"/>
                  <a:gd name="T1" fmla="*/ 0 h 28"/>
                  <a:gd name="T2" fmla="*/ 14 w 293"/>
                  <a:gd name="T3" fmla="*/ 0 h 28"/>
                  <a:gd name="T4" fmla="*/ 0 w 293"/>
                  <a:gd name="T5" fmla="*/ 14 h 28"/>
                  <a:gd name="T6" fmla="*/ 14 w 293"/>
                  <a:gd name="T7" fmla="*/ 28 h 28"/>
                  <a:gd name="T8" fmla="*/ 279 w 293"/>
                  <a:gd name="T9" fmla="*/ 28 h 28"/>
                  <a:gd name="T10" fmla="*/ 293 w 293"/>
                  <a:gd name="T11" fmla="*/ 14 h 28"/>
                  <a:gd name="T12" fmla="*/ 279 w 293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3" h="28">
                    <a:moveTo>
                      <a:pt x="27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ubicBezTo>
                      <a:pt x="279" y="28"/>
                      <a:pt x="279" y="28"/>
                      <a:pt x="279" y="28"/>
                    </a:cubicBezTo>
                    <a:cubicBezTo>
                      <a:pt x="287" y="28"/>
                      <a:pt x="293" y="22"/>
                      <a:pt x="293" y="14"/>
                    </a:cubicBezTo>
                    <a:cubicBezTo>
                      <a:pt x="293" y="6"/>
                      <a:pt x="287" y="0"/>
                      <a:pt x="2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5" name="Freeform 235"/>
              <p:cNvSpPr>
                <a:spLocks noEditPoints="1"/>
              </p:cNvSpPr>
              <p:nvPr/>
            </p:nvSpPr>
            <p:spPr bwMode="auto">
              <a:xfrm>
                <a:off x="4051300" y="6445250"/>
                <a:ext cx="161925" cy="227013"/>
              </a:xfrm>
              <a:custGeom>
                <a:avLst/>
                <a:gdLst>
                  <a:gd name="T0" fmla="*/ 105 w 211"/>
                  <a:gd name="T1" fmla="*/ 0 h 296"/>
                  <a:gd name="T2" fmla="*/ 0 w 211"/>
                  <a:gd name="T3" fmla="*/ 106 h 296"/>
                  <a:gd name="T4" fmla="*/ 52 w 211"/>
                  <a:gd name="T5" fmla="*/ 197 h 296"/>
                  <a:gd name="T6" fmla="*/ 52 w 211"/>
                  <a:gd name="T7" fmla="*/ 296 h 296"/>
                  <a:gd name="T8" fmla="*/ 106 w 211"/>
                  <a:gd name="T9" fmla="*/ 254 h 296"/>
                  <a:gd name="T10" fmla="*/ 159 w 211"/>
                  <a:gd name="T11" fmla="*/ 296 h 296"/>
                  <a:gd name="T12" fmla="*/ 159 w 211"/>
                  <a:gd name="T13" fmla="*/ 197 h 296"/>
                  <a:gd name="T14" fmla="*/ 211 w 211"/>
                  <a:gd name="T15" fmla="*/ 106 h 296"/>
                  <a:gd name="T16" fmla="*/ 105 w 211"/>
                  <a:gd name="T17" fmla="*/ 0 h 296"/>
                  <a:gd name="T18" fmla="*/ 105 w 211"/>
                  <a:gd name="T19" fmla="*/ 196 h 296"/>
                  <a:gd name="T20" fmla="*/ 15 w 211"/>
                  <a:gd name="T21" fmla="*/ 106 h 296"/>
                  <a:gd name="T22" fmla="*/ 105 w 211"/>
                  <a:gd name="T23" fmla="*/ 16 h 296"/>
                  <a:gd name="T24" fmla="*/ 195 w 211"/>
                  <a:gd name="T25" fmla="*/ 106 h 296"/>
                  <a:gd name="T26" fmla="*/ 105 w 211"/>
                  <a:gd name="T27" fmla="*/ 1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" h="296">
                    <a:moveTo>
                      <a:pt x="105" y="0"/>
                    </a:moveTo>
                    <a:cubicBezTo>
                      <a:pt x="47" y="0"/>
                      <a:pt x="0" y="48"/>
                      <a:pt x="0" y="106"/>
                    </a:cubicBezTo>
                    <a:cubicBezTo>
                      <a:pt x="0" y="145"/>
                      <a:pt x="21" y="179"/>
                      <a:pt x="52" y="197"/>
                    </a:cubicBezTo>
                    <a:cubicBezTo>
                      <a:pt x="52" y="296"/>
                      <a:pt x="52" y="296"/>
                      <a:pt x="52" y="296"/>
                    </a:cubicBezTo>
                    <a:cubicBezTo>
                      <a:pt x="106" y="254"/>
                      <a:pt x="106" y="254"/>
                      <a:pt x="106" y="254"/>
                    </a:cubicBezTo>
                    <a:cubicBezTo>
                      <a:pt x="159" y="296"/>
                      <a:pt x="159" y="296"/>
                      <a:pt x="159" y="296"/>
                    </a:cubicBezTo>
                    <a:cubicBezTo>
                      <a:pt x="159" y="197"/>
                      <a:pt x="159" y="197"/>
                      <a:pt x="159" y="197"/>
                    </a:cubicBezTo>
                    <a:cubicBezTo>
                      <a:pt x="190" y="179"/>
                      <a:pt x="211" y="145"/>
                      <a:pt x="211" y="106"/>
                    </a:cubicBezTo>
                    <a:cubicBezTo>
                      <a:pt x="211" y="48"/>
                      <a:pt x="164" y="0"/>
                      <a:pt x="105" y="0"/>
                    </a:cubicBezTo>
                    <a:close/>
                    <a:moveTo>
                      <a:pt x="105" y="196"/>
                    </a:moveTo>
                    <a:cubicBezTo>
                      <a:pt x="56" y="196"/>
                      <a:pt x="16" y="156"/>
                      <a:pt x="15" y="106"/>
                    </a:cubicBezTo>
                    <a:cubicBezTo>
                      <a:pt x="16" y="56"/>
                      <a:pt x="56" y="16"/>
                      <a:pt x="105" y="16"/>
                    </a:cubicBezTo>
                    <a:cubicBezTo>
                      <a:pt x="155" y="16"/>
                      <a:pt x="195" y="56"/>
                      <a:pt x="195" y="106"/>
                    </a:cubicBezTo>
                    <a:cubicBezTo>
                      <a:pt x="195" y="156"/>
                      <a:pt x="155" y="196"/>
                      <a:pt x="105" y="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202649" y="3134438"/>
            <a:ext cx="388938" cy="446088"/>
            <a:chOff x="4213535" y="3134438"/>
            <a:chExt cx="388938" cy="446088"/>
          </a:xfrm>
        </p:grpSpPr>
        <p:sp>
          <p:nvSpPr>
            <p:cNvPr id="98" name="Freeform 241"/>
            <p:cNvSpPr>
              <a:spLocks noEditPoints="1"/>
            </p:cNvSpPr>
            <p:nvPr/>
          </p:nvSpPr>
          <p:spPr bwMode="auto">
            <a:xfrm>
              <a:off x="4213535" y="3134438"/>
              <a:ext cx="388938" cy="446088"/>
            </a:xfrm>
            <a:custGeom>
              <a:avLst/>
              <a:gdLst>
                <a:gd name="T0" fmla="*/ 507 w 507"/>
                <a:gd name="T1" fmla="*/ 118 h 581"/>
                <a:gd name="T2" fmla="*/ 507 w 507"/>
                <a:gd name="T3" fmla="*/ 143 h 581"/>
                <a:gd name="T4" fmla="*/ 506 w 507"/>
                <a:gd name="T5" fmla="*/ 229 h 581"/>
                <a:gd name="T6" fmla="*/ 496 w 507"/>
                <a:gd name="T7" fmla="*/ 296 h 581"/>
                <a:gd name="T8" fmla="*/ 268 w 507"/>
                <a:gd name="T9" fmla="*/ 576 h 581"/>
                <a:gd name="T10" fmla="*/ 257 w 507"/>
                <a:gd name="T11" fmla="*/ 580 h 581"/>
                <a:gd name="T12" fmla="*/ 253 w 507"/>
                <a:gd name="T13" fmla="*/ 581 h 581"/>
                <a:gd name="T14" fmla="*/ 250 w 507"/>
                <a:gd name="T15" fmla="*/ 580 h 581"/>
                <a:gd name="T16" fmla="*/ 239 w 507"/>
                <a:gd name="T17" fmla="*/ 576 h 581"/>
                <a:gd name="T18" fmla="*/ 10 w 507"/>
                <a:gd name="T19" fmla="*/ 296 h 581"/>
                <a:gd name="T20" fmla="*/ 1 w 507"/>
                <a:gd name="T21" fmla="*/ 229 h 581"/>
                <a:gd name="T22" fmla="*/ 0 w 507"/>
                <a:gd name="T23" fmla="*/ 143 h 581"/>
                <a:gd name="T24" fmla="*/ 0 w 507"/>
                <a:gd name="T25" fmla="*/ 118 h 581"/>
                <a:gd name="T26" fmla="*/ 7 w 507"/>
                <a:gd name="T27" fmla="*/ 109 h 581"/>
                <a:gd name="T28" fmla="*/ 31 w 507"/>
                <a:gd name="T29" fmla="*/ 102 h 581"/>
                <a:gd name="T30" fmla="*/ 148 w 507"/>
                <a:gd name="T31" fmla="*/ 44 h 581"/>
                <a:gd name="T32" fmla="*/ 253 w 507"/>
                <a:gd name="T33" fmla="*/ 0 h 581"/>
                <a:gd name="T34" fmla="*/ 359 w 507"/>
                <a:gd name="T35" fmla="*/ 44 h 581"/>
                <a:gd name="T36" fmla="*/ 476 w 507"/>
                <a:gd name="T37" fmla="*/ 102 h 581"/>
                <a:gd name="T38" fmla="*/ 500 w 507"/>
                <a:gd name="T39" fmla="*/ 109 h 581"/>
                <a:gd name="T40" fmla="*/ 507 w 507"/>
                <a:gd name="T41" fmla="*/ 118 h 581"/>
                <a:gd name="T42" fmla="*/ 488 w 507"/>
                <a:gd name="T43" fmla="*/ 125 h 581"/>
                <a:gd name="T44" fmla="*/ 471 w 507"/>
                <a:gd name="T45" fmla="*/ 120 h 581"/>
                <a:gd name="T46" fmla="*/ 349 w 507"/>
                <a:gd name="T47" fmla="*/ 59 h 581"/>
                <a:gd name="T48" fmla="*/ 253 w 507"/>
                <a:gd name="T49" fmla="*/ 19 h 581"/>
                <a:gd name="T50" fmla="*/ 158 w 507"/>
                <a:gd name="T51" fmla="*/ 59 h 581"/>
                <a:gd name="T52" fmla="*/ 36 w 507"/>
                <a:gd name="T53" fmla="*/ 120 h 581"/>
                <a:gd name="T54" fmla="*/ 19 w 507"/>
                <a:gd name="T55" fmla="*/ 125 h 581"/>
                <a:gd name="T56" fmla="*/ 19 w 507"/>
                <a:gd name="T57" fmla="*/ 143 h 581"/>
                <a:gd name="T58" fmla="*/ 20 w 507"/>
                <a:gd name="T59" fmla="*/ 228 h 581"/>
                <a:gd name="T60" fmla="*/ 29 w 507"/>
                <a:gd name="T61" fmla="*/ 292 h 581"/>
                <a:gd name="T62" fmla="*/ 245 w 507"/>
                <a:gd name="T63" fmla="*/ 559 h 581"/>
                <a:gd name="T64" fmla="*/ 253 w 507"/>
                <a:gd name="T65" fmla="*/ 562 h 581"/>
                <a:gd name="T66" fmla="*/ 262 w 507"/>
                <a:gd name="T67" fmla="*/ 559 h 581"/>
                <a:gd name="T68" fmla="*/ 478 w 507"/>
                <a:gd name="T69" fmla="*/ 292 h 581"/>
                <a:gd name="T70" fmla="*/ 487 w 507"/>
                <a:gd name="T71" fmla="*/ 228 h 581"/>
                <a:gd name="T72" fmla="*/ 488 w 507"/>
                <a:gd name="T73" fmla="*/ 143 h 581"/>
                <a:gd name="T74" fmla="*/ 488 w 507"/>
                <a:gd name="T75" fmla="*/ 12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07" h="581">
                  <a:moveTo>
                    <a:pt x="507" y="118"/>
                  </a:moveTo>
                  <a:cubicBezTo>
                    <a:pt x="507" y="143"/>
                    <a:pt x="507" y="143"/>
                    <a:pt x="507" y="143"/>
                  </a:cubicBezTo>
                  <a:cubicBezTo>
                    <a:pt x="507" y="151"/>
                    <a:pt x="507" y="217"/>
                    <a:pt x="506" y="229"/>
                  </a:cubicBezTo>
                  <a:cubicBezTo>
                    <a:pt x="504" y="252"/>
                    <a:pt x="501" y="275"/>
                    <a:pt x="496" y="296"/>
                  </a:cubicBezTo>
                  <a:cubicBezTo>
                    <a:pt x="451" y="505"/>
                    <a:pt x="276" y="573"/>
                    <a:pt x="268" y="576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6" y="581"/>
                    <a:pt x="255" y="581"/>
                    <a:pt x="253" y="581"/>
                  </a:cubicBezTo>
                  <a:cubicBezTo>
                    <a:pt x="252" y="581"/>
                    <a:pt x="251" y="581"/>
                    <a:pt x="250" y="580"/>
                  </a:cubicBezTo>
                  <a:cubicBezTo>
                    <a:pt x="239" y="576"/>
                    <a:pt x="239" y="576"/>
                    <a:pt x="239" y="576"/>
                  </a:cubicBezTo>
                  <a:cubicBezTo>
                    <a:pt x="231" y="573"/>
                    <a:pt x="56" y="505"/>
                    <a:pt x="10" y="296"/>
                  </a:cubicBezTo>
                  <a:cubicBezTo>
                    <a:pt x="6" y="275"/>
                    <a:pt x="3" y="252"/>
                    <a:pt x="1" y="229"/>
                  </a:cubicBezTo>
                  <a:cubicBezTo>
                    <a:pt x="0" y="217"/>
                    <a:pt x="0" y="151"/>
                    <a:pt x="0" y="14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4"/>
                    <a:pt x="3" y="110"/>
                    <a:pt x="7" y="109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79" y="88"/>
                    <a:pt x="116" y="65"/>
                    <a:pt x="148" y="44"/>
                  </a:cubicBezTo>
                  <a:cubicBezTo>
                    <a:pt x="185" y="20"/>
                    <a:pt x="216" y="0"/>
                    <a:pt x="253" y="0"/>
                  </a:cubicBezTo>
                  <a:cubicBezTo>
                    <a:pt x="291" y="0"/>
                    <a:pt x="322" y="20"/>
                    <a:pt x="359" y="44"/>
                  </a:cubicBezTo>
                  <a:cubicBezTo>
                    <a:pt x="391" y="65"/>
                    <a:pt x="428" y="88"/>
                    <a:pt x="476" y="102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4" y="110"/>
                    <a:pt x="507" y="114"/>
                    <a:pt x="507" y="118"/>
                  </a:cubicBezTo>
                  <a:close/>
                  <a:moveTo>
                    <a:pt x="488" y="125"/>
                  </a:moveTo>
                  <a:cubicBezTo>
                    <a:pt x="471" y="120"/>
                    <a:pt x="471" y="120"/>
                    <a:pt x="471" y="120"/>
                  </a:cubicBezTo>
                  <a:cubicBezTo>
                    <a:pt x="420" y="105"/>
                    <a:pt x="382" y="81"/>
                    <a:pt x="349" y="59"/>
                  </a:cubicBezTo>
                  <a:cubicBezTo>
                    <a:pt x="315" y="38"/>
                    <a:pt x="286" y="19"/>
                    <a:pt x="253" y="19"/>
                  </a:cubicBezTo>
                  <a:cubicBezTo>
                    <a:pt x="221" y="19"/>
                    <a:pt x="192" y="38"/>
                    <a:pt x="158" y="59"/>
                  </a:cubicBezTo>
                  <a:cubicBezTo>
                    <a:pt x="125" y="81"/>
                    <a:pt x="87" y="105"/>
                    <a:pt x="36" y="120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52"/>
                    <a:pt x="19" y="217"/>
                    <a:pt x="20" y="228"/>
                  </a:cubicBezTo>
                  <a:cubicBezTo>
                    <a:pt x="21" y="250"/>
                    <a:pt x="24" y="272"/>
                    <a:pt x="29" y="292"/>
                  </a:cubicBezTo>
                  <a:cubicBezTo>
                    <a:pt x="72" y="492"/>
                    <a:pt x="238" y="556"/>
                    <a:pt x="245" y="559"/>
                  </a:cubicBezTo>
                  <a:cubicBezTo>
                    <a:pt x="253" y="562"/>
                    <a:pt x="253" y="562"/>
                    <a:pt x="253" y="562"/>
                  </a:cubicBezTo>
                  <a:cubicBezTo>
                    <a:pt x="262" y="559"/>
                    <a:pt x="262" y="559"/>
                    <a:pt x="262" y="559"/>
                  </a:cubicBezTo>
                  <a:cubicBezTo>
                    <a:pt x="269" y="556"/>
                    <a:pt x="435" y="492"/>
                    <a:pt x="478" y="292"/>
                  </a:cubicBezTo>
                  <a:cubicBezTo>
                    <a:pt x="483" y="272"/>
                    <a:pt x="486" y="250"/>
                    <a:pt x="487" y="228"/>
                  </a:cubicBezTo>
                  <a:cubicBezTo>
                    <a:pt x="488" y="217"/>
                    <a:pt x="488" y="152"/>
                    <a:pt x="488" y="143"/>
                  </a:cubicBezTo>
                  <a:lnTo>
                    <a:pt x="488" y="1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99" name="Freeform 242"/>
            <p:cNvSpPr/>
            <p:nvPr/>
          </p:nvSpPr>
          <p:spPr bwMode="auto">
            <a:xfrm>
              <a:off x="4245285" y="3166188"/>
              <a:ext cx="161925" cy="188913"/>
            </a:xfrm>
            <a:custGeom>
              <a:avLst/>
              <a:gdLst>
                <a:gd name="T0" fmla="*/ 211 w 211"/>
                <a:gd name="T1" fmla="*/ 183 h 244"/>
                <a:gd name="T2" fmla="*/ 211 w 211"/>
                <a:gd name="T3" fmla="*/ 244 h 244"/>
                <a:gd name="T4" fmla="*/ 10 w 211"/>
                <a:gd name="T5" fmla="*/ 244 h 244"/>
                <a:gd name="T6" fmla="*/ 2 w 211"/>
                <a:gd name="T7" fmla="*/ 183 h 244"/>
                <a:gd name="T8" fmla="*/ 0 w 211"/>
                <a:gd name="T9" fmla="*/ 100 h 244"/>
                <a:gd name="T10" fmla="*/ 211 w 211"/>
                <a:gd name="T11" fmla="*/ 0 h 244"/>
                <a:gd name="T12" fmla="*/ 211 w 211"/>
                <a:gd name="T13" fmla="*/ 18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44">
                  <a:moveTo>
                    <a:pt x="211" y="183"/>
                  </a:moveTo>
                  <a:cubicBezTo>
                    <a:pt x="211" y="244"/>
                    <a:pt x="211" y="244"/>
                    <a:pt x="211" y="244"/>
                  </a:cubicBezTo>
                  <a:cubicBezTo>
                    <a:pt x="10" y="244"/>
                    <a:pt x="10" y="244"/>
                    <a:pt x="10" y="244"/>
                  </a:cubicBezTo>
                  <a:cubicBezTo>
                    <a:pt x="6" y="225"/>
                    <a:pt x="3" y="205"/>
                    <a:pt x="2" y="183"/>
                  </a:cubicBezTo>
                  <a:cubicBezTo>
                    <a:pt x="1" y="174"/>
                    <a:pt x="0" y="110"/>
                    <a:pt x="0" y="100"/>
                  </a:cubicBezTo>
                  <a:cubicBezTo>
                    <a:pt x="106" y="70"/>
                    <a:pt x="160" y="0"/>
                    <a:pt x="211" y="0"/>
                  </a:cubicBezTo>
                  <a:lnTo>
                    <a:pt x="211" y="1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100" name="Freeform 243"/>
            <p:cNvSpPr/>
            <p:nvPr/>
          </p:nvSpPr>
          <p:spPr bwMode="auto">
            <a:xfrm>
              <a:off x="4407210" y="3355101"/>
              <a:ext cx="155575" cy="190500"/>
            </a:xfrm>
            <a:custGeom>
              <a:avLst/>
              <a:gdLst>
                <a:gd name="T0" fmla="*/ 0 w 202"/>
                <a:gd name="T1" fmla="*/ 249 h 249"/>
                <a:gd name="T2" fmla="*/ 202 w 202"/>
                <a:gd name="T3" fmla="*/ 0 h 249"/>
                <a:gd name="T4" fmla="*/ 0 w 202"/>
                <a:gd name="T5" fmla="*/ 0 h 249"/>
                <a:gd name="T6" fmla="*/ 0 w 202"/>
                <a:gd name="T7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249">
                  <a:moveTo>
                    <a:pt x="0" y="249"/>
                  </a:moveTo>
                  <a:cubicBezTo>
                    <a:pt x="0" y="249"/>
                    <a:pt x="161" y="189"/>
                    <a:pt x="20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04409" y="807250"/>
            <a:ext cx="807197" cy="2308093"/>
            <a:chOff x="4026181" y="807250"/>
            <a:chExt cx="807197" cy="2308093"/>
          </a:xfrm>
        </p:grpSpPr>
        <p:sp>
          <p:nvSpPr>
            <p:cNvPr id="96" name="KSO_Shape"/>
            <p:cNvSpPr>
              <a:spLocks/>
            </p:cNvSpPr>
            <p:nvPr/>
          </p:nvSpPr>
          <p:spPr bwMode="auto">
            <a:xfrm>
              <a:off x="4026181" y="807250"/>
              <a:ext cx="807197" cy="687456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8FCB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grpSp>
          <p:nvGrpSpPr>
            <p:cNvPr id="101" name="Group 213"/>
            <p:cNvGrpSpPr/>
            <p:nvPr/>
          </p:nvGrpSpPr>
          <p:grpSpPr>
            <a:xfrm>
              <a:off x="4210704" y="2308574"/>
              <a:ext cx="438150" cy="404813"/>
              <a:chOff x="2900363" y="5486400"/>
              <a:chExt cx="438150" cy="404813"/>
            </a:xfrm>
            <a:solidFill>
              <a:schemeClr val="accent1"/>
            </a:solidFill>
          </p:grpSpPr>
          <p:sp>
            <p:nvSpPr>
              <p:cNvPr id="102" name="Freeform 203"/>
              <p:cNvSpPr>
                <a:spLocks noEditPoints="1"/>
              </p:cNvSpPr>
              <p:nvPr/>
            </p:nvSpPr>
            <p:spPr bwMode="auto">
              <a:xfrm>
                <a:off x="3151188" y="5486400"/>
                <a:ext cx="187325" cy="195263"/>
              </a:xfrm>
              <a:custGeom>
                <a:avLst/>
                <a:gdLst>
                  <a:gd name="T0" fmla="*/ 240 w 245"/>
                  <a:gd name="T1" fmla="*/ 155 h 254"/>
                  <a:gd name="T2" fmla="*/ 211 w 245"/>
                  <a:gd name="T3" fmla="*/ 137 h 254"/>
                  <a:gd name="T4" fmla="*/ 211 w 245"/>
                  <a:gd name="T5" fmla="*/ 118 h 254"/>
                  <a:gd name="T6" fmla="*/ 207 w 245"/>
                  <a:gd name="T7" fmla="*/ 100 h 254"/>
                  <a:gd name="T8" fmla="*/ 231 w 245"/>
                  <a:gd name="T9" fmla="*/ 76 h 254"/>
                  <a:gd name="T10" fmla="*/ 232 w 245"/>
                  <a:gd name="T11" fmla="*/ 64 h 254"/>
                  <a:gd name="T12" fmla="*/ 217 w 245"/>
                  <a:gd name="T13" fmla="*/ 43 h 254"/>
                  <a:gd name="T14" fmla="*/ 205 w 245"/>
                  <a:gd name="T15" fmla="*/ 40 h 254"/>
                  <a:gd name="T16" fmla="*/ 175 w 245"/>
                  <a:gd name="T17" fmla="*/ 55 h 254"/>
                  <a:gd name="T18" fmla="*/ 141 w 245"/>
                  <a:gd name="T19" fmla="*/ 40 h 254"/>
                  <a:gd name="T20" fmla="*/ 133 w 245"/>
                  <a:gd name="T21" fmla="*/ 7 h 254"/>
                  <a:gd name="T22" fmla="*/ 123 w 245"/>
                  <a:gd name="T23" fmla="*/ 1 h 254"/>
                  <a:gd name="T24" fmla="*/ 96 w 245"/>
                  <a:gd name="T25" fmla="*/ 3 h 254"/>
                  <a:gd name="T26" fmla="*/ 88 w 245"/>
                  <a:gd name="T27" fmla="*/ 12 h 254"/>
                  <a:gd name="T28" fmla="*/ 86 w 245"/>
                  <a:gd name="T29" fmla="*/ 46 h 254"/>
                  <a:gd name="T30" fmla="*/ 57 w 245"/>
                  <a:gd name="T31" fmla="*/ 68 h 254"/>
                  <a:gd name="T32" fmla="*/ 24 w 245"/>
                  <a:gd name="T33" fmla="*/ 59 h 254"/>
                  <a:gd name="T34" fmla="*/ 13 w 245"/>
                  <a:gd name="T35" fmla="*/ 64 h 254"/>
                  <a:gd name="T36" fmla="*/ 2 w 245"/>
                  <a:gd name="T37" fmla="*/ 88 h 254"/>
                  <a:gd name="T38" fmla="*/ 6 w 245"/>
                  <a:gd name="T39" fmla="*/ 99 h 254"/>
                  <a:gd name="T40" fmla="*/ 34 w 245"/>
                  <a:gd name="T41" fmla="*/ 118 h 254"/>
                  <a:gd name="T42" fmla="*/ 34 w 245"/>
                  <a:gd name="T43" fmla="*/ 136 h 254"/>
                  <a:gd name="T44" fmla="*/ 38 w 245"/>
                  <a:gd name="T45" fmla="*/ 155 h 254"/>
                  <a:gd name="T46" fmla="*/ 14 w 245"/>
                  <a:gd name="T47" fmla="*/ 179 h 254"/>
                  <a:gd name="T48" fmla="*/ 13 w 245"/>
                  <a:gd name="T49" fmla="*/ 190 h 254"/>
                  <a:gd name="T50" fmla="*/ 28 w 245"/>
                  <a:gd name="T51" fmla="*/ 212 h 254"/>
                  <a:gd name="T52" fmla="*/ 40 w 245"/>
                  <a:gd name="T53" fmla="*/ 215 h 254"/>
                  <a:gd name="T54" fmla="*/ 70 w 245"/>
                  <a:gd name="T55" fmla="*/ 199 h 254"/>
                  <a:gd name="T56" fmla="*/ 104 w 245"/>
                  <a:gd name="T57" fmla="*/ 214 h 254"/>
                  <a:gd name="T58" fmla="*/ 113 w 245"/>
                  <a:gd name="T59" fmla="*/ 247 h 254"/>
                  <a:gd name="T60" fmla="*/ 122 w 245"/>
                  <a:gd name="T61" fmla="*/ 254 h 254"/>
                  <a:gd name="T62" fmla="*/ 149 w 245"/>
                  <a:gd name="T63" fmla="*/ 251 h 254"/>
                  <a:gd name="T64" fmla="*/ 157 w 245"/>
                  <a:gd name="T65" fmla="*/ 243 h 254"/>
                  <a:gd name="T66" fmla="*/ 159 w 245"/>
                  <a:gd name="T67" fmla="*/ 209 h 254"/>
                  <a:gd name="T68" fmla="*/ 188 w 245"/>
                  <a:gd name="T69" fmla="*/ 187 h 254"/>
                  <a:gd name="T70" fmla="*/ 221 w 245"/>
                  <a:gd name="T71" fmla="*/ 196 h 254"/>
                  <a:gd name="T72" fmla="*/ 232 w 245"/>
                  <a:gd name="T73" fmla="*/ 191 h 254"/>
                  <a:gd name="T74" fmla="*/ 243 w 245"/>
                  <a:gd name="T75" fmla="*/ 167 h 254"/>
                  <a:gd name="T76" fmla="*/ 240 w 245"/>
                  <a:gd name="T77" fmla="*/ 155 h 254"/>
                  <a:gd name="T78" fmla="*/ 127 w 245"/>
                  <a:gd name="T79" fmla="*/ 174 h 254"/>
                  <a:gd name="T80" fmla="*/ 76 w 245"/>
                  <a:gd name="T81" fmla="*/ 132 h 254"/>
                  <a:gd name="T82" fmla="*/ 118 w 245"/>
                  <a:gd name="T83" fmla="*/ 80 h 254"/>
                  <a:gd name="T84" fmla="*/ 170 w 245"/>
                  <a:gd name="T85" fmla="*/ 123 h 254"/>
                  <a:gd name="T86" fmla="*/ 127 w 245"/>
                  <a:gd name="T87" fmla="*/ 17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5" h="254">
                    <a:moveTo>
                      <a:pt x="240" y="155"/>
                    </a:moveTo>
                    <a:cubicBezTo>
                      <a:pt x="211" y="137"/>
                      <a:pt x="211" y="137"/>
                      <a:pt x="211" y="137"/>
                    </a:cubicBezTo>
                    <a:cubicBezTo>
                      <a:pt x="212" y="131"/>
                      <a:pt x="212" y="124"/>
                      <a:pt x="211" y="118"/>
                    </a:cubicBezTo>
                    <a:cubicBezTo>
                      <a:pt x="210" y="112"/>
                      <a:pt x="209" y="106"/>
                      <a:pt x="207" y="100"/>
                    </a:cubicBezTo>
                    <a:cubicBezTo>
                      <a:pt x="231" y="76"/>
                      <a:pt x="231" y="76"/>
                      <a:pt x="231" y="76"/>
                    </a:cubicBezTo>
                    <a:cubicBezTo>
                      <a:pt x="234" y="73"/>
                      <a:pt x="235" y="68"/>
                      <a:pt x="232" y="64"/>
                    </a:cubicBezTo>
                    <a:cubicBezTo>
                      <a:pt x="217" y="43"/>
                      <a:pt x="217" y="43"/>
                      <a:pt x="217" y="43"/>
                    </a:cubicBezTo>
                    <a:cubicBezTo>
                      <a:pt x="214" y="39"/>
                      <a:pt x="209" y="38"/>
                      <a:pt x="205" y="40"/>
                    </a:cubicBezTo>
                    <a:cubicBezTo>
                      <a:pt x="175" y="55"/>
                      <a:pt x="175" y="55"/>
                      <a:pt x="175" y="55"/>
                    </a:cubicBezTo>
                    <a:cubicBezTo>
                      <a:pt x="165" y="48"/>
                      <a:pt x="154" y="43"/>
                      <a:pt x="141" y="40"/>
                    </a:cubicBezTo>
                    <a:cubicBezTo>
                      <a:pt x="133" y="7"/>
                      <a:pt x="133" y="7"/>
                      <a:pt x="133" y="7"/>
                    </a:cubicBezTo>
                    <a:cubicBezTo>
                      <a:pt x="132" y="3"/>
                      <a:pt x="127" y="0"/>
                      <a:pt x="123" y="1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2" y="4"/>
                      <a:pt x="89" y="8"/>
                      <a:pt x="88" y="12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75" y="51"/>
                      <a:pt x="65" y="59"/>
                      <a:pt x="57" y="68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58"/>
                      <a:pt x="15" y="60"/>
                      <a:pt x="13" y="64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0" y="92"/>
                      <a:pt x="2" y="97"/>
                      <a:pt x="6" y="99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4"/>
                      <a:pt x="34" y="130"/>
                      <a:pt x="34" y="136"/>
                    </a:cubicBezTo>
                    <a:cubicBezTo>
                      <a:pt x="35" y="143"/>
                      <a:pt x="36" y="149"/>
                      <a:pt x="38" y="155"/>
                    </a:cubicBezTo>
                    <a:cubicBezTo>
                      <a:pt x="14" y="179"/>
                      <a:pt x="14" y="179"/>
                      <a:pt x="14" y="179"/>
                    </a:cubicBezTo>
                    <a:cubicBezTo>
                      <a:pt x="11" y="182"/>
                      <a:pt x="10" y="187"/>
                      <a:pt x="13" y="190"/>
                    </a:cubicBezTo>
                    <a:cubicBezTo>
                      <a:pt x="28" y="212"/>
                      <a:pt x="28" y="212"/>
                      <a:pt x="28" y="212"/>
                    </a:cubicBezTo>
                    <a:cubicBezTo>
                      <a:pt x="31" y="215"/>
                      <a:pt x="36" y="217"/>
                      <a:pt x="40" y="215"/>
                    </a:cubicBezTo>
                    <a:cubicBezTo>
                      <a:pt x="70" y="199"/>
                      <a:pt x="70" y="199"/>
                      <a:pt x="70" y="199"/>
                    </a:cubicBezTo>
                    <a:cubicBezTo>
                      <a:pt x="80" y="206"/>
                      <a:pt x="92" y="212"/>
                      <a:pt x="104" y="214"/>
                    </a:cubicBezTo>
                    <a:cubicBezTo>
                      <a:pt x="113" y="247"/>
                      <a:pt x="113" y="247"/>
                      <a:pt x="113" y="247"/>
                    </a:cubicBezTo>
                    <a:cubicBezTo>
                      <a:pt x="114" y="251"/>
                      <a:pt x="118" y="254"/>
                      <a:pt x="122" y="254"/>
                    </a:cubicBezTo>
                    <a:cubicBezTo>
                      <a:pt x="149" y="251"/>
                      <a:pt x="149" y="251"/>
                      <a:pt x="149" y="251"/>
                    </a:cubicBezTo>
                    <a:cubicBezTo>
                      <a:pt x="153" y="251"/>
                      <a:pt x="157" y="247"/>
                      <a:pt x="157" y="243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70" y="203"/>
                      <a:pt x="180" y="196"/>
                      <a:pt x="188" y="187"/>
                    </a:cubicBezTo>
                    <a:cubicBezTo>
                      <a:pt x="221" y="196"/>
                      <a:pt x="221" y="196"/>
                      <a:pt x="221" y="196"/>
                    </a:cubicBezTo>
                    <a:cubicBezTo>
                      <a:pt x="226" y="197"/>
                      <a:pt x="230" y="195"/>
                      <a:pt x="232" y="191"/>
                    </a:cubicBezTo>
                    <a:cubicBezTo>
                      <a:pt x="243" y="167"/>
                      <a:pt x="243" y="167"/>
                      <a:pt x="243" y="167"/>
                    </a:cubicBezTo>
                    <a:cubicBezTo>
                      <a:pt x="245" y="163"/>
                      <a:pt x="243" y="158"/>
                      <a:pt x="240" y="155"/>
                    </a:cubicBezTo>
                    <a:close/>
                    <a:moveTo>
                      <a:pt x="127" y="174"/>
                    </a:moveTo>
                    <a:cubicBezTo>
                      <a:pt x="102" y="177"/>
                      <a:pt x="78" y="158"/>
                      <a:pt x="76" y="132"/>
                    </a:cubicBezTo>
                    <a:cubicBezTo>
                      <a:pt x="73" y="106"/>
                      <a:pt x="92" y="83"/>
                      <a:pt x="118" y="80"/>
                    </a:cubicBezTo>
                    <a:cubicBezTo>
                      <a:pt x="144" y="78"/>
                      <a:pt x="167" y="97"/>
                      <a:pt x="170" y="123"/>
                    </a:cubicBezTo>
                    <a:cubicBezTo>
                      <a:pt x="172" y="148"/>
                      <a:pt x="153" y="172"/>
                      <a:pt x="127" y="174"/>
                    </a:cubicBezTo>
                    <a:close/>
                  </a:path>
                </a:pathLst>
              </a:custGeom>
              <a:solidFill>
                <a:srgbClr val="358FCB"/>
              </a:solidFill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103" name="Freeform 204"/>
              <p:cNvSpPr>
                <a:spLocks noEditPoints="1"/>
              </p:cNvSpPr>
              <p:nvPr/>
            </p:nvSpPr>
            <p:spPr bwMode="auto">
              <a:xfrm>
                <a:off x="2900363" y="5572125"/>
                <a:ext cx="317500" cy="319088"/>
              </a:xfrm>
              <a:custGeom>
                <a:avLst/>
                <a:gdLst>
                  <a:gd name="T0" fmla="*/ 413 w 414"/>
                  <a:gd name="T1" fmla="*/ 171 h 415"/>
                  <a:gd name="T2" fmla="*/ 398 w 414"/>
                  <a:gd name="T3" fmla="*/ 124 h 415"/>
                  <a:gd name="T4" fmla="*/ 385 w 414"/>
                  <a:gd name="T5" fmla="*/ 116 h 415"/>
                  <a:gd name="T6" fmla="*/ 331 w 414"/>
                  <a:gd name="T7" fmla="*/ 125 h 415"/>
                  <a:gd name="T8" fmla="*/ 312 w 414"/>
                  <a:gd name="T9" fmla="*/ 102 h 415"/>
                  <a:gd name="T10" fmla="*/ 332 w 414"/>
                  <a:gd name="T11" fmla="*/ 51 h 415"/>
                  <a:gd name="T12" fmla="*/ 327 w 414"/>
                  <a:gd name="T13" fmla="*/ 36 h 415"/>
                  <a:gd name="T14" fmla="*/ 283 w 414"/>
                  <a:gd name="T15" fmla="*/ 13 h 415"/>
                  <a:gd name="T16" fmla="*/ 268 w 414"/>
                  <a:gd name="T17" fmla="*/ 17 h 415"/>
                  <a:gd name="T18" fmla="*/ 236 w 414"/>
                  <a:gd name="T19" fmla="*/ 62 h 415"/>
                  <a:gd name="T20" fmla="*/ 207 w 414"/>
                  <a:gd name="T21" fmla="*/ 59 h 415"/>
                  <a:gd name="T22" fmla="*/ 184 w 414"/>
                  <a:gd name="T23" fmla="*/ 8 h 415"/>
                  <a:gd name="T24" fmla="*/ 171 w 414"/>
                  <a:gd name="T25" fmla="*/ 2 h 415"/>
                  <a:gd name="T26" fmla="*/ 124 w 414"/>
                  <a:gd name="T27" fmla="*/ 16 h 415"/>
                  <a:gd name="T28" fmla="*/ 116 w 414"/>
                  <a:gd name="T29" fmla="*/ 29 h 415"/>
                  <a:gd name="T30" fmla="*/ 125 w 414"/>
                  <a:gd name="T31" fmla="*/ 84 h 415"/>
                  <a:gd name="T32" fmla="*/ 102 w 414"/>
                  <a:gd name="T33" fmla="*/ 102 h 415"/>
                  <a:gd name="T34" fmla="*/ 50 w 414"/>
                  <a:gd name="T35" fmla="*/ 83 h 415"/>
                  <a:gd name="T36" fmla="*/ 36 w 414"/>
                  <a:gd name="T37" fmla="*/ 88 h 415"/>
                  <a:gd name="T38" fmla="*/ 13 w 414"/>
                  <a:gd name="T39" fmla="*/ 131 h 415"/>
                  <a:gd name="T40" fmla="*/ 16 w 414"/>
                  <a:gd name="T41" fmla="*/ 146 h 415"/>
                  <a:gd name="T42" fmla="*/ 61 w 414"/>
                  <a:gd name="T43" fmla="*/ 178 h 415"/>
                  <a:gd name="T44" fmla="*/ 58 w 414"/>
                  <a:gd name="T45" fmla="*/ 208 h 415"/>
                  <a:gd name="T46" fmla="*/ 8 w 414"/>
                  <a:gd name="T47" fmla="*/ 230 h 415"/>
                  <a:gd name="T48" fmla="*/ 2 w 414"/>
                  <a:gd name="T49" fmla="*/ 244 h 415"/>
                  <a:gd name="T50" fmla="*/ 16 w 414"/>
                  <a:gd name="T51" fmla="*/ 291 h 415"/>
                  <a:gd name="T52" fmla="*/ 29 w 414"/>
                  <a:gd name="T53" fmla="*/ 299 h 415"/>
                  <a:gd name="T54" fmla="*/ 83 w 414"/>
                  <a:gd name="T55" fmla="*/ 290 h 415"/>
                  <a:gd name="T56" fmla="*/ 102 w 414"/>
                  <a:gd name="T57" fmla="*/ 313 h 415"/>
                  <a:gd name="T58" fmla="*/ 82 w 414"/>
                  <a:gd name="T59" fmla="*/ 364 h 415"/>
                  <a:gd name="T60" fmla="*/ 88 w 414"/>
                  <a:gd name="T61" fmla="*/ 379 h 415"/>
                  <a:gd name="T62" fmla="*/ 131 w 414"/>
                  <a:gd name="T63" fmla="*/ 402 h 415"/>
                  <a:gd name="T64" fmla="*/ 146 w 414"/>
                  <a:gd name="T65" fmla="*/ 398 h 415"/>
                  <a:gd name="T66" fmla="*/ 178 w 414"/>
                  <a:gd name="T67" fmla="*/ 353 h 415"/>
                  <a:gd name="T68" fmla="*/ 207 w 414"/>
                  <a:gd name="T69" fmla="*/ 356 h 415"/>
                  <a:gd name="T70" fmla="*/ 230 w 414"/>
                  <a:gd name="T71" fmla="*/ 407 h 415"/>
                  <a:gd name="T72" fmla="*/ 244 w 414"/>
                  <a:gd name="T73" fmla="*/ 413 h 415"/>
                  <a:gd name="T74" fmla="*/ 291 w 414"/>
                  <a:gd name="T75" fmla="*/ 399 h 415"/>
                  <a:gd name="T76" fmla="*/ 299 w 414"/>
                  <a:gd name="T77" fmla="*/ 386 h 415"/>
                  <a:gd name="T78" fmla="*/ 290 w 414"/>
                  <a:gd name="T79" fmla="*/ 331 h 415"/>
                  <a:gd name="T80" fmla="*/ 312 w 414"/>
                  <a:gd name="T81" fmla="*/ 312 h 415"/>
                  <a:gd name="T82" fmla="*/ 364 w 414"/>
                  <a:gd name="T83" fmla="*/ 332 h 415"/>
                  <a:gd name="T84" fmla="*/ 378 w 414"/>
                  <a:gd name="T85" fmla="*/ 327 h 415"/>
                  <a:gd name="T86" fmla="*/ 401 w 414"/>
                  <a:gd name="T87" fmla="*/ 284 h 415"/>
                  <a:gd name="T88" fmla="*/ 398 w 414"/>
                  <a:gd name="T89" fmla="*/ 269 h 415"/>
                  <a:gd name="T90" fmla="*/ 353 w 414"/>
                  <a:gd name="T91" fmla="*/ 237 h 415"/>
                  <a:gd name="T92" fmla="*/ 356 w 414"/>
                  <a:gd name="T93" fmla="*/ 207 h 415"/>
                  <a:gd name="T94" fmla="*/ 406 w 414"/>
                  <a:gd name="T95" fmla="*/ 185 h 415"/>
                  <a:gd name="T96" fmla="*/ 413 w 414"/>
                  <a:gd name="T97" fmla="*/ 171 h 415"/>
                  <a:gd name="T98" fmla="*/ 233 w 414"/>
                  <a:gd name="T99" fmla="*/ 293 h 415"/>
                  <a:gd name="T100" fmla="*/ 122 w 414"/>
                  <a:gd name="T101" fmla="*/ 233 h 415"/>
                  <a:gd name="T102" fmla="*/ 181 w 414"/>
                  <a:gd name="T103" fmla="*/ 122 h 415"/>
                  <a:gd name="T104" fmla="*/ 293 w 414"/>
                  <a:gd name="T105" fmla="*/ 182 h 415"/>
                  <a:gd name="T106" fmla="*/ 233 w 414"/>
                  <a:gd name="T107" fmla="*/ 293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14" h="415">
                    <a:moveTo>
                      <a:pt x="413" y="171"/>
                    </a:moveTo>
                    <a:cubicBezTo>
                      <a:pt x="398" y="124"/>
                      <a:pt x="398" y="124"/>
                      <a:pt x="398" y="124"/>
                    </a:cubicBezTo>
                    <a:cubicBezTo>
                      <a:pt x="397" y="119"/>
                      <a:pt x="391" y="115"/>
                      <a:pt x="385" y="116"/>
                    </a:cubicBezTo>
                    <a:cubicBezTo>
                      <a:pt x="331" y="125"/>
                      <a:pt x="331" y="125"/>
                      <a:pt x="331" y="125"/>
                    </a:cubicBezTo>
                    <a:cubicBezTo>
                      <a:pt x="325" y="117"/>
                      <a:pt x="319" y="109"/>
                      <a:pt x="312" y="102"/>
                    </a:cubicBezTo>
                    <a:cubicBezTo>
                      <a:pt x="332" y="51"/>
                      <a:pt x="332" y="51"/>
                      <a:pt x="332" y="51"/>
                    </a:cubicBezTo>
                    <a:cubicBezTo>
                      <a:pt x="334" y="45"/>
                      <a:pt x="332" y="39"/>
                      <a:pt x="327" y="36"/>
                    </a:cubicBezTo>
                    <a:cubicBezTo>
                      <a:pt x="283" y="13"/>
                      <a:pt x="283" y="13"/>
                      <a:pt x="283" y="13"/>
                    </a:cubicBezTo>
                    <a:cubicBezTo>
                      <a:pt x="278" y="10"/>
                      <a:pt x="272" y="12"/>
                      <a:pt x="268" y="17"/>
                    </a:cubicBezTo>
                    <a:cubicBezTo>
                      <a:pt x="236" y="62"/>
                      <a:pt x="236" y="62"/>
                      <a:pt x="236" y="62"/>
                    </a:cubicBezTo>
                    <a:cubicBezTo>
                      <a:pt x="227" y="60"/>
                      <a:pt x="217" y="59"/>
                      <a:pt x="207" y="59"/>
                    </a:cubicBezTo>
                    <a:cubicBezTo>
                      <a:pt x="184" y="8"/>
                      <a:pt x="184" y="8"/>
                      <a:pt x="184" y="8"/>
                    </a:cubicBezTo>
                    <a:cubicBezTo>
                      <a:pt x="182" y="3"/>
                      <a:pt x="176" y="0"/>
                      <a:pt x="171" y="2"/>
                    </a:cubicBezTo>
                    <a:cubicBezTo>
                      <a:pt x="124" y="16"/>
                      <a:pt x="124" y="16"/>
                      <a:pt x="124" y="16"/>
                    </a:cubicBezTo>
                    <a:cubicBezTo>
                      <a:pt x="118" y="18"/>
                      <a:pt x="115" y="24"/>
                      <a:pt x="116" y="29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16" y="89"/>
                      <a:pt x="109" y="95"/>
                      <a:pt x="102" y="102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45" y="81"/>
                      <a:pt x="39" y="83"/>
                      <a:pt x="36" y="88"/>
                    </a:cubicBezTo>
                    <a:cubicBezTo>
                      <a:pt x="13" y="131"/>
                      <a:pt x="13" y="131"/>
                      <a:pt x="13" y="131"/>
                    </a:cubicBezTo>
                    <a:cubicBezTo>
                      <a:pt x="10" y="136"/>
                      <a:pt x="12" y="143"/>
                      <a:pt x="16" y="146"/>
                    </a:cubicBezTo>
                    <a:cubicBezTo>
                      <a:pt x="61" y="178"/>
                      <a:pt x="61" y="178"/>
                      <a:pt x="61" y="178"/>
                    </a:cubicBezTo>
                    <a:cubicBezTo>
                      <a:pt x="59" y="188"/>
                      <a:pt x="58" y="198"/>
                      <a:pt x="58" y="208"/>
                    </a:cubicBezTo>
                    <a:cubicBezTo>
                      <a:pt x="8" y="230"/>
                      <a:pt x="8" y="230"/>
                      <a:pt x="8" y="230"/>
                    </a:cubicBezTo>
                    <a:cubicBezTo>
                      <a:pt x="3" y="232"/>
                      <a:pt x="0" y="239"/>
                      <a:pt x="2" y="244"/>
                    </a:cubicBezTo>
                    <a:cubicBezTo>
                      <a:pt x="16" y="291"/>
                      <a:pt x="16" y="291"/>
                      <a:pt x="16" y="291"/>
                    </a:cubicBezTo>
                    <a:cubicBezTo>
                      <a:pt x="18" y="296"/>
                      <a:pt x="23" y="300"/>
                      <a:pt x="29" y="299"/>
                    </a:cubicBezTo>
                    <a:cubicBezTo>
                      <a:pt x="83" y="290"/>
                      <a:pt x="83" y="290"/>
                      <a:pt x="83" y="290"/>
                    </a:cubicBezTo>
                    <a:cubicBezTo>
                      <a:pt x="89" y="298"/>
                      <a:pt x="95" y="306"/>
                      <a:pt x="102" y="313"/>
                    </a:cubicBezTo>
                    <a:cubicBezTo>
                      <a:pt x="82" y="364"/>
                      <a:pt x="82" y="364"/>
                      <a:pt x="82" y="364"/>
                    </a:cubicBezTo>
                    <a:cubicBezTo>
                      <a:pt x="80" y="370"/>
                      <a:pt x="83" y="376"/>
                      <a:pt x="88" y="379"/>
                    </a:cubicBezTo>
                    <a:cubicBezTo>
                      <a:pt x="131" y="402"/>
                      <a:pt x="131" y="402"/>
                      <a:pt x="131" y="402"/>
                    </a:cubicBezTo>
                    <a:cubicBezTo>
                      <a:pt x="136" y="404"/>
                      <a:pt x="143" y="403"/>
                      <a:pt x="146" y="398"/>
                    </a:cubicBezTo>
                    <a:cubicBezTo>
                      <a:pt x="178" y="353"/>
                      <a:pt x="178" y="353"/>
                      <a:pt x="178" y="353"/>
                    </a:cubicBezTo>
                    <a:cubicBezTo>
                      <a:pt x="187" y="355"/>
                      <a:pt x="197" y="356"/>
                      <a:pt x="207" y="356"/>
                    </a:cubicBezTo>
                    <a:cubicBezTo>
                      <a:pt x="230" y="407"/>
                      <a:pt x="230" y="407"/>
                      <a:pt x="230" y="407"/>
                    </a:cubicBezTo>
                    <a:cubicBezTo>
                      <a:pt x="232" y="412"/>
                      <a:pt x="238" y="415"/>
                      <a:pt x="244" y="413"/>
                    </a:cubicBezTo>
                    <a:cubicBezTo>
                      <a:pt x="291" y="399"/>
                      <a:pt x="291" y="399"/>
                      <a:pt x="291" y="399"/>
                    </a:cubicBezTo>
                    <a:cubicBezTo>
                      <a:pt x="296" y="397"/>
                      <a:pt x="300" y="391"/>
                      <a:pt x="299" y="386"/>
                    </a:cubicBezTo>
                    <a:cubicBezTo>
                      <a:pt x="290" y="331"/>
                      <a:pt x="290" y="331"/>
                      <a:pt x="290" y="331"/>
                    </a:cubicBezTo>
                    <a:cubicBezTo>
                      <a:pt x="298" y="326"/>
                      <a:pt x="306" y="319"/>
                      <a:pt x="312" y="312"/>
                    </a:cubicBezTo>
                    <a:cubicBezTo>
                      <a:pt x="364" y="332"/>
                      <a:pt x="364" y="332"/>
                      <a:pt x="364" y="332"/>
                    </a:cubicBezTo>
                    <a:cubicBezTo>
                      <a:pt x="369" y="334"/>
                      <a:pt x="376" y="332"/>
                      <a:pt x="378" y="327"/>
                    </a:cubicBezTo>
                    <a:cubicBezTo>
                      <a:pt x="401" y="284"/>
                      <a:pt x="401" y="284"/>
                      <a:pt x="401" y="284"/>
                    </a:cubicBezTo>
                    <a:cubicBezTo>
                      <a:pt x="404" y="279"/>
                      <a:pt x="403" y="272"/>
                      <a:pt x="398" y="269"/>
                    </a:cubicBezTo>
                    <a:cubicBezTo>
                      <a:pt x="353" y="237"/>
                      <a:pt x="353" y="237"/>
                      <a:pt x="353" y="237"/>
                    </a:cubicBezTo>
                    <a:cubicBezTo>
                      <a:pt x="355" y="227"/>
                      <a:pt x="356" y="217"/>
                      <a:pt x="356" y="207"/>
                    </a:cubicBezTo>
                    <a:cubicBezTo>
                      <a:pt x="406" y="185"/>
                      <a:pt x="406" y="185"/>
                      <a:pt x="406" y="185"/>
                    </a:cubicBezTo>
                    <a:cubicBezTo>
                      <a:pt x="411" y="182"/>
                      <a:pt x="414" y="176"/>
                      <a:pt x="413" y="171"/>
                    </a:cubicBezTo>
                    <a:close/>
                    <a:moveTo>
                      <a:pt x="233" y="293"/>
                    </a:moveTo>
                    <a:cubicBezTo>
                      <a:pt x="186" y="307"/>
                      <a:pt x="136" y="280"/>
                      <a:pt x="122" y="233"/>
                    </a:cubicBezTo>
                    <a:cubicBezTo>
                      <a:pt x="108" y="186"/>
                      <a:pt x="134" y="136"/>
                      <a:pt x="181" y="122"/>
                    </a:cubicBezTo>
                    <a:cubicBezTo>
                      <a:pt x="228" y="108"/>
                      <a:pt x="278" y="134"/>
                      <a:pt x="293" y="182"/>
                    </a:cubicBezTo>
                    <a:cubicBezTo>
                      <a:pt x="307" y="229"/>
                      <a:pt x="280" y="278"/>
                      <a:pt x="233" y="293"/>
                    </a:cubicBezTo>
                    <a:close/>
                  </a:path>
                </a:pathLst>
              </a:custGeom>
              <a:solidFill>
                <a:srgbClr val="358FCB"/>
              </a:solidFill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</p:grpSp>
        <p:sp>
          <p:nvSpPr>
            <p:cNvPr id="104" name="Rounded Rectangle 55"/>
            <p:cNvSpPr/>
            <p:nvPr/>
          </p:nvSpPr>
          <p:spPr>
            <a:xfrm>
              <a:off x="4112345" y="2220808"/>
              <a:ext cx="634869" cy="566057"/>
            </a:xfrm>
            <a:prstGeom prst="roundRect">
              <a:avLst/>
            </a:prstGeom>
            <a:noFill/>
            <a:ln w="19050">
              <a:solidFill>
                <a:srgbClr val="358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58FCB"/>
                </a:solidFill>
                <a:latin typeface="+mj-ea"/>
                <a:ea typeface="+mj-ea"/>
              </a:endParaRPr>
            </a:p>
          </p:txBody>
        </p:sp>
        <p:sp>
          <p:nvSpPr>
            <p:cNvPr id="105" name="Down Arrow 6"/>
            <p:cNvSpPr/>
            <p:nvPr/>
          </p:nvSpPr>
          <p:spPr>
            <a:xfrm>
              <a:off x="4390709" y="1815276"/>
              <a:ext cx="78141" cy="405531"/>
            </a:xfrm>
            <a:prstGeom prst="downArrow">
              <a:avLst/>
            </a:prstGeom>
            <a:solidFill>
              <a:srgbClr val="EFEFE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Down Arrow 56"/>
            <p:cNvSpPr/>
            <p:nvPr/>
          </p:nvSpPr>
          <p:spPr>
            <a:xfrm>
              <a:off x="4390989" y="2786865"/>
              <a:ext cx="77581" cy="328478"/>
            </a:xfrm>
            <a:prstGeom prst="downArrow">
              <a:avLst/>
            </a:prstGeom>
            <a:solidFill>
              <a:srgbClr val="EFEFE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Rounded Rectangle 60"/>
            <p:cNvSpPr/>
            <p:nvPr/>
          </p:nvSpPr>
          <p:spPr>
            <a:xfrm>
              <a:off x="4119536" y="1494706"/>
              <a:ext cx="620486" cy="324385"/>
            </a:xfrm>
            <a:prstGeom prst="roundRect">
              <a:avLst/>
            </a:prstGeom>
            <a:noFill/>
            <a:ln w="19050">
              <a:solidFill>
                <a:srgbClr val="358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358FCB"/>
                  </a:solidFill>
                  <a:latin typeface="+mj-ea"/>
                  <a:ea typeface="+mj-ea"/>
                </a:rPr>
                <a:t>MO</a:t>
              </a:r>
              <a:endParaRPr lang="zh-CN" altLang="en-US" dirty="0">
                <a:solidFill>
                  <a:srgbClr val="358FCB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25442" y="2331132"/>
            <a:ext cx="3925579" cy="324385"/>
            <a:chOff x="4725442" y="2331132"/>
            <a:chExt cx="3925579" cy="324385"/>
          </a:xfrm>
        </p:grpSpPr>
        <p:cxnSp>
          <p:nvCxnSpPr>
            <p:cNvPr id="107" name="直接连接符 49"/>
            <p:cNvCxnSpPr>
              <a:stCxn id="104" idx="3"/>
            </p:cNvCxnSpPr>
            <p:nvPr/>
          </p:nvCxnSpPr>
          <p:spPr>
            <a:xfrm>
              <a:off x="4725442" y="2503837"/>
              <a:ext cx="675276" cy="0"/>
            </a:xfrm>
            <a:prstGeom prst="line">
              <a:avLst/>
            </a:prstGeom>
            <a:ln>
              <a:solidFill>
                <a:srgbClr val="7F7F7F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ounded Rectangle 61"/>
            <p:cNvSpPr/>
            <p:nvPr/>
          </p:nvSpPr>
          <p:spPr>
            <a:xfrm>
              <a:off x="5469294" y="2331132"/>
              <a:ext cx="3181727" cy="324385"/>
            </a:xfrm>
            <a:prstGeom prst="roundRect">
              <a:avLst/>
            </a:prstGeom>
            <a:solidFill>
              <a:srgbClr val="358FCB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PR Approval Control Panel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0" name="AutoShape 139"/>
          <p:cNvSpPr/>
          <p:nvPr/>
        </p:nvSpPr>
        <p:spPr bwMode="auto">
          <a:xfrm>
            <a:off x="5545496" y="2406236"/>
            <a:ext cx="194973" cy="174624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项目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概况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9559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PROJECT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INTRODUCTION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80645" y="3485205"/>
            <a:ext cx="2657603" cy="950266"/>
            <a:chOff x="1080645" y="3485205"/>
            <a:chExt cx="2657603" cy="950266"/>
          </a:xfrm>
        </p:grpSpPr>
        <p:sp>
          <p:nvSpPr>
            <p:cNvPr id="73" name="Freeform 20"/>
            <p:cNvSpPr>
              <a:spLocks/>
            </p:cNvSpPr>
            <p:nvPr/>
          </p:nvSpPr>
          <p:spPr bwMode="auto">
            <a:xfrm>
              <a:off x="1175814" y="3615786"/>
              <a:ext cx="422194" cy="495300"/>
            </a:xfrm>
            <a:custGeom>
              <a:avLst/>
              <a:gdLst/>
              <a:ahLst/>
              <a:cxnLst/>
              <a:rect l="l" t="t" r="r" b="b"/>
              <a:pathLst>
                <a:path w="422194" h="495300">
                  <a:moveTo>
                    <a:pt x="221309" y="211137"/>
                  </a:moveTo>
                  <a:cubicBezTo>
                    <a:pt x="228811" y="211137"/>
                    <a:pt x="236313" y="218615"/>
                    <a:pt x="236313" y="226093"/>
                  </a:cubicBezTo>
                  <a:cubicBezTo>
                    <a:pt x="236313" y="229832"/>
                    <a:pt x="236313" y="233571"/>
                    <a:pt x="232562" y="237310"/>
                  </a:cubicBezTo>
                  <a:cubicBezTo>
                    <a:pt x="232562" y="237310"/>
                    <a:pt x="232562" y="237310"/>
                    <a:pt x="243815" y="349480"/>
                  </a:cubicBezTo>
                  <a:cubicBezTo>
                    <a:pt x="243815" y="349480"/>
                    <a:pt x="243815" y="349480"/>
                    <a:pt x="221309" y="409304"/>
                  </a:cubicBezTo>
                  <a:cubicBezTo>
                    <a:pt x="221309" y="409304"/>
                    <a:pt x="221309" y="409304"/>
                    <a:pt x="262570" y="304612"/>
                  </a:cubicBezTo>
                  <a:cubicBezTo>
                    <a:pt x="262570" y="304612"/>
                    <a:pt x="262570" y="304612"/>
                    <a:pt x="300080" y="214876"/>
                  </a:cubicBezTo>
                  <a:cubicBezTo>
                    <a:pt x="300080" y="214876"/>
                    <a:pt x="300080" y="214876"/>
                    <a:pt x="333838" y="214876"/>
                  </a:cubicBezTo>
                  <a:cubicBezTo>
                    <a:pt x="352593" y="218615"/>
                    <a:pt x="390103" y="226093"/>
                    <a:pt x="408858" y="270961"/>
                  </a:cubicBezTo>
                  <a:cubicBezTo>
                    <a:pt x="423862" y="297134"/>
                    <a:pt x="423862" y="409304"/>
                    <a:pt x="420111" y="495300"/>
                  </a:cubicBezTo>
                  <a:cubicBezTo>
                    <a:pt x="420111" y="495300"/>
                    <a:pt x="420111" y="495300"/>
                    <a:pt x="352593" y="495300"/>
                  </a:cubicBezTo>
                  <a:cubicBezTo>
                    <a:pt x="352593" y="495300"/>
                    <a:pt x="352593" y="495300"/>
                    <a:pt x="348842" y="330785"/>
                  </a:cubicBezTo>
                  <a:cubicBezTo>
                    <a:pt x="348842" y="330785"/>
                    <a:pt x="348842" y="329850"/>
                    <a:pt x="347436" y="329383"/>
                  </a:cubicBezTo>
                  <a:lnTo>
                    <a:pt x="337589" y="330785"/>
                  </a:lnTo>
                  <a:lnTo>
                    <a:pt x="333838" y="327046"/>
                  </a:lnTo>
                  <a:cubicBezTo>
                    <a:pt x="333838" y="327046"/>
                    <a:pt x="333838" y="327046"/>
                    <a:pt x="337589" y="495300"/>
                  </a:cubicBezTo>
                  <a:cubicBezTo>
                    <a:pt x="337589" y="495300"/>
                    <a:pt x="337589" y="495300"/>
                    <a:pt x="213807" y="495300"/>
                  </a:cubicBezTo>
                  <a:cubicBezTo>
                    <a:pt x="213807" y="495300"/>
                    <a:pt x="213807" y="495300"/>
                    <a:pt x="86273" y="495300"/>
                  </a:cubicBezTo>
                  <a:cubicBezTo>
                    <a:pt x="86273" y="495300"/>
                    <a:pt x="86273" y="495300"/>
                    <a:pt x="86273" y="330785"/>
                  </a:cubicBezTo>
                  <a:cubicBezTo>
                    <a:pt x="75050" y="327056"/>
                    <a:pt x="75020" y="330765"/>
                    <a:pt x="75020" y="330785"/>
                  </a:cubicBezTo>
                  <a:cubicBezTo>
                    <a:pt x="75020" y="330785"/>
                    <a:pt x="75020" y="330785"/>
                    <a:pt x="71269" y="495300"/>
                  </a:cubicBezTo>
                  <a:cubicBezTo>
                    <a:pt x="71269" y="495300"/>
                    <a:pt x="71269" y="495300"/>
                    <a:pt x="0" y="495300"/>
                  </a:cubicBezTo>
                  <a:cubicBezTo>
                    <a:pt x="0" y="409304"/>
                    <a:pt x="0" y="297134"/>
                    <a:pt x="11253" y="270961"/>
                  </a:cubicBezTo>
                  <a:cubicBezTo>
                    <a:pt x="22506" y="233571"/>
                    <a:pt x="56265" y="218615"/>
                    <a:pt x="86273" y="214876"/>
                  </a:cubicBezTo>
                  <a:cubicBezTo>
                    <a:pt x="86273" y="214876"/>
                    <a:pt x="86273" y="214876"/>
                    <a:pt x="142538" y="214876"/>
                  </a:cubicBezTo>
                  <a:cubicBezTo>
                    <a:pt x="142538" y="214876"/>
                    <a:pt x="142538" y="214876"/>
                    <a:pt x="180048" y="300873"/>
                  </a:cubicBezTo>
                  <a:cubicBezTo>
                    <a:pt x="180048" y="300873"/>
                    <a:pt x="180048" y="300873"/>
                    <a:pt x="195052" y="345741"/>
                  </a:cubicBezTo>
                  <a:cubicBezTo>
                    <a:pt x="195052" y="345741"/>
                    <a:pt x="195052" y="345741"/>
                    <a:pt x="206305" y="237310"/>
                  </a:cubicBezTo>
                  <a:cubicBezTo>
                    <a:pt x="206305" y="233571"/>
                    <a:pt x="202554" y="229832"/>
                    <a:pt x="202554" y="226093"/>
                  </a:cubicBezTo>
                  <a:cubicBezTo>
                    <a:pt x="202554" y="222354"/>
                    <a:pt x="206305" y="214876"/>
                    <a:pt x="213807" y="214876"/>
                  </a:cubicBezTo>
                  <a:cubicBezTo>
                    <a:pt x="213807" y="211137"/>
                    <a:pt x="217558" y="211137"/>
                    <a:pt x="221309" y="211137"/>
                  </a:cubicBezTo>
                  <a:close/>
                  <a:moveTo>
                    <a:pt x="213438" y="0"/>
                  </a:moveTo>
                  <a:lnTo>
                    <a:pt x="220954" y="0"/>
                  </a:lnTo>
                  <a:cubicBezTo>
                    <a:pt x="269810" y="0"/>
                    <a:pt x="311150" y="41474"/>
                    <a:pt x="311150" y="90488"/>
                  </a:cubicBezTo>
                  <a:cubicBezTo>
                    <a:pt x="311150" y="139502"/>
                    <a:pt x="269810" y="180975"/>
                    <a:pt x="220954" y="180975"/>
                  </a:cubicBezTo>
                  <a:cubicBezTo>
                    <a:pt x="217196" y="180975"/>
                    <a:pt x="213438" y="180975"/>
                    <a:pt x="213438" y="177205"/>
                  </a:cubicBezTo>
                  <a:cubicBezTo>
                    <a:pt x="164582" y="173435"/>
                    <a:pt x="127000" y="135731"/>
                    <a:pt x="127000" y="90488"/>
                  </a:cubicBezTo>
                  <a:cubicBezTo>
                    <a:pt x="127000" y="41474"/>
                    <a:pt x="164582" y="3771"/>
                    <a:pt x="213438" y="0"/>
                  </a:cubicBezTo>
                  <a:close/>
                </a:path>
              </a:pathLst>
            </a:custGeom>
            <a:solidFill>
              <a:srgbClr val="358FCB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4" name="Rounded Rectangle 2"/>
            <p:cNvSpPr/>
            <p:nvPr/>
          </p:nvSpPr>
          <p:spPr>
            <a:xfrm>
              <a:off x="1080645" y="4111086"/>
              <a:ext cx="620486" cy="324385"/>
            </a:xfrm>
            <a:prstGeom prst="roundRect">
              <a:avLst/>
            </a:prstGeom>
            <a:noFill/>
            <a:ln w="19050">
              <a:solidFill>
                <a:srgbClr val="358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358FCB"/>
                  </a:solidFill>
                  <a:latin typeface="+mj-ea"/>
                  <a:ea typeface="+mj-ea"/>
                </a:rPr>
                <a:t>PM</a:t>
              </a:r>
              <a:endParaRPr lang="zh-CN" altLang="en-US" dirty="0">
                <a:solidFill>
                  <a:srgbClr val="358FCB"/>
                </a:solidFill>
                <a:latin typeface="+mj-ea"/>
                <a:ea typeface="+mj-ea"/>
              </a:endParaRPr>
            </a:p>
          </p:txBody>
        </p:sp>
        <p:grpSp>
          <p:nvGrpSpPr>
            <p:cNvPr id="86" name="Group 69"/>
            <p:cNvGrpSpPr/>
            <p:nvPr/>
          </p:nvGrpSpPr>
          <p:grpSpPr>
            <a:xfrm>
              <a:off x="2414513" y="3485205"/>
              <a:ext cx="451084" cy="392370"/>
              <a:chOff x="10074275" y="1647825"/>
              <a:chExt cx="464344" cy="435769"/>
            </a:xfrm>
            <a:solidFill>
              <a:srgbClr val="358FCB"/>
            </a:solidFill>
          </p:grpSpPr>
          <p:sp>
            <p:nvSpPr>
              <p:cNvPr id="87" name="AutoShape 69"/>
              <p:cNvSpPr/>
              <p:nvPr/>
            </p:nvSpPr>
            <p:spPr bwMode="auto">
              <a:xfrm>
                <a:off x="10074275" y="1647825"/>
                <a:ext cx="464344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223" y="5760"/>
                    </a:moveTo>
                    <a:lnTo>
                      <a:pt x="17548" y="5760"/>
                    </a:lnTo>
                    <a:cubicBezTo>
                      <a:pt x="16804" y="5760"/>
                      <a:pt x="16198" y="5114"/>
                      <a:pt x="16198" y="4320"/>
                    </a:cubicBezTo>
                    <a:lnTo>
                      <a:pt x="16200" y="4320"/>
                    </a:lnTo>
                    <a:lnTo>
                      <a:pt x="16200" y="1440"/>
                    </a:lnTo>
                    <a:lnTo>
                      <a:pt x="20250" y="5760"/>
                    </a:lnTo>
                    <a:cubicBezTo>
                      <a:pt x="20250" y="5760"/>
                      <a:pt x="18223" y="5760"/>
                      <a:pt x="18223" y="5760"/>
                    </a:cubicBezTo>
                    <a:close/>
                    <a:moveTo>
                      <a:pt x="20250" y="19440"/>
                    </a:moveTo>
                    <a:cubicBezTo>
                      <a:pt x="20250" y="19837"/>
                      <a:pt x="19948" y="20160"/>
                      <a:pt x="19575" y="20160"/>
                    </a:cubicBezTo>
                    <a:lnTo>
                      <a:pt x="2024" y="20160"/>
                    </a:lnTo>
                    <a:cubicBezTo>
                      <a:pt x="1651" y="20160"/>
                      <a:pt x="1349" y="19837"/>
                      <a:pt x="1349" y="19440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5525" y="1440"/>
                    </a:lnTo>
                    <a:lnTo>
                      <a:pt x="15525" y="4320"/>
                    </a:lnTo>
                    <a:lnTo>
                      <a:pt x="15523" y="4320"/>
                    </a:lnTo>
                    <a:cubicBezTo>
                      <a:pt x="15523" y="5513"/>
                      <a:pt x="16430" y="6480"/>
                      <a:pt x="17548" y="6480"/>
                    </a:cubicBezTo>
                    <a:lnTo>
                      <a:pt x="18223" y="6480"/>
                    </a:lnTo>
                    <a:lnTo>
                      <a:pt x="20250" y="6480"/>
                    </a:lnTo>
                    <a:cubicBezTo>
                      <a:pt x="20250" y="6480"/>
                      <a:pt x="20250" y="19440"/>
                      <a:pt x="20250" y="19440"/>
                    </a:cubicBezTo>
                    <a:close/>
                    <a:moveTo>
                      <a:pt x="21204" y="4741"/>
                    </a:moveTo>
                    <a:lnTo>
                      <a:pt x="17154" y="421"/>
                    </a:lnTo>
                    <a:cubicBezTo>
                      <a:pt x="16901" y="151"/>
                      <a:pt x="16557" y="0"/>
                      <a:pt x="16200" y="0"/>
                    </a:cubicBezTo>
                    <a:lnTo>
                      <a:pt x="2024" y="0"/>
                    </a:lnTo>
                    <a:cubicBezTo>
                      <a:pt x="908" y="0"/>
                      <a:pt x="0" y="968"/>
                      <a:pt x="0" y="2160"/>
                    </a:cubicBezTo>
                    <a:lnTo>
                      <a:pt x="0" y="19440"/>
                    </a:lnTo>
                    <a:cubicBezTo>
                      <a:pt x="0" y="20631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599" y="20631"/>
                      <a:pt x="21599" y="19440"/>
                    </a:cubicBezTo>
                    <a:lnTo>
                      <a:pt x="21599" y="5760"/>
                    </a:lnTo>
                    <a:cubicBezTo>
                      <a:pt x="21599" y="5378"/>
                      <a:pt x="21457" y="5011"/>
                      <a:pt x="21204" y="474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88" name="AutoShape 70"/>
              <p:cNvSpPr/>
              <p:nvPr/>
            </p:nvSpPr>
            <p:spPr bwMode="auto">
              <a:xfrm>
                <a:off x="10291763" y="1734344"/>
                <a:ext cx="873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89" name="AutoShape 71"/>
              <p:cNvSpPr/>
              <p:nvPr/>
            </p:nvSpPr>
            <p:spPr bwMode="auto">
              <a:xfrm>
                <a:off x="10291763" y="1778000"/>
                <a:ext cx="87313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90" name="AutoShape 72"/>
              <p:cNvSpPr/>
              <p:nvPr/>
            </p:nvSpPr>
            <p:spPr bwMode="auto">
              <a:xfrm>
                <a:off x="10291763" y="1821657"/>
                <a:ext cx="1889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16769"/>
                      <a:pt x="369" y="21599"/>
                      <a:pt x="830" y="21599"/>
                    </a:cubicBezTo>
                    <a:lnTo>
                      <a:pt x="20769" y="21599"/>
                    </a:lnTo>
                    <a:cubicBezTo>
                      <a:pt x="21226" y="21599"/>
                      <a:pt x="21600" y="16769"/>
                      <a:pt x="21600" y="10800"/>
                    </a:cubicBezTo>
                    <a:cubicBezTo>
                      <a:pt x="21600" y="4830"/>
                      <a:pt x="21226" y="0"/>
                      <a:pt x="20769" y="0"/>
                    </a:cubicBezTo>
                    <a:lnTo>
                      <a:pt x="830" y="0"/>
                    </a:lnTo>
                    <a:cubicBezTo>
                      <a:pt x="369" y="0"/>
                      <a:pt x="0" y="4830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91" name="AutoShape 73"/>
              <p:cNvSpPr/>
              <p:nvPr/>
            </p:nvSpPr>
            <p:spPr bwMode="auto">
              <a:xfrm>
                <a:off x="10132219" y="1908969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92" name="AutoShape 74"/>
              <p:cNvSpPr/>
              <p:nvPr/>
            </p:nvSpPr>
            <p:spPr bwMode="auto">
              <a:xfrm>
                <a:off x="10132219" y="1952625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93" name="AutoShape 75"/>
              <p:cNvSpPr/>
              <p:nvPr/>
            </p:nvSpPr>
            <p:spPr bwMode="auto">
              <a:xfrm>
                <a:off x="10132219" y="1996282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94" name="AutoShape 76"/>
              <p:cNvSpPr/>
              <p:nvPr/>
            </p:nvSpPr>
            <p:spPr bwMode="auto">
              <a:xfrm>
                <a:off x="10132219" y="1865313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69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69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95" name="AutoShape 77"/>
              <p:cNvSpPr/>
              <p:nvPr/>
            </p:nvSpPr>
            <p:spPr bwMode="auto">
              <a:xfrm>
                <a:off x="10132219" y="1720057"/>
                <a:ext cx="130969" cy="1166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799" y="5400"/>
                    </a:moveTo>
                    <a:lnTo>
                      <a:pt x="16800" y="5400"/>
                    </a:lnTo>
                    <a:lnTo>
                      <a:pt x="16800" y="16200"/>
                    </a:lnTo>
                    <a:lnTo>
                      <a:pt x="4799" y="16200"/>
                    </a:lnTo>
                    <a:cubicBezTo>
                      <a:pt x="4799" y="16200"/>
                      <a:pt x="4799" y="5400"/>
                      <a:pt x="4799" y="5400"/>
                    </a:cubicBezTo>
                    <a:close/>
                    <a:moveTo>
                      <a:pt x="2399" y="21599"/>
                    </a:moveTo>
                    <a:lnTo>
                      <a:pt x="19200" y="21599"/>
                    </a:lnTo>
                    <a:cubicBezTo>
                      <a:pt x="20526" y="21599"/>
                      <a:pt x="21599" y="20392"/>
                      <a:pt x="21599" y="18900"/>
                    </a:cubicBezTo>
                    <a:lnTo>
                      <a:pt x="21599" y="2700"/>
                    </a:lnTo>
                    <a:cubicBezTo>
                      <a:pt x="21599" y="1207"/>
                      <a:pt x="20526" y="0"/>
                      <a:pt x="19200" y="0"/>
                    </a:cubicBezTo>
                    <a:lnTo>
                      <a:pt x="2399" y="0"/>
                    </a:lnTo>
                    <a:cubicBezTo>
                      <a:pt x="1073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073" y="21599"/>
                      <a:pt x="2399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  <p:sp>
          <p:nvSpPr>
            <p:cNvPr id="48" name="Right Arrow 28"/>
            <p:cNvSpPr/>
            <p:nvPr/>
          </p:nvSpPr>
          <p:spPr>
            <a:xfrm>
              <a:off x="1725380" y="3912233"/>
              <a:ext cx="2012868" cy="78822"/>
            </a:xfrm>
            <a:prstGeom prst="rightArrow">
              <a:avLst/>
            </a:prstGeom>
            <a:solidFill>
              <a:srgbClr val="EFEFE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755187" y="5032160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提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供一个页面，对审批规则进行配置。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500130" y="5152305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755187" y="5488958"/>
            <a:ext cx="3145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支持对不同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BU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进行不同的配置。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500130" y="5609103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60" grpId="0"/>
      <p:bldP spid="114" grpId="0" animBg="1"/>
      <p:bldP spid="117" grpId="0"/>
      <p:bldP spid="1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43" y="273728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项目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概况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620016" y="605681"/>
            <a:ext cx="19559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PROJECT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INTRODUCTION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168" y="1328057"/>
            <a:ext cx="8647308" cy="41142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52400" y="1415143"/>
            <a:ext cx="1240971" cy="77288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903030" y="1219200"/>
            <a:ext cx="1110342" cy="39188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9959" y="2188029"/>
            <a:ext cx="1223412" cy="925285"/>
            <a:chOff x="169959" y="2188029"/>
            <a:chExt cx="1223412" cy="925285"/>
          </a:xfrm>
        </p:grpSpPr>
        <p:cxnSp>
          <p:nvCxnSpPr>
            <p:cNvPr id="14" name="Straight Arrow Connector 13"/>
            <p:cNvCxnSpPr>
              <a:stCxn id="4" idx="2"/>
            </p:cNvCxnSpPr>
            <p:nvPr/>
          </p:nvCxnSpPr>
          <p:spPr>
            <a:xfrm>
              <a:off x="772886" y="2188029"/>
              <a:ext cx="0" cy="59871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959" y="2813232"/>
              <a:ext cx="122341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选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择配置类别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82733" y="1265102"/>
            <a:ext cx="1420297" cy="300082"/>
            <a:chOff x="6482733" y="1265102"/>
            <a:chExt cx="1420297" cy="300082"/>
          </a:xfrm>
        </p:grpSpPr>
        <p:cxnSp>
          <p:nvCxnSpPr>
            <p:cNvPr id="18" name="Straight Arrow Connector 17"/>
            <p:cNvCxnSpPr>
              <a:stCxn id="10" idx="1"/>
            </p:cNvCxnSpPr>
            <p:nvPr/>
          </p:nvCxnSpPr>
          <p:spPr>
            <a:xfrm flipH="1">
              <a:off x="7217229" y="1415143"/>
              <a:ext cx="68580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482733" y="1265102"/>
              <a:ext cx="7344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切换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BU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3243943" y="1714499"/>
            <a:ext cx="2982686" cy="351064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383266" y="945606"/>
            <a:ext cx="704039" cy="768893"/>
            <a:chOff x="4383266" y="945606"/>
            <a:chExt cx="704039" cy="768893"/>
          </a:xfrm>
        </p:grpSpPr>
        <p:cxnSp>
          <p:nvCxnSpPr>
            <p:cNvPr id="24" name="Straight Arrow Connector 23"/>
            <p:cNvCxnSpPr>
              <a:stCxn id="25" idx="0"/>
            </p:cNvCxnSpPr>
            <p:nvPr/>
          </p:nvCxnSpPr>
          <p:spPr>
            <a:xfrm flipV="1">
              <a:off x="4735286" y="1219200"/>
              <a:ext cx="0" cy="49529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383266" y="945606"/>
              <a:ext cx="70403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配置项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569399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543" y="273728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项目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概况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0" name="Rectangle 29"/>
          <p:cNvSpPr/>
          <p:nvPr/>
        </p:nvSpPr>
        <p:spPr>
          <a:xfrm>
            <a:off x="620016" y="605681"/>
            <a:ext cx="19559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PROJECT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INTRODUCTION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66300" y="2671140"/>
            <a:ext cx="1545785" cy="1545784"/>
            <a:chOff x="1109772" y="1540735"/>
            <a:chExt cx="1545785" cy="1545784"/>
          </a:xfrm>
        </p:grpSpPr>
        <p:sp>
          <p:nvSpPr>
            <p:cNvPr id="22" name="Oval 21"/>
            <p:cNvSpPr/>
            <p:nvPr/>
          </p:nvSpPr>
          <p:spPr>
            <a:xfrm>
              <a:off x="1109772" y="1540735"/>
              <a:ext cx="1545785" cy="1545784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Oval 20"/>
            <p:cNvSpPr/>
            <p:nvPr/>
          </p:nvSpPr>
          <p:spPr>
            <a:xfrm>
              <a:off x="1156149" y="1587112"/>
              <a:ext cx="1453031" cy="14530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" name="矩形 23"/>
            <p:cNvSpPr/>
            <p:nvPr/>
          </p:nvSpPr>
          <p:spPr>
            <a:xfrm>
              <a:off x="1289393" y="2082795"/>
              <a:ext cx="11865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新 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n-ea"/>
                </a:rPr>
                <a:t>技术</a:t>
              </a:r>
              <a:endParaRPr lang="id-ID" altLang="zh-CN" sz="2400" dirty="0">
                <a:solidFill>
                  <a:srgbClr val="358FCB"/>
                </a:solidFill>
                <a:latin typeface="+mn-ea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93956" y="2671140"/>
            <a:ext cx="1545785" cy="1545784"/>
            <a:chOff x="1109772" y="1540735"/>
            <a:chExt cx="1545785" cy="1545784"/>
          </a:xfrm>
        </p:grpSpPr>
        <p:sp>
          <p:nvSpPr>
            <p:cNvPr id="43" name="Oval 42"/>
            <p:cNvSpPr/>
            <p:nvPr/>
          </p:nvSpPr>
          <p:spPr>
            <a:xfrm>
              <a:off x="1109772" y="1540735"/>
              <a:ext cx="1545785" cy="1545784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Oval 43"/>
            <p:cNvSpPr/>
            <p:nvPr/>
          </p:nvSpPr>
          <p:spPr>
            <a:xfrm>
              <a:off x="1156149" y="1587112"/>
              <a:ext cx="1453031" cy="14530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矩形 23"/>
            <p:cNvSpPr/>
            <p:nvPr/>
          </p:nvSpPr>
          <p:spPr>
            <a:xfrm>
              <a:off x="1289393" y="2082795"/>
              <a:ext cx="11865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新 </a:t>
              </a:r>
              <a:r>
                <a:rPr lang="zh-CN" altLang="en-US" sz="2400" dirty="0">
                  <a:solidFill>
                    <a:srgbClr val="358FCB"/>
                  </a:solidFill>
                  <a:latin typeface="+mn-ea"/>
                </a:rPr>
                <a:t>理念</a:t>
              </a:r>
              <a:endParaRPr lang="id-ID" altLang="zh-CN" sz="2400" dirty="0">
                <a:solidFill>
                  <a:srgbClr val="358FCB"/>
                </a:solidFill>
                <a:latin typeface="+mn-ea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730128" y="2671140"/>
            <a:ext cx="1545785" cy="1545784"/>
            <a:chOff x="1109772" y="1540735"/>
            <a:chExt cx="1545785" cy="1545784"/>
          </a:xfrm>
        </p:grpSpPr>
        <p:sp>
          <p:nvSpPr>
            <p:cNvPr id="47" name="Oval 46"/>
            <p:cNvSpPr/>
            <p:nvPr/>
          </p:nvSpPr>
          <p:spPr>
            <a:xfrm>
              <a:off x="1109772" y="1540735"/>
              <a:ext cx="1545785" cy="1545784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Oval 47"/>
            <p:cNvSpPr/>
            <p:nvPr/>
          </p:nvSpPr>
          <p:spPr>
            <a:xfrm>
              <a:off x="1156149" y="1587112"/>
              <a:ext cx="1453031" cy="14530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9" name="矩形 23"/>
            <p:cNvSpPr/>
            <p:nvPr/>
          </p:nvSpPr>
          <p:spPr>
            <a:xfrm>
              <a:off x="1289393" y="2082795"/>
              <a:ext cx="11865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新 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n-ea"/>
                </a:rPr>
                <a:t>模式</a:t>
              </a:r>
              <a:endParaRPr lang="id-ID" altLang="zh-CN" sz="2400" dirty="0">
                <a:solidFill>
                  <a:srgbClr val="358FCB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730874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"/>
          <p:cNvSpPr txBox="1">
            <a:spLocks noChangeArrowheads="1"/>
          </p:cNvSpPr>
          <p:nvPr/>
        </p:nvSpPr>
        <p:spPr bwMode="auto">
          <a:xfrm>
            <a:off x="2687820" y="2933527"/>
            <a:ext cx="6622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23"/>
          <p:cNvSpPr/>
          <p:nvPr/>
        </p:nvSpPr>
        <p:spPr>
          <a:xfrm>
            <a:off x="4392223" y="2886909"/>
            <a:ext cx="1521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 </a:t>
            </a:r>
            <a:r>
              <a:rPr lang="zh-CN" altLang="en-US" sz="3200" dirty="0">
                <a:solidFill>
                  <a:srgbClr val="358FCB"/>
                </a:solidFill>
                <a:latin typeface="+mn-ea"/>
              </a:rPr>
              <a:t>理念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61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PROJECT 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7613201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"/>
          <p:cNvSpPr/>
          <p:nvPr/>
        </p:nvSpPr>
        <p:spPr>
          <a:xfrm>
            <a:off x="1757943" y="1387196"/>
            <a:ext cx="2467094" cy="4098662"/>
          </a:xfrm>
          <a:prstGeom prst="roundRect">
            <a:avLst>
              <a:gd name="adj" fmla="val 634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25"/>
          <p:cNvSpPr/>
          <p:nvPr/>
        </p:nvSpPr>
        <p:spPr>
          <a:xfrm>
            <a:off x="4648127" y="1387196"/>
            <a:ext cx="2467094" cy="4098662"/>
          </a:xfrm>
          <a:prstGeom prst="roundRect">
            <a:avLst>
              <a:gd name="adj" fmla="val 634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060402" y="2331093"/>
            <a:ext cx="17956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PO</a:t>
            </a:r>
            <a:r>
              <a:rPr lang="zh-CN" altLang="en-US" sz="1600" dirty="0" smtClean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系统</a:t>
            </a:r>
            <a:endParaRPr lang="en-US" altLang="zh-CN" sz="1600" dirty="0">
              <a:solidFill>
                <a:schemeClr val="accent1"/>
              </a:solidFill>
              <a:latin typeface="+mn-ea"/>
              <a:ea typeface="+mn-ea"/>
              <a:sym typeface="Calibri" panose="020F0502020204030204" pitchFamily="34" charset="0"/>
            </a:endParaRPr>
          </a:p>
        </p:txBody>
      </p:sp>
      <p:cxnSp>
        <p:nvCxnSpPr>
          <p:cNvPr id="55" name="直接连接符 33"/>
          <p:cNvCxnSpPr/>
          <p:nvPr/>
        </p:nvCxnSpPr>
        <p:spPr>
          <a:xfrm flipV="1">
            <a:off x="2813582" y="2669646"/>
            <a:ext cx="241907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450551" y="2331093"/>
            <a:ext cx="8835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PO</a:t>
            </a:r>
            <a:r>
              <a:rPr lang="zh-CN" altLang="en-US" sz="1600" dirty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团队</a:t>
            </a:r>
            <a:endParaRPr lang="en-US" altLang="zh-CN" sz="1600" dirty="0">
              <a:solidFill>
                <a:schemeClr val="accent1"/>
              </a:solidFill>
              <a:latin typeface="+mn-ea"/>
              <a:ea typeface="+mn-ea"/>
              <a:sym typeface="Calibri" panose="020F0502020204030204" pitchFamily="34" charset="0"/>
            </a:endParaRPr>
          </a:p>
        </p:txBody>
      </p:sp>
      <p:cxnSp>
        <p:nvCxnSpPr>
          <p:cNvPr id="59" name="直接连接符 37"/>
          <p:cNvCxnSpPr/>
          <p:nvPr/>
        </p:nvCxnSpPr>
        <p:spPr>
          <a:xfrm>
            <a:off x="5801062" y="2669647"/>
            <a:ext cx="17151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24"/>
          <p:cNvGrpSpPr/>
          <p:nvPr/>
        </p:nvGrpSpPr>
        <p:grpSpPr>
          <a:xfrm rot="5400000">
            <a:off x="1876274" y="188972"/>
            <a:ext cx="941148" cy="6274267"/>
            <a:chOff x="9846542" y="1813000"/>
            <a:chExt cx="658088" cy="4387216"/>
          </a:xfrm>
        </p:grpSpPr>
        <p:sp>
          <p:nvSpPr>
            <p:cNvPr id="64" name="KSO_Shape"/>
            <p:cNvSpPr>
              <a:spLocks/>
            </p:cNvSpPr>
            <p:nvPr/>
          </p:nvSpPr>
          <p:spPr bwMode="auto">
            <a:xfrm>
              <a:off x="9846542" y="1813000"/>
              <a:ext cx="658088" cy="1078832"/>
            </a:xfrm>
            <a:custGeom>
              <a:avLst/>
              <a:gdLst>
                <a:gd name="T0" fmla="*/ 1029029 w 3535"/>
                <a:gd name="T1" fmla="*/ 1156466 h 5800"/>
                <a:gd name="T2" fmla="*/ 818493 w 3535"/>
                <a:gd name="T3" fmla="*/ 1179458 h 5800"/>
                <a:gd name="T4" fmla="*/ 848054 w 3535"/>
                <a:gd name="T5" fmla="*/ 1077639 h 5800"/>
                <a:gd name="T6" fmla="*/ 875315 w 3535"/>
                <a:gd name="T7" fmla="*/ 972864 h 5800"/>
                <a:gd name="T8" fmla="*/ 898635 w 3535"/>
                <a:gd name="T9" fmla="*/ 868417 h 5800"/>
                <a:gd name="T10" fmla="*/ 916371 w 3535"/>
                <a:gd name="T11" fmla="*/ 767255 h 5800"/>
                <a:gd name="T12" fmla="*/ 926553 w 3535"/>
                <a:gd name="T13" fmla="*/ 672662 h 5800"/>
                <a:gd name="T14" fmla="*/ 927538 w 3535"/>
                <a:gd name="T15" fmla="*/ 635876 h 5800"/>
                <a:gd name="T16" fmla="*/ 926553 w 3535"/>
                <a:gd name="T17" fmla="*/ 582996 h 5800"/>
                <a:gd name="T18" fmla="*/ 921955 w 3535"/>
                <a:gd name="T19" fmla="*/ 531429 h 5800"/>
                <a:gd name="T20" fmla="*/ 914072 w 3535"/>
                <a:gd name="T21" fmla="*/ 481505 h 5800"/>
                <a:gd name="T22" fmla="*/ 903233 w 3535"/>
                <a:gd name="T23" fmla="*/ 433223 h 5800"/>
                <a:gd name="T24" fmla="*/ 889438 w 3535"/>
                <a:gd name="T25" fmla="*/ 387241 h 5800"/>
                <a:gd name="T26" fmla="*/ 873673 w 3535"/>
                <a:gd name="T27" fmla="*/ 342900 h 5800"/>
                <a:gd name="T28" fmla="*/ 855936 w 3535"/>
                <a:gd name="T29" fmla="*/ 301187 h 5800"/>
                <a:gd name="T30" fmla="*/ 836230 w 3535"/>
                <a:gd name="T31" fmla="*/ 261773 h 5800"/>
                <a:gd name="T32" fmla="*/ 808640 w 3535"/>
                <a:gd name="T33" fmla="*/ 212178 h 5800"/>
                <a:gd name="T34" fmla="*/ 763314 w 3535"/>
                <a:gd name="T35" fmla="*/ 146816 h 5800"/>
                <a:gd name="T36" fmla="*/ 717660 w 3535"/>
                <a:gd name="T37" fmla="*/ 92622 h 5800"/>
                <a:gd name="T38" fmla="*/ 673319 w 3535"/>
                <a:gd name="T39" fmla="*/ 50253 h 5800"/>
                <a:gd name="T40" fmla="*/ 632592 w 3535"/>
                <a:gd name="T41" fmla="*/ 20035 h 5800"/>
                <a:gd name="T42" fmla="*/ 608943 w 3535"/>
                <a:gd name="T43" fmla="*/ 7226 h 5800"/>
                <a:gd name="T44" fmla="*/ 593835 w 3535"/>
                <a:gd name="T45" fmla="*/ 1971 h 5800"/>
                <a:gd name="T46" fmla="*/ 580697 w 3535"/>
                <a:gd name="T47" fmla="*/ 0 h 5800"/>
                <a:gd name="T48" fmla="*/ 572486 w 3535"/>
                <a:gd name="T49" fmla="*/ 657 h 5800"/>
                <a:gd name="T50" fmla="*/ 558034 w 3535"/>
                <a:gd name="T51" fmla="*/ 5255 h 5800"/>
                <a:gd name="T52" fmla="*/ 541283 w 3535"/>
                <a:gd name="T53" fmla="*/ 12809 h 5800"/>
                <a:gd name="T54" fmla="*/ 502526 w 3535"/>
                <a:gd name="T55" fmla="*/ 38428 h 5800"/>
                <a:gd name="T56" fmla="*/ 459171 w 3535"/>
                <a:gd name="T57" fmla="*/ 77185 h 5800"/>
                <a:gd name="T58" fmla="*/ 413517 w 3535"/>
                <a:gd name="T59" fmla="*/ 127438 h 5800"/>
                <a:gd name="T60" fmla="*/ 368191 w 3535"/>
                <a:gd name="T61" fmla="*/ 189515 h 5800"/>
                <a:gd name="T62" fmla="*/ 332390 w 3535"/>
                <a:gd name="T63" fmla="*/ 248635 h 5800"/>
                <a:gd name="T64" fmla="*/ 312026 w 3535"/>
                <a:gd name="T65" fmla="*/ 287721 h 5800"/>
                <a:gd name="T66" fmla="*/ 293633 w 3535"/>
                <a:gd name="T67" fmla="*/ 328777 h 5800"/>
                <a:gd name="T68" fmla="*/ 277210 w 3535"/>
                <a:gd name="T69" fmla="*/ 371803 h 5800"/>
                <a:gd name="T70" fmla="*/ 263087 w 3535"/>
                <a:gd name="T71" fmla="*/ 417458 h 5800"/>
                <a:gd name="T72" fmla="*/ 250935 w 3535"/>
                <a:gd name="T73" fmla="*/ 465083 h 5800"/>
                <a:gd name="T74" fmla="*/ 242066 w 3535"/>
                <a:gd name="T75" fmla="*/ 514350 h 5800"/>
                <a:gd name="T76" fmla="*/ 236483 w 3535"/>
                <a:gd name="T77" fmla="*/ 565588 h 5800"/>
                <a:gd name="T78" fmla="*/ 233855 w 3535"/>
                <a:gd name="T79" fmla="*/ 618468 h 5800"/>
                <a:gd name="T80" fmla="*/ 235169 w 3535"/>
                <a:gd name="T81" fmla="*/ 672662 h 5800"/>
                <a:gd name="T82" fmla="*/ 241410 w 3535"/>
                <a:gd name="T83" fmla="*/ 734739 h 5800"/>
                <a:gd name="T84" fmla="*/ 256190 w 3535"/>
                <a:gd name="T85" fmla="*/ 834259 h 5800"/>
                <a:gd name="T86" fmla="*/ 277867 w 3535"/>
                <a:gd name="T87" fmla="*/ 938048 h 5800"/>
                <a:gd name="T88" fmla="*/ 304143 w 3535"/>
                <a:gd name="T89" fmla="*/ 1043152 h 5800"/>
                <a:gd name="T90" fmla="*/ 333047 w 3535"/>
                <a:gd name="T91" fmla="*/ 1146284 h 5800"/>
                <a:gd name="T92" fmla="*/ 132693 w 3535"/>
                <a:gd name="T93" fmla="*/ 1156466 h 5800"/>
                <a:gd name="T94" fmla="*/ 580697 w 3535"/>
                <a:gd name="T95" fmla="*/ 1905000 h 58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535" h="5800">
                  <a:moveTo>
                    <a:pt x="2174" y="4724"/>
                  </a:moveTo>
                  <a:lnTo>
                    <a:pt x="3535" y="5397"/>
                  </a:lnTo>
                  <a:lnTo>
                    <a:pt x="3133" y="3521"/>
                  </a:lnTo>
                  <a:lnTo>
                    <a:pt x="2462" y="3691"/>
                  </a:lnTo>
                  <a:lnTo>
                    <a:pt x="2492" y="3591"/>
                  </a:lnTo>
                  <a:lnTo>
                    <a:pt x="2523" y="3490"/>
                  </a:lnTo>
                  <a:lnTo>
                    <a:pt x="2552" y="3385"/>
                  </a:lnTo>
                  <a:lnTo>
                    <a:pt x="2582" y="3281"/>
                  </a:lnTo>
                  <a:lnTo>
                    <a:pt x="2611" y="3176"/>
                  </a:lnTo>
                  <a:lnTo>
                    <a:pt x="2638" y="3069"/>
                  </a:lnTo>
                  <a:lnTo>
                    <a:pt x="2665" y="2962"/>
                  </a:lnTo>
                  <a:lnTo>
                    <a:pt x="2691" y="2856"/>
                  </a:lnTo>
                  <a:lnTo>
                    <a:pt x="2714" y="2749"/>
                  </a:lnTo>
                  <a:lnTo>
                    <a:pt x="2736" y="2644"/>
                  </a:lnTo>
                  <a:lnTo>
                    <a:pt x="2757" y="2540"/>
                  </a:lnTo>
                  <a:lnTo>
                    <a:pt x="2774" y="2437"/>
                  </a:lnTo>
                  <a:lnTo>
                    <a:pt x="2790" y="2336"/>
                  </a:lnTo>
                  <a:lnTo>
                    <a:pt x="2802" y="2237"/>
                  </a:lnTo>
                  <a:lnTo>
                    <a:pt x="2813" y="2141"/>
                  </a:lnTo>
                  <a:lnTo>
                    <a:pt x="2821" y="2048"/>
                  </a:lnTo>
                  <a:lnTo>
                    <a:pt x="2823" y="1992"/>
                  </a:lnTo>
                  <a:lnTo>
                    <a:pt x="2824" y="1936"/>
                  </a:lnTo>
                  <a:lnTo>
                    <a:pt x="2824" y="1883"/>
                  </a:lnTo>
                  <a:lnTo>
                    <a:pt x="2823" y="1829"/>
                  </a:lnTo>
                  <a:lnTo>
                    <a:pt x="2821" y="1775"/>
                  </a:lnTo>
                  <a:lnTo>
                    <a:pt x="2817" y="1722"/>
                  </a:lnTo>
                  <a:lnTo>
                    <a:pt x="2813" y="1669"/>
                  </a:lnTo>
                  <a:lnTo>
                    <a:pt x="2807" y="1618"/>
                  </a:lnTo>
                  <a:lnTo>
                    <a:pt x="2800" y="1566"/>
                  </a:lnTo>
                  <a:lnTo>
                    <a:pt x="2791" y="1515"/>
                  </a:lnTo>
                  <a:lnTo>
                    <a:pt x="2783" y="1466"/>
                  </a:lnTo>
                  <a:lnTo>
                    <a:pt x="2773" y="1416"/>
                  </a:lnTo>
                  <a:lnTo>
                    <a:pt x="2762" y="1367"/>
                  </a:lnTo>
                  <a:lnTo>
                    <a:pt x="2750" y="1319"/>
                  </a:lnTo>
                  <a:lnTo>
                    <a:pt x="2736" y="1271"/>
                  </a:lnTo>
                  <a:lnTo>
                    <a:pt x="2723" y="1224"/>
                  </a:lnTo>
                  <a:lnTo>
                    <a:pt x="2708" y="1179"/>
                  </a:lnTo>
                  <a:lnTo>
                    <a:pt x="2693" y="1132"/>
                  </a:lnTo>
                  <a:lnTo>
                    <a:pt x="2677" y="1088"/>
                  </a:lnTo>
                  <a:lnTo>
                    <a:pt x="2660" y="1044"/>
                  </a:lnTo>
                  <a:lnTo>
                    <a:pt x="2643" y="1001"/>
                  </a:lnTo>
                  <a:lnTo>
                    <a:pt x="2625" y="958"/>
                  </a:lnTo>
                  <a:lnTo>
                    <a:pt x="2606" y="917"/>
                  </a:lnTo>
                  <a:lnTo>
                    <a:pt x="2587" y="876"/>
                  </a:lnTo>
                  <a:lnTo>
                    <a:pt x="2567" y="836"/>
                  </a:lnTo>
                  <a:lnTo>
                    <a:pt x="2546" y="797"/>
                  </a:lnTo>
                  <a:lnTo>
                    <a:pt x="2525" y="757"/>
                  </a:lnTo>
                  <a:lnTo>
                    <a:pt x="2505" y="719"/>
                  </a:lnTo>
                  <a:lnTo>
                    <a:pt x="2462" y="646"/>
                  </a:lnTo>
                  <a:lnTo>
                    <a:pt x="2416" y="577"/>
                  </a:lnTo>
                  <a:lnTo>
                    <a:pt x="2371" y="511"/>
                  </a:lnTo>
                  <a:lnTo>
                    <a:pt x="2324" y="447"/>
                  </a:lnTo>
                  <a:lnTo>
                    <a:pt x="2278" y="388"/>
                  </a:lnTo>
                  <a:lnTo>
                    <a:pt x="2231" y="333"/>
                  </a:lnTo>
                  <a:lnTo>
                    <a:pt x="2185" y="282"/>
                  </a:lnTo>
                  <a:lnTo>
                    <a:pt x="2139" y="235"/>
                  </a:lnTo>
                  <a:lnTo>
                    <a:pt x="2094" y="191"/>
                  </a:lnTo>
                  <a:lnTo>
                    <a:pt x="2050" y="153"/>
                  </a:lnTo>
                  <a:lnTo>
                    <a:pt x="2007" y="117"/>
                  </a:lnTo>
                  <a:lnTo>
                    <a:pt x="1965" y="87"/>
                  </a:lnTo>
                  <a:lnTo>
                    <a:pt x="1926" y="61"/>
                  </a:lnTo>
                  <a:lnTo>
                    <a:pt x="1889" y="39"/>
                  </a:lnTo>
                  <a:lnTo>
                    <a:pt x="1871" y="30"/>
                  </a:lnTo>
                  <a:lnTo>
                    <a:pt x="1854" y="22"/>
                  </a:lnTo>
                  <a:lnTo>
                    <a:pt x="1838" y="16"/>
                  </a:lnTo>
                  <a:lnTo>
                    <a:pt x="1823" y="10"/>
                  </a:lnTo>
                  <a:lnTo>
                    <a:pt x="1808" y="6"/>
                  </a:lnTo>
                  <a:lnTo>
                    <a:pt x="1794" y="2"/>
                  </a:lnTo>
                  <a:lnTo>
                    <a:pt x="1780" y="1"/>
                  </a:lnTo>
                  <a:lnTo>
                    <a:pt x="1768" y="0"/>
                  </a:lnTo>
                  <a:lnTo>
                    <a:pt x="1757" y="1"/>
                  </a:lnTo>
                  <a:lnTo>
                    <a:pt x="1743" y="2"/>
                  </a:lnTo>
                  <a:lnTo>
                    <a:pt x="1729" y="6"/>
                  </a:lnTo>
                  <a:lnTo>
                    <a:pt x="1714" y="10"/>
                  </a:lnTo>
                  <a:lnTo>
                    <a:pt x="1699" y="16"/>
                  </a:lnTo>
                  <a:lnTo>
                    <a:pt x="1682" y="22"/>
                  </a:lnTo>
                  <a:lnTo>
                    <a:pt x="1666" y="30"/>
                  </a:lnTo>
                  <a:lnTo>
                    <a:pt x="1648" y="39"/>
                  </a:lnTo>
                  <a:lnTo>
                    <a:pt x="1611" y="61"/>
                  </a:lnTo>
                  <a:lnTo>
                    <a:pt x="1572" y="87"/>
                  </a:lnTo>
                  <a:lnTo>
                    <a:pt x="1530" y="117"/>
                  </a:lnTo>
                  <a:lnTo>
                    <a:pt x="1487" y="153"/>
                  </a:lnTo>
                  <a:lnTo>
                    <a:pt x="1443" y="191"/>
                  </a:lnTo>
                  <a:lnTo>
                    <a:pt x="1398" y="235"/>
                  </a:lnTo>
                  <a:lnTo>
                    <a:pt x="1352" y="282"/>
                  </a:lnTo>
                  <a:lnTo>
                    <a:pt x="1306" y="333"/>
                  </a:lnTo>
                  <a:lnTo>
                    <a:pt x="1259" y="388"/>
                  </a:lnTo>
                  <a:lnTo>
                    <a:pt x="1213" y="447"/>
                  </a:lnTo>
                  <a:lnTo>
                    <a:pt x="1166" y="511"/>
                  </a:lnTo>
                  <a:lnTo>
                    <a:pt x="1121" y="577"/>
                  </a:lnTo>
                  <a:lnTo>
                    <a:pt x="1075" y="646"/>
                  </a:lnTo>
                  <a:lnTo>
                    <a:pt x="1032" y="719"/>
                  </a:lnTo>
                  <a:lnTo>
                    <a:pt x="1012" y="757"/>
                  </a:lnTo>
                  <a:lnTo>
                    <a:pt x="991" y="797"/>
                  </a:lnTo>
                  <a:lnTo>
                    <a:pt x="970" y="836"/>
                  </a:lnTo>
                  <a:lnTo>
                    <a:pt x="950" y="876"/>
                  </a:lnTo>
                  <a:lnTo>
                    <a:pt x="931" y="917"/>
                  </a:lnTo>
                  <a:lnTo>
                    <a:pt x="912" y="958"/>
                  </a:lnTo>
                  <a:lnTo>
                    <a:pt x="894" y="1001"/>
                  </a:lnTo>
                  <a:lnTo>
                    <a:pt x="877" y="1044"/>
                  </a:lnTo>
                  <a:lnTo>
                    <a:pt x="860" y="1088"/>
                  </a:lnTo>
                  <a:lnTo>
                    <a:pt x="844" y="1132"/>
                  </a:lnTo>
                  <a:lnTo>
                    <a:pt x="829" y="1179"/>
                  </a:lnTo>
                  <a:lnTo>
                    <a:pt x="814" y="1224"/>
                  </a:lnTo>
                  <a:lnTo>
                    <a:pt x="801" y="1271"/>
                  </a:lnTo>
                  <a:lnTo>
                    <a:pt x="787" y="1319"/>
                  </a:lnTo>
                  <a:lnTo>
                    <a:pt x="775" y="1367"/>
                  </a:lnTo>
                  <a:lnTo>
                    <a:pt x="764" y="1416"/>
                  </a:lnTo>
                  <a:lnTo>
                    <a:pt x="754" y="1466"/>
                  </a:lnTo>
                  <a:lnTo>
                    <a:pt x="746" y="1515"/>
                  </a:lnTo>
                  <a:lnTo>
                    <a:pt x="737" y="1566"/>
                  </a:lnTo>
                  <a:lnTo>
                    <a:pt x="730" y="1618"/>
                  </a:lnTo>
                  <a:lnTo>
                    <a:pt x="723" y="1669"/>
                  </a:lnTo>
                  <a:lnTo>
                    <a:pt x="720" y="1722"/>
                  </a:lnTo>
                  <a:lnTo>
                    <a:pt x="716" y="1775"/>
                  </a:lnTo>
                  <a:lnTo>
                    <a:pt x="714" y="1829"/>
                  </a:lnTo>
                  <a:lnTo>
                    <a:pt x="712" y="1883"/>
                  </a:lnTo>
                  <a:lnTo>
                    <a:pt x="712" y="1936"/>
                  </a:lnTo>
                  <a:lnTo>
                    <a:pt x="714" y="1992"/>
                  </a:lnTo>
                  <a:lnTo>
                    <a:pt x="716" y="2048"/>
                  </a:lnTo>
                  <a:lnTo>
                    <a:pt x="723" y="2141"/>
                  </a:lnTo>
                  <a:lnTo>
                    <a:pt x="735" y="2237"/>
                  </a:lnTo>
                  <a:lnTo>
                    <a:pt x="747" y="2336"/>
                  </a:lnTo>
                  <a:lnTo>
                    <a:pt x="763" y="2437"/>
                  </a:lnTo>
                  <a:lnTo>
                    <a:pt x="780" y="2540"/>
                  </a:lnTo>
                  <a:lnTo>
                    <a:pt x="801" y="2644"/>
                  </a:lnTo>
                  <a:lnTo>
                    <a:pt x="823" y="2749"/>
                  </a:lnTo>
                  <a:lnTo>
                    <a:pt x="846" y="2856"/>
                  </a:lnTo>
                  <a:lnTo>
                    <a:pt x="872" y="2962"/>
                  </a:lnTo>
                  <a:lnTo>
                    <a:pt x="899" y="3069"/>
                  </a:lnTo>
                  <a:lnTo>
                    <a:pt x="926" y="3176"/>
                  </a:lnTo>
                  <a:lnTo>
                    <a:pt x="955" y="3281"/>
                  </a:lnTo>
                  <a:lnTo>
                    <a:pt x="985" y="3385"/>
                  </a:lnTo>
                  <a:lnTo>
                    <a:pt x="1014" y="3490"/>
                  </a:lnTo>
                  <a:lnTo>
                    <a:pt x="1045" y="3591"/>
                  </a:lnTo>
                  <a:lnTo>
                    <a:pt x="1075" y="3691"/>
                  </a:lnTo>
                  <a:lnTo>
                    <a:pt x="404" y="3521"/>
                  </a:lnTo>
                  <a:lnTo>
                    <a:pt x="0" y="5397"/>
                  </a:lnTo>
                  <a:lnTo>
                    <a:pt x="1362" y="4724"/>
                  </a:lnTo>
                  <a:lnTo>
                    <a:pt x="1768" y="5800"/>
                  </a:lnTo>
                  <a:lnTo>
                    <a:pt x="2174" y="4724"/>
                  </a:lnTo>
                  <a:close/>
                </a:path>
              </a:pathLst>
            </a:custGeom>
            <a:solidFill>
              <a:srgbClr val="124062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800" dirty="0" smtClean="0"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      服务化</a:t>
              </a:r>
              <a:endParaRPr lang="zh-CN" altLang="en-US" dirty="0">
                <a:solidFill>
                  <a:schemeClr val="lt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5" name="任意多边形 29"/>
            <p:cNvSpPr/>
            <p:nvPr/>
          </p:nvSpPr>
          <p:spPr>
            <a:xfrm>
              <a:off x="9922623" y="2891833"/>
              <a:ext cx="504350" cy="3308383"/>
            </a:xfrm>
            <a:custGeom>
              <a:avLst/>
              <a:gdLst>
                <a:gd name="connsiteX0" fmla="*/ 243936 w 504350"/>
                <a:gd name="connsiteY0" fmla="*/ 0 h 3308383"/>
                <a:gd name="connsiteX1" fmla="*/ 260414 w 504350"/>
                <a:gd name="connsiteY1" fmla="*/ 0 h 3308383"/>
                <a:gd name="connsiteX2" fmla="*/ 263584 w 504350"/>
                <a:gd name="connsiteY2" fmla="*/ 338513 h 3308383"/>
                <a:gd name="connsiteX3" fmla="*/ 296771 w 504350"/>
                <a:gd name="connsiteY3" fmla="*/ 1250864 h 3308383"/>
                <a:gd name="connsiteX4" fmla="*/ 480386 w 504350"/>
                <a:gd name="connsiteY4" fmla="*/ 3188542 h 3308383"/>
                <a:gd name="connsiteX5" fmla="*/ 504350 w 504350"/>
                <a:gd name="connsiteY5" fmla="*/ 3308383 h 3308383"/>
                <a:gd name="connsiteX6" fmla="*/ 0 w 504350"/>
                <a:gd name="connsiteY6" fmla="*/ 3308383 h 3308383"/>
                <a:gd name="connsiteX7" fmla="*/ 23964 w 504350"/>
                <a:gd name="connsiteY7" fmla="*/ 3188542 h 3308383"/>
                <a:gd name="connsiteX8" fmla="*/ 207580 w 504350"/>
                <a:gd name="connsiteY8" fmla="*/ 1250864 h 3308383"/>
                <a:gd name="connsiteX9" fmla="*/ 240766 w 504350"/>
                <a:gd name="connsiteY9" fmla="*/ 338513 h 330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350" h="3308383">
                  <a:moveTo>
                    <a:pt x="243936" y="0"/>
                  </a:moveTo>
                  <a:lnTo>
                    <a:pt x="260414" y="0"/>
                  </a:lnTo>
                  <a:lnTo>
                    <a:pt x="263584" y="338513"/>
                  </a:lnTo>
                  <a:cubicBezTo>
                    <a:pt x="268875" y="619190"/>
                    <a:pt x="279825" y="927510"/>
                    <a:pt x="296771" y="1250864"/>
                  </a:cubicBezTo>
                  <a:cubicBezTo>
                    <a:pt x="339136" y="2059247"/>
                    <a:pt x="408953" y="2770268"/>
                    <a:pt x="480386" y="3188542"/>
                  </a:cubicBezTo>
                  <a:lnTo>
                    <a:pt x="504350" y="3308383"/>
                  </a:lnTo>
                  <a:lnTo>
                    <a:pt x="0" y="3308383"/>
                  </a:lnTo>
                  <a:lnTo>
                    <a:pt x="23964" y="3188542"/>
                  </a:lnTo>
                  <a:cubicBezTo>
                    <a:pt x="95398" y="2770268"/>
                    <a:pt x="165214" y="2059247"/>
                    <a:pt x="207580" y="1250864"/>
                  </a:cubicBezTo>
                  <a:cubicBezTo>
                    <a:pt x="224526" y="927510"/>
                    <a:pt x="235476" y="619190"/>
                    <a:pt x="240766" y="33851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24062">
                    <a:alpha val="0"/>
                  </a:srgbClr>
                </a:gs>
                <a:gs pos="100000">
                  <a:srgbClr val="124062"/>
                </a:gs>
              </a:gsLst>
              <a:lin ang="16200000" scaled="1"/>
              <a:tileRect/>
            </a:gradFill>
            <a:ln w="19050">
              <a:noFill/>
            </a:ln>
            <a:effectLst>
              <a:outerShdw blurRad="419100" dist="254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66" name="组合 19"/>
          <p:cNvGrpSpPr/>
          <p:nvPr/>
        </p:nvGrpSpPr>
        <p:grpSpPr>
          <a:xfrm>
            <a:off x="5596872" y="1595592"/>
            <a:ext cx="569604" cy="548276"/>
            <a:chOff x="8905876" y="3073401"/>
            <a:chExt cx="720725" cy="693738"/>
          </a:xfrm>
          <a:solidFill>
            <a:srgbClr val="358FCB"/>
          </a:solidFill>
        </p:grpSpPr>
        <p:sp>
          <p:nvSpPr>
            <p:cNvPr id="67" name="Oval 585"/>
            <p:cNvSpPr>
              <a:spLocks noChangeArrowheads="1"/>
            </p:cNvSpPr>
            <p:nvPr/>
          </p:nvSpPr>
          <p:spPr bwMode="auto">
            <a:xfrm>
              <a:off x="9037638" y="3092451"/>
              <a:ext cx="101600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8" name="Oval 586"/>
            <p:cNvSpPr>
              <a:spLocks noChangeArrowheads="1"/>
            </p:cNvSpPr>
            <p:nvPr/>
          </p:nvSpPr>
          <p:spPr bwMode="auto">
            <a:xfrm>
              <a:off x="9437688" y="3092451"/>
              <a:ext cx="98425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9" name="Freeform 587"/>
            <p:cNvSpPr>
              <a:spLocks noEditPoints="1"/>
            </p:cNvSpPr>
            <p:nvPr/>
          </p:nvSpPr>
          <p:spPr bwMode="auto">
            <a:xfrm>
              <a:off x="8905876" y="3227388"/>
              <a:ext cx="261938" cy="501650"/>
            </a:xfrm>
            <a:custGeom>
              <a:avLst/>
              <a:gdLst>
                <a:gd name="T0" fmla="*/ 65 w 70"/>
                <a:gd name="T1" fmla="*/ 79 h 134"/>
                <a:gd name="T2" fmla="*/ 60 w 70"/>
                <a:gd name="T3" fmla="*/ 79 h 134"/>
                <a:gd name="T4" fmla="*/ 66 w 70"/>
                <a:gd name="T5" fmla="*/ 7 h 134"/>
                <a:gd name="T6" fmla="*/ 68 w 70"/>
                <a:gd name="T7" fmla="*/ 2 h 134"/>
                <a:gd name="T8" fmla="*/ 67 w 70"/>
                <a:gd name="T9" fmla="*/ 1 h 134"/>
                <a:gd name="T10" fmla="*/ 66 w 70"/>
                <a:gd name="T11" fmla="*/ 1 h 134"/>
                <a:gd name="T12" fmla="*/ 60 w 70"/>
                <a:gd name="T13" fmla="*/ 1 h 134"/>
                <a:gd name="T14" fmla="*/ 60 w 70"/>
                <a:gd name="T15" fmla="*/ 1 h 134"/>
                <a:gd name="T16" fmla="*/ 65 w 70"/>
                <a:gd name="T17" fmla="*/ 6 h 134"/>
                <a:gd name="T18" fmla="*/ 58 w 70"/>
                <a:gd name="T19" fmla="*/ 9 h 134"/>
                <a:gd name="T20" fmla="*/ 62 w 70"/>
                <a:gd name="T21" fmla="*/ 14 h 134"/>
                <a:gd name="T22" fmla="*/ 53 w 70"/>
                <a:gd name="T23" fmla="*/ 33 h 134"/>
                <a:gd name="T24" fmla="*/ 52 w 70"/>
                <a:gd name="T25" fmla="*/ 6 h 134"/>
                <a:gd name="T26" fmla="*/ 53 w 70"/>
                <a:gd name="T27" fmla="*/ 5 h 134"/>
                <a:gd name="T28" fmla="*/ 51 w 70"/>
                <a:gd name="T29" fmla="*/ 0 h 134"/>
                <a:gd name="T30" fmla="*/ 46 w 70"/>
                <a:gd name="T31" fmla="*/ 0 h 134"/>
                <a:gd name="T32" fmla="*/ 44 w 70"/>
                <a:gd name="T33" fmla="*/ 5 h 134"/>
                <a:gd name="T34" fmla="*/ 45 w 70"/>
                <a:gd name="T35" fmla="*/ 6 h 134"/>
                <a:gd name="T36" fmla="*/ 44 w 70"/>
                <a:gd name="T37" fmla="*/ 33 h 134"/>
                <a:gd name="T38" fmla="*/ 35 w 70"/>
                <a:gd name="T39" fmla="*/ 14 h 134"/>
                <a:gd name="T40" fmla="*/ 39 w 70"/>
                <a:gd name="T41" fmla="*/ 9 h 134"/>
                <a:gd name="T42" fmla="*/ 32 w 70"/>
                <a:gd name="T43" fmla="*/ 6 h 134"/>
                <a:gd name="T44" fmla="*/ 37 w 70"/>
                <a:gd name="T45" fmla="*/ 1 h 134"/>
                <a:gd name="T46" fmla="*/ 37 w 70"/>
                <a:gd name="T47" fmla="*/ 1 h 134"/>
                <a:gd name="T48" fmla="*/ 31 w 70"/>
                <a:gd name="T49" fmla="*/ 1 h 134"/>
                <a:gd name="T50" fmla="*/ 30 w 70"/>
                <a:gd name="T51" fmla="*/ 1 h 134"/>
                <a:gd name="T52" fmla="*/ 25 w 70"/>
                <a:gd name="T53" fmla="*/ 4 h 134"/>
                <a:gd name="T54" fmla="*/ 2 w 70"/>
                <a:gd name="T55" fmla="*/ 28 h 134"/>
                <a:gd name="T56" fmla="*/ 2 w 70"/>
                <a:gd name="T57" fmla="*/ 28 h 134"/>
                <a:gd name="T58" fmla="*/ 2 w 70"/>
                <a:gd name="T59" fmla="*/ 28 h 134"/>
                <a:gd name="T60" fmla="*/ 1 w 70"/>
                <a:gd name="T61" fmla="*/ 38 h 134"/>
                <a:gd name="T62" fmla="*/ 1 w 70"/>
                <a:gd name="T63" fmla="*/ 38 h 134"/>
                <a:gd name="T64" fmla="*/ 1 w 70"/>
                <a:gd name="T65" fmla="*/ 38 h 134"/>
                <a:gd name="T66" fmla="*/ 1 w 70"/>
                <a:gd name="T67" fmla="*/ 38 h 134"/>
                <a:gd name="T68" fmla="*/ 2 w 70"/>
                <a:gd name="T69" fmla="*/ 38 h 134"/>
                <a:gd name="T70" fmla="*/ 2 w 70"/>
                <a:gd name="T71" fmla="*/ 39 h 134"/>
                <a:gd name="T72" fmla="*/ 3 w 70"/>
                <a:gd name="T73" fmla="*/ 41 h 134"/>
                <a:gd name="T74" fmla="*/ 5 w 70"/>
                <a:gd name="T75" fmla="*/ 45 h 134"/>
                <a:gd name="T76" fmla="*/ 9 w 70"/>
                <a:gd name="T77" fmla="*/ 52 h 134"/>
                <a:gd name="T78" fmla="*/ 16 w 70"/>
                <a:gd name="T79" fmla="*/ 67 h 134"/>
                <a:gd name="T80" fmla="*/ 26 w 70"/>
                <a:gd name="T81" fmla="*/ 61 h 134"/>
                <a:gd name="T82" fmla="*/ 26 w 70"/>
                <a:gd name="T83" fmla="*/ 71 h 134"/>
                <a:gd name="T84" fmla="*/ 26 w 70"/>
                <a:gd name="T85" fmla="*/ 71 h 134"/>
                <a:gd name="T86" fmla="*/ 28 w 70"/>
                <a:gd name="T87" fmla="*/ 71 h 134"/>
                <a:gd name="T88" fmla="*/ 29 w 70"/>
                <a:gd name="T89" fmla="*/ 134 h 134"/>
                <a:gd name="T90" fmla="*/ 47 w 70"/>
                <a:gd name="T91" fmla="*/ 134 h 134"/>
                <a:gd name="T92" fmla="*/ 48 w 70"/>
                <a:gd name="T93" fmla="*/ 71 h 134"/>
                <a:gd name="T94" fmla="*/ 49 w 70"/>
                <a:gd name="T95" fmla="*/ 71 h 134"/>
                <a:gd name="T96" fmla="*/ 51 w 70"/>
                <a:gd name="T97" fmla="*/ 134 h 134"/>
                <a:gd name="T98" fmla="*/ 69 w 70"/>
                <a:gd name="T99" fmla="*/ 134 h 134"/>
                <a:gd name="T100" fmla="*/ 70 w 70"/>
                <a:gd name="T101" fmla="*/ 79 h 134"/>
                <a:gd name="T102" fmla="*/ 65 w 70"/>
                <a:gd name="T103" fmla="*/ 79 h 134"/>
                <a:gd name="T104" fmla="*/ 26 w 70"/>
                <a:gd name="T105" fmla="*/ 47 h 134"/>
                <a:gd name="T106" fmla="*/ 24 w 70"/>
                <a:gd name="T107" fmla="*/ 44 h 134"/>
                <a:gd name="T108" fmla="*/ 20 w 70"/>
                <a:gd name="T109" fmla="*/ 37 h 134"/>
                <a:gd name="T110" fmla="*/ 19 w 70"/>
                <a:gd name="T111" fmla="*/ 35 h 134"/>
                <a:gd name="T112" fmla="*/ 27 w 70"/>
                <a:gd name="T113" fmla="*/ 25 h 134"/>
                <a:gd name="T114" fmla="*/ 26 w 70"/>
                <a:gd name="T115" fmla="*/ 4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" h="134">
                  <a:moveTo>
                    <a:pt x="65" y="79"/>
                  </a:moveTo>
                  <a:cubicBezTo>
                    <a:pt x="60" y="79"/>
                    <a:pt x="60" y="79"/>
                    <a:pt x="60" y="79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5"/>
                    <a:pt x="67" y="3"/>
                    <a:pt x="68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4" y="1"/>
                    <a:pt x="62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8" y="1"/>
                    <a:pt x="26" y="2"/>
                    <a:pt x="25" y="4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47"/>
                    <a:pt x="2" y="33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9" y="65"/>
                    <a:pt x="23" y="63"/>
                    <a:pt x="26" y="61"/>
                  </a:cubicBezTo>
                  <a:cubicBezTo>
                    <a:pt x="26" y="64"/>
                    <a:pt x="26" y="68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7" y="71"/>
                    <a:pt x="28" y="71"/>
                  </a:cubicBezTo>
                  <a:cubicBezTo>
                    <a:pt x="29" y="134"/>
                    <a:pt x="29" y="134"/>
                    <a:pt x="29" y="134"/>
                  </a:cubicBezTo>
                  <a:cubicBezTo>
                    <a:pt x="47" y="134"/>
                    <a:pt x="47" y="134"/>
                    <a:pt x="47" y="134"/>
                  </a:cubicBezTo>
                  <a:cubicBezTo>
                    <a:pt x="48" y="116"/>
                    <a:pt x="48" y="84"/>
                    <a:pt x="48" y="71"/>
                  </a:cubicBezTo>
                  <a:cubicBezTo>
                    <a:pt x="48" y="71"/>
                    <a:pt x="49" y="71"/>
                    <a:pt x="49" y="71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70" y="119"/>
                    <a:pt x="70" y="95"/>
                    <a:pt x="70" y="79"/>
                  </a:cubicBezTo>
                  <a:cubicBezTo>
                    <a:pt x="68" y="79"/>
                    <a:pt x="66" y="79"/>
                    <a:pt x="65" y="79"/>
                  </a:cubicBezTo>
                  <a:close/>
                  <a:moveTo>
                    <a:pt x="26" y="47"/>
                  </a:moveTo>
                  <a:cubicBezTo>
                    <a:pt x="24" y="44"/>
                    <a:pt x="24" y="44"/>
                    <a:pt x="24" y="44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32"/>
                    <a:pt x="26" y="40"/>
                    <a:pt x="26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0" name="Freeform 588"/>
            <p:cNvSpPr>
              <a:spLocks/>
            </p:cNvSpPr>
            <p:nvPr/>
          </p:nvSpPr>
          <p:spPr bwMode="auto">
            <a:xfrm>
              <a:off x="9401176" y="3227388"/>
              <a:ext cx="225425" cy="501650"/>
            </a:xfrm>
            <a:custGeom>
              <a:avLst/>
              <a:gdLst>
                <a:gd name="T0" fmla="*/ 60 w 60"/>
                <a:gd name="T1" fmla="*/ 39 h 134"/>
                <a:gd name="T2" fmla="*/ 60 w 60"/>
                <a:gd name="T3" fmla="*/ 39 h 134"/>
                <a:gd name="T4" fmla="*/ 60 w 60"/>
                <a:gd name="T5" fmla="*/ 39 h 134"/>
                <a:gd name="T6" fmla="*/ 60 w 60"/>
                <a:gd name="T7" fmla="*/ 39 h 134"/>
                <a:gd name="T8" fmla="*/ 60 w 60"/>
                <a:gd name="T9" fmla="*/ 38 h 134"/>
                <a:gd name="T10" fmla="*/ 48 w 60"/>
                <a:gd name="T11" fmla="*/ 7 h 134"/>
                <a:gd name="T12" fmla="*/ 41 w 60"/>
                <a:gd name="T13" fmla="*/ 1 h 134"/>
                <a:gd name="T14" fmla="*/ 41 w 60"/>
                <a:gd name="T15" fmla="*/ 1 h 134"/>
                <a:gd name="T16" fmla="*/ 34 w 60"/>
                <a:gd name="T17" fmla="*/ 1 h 134"/>
                <a:gd name="T18" fmla="*/ 34 w 60"/>
                <a:gd name="T19" fmla="*/ 1 h 134"/>
                <a:gd name="T20" fmla="*/ 40 w 60"/>
                <a:gd name="T21" fmla="*/ 6 h 134"/>
                <a:gd name="T22" fmla="*/ 33 w 60"/>
                <a:gd name="T23" fmla="*/ 9 h 134"/>
                <a:gd name="T24" fmla="*/ 36 w 60"/>
                <a:gd name="T25" fmla="*/ 14 h 134"/>
                <a:gd name="T26" fmla="*/ 28 w 60"/>
                <a:gd name="T27" fmla="*/ 33 h 134"/>
                <a:gd name="T28" fmla="*/ 26 w 60"/>
                <a:gd name="T29" fmla="*/ 6 h 134"/>
                <a:gd name="T30" fmla="*/ 27 w 60"/>
                <a:gd name="T31" fmla="*/ 5 h 134"/>
                <a:gd name="T32" fmla="*/ 26 w 60"/>
                <a:gd name="T33" fmla="*/ 0 h 134"/>
                <a:gd name="T34" fmla="*/ 20 w 60"/>
                <a:gd name="T35" fmla="*/ 0 h 134"/>
                <a:gd name="T36" fmla="*/ 19 w 60"/>
                <a:gd name="T37" fmla="*/ 5 h 134"/>
                <a:gd name="T38" fmla="*/ 20 w 60"/>
                <a:gd name="T39" fmla="*/ 6 h 134"/>
                <a:gd name="T40" fmla="*/ 19 w 60"/>
                <a:gd name="T41" fmla="*/ 33 h 134"/>
                <a:gd name="T42" fmla="*/ 10 w 60"/>
                <a:gd name="T43" fmla="*/ 14 h 134"/>
                <a:gd name="T44" fmla="*/ 13 w 60"/>
                <a:gd name="T45" fmla="*/ 9 h 134"/>
                <a:gd name="T46" fmla="*/ 6 w 60"/>
                <a:gd name="T47" fmla="*/ 6 h 134"/>
                <a:gd name="T48" fmla="*/ 12 w 60"/>
                <a:gd name="T49" fmla="*/ 1 h 134"/>
                <a:gd name="T50" fmla="*/ 12 w 60"/>
                <a:gd name="T51" fmla="*/ 1 h 134"/>
                <a:gd name="T52" fmla="*/ 6 w 60"/>
                <a:gd name="T53" fmla="*/ 1 h 134"/>
                <a:gd name="T54" fmla="*/ 5 w 60"/>
                <a:gd name="T55" fmla="*/ 1 h 134"/>
                <a:gd name="T56" fmla="*/ 0 w 60"/>
                <a:gd name="T57" fmla="*/ 3 h 134"/>
                <a:gd name="T58" fmla="*/ 1 w 60"/>
                <a:gd name="T59" fmla="*/ 7 h 134"/>
                <a:gd name="T60" fmla="*/ 7 w 60"/>
                <a:gd name="T61" fmla="*/ 79 h 134"/>
                <a:gd name="T62" fmla="*/ 2 w 60"/>
                <a:gd name="T63" fmla="*/ 79 h 134"/>
                <a:gd name="T64" fmla="*/ 4 w 60"/>
                <a:gd name="T65" fmla="*/ 134 h 134"/>
                <a:gd name="T66" fmla="*/ 22 w 60"/>
                <a:gd name="T67" fmla="*/ 134 h 134"/>
                <a:gd name="T68" fmla="*/ 22 w 60"/>
                <a:gd name="T69" fmla="*/ 71 h 134"/>
                <a:gd name="T70" fmla="*/ 24 w 60"/>
                <a:gd name="T71" fmla="*/ 71 h 134"/>
                <a:gd name="T72" fmla="*/ 26 w 60"/>
                <a:gd name="T73" fmla="*/ 134 h 134"/>
                <a:gd name="T74" fmla="*/ 44 w 60"/>
                <a:gd name="T75" fmla="*/ 134 h 134"/>
                <a:gd name="T76" fmla="*/ 44 w 60"/>
                <a:gd name="T77" fmla="*/ 73 h 134"/>
                <a:gd name="T78" fmla="*/ 47 w 60"/>
                <a:gd name="T79" fmla="*/ 75 h 134"/>
                <a:gd name="T80" fmla="*/ 54 w 60"/>
                <a:gd name="T81" fmla="*/ 59 h 134"/>
                <a:gd name="T82" fmla="*/ 57 w 60"/>
                <a:gd name="T83" fmla="*/ 52 h 134"/>
                <a:gd name="T84" fmla="*/ 59 w 60"/>
                <a:gd name="T85" fmla="*/ 48 h 134"/>
                <a:gd name="T86" fmla="*/ 59 w 60"/>
                <a:gd name="T87" fmla="*/ 46 h 134"/>
                <a:gd name="T88" fmla="*/ 60 w 60"/>
                <a:gd name="T89" fmla="*/ 46 h 134"/>
                <a:gd name="T90" fmla="*/ 60 w 60"/>
                <a:gd name="T91" fmla="*/ 45 h 134"/>
                <a:gd name="T92" fmla="*/ 60 w 60"/>
                <a:gd name="T93" fmla="*/ 45 h 134"/>
                <a:gd name="T94" fmla="*/ 60 w 60"/>
                <a:gd name="T95" fmla="*/ 3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" h="134"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4"/>
                    <a:pt x="44" y="2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9" y="1"/>
                    <a:pt x="36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8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5"/>
                    <a:pt x="1" y="6"/>
                    <a:pt x="1" y="7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3" y="116"/>
                    <a:pt x="22" y="84"/>
                    <a:pt x="22" y="71"/>
                  </a:cubicBezTo>
                  <a:cubicBezTo>
                    <a:pt x="23" y="71"/>
                    <a:pt x="23" y="71"/>
                    <a:pt x="24" y="71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44" y="134"/>
                    <a:pt x="44" y="134"/>
                    <a:pt x="44" y="134"/>
                  </a:cubicBezTo>
                  <a:cubicBezTo>
                    <a:pt x="45" y="117"/>
                    <a:pt x="44" y="87"/>
                    <a:pt x="44" y="73"/>
                  </a:cubicBezTo>
                  <a:cubicBezTo>
                    <a:pt x="45" y="74"/>
                    <a:pt x="46" y="74"/>
                    <a:pt x="47" y="75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3"/>
                    <a:pt x="59" y="52"/>
                    <a:pt x="6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1" name="Oval 589"/>
            <p:cNvSpPr>
              <a:spLocks noChangeArrowheads="1"/>
            </p:cNvSpPr>
            <p:nvPr/>
          </p:nvSpPr>
          <p:spPr bwMode="auto">
            <a:xfrm>
              <a:off x="9224963" y="3073401"/>
              <a:ext cx="107950" cy="134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2" name="Freeform 590"/>
            <p:cNvSpPr>
              <a:spLocks/>
            </p:cNvSpPr>
            <p:nvPr/>
          </p:nvSpPr>
          <p:spPr bwMode="auto">
            <a:xfrm>
              <a:off x="9150351" y="3219451"/>
              <a:ext cx="258763" cy="547688"/>
            </a:xfrm>
            <a:custGeom>
              <a:avLst/>
              <a:gdLst>
                <a:gd name="T0" fmla="*/ 54 w 69"/>
                <a:gd name="T1" fmla="*/ 1 h 146"/>
                <a:gd name="T2" fmla="*/ 54 w 69"/>
                <a:gd name="T3" fmla="*/ 1 h 146"/>
                <a:gd name="T4" fmla="*/ 47 w 69"/>
                <a:gd name="T5" fmla="*/ 0 h 146"/>
                <a:gd name="T6" fmla="*/ 46 w 69"/>
                <a:gd name="T7" fmla="*/ 1 h 146"/>
                <a:gd name="T8" fmla="*/ 53 w 69"/>
                <a:gd name="T9" fmla="*/ 6 h 146"/>
                <a:gd name="T10" fmla="*/ 45 w 69"/>
                <a:gd name="T11" fmla="*/ 9 h 146"/>
                <a:gd name="T12" fmla="*/ 49 w 69"/>
                <a:gd name="T13" fmla="*/ 15 h 146"/>
                <a:gd name="T14" fmla="*/ 39 w 69"/>
                <a:gd name="T15" fmla="*/ 36 h 146"/>
                <a:gd name="T16" fmla="*/ 38 w 69"/>
                <a:gd name="T17" fmla="*/ 7 h 146"/>
                <a:gd name="T18" fmla="*/ 39 w 69"/>
                <a:gd name="T19" fmla="*/ 6 h 146"/>
                <a:gd name="T20" fmla="*/ 37 w 69"/>
                <a:gd name="T21" fmla="*/ 0 h 146"/>
                <a:gd name="T22" fmla="*/ 32 w 69"/>
                <a:gd name="T23" fmla="*/ 0 h 146"/>
                <a:gd name="T24" fmla="*/ 30 w 69"/>
                <a:gd name="T25" fmla="*/ 6 h 146"/>
                <a:gd name="T26" fmla="*/ 31 w 69"/>
                <a:gd name="T27" fmla="*/ 7 h 146"/>
                <a:gd name="T28" fmla="*/ 30 w 69"/>
                <a:gd name="T29" fmla="*/ 36 h 146"/>
                <a:gd name="T30" fmla="*/ 20 w 69"/>
                <a:gd name="T31" fmla="*/ 15 h 146"/>
                <a:gd name="T32" fmla="*/ 24 w 69"/>
                <a:gd name="T33" fmla="*/ 9 h 146"/>
                <a:gd name="T34" fmla="*/ 16 w 69"/>
                <a:gd name="T35" fmla="*/ 6 h 146"/>
                <a:gd name="T36" fmla="*/ 22 w 69"/>
                <a:gd name="T37" fmla="*/ 1 h 146"/>
                <a:gd name="T38" fmla="*/ 22 w 69"/>
                <a:gd name="T39" fmla="*/ 0 h 146"/>
                <a:gd name="T40" fmla="*/ 15 w 69"/>
                <a:gd name="T41" fmla="*/ 1 h 146"/>
                <a:gd name="T42" fmla="*/ 15 w 69"/>
                <a:gd name="T43" fmla="*/ 1 h 146"/>
                <a:gd name="T44" fmla="*/ 7 w 69"/>
                <a:gd name="T45" fmla="*/ 9 h 146"/>
                <a:gd name="T46" fmla="*/ 0 w 69"/>
                <a:gd name="T47" fmla="*/ 76 h 146"/>
                <a:gd name="T48" fmla="*/ 10 w 69"/>
                <a:gd name="T49" fmla="*/ 77 h 146"/>
                <a:gd name="T50" fmla="*/ 10 w 69"/>
                <a:gd name="T51" fmla="*/ 77 h 146"/>
                <a:gd name="T52" fmla="*/ 11 w 69"/>
                <a:gd name="T53" fmla="*/ 77 h 146"/>
                <a:gd name="T54" fmla="*/ 12 w 69"/>
                <a:gd name="T55" fmla="*/ 77 h 146"/>
                <a:gd name="T56" fmla="*/ 14 w 69"/>
                <a:gd name="T57" fmla="*/ 146 h 146"/>
                <a:gd name="T58" fmla="*/ 33 w 69"/>
                <a:gd name="T59" fmla="*/ 146 h 146"/>
                <a:gd name="T60" fmla="*/ 33 w 69"/>
                <a:gd name="T61" fmla="*/ 77 h 146"/>
                <a:gd name="T62" fmla="*/ 35 w 69"/>
                <a:gd name="T63" fmla="*/ 77 h 146"/>
                <a:gd name="T64" fmla="*/ 38 w 69"/>
                <a:gd name="T65" fmla="*/ 146 h 146"/>
                <a:gd name="T66" fmla="*/ 57 w 69"/>
                <a:gd name="T67" fmla="*/ 146 h 146"/>
                <a:gd name="T68" fmla="*/ 57 w 69"/>
                <a:gd name="T69" fmla="*/ 77 h 146"/>
                <a:gd name="T70" fmla="*/ 59 w 69"/>
                <a:gd name="T71" fmla="*/ 77 h 146"/>
                <a:gd name="T72" fmla="*/ 59 w 69"/>
                <a:gd name="T73" fmla="*/ 77 h 146"/>
                <a:gd name="T74" fmla="*/ 59 w 69"/>
                <a:gd name="T75" fmla="*/ 77 h 146"/>
                <a:gd name="T76" fmla="*/ 69 w 69"/>
                <a:gd name="T77" fmla="*/ 76 h 146"/>
                <a:gd name="T78" fmla="*/ 62 w 69"/>
                <a:gd name="T79" fmla="*/ 9 h 146"/>
                <a:gd name="T80" fmla="*/ 54 w 69"/>
                <a:gd name="T81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" h="146">
                  <a:moveTo>
                    <a:pt x="54" y="1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1" y="1"/>
                    <a:pt x="49" y="1"/>
                    <a:pt x="47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1"/>
                    <a:pt x="18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1"/>
                    <a:pt x="7" y="4"/>
                    <a:pt x="7" y="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3" y="77"/>
                    <a:pt x="7" y="77"/>
                    <a:pt x="10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0" y="77"/>
                    <a:pt x="10" y="77"/>
                    <a:pt x="11" y="77"/>
                  </a:cubicBezTo>
                  <a:cubicBezTo>
                    <a:pt x="11" y="77"/>
                    <a:pt x="11" y="77"/>
                    <a:pt x="12" y="7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26"/>
                    <a:pt x="34" y="91"/>
                    <a:pt x="33" y="77"/>
                  </a:cubicBezTo>
                  <a:cubicBezTo>
                    <a:pt x="34" y="77"/>
                    <a:pt x="35" y="77"/>
                    <a:pt x="35" y="7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57" y="146"/>
                    <a:pt x="57" y="146"/>
                    <a:pt x="57" y="146"/>
                  </a:cubicBezTo>
                  <a:cubicBezTo>
                    <a:pt x="58" y="126"/>
                    <a:pt x="57" y="91"/>
                    <a:pt x="57" y="77"/>
                  </a:cubicBezTo>
                  <a:cubicBezTo>
                    <a:pt x="58" y="77"/>
                    <a:pt x="58" y="77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62" y="77"/>
                    <a:pt x="66" y="77"/>
                    <a:pt x="69" y="76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4"/>
                    <a:pt x="58" y="1"/>
                    <a:pt x="5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73" name="Group 35"/>
          <p:cNvGrpSpPr/>
          <p:nvPr/>
        </p:nvGrpSpPr>
        <p:grpSpPr>
          <a:xfrm>
            <a:off x="2659289" y="1645249"/>
            <a:ext cx="597863" cy="503108"/>
            <a:chOff x="4605338" y="3814763"/>
            <a:chExt cx="420688" cy="354013"/>
          </a:xfrm>
          <a:solidFill>
            <a:srgbClr val="358FCB"/>
          </a:solidFill>
        </p:grpSpPr>
        <p:sp>
          <p:nvSpPr>
            <p:cNvPr id="74" name="Freeform 32"/>
            <p:cNvSpPr>
              <a:spLocks noEditPoints="1"/>
            </p:cNvSpPr>
            <p:nvPr/>
          </p:nvSpPr>
          <p:spPr bwMode="auto">
            <a:xfrm>
              <a:off x="4605338" y="3814763"/>
              <a:ext cx="420688" cy="354013"/>
            </a:xfrm>
            <a:custGeom>
              <a:avLst/>
              <a:gdLst>
                <a:gd name="T0" fmla="*/ 507 w 548"/>
                <a:gd name="T1" fmla="*/ 0 h 462"/>
                <a:gd name="T2" fmla="*/ 41 w 548"/>
                <a:gd name="T3" fmla="*/ 0 h 462"/>
                <a:gd name="T4" fmla="*/ 0 w 548"/>
                <a:gd name="T5" fmla="*/ 41 h 462"/>
                <a:gd name="T6" fmla="*/ 0 w 548"/>
                <a:gd name="T7" fmla="*/ 369 h 462"/>
                <a:gd name="T8" fmla="*/ 41 w 548"/>
                <a:gd name="T9" fmla="*/ 409 h 462"/>
                <a:gd name="T10" fmla="*/ 226 w 548"/>
                <a:gd name="T11" fmla="*/ 409 h 462"/>
                <a:gd name="T12" fmla="*/ 226 w 548"/>
                <a:gd name="T13" fmla="*/ 416 h 462"/>
                <a:gd name="T14" fmla="*/ 223 w 548"/>
                <a:gd name="T15" fmla="*/ 428 h 462"/>
                <a:gd name="T16" fmla="*/ 177 w 548"/>
                <a:gd name="T17" fmla="*/ 445 h 462"/>
                <a:gd name="T18" fmla="*/ 160 w 548"/>
                <a:gd name="T19" fmla="*/ 449 h 462"/>
                <a:gd name="T20" fmla="*/ 151 w 548"/>
                <a:gd name="T21" fmla="*/ 449 h 462"/>
                <a:gd name="T22" fmla="*/ 142 w 548"/>
                <a:gd name="T23" fmla="*/ 455 h 462"/>
                <a:gd name="T24" fmla="*/ 142 w 548"/>
                <a:gd name="T25" fmla="*/ 455 h 462"/>
                <a:gd name="T26" fmla="*/ 151 w 548"/>
                <a:gd name="T27" fmla="*/ 462 h 462"/>
                <a:gd name="T28" fmla="*/ 397 w 548"/>
                <a:gd name="T29" fmla="*/ 462 h 462"/>
                <a:gd name="T30" fmla="*/ 406 w 548"/>
                <a:gd name="T31" fmla="*/ 455 h 462"/>
                <a:gd name="T32" fmla="*/ 406 w 548"/>
                <a:gd name="T33" fmla="*/ 455 h 462"/>
                <a:gd name="T34" fmla="*/ 402 w 548"/>
                <a:gd name="T35" fmla="*/ 449 h 462"/>
                <a:gd name="T36" fmla="*/ 389 w 548"/>
                <a:gd name="T37" fmla="*/ 448 h 462"/>
                <a:gd name="T38" fmla="*/ 329 w 548"/>
                <a:gd name="T39" fmla="*/ 426 h 462"/>
                <a:gd name="T40" fmla="*/ 322 w 548"/>
                <a:gd name="T41" fmla="*/ 416 h 462"/>
                <a:gd name="T42" fmla="*/ 322 w 548"/>
                <a:gd name="T43" fmla="*/ 409 h 462"/>
                <a:gd name="T44" fmla="*/ 507 w 548"/>
                <a:gd name="T45" fmla="*/ 409 h 462"/>
                <a:gd name="T46" fmla="*/ 548 w 548"/>
                <a:gd name="T47" fmla="*/ 369 h 462"/>
                <a:gd name="T48" fmla="*/ 548 w 548"/>
                <a:gd name="T49" fmla="*/ 41 h 462"/>
                <a:gd name="T50" fmla="*/ 507 w 548"/>
                <a:gd name="T51" fmla="*/ 0 h 462"/>
                <a:gd name="T52" fmla="*/ 510 w 548"/>
                <a:gd name="T53" fmla="*/ 330 h 462"/>
                <a:gd name="T54" fmla="*/ 497 w 548"/>
                <a:gd name="T55" fmla="*/ 344 h 462"/>
                <a:gd name="T56" fmla="*/ 51 w 548"/>
                <a:gd name="T57" fmla="*/ 344 h 462"/>
                <a:gd name="T58" fmla="*/ 38 w 548"/>
                <a:gd name="T59" fmla="*/ 330 h 462"/>
                <a:gd name="T60" fmla="*/ 38 w 548"/>
                <a:gd name="T61" fmla="*/ 50 h 462"/>
                <a:gd name="T62" fmla="*/ 51 w 548"/>
                <a:gd name="T63" fmla="*/ 36 h 462"/>
                <a:gd name="T64" fmla="*/ 497 w 548"/>
                <a:gd name="T65" fmla="*/ 36 h 462"/>
                <a:gd name="T66" fmla="*/ 510 w 548"/>
                <a:gd name="T67" fmla="*/ 50 h 462"/>
                <a:gd name="T68" fmla="*/ 510 w 548"/>
                <a:gd name="T69" fmla="*/ 33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462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5" name="Oval 33"/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6" name="Freeform 34"/>
            <p:cNvSpPr/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7" name="Freeform 35"/>
            <p:cNvSpPr/>
            <p:nvPr/>
          </p:nvSpPr>
          <p:spPr bwMode="auto">
            <a:xfrm>
              <a:off x="4922840" y="3875088"/>
              <a:ext cx="34925" cy="166688"/>
            </a:xfrm>
            <a:custGeom>
              <a:avLst/>
              <a:gdLst>
                <a:gd name="T0" fmla="*/ 45 w 45"/>
                <a:gd name="T1" fmla="*/ 193 h 216"/>
                <a:gd name="T2" fmla="*/ 22 w 45"/>
                <a:gd name="T3" fmla="*/ 216 h 216"/>
                <a:gd name="T4" fmla="*/ 22 w 45"/>
                <a:gd name="T5" fmla="*/ 216 h 216"/>
                <a:gd name="T6" fmla="*/ 0 w 45"/>
                <a:gd name="T7" fmla="*/ 193 h 216"/>
                <a:gd name="T8" fmla="*/ 0 w 45"/>
                <a:gd name="T9" fmla="*/ 23 h 216"/>
                <a:gd name="T10" fmla="*/ 22 w 45"/>
                <a:gd name="T11" fmla="*/ 0 h 216"/>
                <a:gd name="T12" fmla="*/ 22 w 45"/>
                <a:gd name="T13" fmla="*/ 0 h 216"/>
                <a:gd name="T14" fmla="*/ 45 w 45"/>
                <a:gd name="T15" fmla="*/ 23 h 216"/>
                <a:gd name="T16" fmla="*/ 45 w 45"/>
                <a:gd name="T17" fmla="*/ 19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16">
                  <a:moveTo>
                    <a:pt x="45" y="193"/>
                  </a:moveTo>
                  <a:cubicBezTo>
                    <a:pt x="45" y="206"/>
                    <a:pt x="35" y="216"/>
                    <a:pt x="22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10" y="216"/>
                    <a:pt x="0" y="206"/>
                    <a:pt x="0" y="19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8" name="Freeform 36"/>
            <p:cNvSpPr/>
            <p:nvPr/>
          </p:nvSpPr>
          <p:spPr bwMode="auto">
            <a:xfrm>
              <a:off x="4860925" y="3903663"/>
              <a:ext cx="34925" cy="138113"/>
            </a:xfrm>
            <a:custGeom>
              <a:avLst/>
              <a:gdLst>
                <a:gd name="T0" fmla="*/ 45 w 45"/>
                <a:gd name="T1" fmla="*/ 157 h 180"/>
                <a:gd name="T2" fmla="*/ 23 w 45"/>
                <a:gd name="T3" fmla="*/ 180 h 180"/>
                <a:gd name="T4" fmla="*/ 23 w 45"/>
                <a:gd name="T5" fmla="*/ 180 h 180"/>
                <a:gd name="T6" fmla="*/ 0 w 45"/>
                <a:gd name="T7" fmla="*/ 157 h 180"/>
                <a:gd name="T8" fmla="*/ 0 w 45"/>
                <a:gd name="T9" fmla="*/ 23 h 180"/>
                <a:gd name="T10" fmla="*/ 23 w 45"/>
                <a:gd name="T11" fmla="*/ 0 h 180"/>
                <a:gd name="T12" fmla="*/ 23 w 45"/>
                <a:gd name="T13" fmla="*/ 0 h 180"/>
                <a:gd name="T14" fmla="*/ 45 w 45"/>
                <a:gd name="T15" fmla="*/ 23 h 180"/>
                <a:gd name="T16" fmla="*/ 45 w 45"/>
                <a:gd name="T17" fmla="*/ 1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80">
                  <a:moveTo>
                    <a:pt x="45" y="157"/>
                  </a:moveTo>
                  <a:cubicBezTo>
                    <a:pt x="45" y="170"/>
                    <a:pt x="35" y="180"/>
                    <a:pt x="23" y="180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9" name="Freeform 37"/>
            <p:cNvSpPr/>
            <p:nvPr/>
          </p:nvSpPr>
          <p:spPr bwMode="auto">
            <a:xfrm>
              <a:off x="4799016" y="3930650"/>
              <a:ext cx="33338" cy="111125"/>
            </a:xfrm>
            <a:custGeom>
              <a:avLst/>
              <a:gdLst>
                <a:gd name="T0" fmla="*/ 44 w 44"/>
                <a:gd name="T1" fmla="*/ 121 h 144"/>
                <a:gd name="T2" fmla="*/ 22 w 44"/>
                <a:gd name="T3" fmla="*/ 144 h 144"/>
                <a:gd name="T4" fmla="*/ 22 w 44"/>
                <a:gd name="T5" fmla="*/ 144 h 144"/>
                <a:gd name="T6" fmla="*/ 0 w 44"/>
                <a:gd name="T7" fmla="*/ 121 h 144"/>
                <a:gd name="T8" fmla="*/ 0 w 44"/>
                <a:gd name="T9" fmla="*/ 23 h 144"/>
                <a:gd name="T10" fmla="*/ 22 w 44"/>
                <a:gd name="T11" fmla="*/ 0 h 144"/>
                <a:gd name="T12" fmla="*/ 22 w 44"/>
                <a:gd name="T13" fmla="*/ 0 h 144"/>
                <a:gd name="T14" fmla="*/ 44 w 44"/>
                <a:gd name="T15" fmla="*/ 23 h 144"/>
                <a:gd name="T16" fmla="*/ 44 w 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4">
                  <a:moveTo>
                    <a:pt x="44" y="121"/>
                  </a:moveTo>
                  <a:cubicBezTo>
                    <a:pt x="44" y="134"/>
                    <a:pt x="34" y="144"/>
                    <a:pt x="22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lnTo>
                    <a:pt x="44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0" name="Freeform 38"/>
            <p:cNvSpPr/>
            <p:nvPr/>
          </p:nvSpPr>
          <p:spPr bwMode="auto">
            <a:xfrm>
              <a:off x="4737100" y="3959225"/>
              <a:ext cx="34925" cy="82550"/>
            </a:xfrm>
            <a:custGeom>
              <a:avLst/>
              <a:gdLst>
                <a:gd name="T0" fmla="*/ 45 w 45"/>
                <a:gd name="T1" fmla="*/ 85 h 108"/>
                <a:gd name="T2" fmla="*/ 22 w 45"/>
                <a:gd name="T3" fmla="*/ 108 h 108"/>
                <a:gd name="T4" fmla="*/ 22 w 45"/>
                <a:gd name="T5" fmla="*/ 108 h 108"/>
                <a:gd name="T6" fmla="*/ 0 w 45"/>
                <a:gd name="T7" fmla="*/ 85 h 108"/>
                <a:gd name="T8" fmla="*/ 0 w 45"/>
                <a:gd name="T9" fmla="*/ 23 h 108"/>
                <a:gd name="T10" fmla="*/ 22 w 45"/>
                <a:gd name="T11" fmla="*/ 0 h 108"/>
                <a:gd name="T12" fmla="*/ 22 w 45"/>
                <a:gd name="T13" fmla="*/ 0 h 108"/>
                <a:gd name="T14" fmla="*/ 45 w 45"/>
                <a:gd name="T15" fmla="*/ 23 h 108"/>
                <a:gd name="T16" fmla="*/ 45 w 45"/>
                <a:gd name="T17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08">
                  <a:moveTo>
                    <a:pt x="45" y="85"/>
                  </a:moveTo>
                  <a:cubicBezTo>
                    <a:pt x="45" y="98"/>
                    <a:pt x="35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8"/>
                    <a:pt x="0" y="98"/>
                    <a:pt x="0" y="8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1" name="Freeform 39"/>
            <p:cNvSpPr/>
            <p:nvPr/>
          </p:nvSpPr>
          <p:spPr bwMode="auto">
            <a:xfrm>
              <a:off x="4675188" y="3986213"/>
              <a:ext cx="33338" cy="55563"/>
            </a:xfrm>
            <a:custGeom>
              <a:avLst/>
              <a:gdLst>
                <a:gd name="T0" fmla="*/ 45 w 45"/>
                <a:gd name="T1" fmla="*/ 49 h 72"/>
                <a:gd name="T2" fmla="*/ 23 w 45"/>
                <a:gd name="T3" fmla="*/ 72 h 72"/>
                <a:gd name="T4" fmla="*/ 23 w 45"/>
                <a:gd name="T5" fmla="*/ 72 h 72"/>
                <a:gd name="T6" fmla="*/ 0 w 45"/>
                <a:gd name="T7" fmla="*/ 49 h 72"/>
                <a:gd name="T8" fmla="*/ 0 w 45"/>
                <a:gd name="T9" fmla="*/ 23 h 72"/>
                <a:gd name="T10" fmla="*/ 23 w 45"/>
                <a:gd name="T11" fmla="*/ 0 h 72"/>
                <a:gd name="T12" fmla="*/ 23 w 45"/>
                <a:gd name="T13" fmla="*/ 0 h 72"/>
                <a:gd name="T14" fmla="*/ 45 w 45"/>
                <a:gd name="T15" fmla="*/ 23 h 72"/>
                <a:gd name="T16" fmla="*/ 45 w 45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72">
                  <a:moveTo>
                    <a:pt x="45" y="49"/>
                  </a:moveTo>
                  <a:cubicBezTo>
                    <a:pt x="45" y="62"/>
                    <a:pt x="35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0" y="72"/>
                    <a:pt x="0" y="62"/>
                    <a:pt x="0" y="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757943" y="2669647"/>
            <a:ext cx="2467094" cy="371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历史悠久，业务功能稳定。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653270" y="2669647"/>
            <a:ext cx="246709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断小修小补，缺乏成长，缺乏成就感。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748367" y="3416180"/>
            <a:ext cx="2467094" cy="102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技术过时，历史包袱重，导致用户体验、可维护性、可扩展性差。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648127" y="3416180"/>
            <a:ext cx="2467094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开发、维护工作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难度大。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理念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38" name="Rectangle 29"/>
          <p:cNvSpPr/>
          <p:nvPr/>
        </p:nvSpPr>
        <p:spPr>
          <a:xfrm>
            <a:off x="620016" y="605681"/>
            <a:ext cx="9204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IDEA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47 0.00162 L -0.55105 -0.0013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87" y="-16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1" animBg="1"/>
      <p:bldP spid="49" grpId="2" animBg="1"/>
      <p:bldP spid="51" grpId="0" animBg="1"/>
      <p:bldP spid="51" grpId="1" animBg="1"/>
      <p:bldP spid="54" grpId="1"/>
      <p:bldP spid="54" grpId="2"/>
      <p:bldP spid="57" grpId="0"/>
      <p:bldP spid="57" grpId="1"/>
      <p:bldP spid="3" grpId="1"/>
      <p:bldP spid="3" grpId="2"/>
      <p:bldP spid="82" grpId="0"/>
      <p:bldP spid="82" grpId="1"/>
      <p:bldP spid="83" grpId="1"/>
      <p:bldP spid="83" grpId="2"/>
      <p:bldP spid="84" grpId="0"/>
      <p:bldP spid="8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56046" y="2728634"/>
            <a:ext cx="2395664" cy="2395664"/>
            <a:chOff x="3241503" y="2928556"/>
            <a:chExt cx="2395664" cy="2395664"/>
          </a:xfrm>
        </p:grpSpPr>
        <p:sp>
          <p:nvSpPr>
            <p:cNvPr id="98" name="空心弧 4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空心弧 5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空心弧 6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空心弧 7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03" name="任意多边形 11"/>
          <p:cNvSpPr/>
          <p:nvPr/>
        </p:nvSpPr>
        <p:spPr>
          <a:xfrm>
            <a:off x="4167781" y="2403456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4" name="任意多边形 13"/>
          <p:cNvSpPr/>
          <p:nvPr/>
        </p:nvSpPr>
        <p:spPr>
          <a:xfrm>
            <a:off x="5298666" y="3506588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5" name="任意多边形 14"/>
          <p:cNvSpPr/>
          <p:nvPr/>
        </p:nvSpPr>
        <p:spPr>
          <a:xfrm>
            <a:off x="4167779" y="4639826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6" name="任意多边形 15"/>
          <p:cNvSpPr/>
          <p:nvPr/>
        </p:nvSpPr>
        <p:spPr>
          <a:xfrm>
            <a:off x="3041268" y="3506588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002311" y="3341119"/>
            <a:ext cx="1103132" cy="1103132"/>
            <a:chOff x="3887769" y="3574822"/>
            <a:chExt cx="1103132" cy="1103132"/>
          </a:xfrm>
        </p:grpSpPr>
        <p:sp>
          <p:nvSpPr>
            <p:cNvPr id="102" name="任意多边形 8"/>
            <p:cNvSpPr/>
            <p:nvPr/>
          </p:nvSpPr>
          <p:spPr>
            <a:xfrm>
              <a:off x="3887769" y="3574822"/>
              <a:ext cx="1103132" cy="1103132"/>
            </a:xfrm>
            <a:custGeom>
              <a:avLst/>
              <a:gdLst>
                <a:gd name="connsiteX0" fmla="*/ 0 w 1439167"/>
                <a:gd name="connsiteY0" fmla="*/ 719584 h 1439167"/>
                <a:gd name="connsiteX1" fmla="*/ 719584 w 1439167"/>
                <a:gd name="connsiteY1" fmla="*/ 0 h 1439167"/>
                <a:gd name="connsiteX2" fmla="*/ 1439168 w 1439167"/>
                <a:gd name="connsiteY2" fmla="*/ 719584 h 1439167"/>
                <a:gd name="connsiteX3" fmla="*/ 719584 w 1439167"/>
                <a:gd name="connsiteY3" fmla="*/ 1439168 h 1439167"/>
                <a:gd name="connsiteX4" fmla="*/ 0 w 1439167"/>
                <a:gd name="connsiteY4" fmla="*/ 719584 h 143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167" h="1439167">
                  <a:moveTo>
                    <a:pt x="0" y="719584"/>
                  </a:moveTo>
                  <a:cubicBezTo>
                    <a:pt x="0" y="322169"/>
                    <a:pt x="322169" y="0"/>
                    <a:pt x="719584" y="0"/>
                  </a:cubicBezTo>
                  <a:cubicBezTo>
                    <a:pt x="1116999" y="0"/>
                    <a:pt x="1439168" y="322169"/>
                    <a:pt x="1439168" y="719584"/>
                  </a:cubicBezTo>
                  <a:cubicBezTo>
                    <a:pt x="1439168" y="1116999"/>
                    <a:pt x="1116999" y="1439168"/>
                    <a:pt x="719584" y="1439168"/>
                  </a:cubicBezTo>
                  <a:cubicBezTo>
                    <a:pt x="322169" y="1439168"/>
                    <a:pt x="0" y="1116999"/>
                    <a:pt x="0" y="719584"/>
                  </a:cubicBezTo>
                  <a:close/>
                </a:path>
              </a:pathLst>
            </a:custGeom>
            <a:solidFill>
              <a:srgbClr val="358FCB"/>
            </a:soli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KSO_Shape"/>
            <p:cNvSpPr>
              <a:spLocks/>
            </p:cNvSpPr>
            <p:nvPr/>
          </p:nvSpPr>
          <p:spPr bwMode="auto">
            <a:xfrm>
              <a:off x="4009925" y="3834019"/>
              <a:ext cx="877293" cy="602406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1725603" y="1447849"/>
            <a:ext cx="6340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构建优秀的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团队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，打造好用的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产品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grpSp>
        <p:nvGrpSpPr>
          <p:cNvPr id="51" name="Group 432"/>
          <p:cNvGrpSpPr/>
          <p:nvPr/>
        </p:nvGrpSpPr>
        <p:grpSpPr>
          <a:xfrm>
            <a:off x="927456" y="1136257"/>
            <a:ext cx="615017" cy="884704"/>
            <a:chOff x="2397125" y="1816100"/>
            <a:chExt cx="593725" cy="854075"/>
          </a:xfrm>
          <a:solidFill>
            <a:schemeClr val="bg1">
              <a:lumMod val="65000"/>
            </a:schemeClr>
          </a:solidFill>
        </p:grpSpPr>
        <p:sp>
          <p:nvSpPr>
            <p:cNvPr id="54" name="Freeform 228"/>
            <p:cNvSpPr>
              <a:spLocks noEditPoints="1"/>
            </p:cNvSpPr>
            <p:nvPr/>
          </p:nvSpPr>
          <p:spPr bwMode="auto">
            <a:xfrm>
              <a:off x="2397125" y="1816100"/>
              <a:ext cx="593725" cy="854075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229"/>
            <p:cNvSpPr>
              <a:spLocks/>
            </p:cNvSpPr>
            <p:nvPr/>
          </p:nvSpPr>
          <p:spPr bwMode="auto">
            <a:xfrm>
              <a:off x="2532063" y="1949450"/>
              <a:ext cx="174625" cy="173038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理念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38" name="Rectangle 29"/>
          <p:cNvSpPr/>
          <p:nvPr/>
        </p:nvSpPr>
        <p:spPr>
          <a:xfrm>
            <a:off x="620016" y="605681"/>
            <a:ext cx="9204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IDEA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8889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6041 L 0.03021 0.11782 C 0.03698 0.10879 0.0401 0.09537 0.0401 0.08125 C 0.0401 0.06528 0.03698 0.05254 0.03021 0.04328 L 2.22222E-6 2.22222E-6 " pathEditMode="relative" rAng="16200000" ptsTypes="FffFF">
                                      <p:cBhvr>
                                        <p:cTn id="2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-800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7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2604 7.40741E-7 L -0.09253 0.04329 C -0.08542 0.05324 -0.07465 0.0588 -0.06389 0.0588 C -0.05139 0.0588 -0.04114 0.05324 -0.03403 0.04329 L -1.38889E-6 7.40741E-7 " pathEditMode="relative" rAng="0" ptsTypes="FffFF">
                                      <p:cBhvr>
                                        <p:cTn id="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294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7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38889E-6 -0.16991 L -0.02396 -0.12477 C -0.02899 -0.11505 -0.0316 -0.10093 -0.0316 -0.08588 C -0.0316 -0.06921 -0.02899 -0.05556 -0.02396 -0.04606 L 1.38889E-6 -3.7037E-7 " pathEditMode="relative" rAng="5400000" ptsTypes="FffFF">
                                      <p:cBhvr>
                                        <p:cTn id="2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849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7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12292 -4.44444E-6 L 0.09028 -0.04074 C 0.08316 -0.05 0.07292 -0.05532 0.06215 -0.05532 C 0.05 -0.05532 0.0401 -0.05 0.03316 -0.04074 L 8.33333E-7 -4.44444E-6 " pathEditMode="relative" rAng="10800000" ptsTypes="FffFF">
                                      <p:cBhvr>
                                        <p:cTn id="3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</TotalTime>
  <Words>676</Words>
  <Application>Microsoft Office PowerPoint</Application>
  <PresentationFormat>全屏显示(4:3)</PresentationFormat>
  <Paragraphs>198</Paragraphs>
  <Slides>28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Company>http://www.ypppt.com/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admin</cp:lastModifiedBy>
  <cp:revision>1374</cp:revision>
  <dcterms:created xsi:type="dcterms:W3CDTF">2016-04-24T15:52:00Z</dcterms:created>
  <dcterms:modified xsi:type="dcterms:W3CDTF">2017-12-08T18:08:38Z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