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61" r:id="rId2"/>
    <p:sldId id="521" r:id="rId3"/>
    <p:sldId id="522" r:id="rId4"/>
    <p:sldId id="505" r:id="rId5"/>
    <p:sldId id="536" r:id="rId6"/>
    <p:sldId id="507" r:id="rId7"/>
    <p:sldId id="537" r:id="rId8"/>
    <p:sldId id="511" r:id="rId9"/>
    <p:sldId id="523" r:id="rId10"/>
    <p:sldId id="538" r:id="rId11"/>
    <p:sldId id="539" r:id="rId12"/>
    <p:sldId id="540" r:id="rId13"/>
    <p:sldId id="508" r:id="rId14"/>
    <p:sldId id="512" r:id="rId15"/>
    <p:sldId id="514" r:id="rId16"/>
    <p:sldId id="542" r:id="rId17"/>
    <p:sldId id="541" r:id="rId18"/>
    <p:sldId id="509" r:id="rId19"/>
    <p:sldId id="525" r:id="rId20"/>
    <p:sldId id="510" r:id="rId21"/>
    <p:sldId id="528" r:id="rId22"/>
    <p:sldId id="530" r:id="rId23"/>
    <p:sldId id="531" r:id="rId24"/>
    <p:sldId id="535" r:id="rId25"/>
    <p:sldId id="532" r:id="rId26"/>
    <p:sldId id="533" r:id="rId27"/>
    <p:sldId id="534" r:id="rId28"/>
    <p:sldId id="478" r:id="rId29"/>
    <p:sldId id="476" r:id="rId30"/>
  </p:sldIdLst>
  <p:sldSz cx="9144000" cy="6858000" type="screen4x3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94">
          <p15:clr>
            <a:srgbClr val="A4A3A4"/>
          </p15:clr>
        </p15:guide>
        <p15:guide id="2" pos="317">
          <p15:clr>
            <a:srgbClr val="A4A3A4"/>
          </p15:clr>
        </p15:guide>
        <p15:guide id="3" orient="horz" pos="146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544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8FCB"/>
    <a:srgbClr val="27506E"/>
    <a:srgbClr val="7F7F7F"/>
    <a:srgbClr val="E0E0E0"/>
    <a:srgbClr val="EFEFEF"/>
    <a:srgbClr val="2E4864"/>
    <a:srgbClr val="10327B"/>
    <a:srgbClr val="000000"/>
    <a:srgbClr val="FAFAFA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1" autoAdjust="0"/>
    <p:restoredTop sz="94360" autoAdjust="0"/>
  </p:normalViewPr>
  <p:slideViewPr>
    <p:cSldViewPr snapToGrid="0" showGuides="1">
      <p:cViewPr varScale="1">
        <p:scale>
          <a:sx n="120" d="100"/>
          <a:sy n="120" d="100"/>
        </p:scale>
        <p:origin x="-2002" y="-67"/>
      </p:cViewPr>
      <p:guideLst>
        <p:guide orient="horz" pos="4125"/>
        <p:guide orient="horz" pos="195"/>
        <p:guide orient="horz" pos="2160"/>
        <p:guide pos="317"/>
        <p:guide pos="2880"/>
        <p:guide pos="54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  <a:pPr/>
              <a:t>2019/5/8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2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  <a:pPr/>
              <a:t>2019/5/8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60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35"/>
          <p:cNvGrpSpPr/>
          <p:nvPr userDrawn="1"/>
        </p:nvGrpSpPr>
        <p:grpSpPr>
          <a:xfrm rot="16200000">
            <a:off x="291943" y="536125"/>
            <a:ext cx="462683" cy="81481"/>
            <a:chOff x="2013527" y="1616364"/>
            <a:chExt cx="576928" cy="101600"/>
          </a:xfrm>
        </p:grpSpPr>
        <p:sp>
          <p:nvSpPr>
            <p:cNvPr id="44" name="Oval 5"/>
            <p:cNvSpPr/>
            <p:nvPr userDrawn="1"/>
          </p:nvSpPr>
          <p:spPr>
            <a:xfrm>
              <a:off x="2013527" y="1616364"/>
              <a:ext cx="101600" cy="101600"/>
            </a:xfrm>
            <a:prstGeom prst="ellipse">
              <a:avLst/>
            </a:prstGeom>
            <a:solidFill>
              <a:srgbClr val="358FCB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Oval 52"/>
            <p:cNvSpPr/>
            <p:nvPr userDrawn="1"/>
          </p:nvSpPr>
          <p:spPr>
            <a:xfrm>
              <a:off x="2132359" y="1616364"/>
              <a:ext cx="101600" cy="101600"/>
            </a:xfrm>
            <a:prstGeom prst="ellipse">
              <a:avLst/>
            </a:prstGeom>
            <a:solidFill>
              <a:srgbClr val="358FCB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Oval 60"/>
            <p:cNvSpPr/>
            <p:nvPr userDrawn="1"/>
          </p:nvSpPr>
          <p:spPr>
            <a:xfrm>
              <a:off x="2251191" y="1616364"/>
              <a:ext cx="101600" cy="101600"/>
            </a:xfrm>
            <a:prstGeom prst="ellipse">
              <a:avLst/>
            </a:prstGeom>
            <a:solidFill>
              <a:srgbClr val="358FCB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Oval 61"/>
            <p:cNvSpPr/>
            <p:nvPr userDrawn="1"/>
          </p:nvSpPr>
          <p:spPr>
            <a:xfrm>
              <a:off x="2370023" y="1616364"/>
              <a:ext cx="101600" cy="101600"/>
            </a:xfrm>
            <a:prstGeom prst="ellipse">
              <a:avLst/>
            </a:prstGeom>
            <a:solidFill>
              <a:srgbClr val="358FC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8" name="Oval 62"/>
            <p:cNvSpPr/>
            <p:nvPr userDrawn="1"/>
          </p:nvSpPr>
          <p:spPr>
            <a:xfrm>
              <a:off x="2488855" y="1616364"/>
              <a:ext cx="101600" cy="101600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F7F7F7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716"/>
          <p:cNvSpPr/>
          <p:nvPr/>
        </p:nvSpPr>
        <p:spPr>
          <a:xfrm>
            <a:off x="0" y="4542645"/>
            <a:ext cx="9144000" cy="1416465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4" name="AutoShape 113"/>
          <p:cNvSpPr/>
          <p:nvPr/>
        </p:nvSpPr>
        <p:spPr bwMode="auto">
          <a:xfrm>
            <a:off x="146099" y="443345"/>
            <a:ext cx="3668626" cy="532938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7634 w 21600"/>
              <a:gd name="connsiteY3" fmla="*/ 7103 h 21599"/>
              <a:gd name="connsiteX4" fmla="*/ 10800 w 21600"/>
              <a:gd name="connsiteY4" fmla="*/ 1350 h 21599"/>
              <a:gd name="connsiteX5" fmla="*/ 19636 w 21600"/>
              <a:gd name="connsiteY5" fmla="*/ 7425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7634 w 21600"/>
              <a:gd name="connsiteY3" fmla="*/ 7103 h 21599"/>
              <a:gd name="connsiteX4" fmla="*/ 10800 w 21600"/>
              <a:gd name="connsiteY4" fmla="*/ 135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800 w 21600"/>
              <a:gd name="connsiteY4" fmla="*/ 135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14616 w 21600"/>
              <a:gd name="connsiteY13" fmla="*/ 15525 h 21599"/>
              <a:gd name="connsiteX14" fmla="*/ 14270 w 21600"/>
              <a:gd name="connsiteY14" fmla="*/ 16239 h 21599"/>
              <a:gd name="connsiteX15" fmla="*/ 7595 w 21600"/>
              <a:gd name="connsiteY15" fmla="*/ 16813 h 21599"/>
              <a:gd name="connsiteX16" fmla="*/ 13345 w 21600"/>
              <a:gd name="connsiteY16" fmla="*/ 18343 h 21599"/>
              <a:gd name="connsiteX17" fmla="*/ 8476 w 21600"/>
              <a:gd name="connsiteY17" fmla="*/ 18762 h 21599"/>
              <a:gd name="connsiteX18" fmla="*/ 7890 w 21600"/>
              <a:gd name="connsiteY18" fmla="*/ 17483 h 21599"/>
              <a:gd name="connsiteX19" fmla="*/ 7881 w 21600"/>
              <a:gd name="connsiteY19" fmla="*/ 17462 h 21599"/>
              <a:gd name="connsiteX20" fmla="*/ 13957 w 21600"/>
              <a:gd name="connsiteY20" fmla="*/ 16941 h 21599"/>
              <a:gd name="connsiteX21" fmla="*/ 13698 w 21600"/>
              <a:gd name="connsiteY21" fmla="*/ 17537 h 21599"/>
              <a:gd name="connsiteX22" fmla="*/ 13345 w 21600"/>
              <a:gd name="connsiteY22" fmla="*/ 18343 h 21599"/>
              <a:gd name="connsiteX23" fmla="*/ 10800 w 21600"/>
              <a:gd name="connsiteY23" fmla="*/ 0 h 21599"/>
              <a:gd name="connsiteX24" fmla="*/ 0 w 21600"/>
              <a:gd name="connsiteY24" fmla="*/ 7425 h 21599"/>
              <a:gd name="connsiteX25" fmla="*/ 4939 w 21600"/>
              <a:gd name="connsiteY25" fmla="*/ 15562 h 21599"/>
              <a:gd name="connsiteX26" fmla="*/ 10800 w 21600"/>
              <a:gd name="connsiteY26" fmla="*/ 21599 h 21599"/>
              <a:gd name="connsiteX27" fmla="*/ 16660 w 21600"/>
              <a:gd name="connsiteY27" fmla="*/ 15577 h 21599"/>
              <a:gd name="connsiteX28" fmla="*/ 21600 w 21600"/>
              <a:gd name="connsiteY28" fmla="*/ 7425 h 21599"/>
              <a:gd name="connsiteX29" fmla="*/ 10800 w 21600"/>
              <a:gd name="connsiteY29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5681 w 21600"/>
              <a:gd name="connsiteY3" fmla="*/ 7446 h 21599"/>
              <a:gd name="connsiteX4" fmla="*/ 11068 w 21600"/>
              <a:gd name="connsiteY4" fmla="*/ 7318 h 21599"/>
              <a:gd name="connsiteX5" fmla="*/ 10904 w 21600"/>
              <a:gd name="connsiteY5" fmla="*/ 9690 h 21599"/>
              <a:gd name="connsiteX6" fmla="*/ 10896 w 21600"/>
              <a:gd name="connsiteY6" fmla="*/ 7568 h 21599"/>
              <a:gd name="connsiteX7" fmla="*/ 17029 w 21600"/>
              <a:gd name="connsiteY7" fmla="*/ 12011 h 21599"/>
              <a:gd name="connsiteX8" fmla="*/ 15386 w 21600"/>
              <a:gd name="connsiteY8" fmla="*/ 14175 h 21599"/>
              <a:gd name="connsiteX9" fmla="*/ 10800 w 21600"/>
              <a:gd name="connsiteY9" fmla="*/ 20249 h 21599"/>
              <a:gd name="connsiteX10" fmla="*/ 8839 w 21600"/>
              <a:gd name="connsiteY10" fmla="*/ 19406 h 21599"/>
              <a:gd name="connsiteX11" fmla="*/ 13000 w 21600"/>
              <a:gd name="connsiteY11" fmla="*/ 19048 h 21599"/>
              <a:gd name="connsiteX12" fmla="*/ 10800 w 21600"/>
              <a:gd name="connsiteY12" fmla="*/ 20249 h 21599"/>
              <a:gd name="connsiteX13" fmla="*/ 7595 w 21600"/>
              <a:gd name="connsiteY13" fmla="*/ 16813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14616 w 21600"/>
              <a:gd name="connsiteY13" fmla="*/ 15525 h 21599"/>
              <a:gd name="connsiteX14" fmla="*/ 14270 w 21600"/>
              <a:gd name="connsiteY14" fmla="*/ 16239 h 21599"/>
              <a:gd name="connsiteX15" fmla="*/ 7595 w 21600"/>
              <a:gd name="connsiteY15" fmla="*/ 16813 h 21599"/>
              <a:gd name="connsiteX16" fmla="*/ 13345 w 21600"/>
              <a:gd name="connsiteY16" fmla="*/ 18343 h 21599"/>
              <a:gd name="connsiteX17" fmla="*/ 8476 w 21600"/>
              <a:gd name="connsiteY17" fmla="*/ 18762 h 21599"/>
              <a:gd name="connsiteX18" fmla="*/ 7890 w 21600"/>
              <a:gd name="connsiteY18" fmla="*/ 17483 h 21599"/>
              <a:gd name="connsiteX19" fmla="*/ 7881 w 21600"/>
              <a:gd name="connsiteY19" fmla="*/ 17462 h 21599"/>
              <a:gd name="connsiteX20" fmla="*/ 13957 w 21600"/>
              <a:gd name="connsiteY20" fmla="*/ 16941 h 21599"/>
              <a:gd name="connsiteX21" fmla="*/ 13698 w 21600"/>
              <a:gd name="connsiteY21" fmla="*/ 17537 h 21599"/>
              <a:gd name="connsiteX22" fmla="*/ 13345 w 21600"/>
              <a:gd name="connsiteY22" fmla="*/ 18343 h 21599"/>
              <a:gd name="connsiteX23" fmla="*/ 10800 w 21600"/>
              <a:gd name="connsiteY23" fmla="*/ 0 h 21599"/>
              <a:gd name="connsiteX24" fmla="*/ 0 w 21600"/>
              <a:gd name="connsiteY24" fmla="*/ 7425 h 21599"/>
              <a:gd name="connsiteX25" fmla="*/ 4939 w 21600"/>
              <a:gd name="connsiteY25" fmla="*/ 15562 h 21599"/>
              <a:gd name="connsiteX26" fmla="*/ 10800 w 21600"/>
              <a:gd name="connsiteY26" fmla="*/ 21599 h 21599"/>
              <a:gd name="connsiteX27" fmla="*/ 16660 w 21600"/>
              <a:gd name="connsiteY27" fmla="*/ 15577 h 21599"/>
              <a:gd name="connsiteX28" fmla="*/ 21600 w 21600"/>
              <a:gd name="connsiteY28" fmla="*/ 7425 h 21599"/>
              <a:gd name="connsiteX29" fmla="*/ 10800 w 21600"/>
              <a:gd name="connsiteY29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7029 w 21600"/>
              <a:gd name="connsiteY5" fmla="*/ 12011 h 21599"/>
              <a:gd name="connsiteX6" fmla="*/ 15386 w 21600"/>
              <a:gd name="connsiteY6" fmla="*/ 14175 h 21599"/>
              <a:gd name="connsiteX7" fmla="*/ 10800 w 21600"/>
              <a:gd name="connsiteY7" fmla="*/ 20249 h 21599"/>
              <a:gd name="connsiteX8" fmla="*/ 8839 w 21600"/>
              <a:gd name="connsiteY8" fmla="*/ 19406 h 21599"/>
              <a:gd name="connsiteX9" fmla="*/ 13000 w 21600"/>
              <a:gd name="connsiteY9" fmla="*/ 19048 h 21599"/>
              <a:gd name="connsiteX10" fmla="*/ 10800 w 21600"/>
              <a:gd name="connsiteY10" fmla="*/ 20249 h 21599"/>
              <a:gd name="connsiteX11" fmla="*/ 7595 w 21600"/>
              <a:gd name="connsiteY11" fmla="*/ 16813 h 21599"/>
              <a:gd name="connsiteX12" fmla="*/ 14616 w 21600"/>
              <a:gd name="connsiteY12" fmla="*/ 15525 h 21599"/>
              <a:gd name="connsiteX13" fmla="*/ 14270 w 21600"/>
              <a:gd name="connsiteY13" fmla="*/ 16239 h 21599"/>
              <a:gd name="connsiteX14" fmla="*/ 7595 w 21600"/>
              <a:gd name="connsiteY14" fmla="*/ 16813 h 21599"/>
              <a:gd name="connsiteX15" fmla="*/ 13345 w 21600"/>
              <a:gd name="connsiteY15" fmla="*/ 18343 h 21599"/>
              <a:gd name="connsiteX16" fmla="*/ 8476 w 21600"/>
              <a:gd name="connsiteY16" fmla="*/ 18762 h 21599"/>
              <a:gd name="connsiteX17" fmla="*/ 7890 w 21600"/>
              <a:gd name="connsiteY17" fmla="*/ 17483 h 21599"/>
              <a:gd name="connsiteX18" fmla="*/ 7881 w 21600"/>
              <a:gd name="connsiteY18" fmla="*/ 17462 h 21599"/>
              <a:gd name="connsiteX19" fmla="*/ 13957 w 21600"/>
              <a:gd name="connsiteY19" fmla="*/ 16941 h 21599"/>
              <a:gd name="connsiteX20" fmla="*/ 13698 w 21600"/>
              <a:gd name="connsiteY20" fmla="*/ 17537 h 21599"/>
              <a:gd name="connsiteX21" fmla="*/ 13345 w 21600"/>
              <a:gd name="connsiteY21" fmla="*/ 18343 h 21599"/>
              <a:gd name="connsiteX22" fmla="*/ 10800 w 21600"/>
              <a:gd name="connsiteY22" fmla="*/ 0 h 21599"/>
              <a:gd name="connsiteX23" fmla="*/ 0 w 21600"/>
              <a:gd name="connsiteY23" fmla="*/ 7425 h 21599"/>
              <a:gd name="connsiteX24" fmla="*/ 4939 w 21600"/>
              <a:gd name="connsiteY24" fmla="*/ 15562 h 21599"/>
              <a:gd name="connsiteX25" fmla="*/ 10800 w 21600"/>
              <a:gd name="connsiteY25" fmla="*/ 21599 h 21599"/>
              <a:gd name="connsiteX26" fmla="*/ 16660 w 21600"/>
              <a:gd name="connsiteY26" fmla="*/ 15577 h 21599"/>
              <a:gd name="connsiteX27" fmla="*/ 21600 w 21600"/>
              <a:gd name="connsiteY27" fmla="*/ 7425 h 21599"/>
              <a:gd name="connsiteX28" fmla="*/ 10800 w 21600"/>
              <a:gd name="connsiteY28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0904 w 21600"/>
              <a:gd name="connsiteY3" fmla="*/ 9690 h 21599"/>
              <a:gd name="connsiteX4" fmla="*/ 17029 w 21600"/>
              <a:gd name="connsiteY4" fmla="*/ 12011 h 21599"/>
              <a:gd name="connsiteX5" fmla="*/ 15386 w 21600"/>
              <a:gd name="connsiteY5" fmla="*/ 14175 h 21599"/>
              <a:gd name="connsiteX6" fmla="*/ 10800 w 21600"/>
              <a:gd name="connsiteY6" fmla="*/ 20249 h 21599"/>
              <a:gd name="connsiteX7" fmla="*/ 8839 w 21600"/>
              <a:gd name="connsiteY7" fmla="*/ 19406 h 21599"/>
              <a:gd name="connsiteX8" fmla="*/ 13000 w 21600"/>
              <a:gd name="connsiteY8" fmla="*/ 19048 h 21599"/>
              <a:gd name="connsiteX9" fmla="*/ 10800 w 21600"/>
              <a:gd name="connsiteY9" fmla="*/ 20249 h 21599"/>
              <a:gd name="connsiteX10" fmla="*/ 7595 w 21600"/>
              <a:gd name="connsiteY10" fmla="*/ 16813 h 21599"/>
              <a:gd name="connsiteX11" fmla="*/ 14616 w 21600"/>
              <a:gd name="connsiteY11" fmla="*/ 15525 h 21599"/>
              <a:gd name="connsiteX12" fmla="*/ 14270 w 21600"/>
              <a:gd name="connsiteY12" fmla="*/ 16239 h 21599"/>
              <a:gd name="connsiteX13" fmla="*/ 7595 w 21600"/>
              <a:gd name="connsiteY13" fmla="*/ 16813 h 21599"/>
              <a:gd name="connsiteX14" fmla="*/ 13345 w 21600"/>
              <a:gd name="connsiteY14" fmla="*/ 18343 h 21599"/>
              <a:gd name="connsiteX15" fmla="*/ 8476 w 21600"/>
              <a:gd name="connsiteY15" fmla="*/ 18762 h 21599"/>
              <a:gd name="connsiteX16" fmla="*/ 7890 w 21600"/>
              <a:gd name="connsiteY16" fmla="*/ 17483 h 21599"/>
              <a:gd name="connsiteX17" fmla="*/ 7881 w 21600"/>
              <a:gd name="connsiteY17" fmla="*/ 17462 h 21599"/>
              <a:gd name="connsiteX18" fmla="*/ 13957 w 21600"/>
              <a:gd name="connsiteY18" fmla="*/ 16941 h 21599"/>
              <a:gd name="connsiteX19" fmla="*/ 13698 w 21600"/>
              <a:gd name="connsiteY19" fmla="*/ 17537 h 21599"/>
              <a:gd name="connsiteX20" fmla="*/ 13345 w 21600"/>
              <a:gd name="connsiteY20" fmla="*/ 18343 h 21599"/>
              <a:gd name="connsiteX21" fmla="*/ 10800 w 21600"/>
              <a:gd name="connsiteY21" fmla="*/ 0 h 21599"/>
              <a:gd name="connsiteX22" fmla="*/ 0 w 21600"/>
              <a:gd name="connsiteY22" fmla="*/ 7425 h 21599"/>
              <a:gd name="connsiteX23" fmla="*/ 4939 w 21600"/>
              <a:gd name="connsiteY23" fmla="*/ 15562 h 21599"/>
              <a:gd name="connsiteX24" fmla="*/ 10800 w 21600"/>
              <a:gd name="connsiteY24" fmla="*/ 21599 h 21599"/>
              <a:gd name="connsiteX25" fmla="*/ 16660 w 21600"/>
              <a:gd name="connsiteY25" fmla="*/ 15577 h 21599"/>
              <a:gd name="connsiteX26" fmla="*/ 21600 w 21600"/>
              <a:gd name="connsiteY26" fmla="*/ 7425 h 21599"/>
              <a:gd name="connsiteX27" fmla="*/ 10800 w 21600"/>
              <a:gd name="connsiteY27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7029 w 21600"/>
              <a:gd name="connsiteY3" fmla="*/ 12011 h 21599"/>
              <a:gd name="connsiteX4" fmla="*/ 15386 w 21600"/>
              <a:gd name="connsiteY4" fmla="*/ 14175 h 21599"/>
              <a:gd name="connsiteX5" fmla="*/ 10800 w 21600"/>
              <a:gd name="connsiteY5" fmla="*/ 20249 h 21599"/>
              <a:gd name="connsiteX6" fmla="*/ 8839 w 21600"/>
              <a:gd name="connsiteY6" fmla="*/ 19406 h 21599"/>
              <a:gd name="connsiteX7" fmla="*/ 13000 w 21600"/>
              <a:gd name="connsiteY7" fmla="*/ 19048 h 21599"/>
              <a:gd name="connsiteX8" fmla="*/ 10800 w 21600"/>
              <a:gd name="connsiteY8" fmla="*/ 20249 h 21599"/>
              <a:gd name="connsiteX9" fmla="*/ 7595 w 21600"/>
              <a:gd name="connsiteY9" fmla="*/ 16813 h 21599"/>
              <a:gd name="connsiteX10" fmla="*/ 14616 w 21600"/>
              <a:gd name="connsiteY10" fmla="*/ 15525 h 21599"/>
              <a:gd name="connsiteX11" fmla="*/ 14270 w 21600"/>
              <a:gd name="connsiteY11" fmla="*/ 16239 h 21599"/>
              <a:gd name="connsiteX12" fmla="*/ 7595 w 21600"/>
              <a:gd name="connsiteY12" fmla="*/ 16813 h 21599"/>
              <a:gd name="connsiteX13" fmla="*/ 13345 w 21600"/>
              <a:gd name="connsiteY13" fmla="*/ 18343 h 21599"/>
              <a:gd name="connsiteX14" fmla="*/ 8476 w 21600"/>
              <a:gd name="connsiteY14" fmla="*/ 18762 h 21599"/>
              <a:gd name="connsiteX15" fmla="*/ 7890 w 21600"/>
              <a:gd name="connsiteY15" fmla="*/ 17483 h 21599"/>
              <a:gd name="connsiteX16" fmla="*/ 7881 w 21600"/>
              <a:gd name="connsiteY16" fmla="*/ 17462 h 21599"/>
              <a:gd name="connsiteX17" fmla="*/ 13957 w 21600"/>
              <a:gd name="connsiteY17" fmla="*/ 16941 h 21599"/>
              <a:gd name="connsiteX18" fmla="*/ 13698 w 21600"/>
              <a:gd name="connsiteY18" fmla="*/ 17537 h 21599"/>
              <a:gd name="connsiteX19" fmla="*/ 13345 w 21600"/>
              <a:gd name="connsiteY19" fmla="*/ 18343 h 21599"/>
              <a:gd name="connsiteX20" fmla="*/ 10800 w 21600"/>
              <a:gd name="connsiteY20" fmla="*/ 0 h 21599"/>
              <a:gd name="connsiteX21" fmla="*/ 0 w 21600"/>
              <a:gd name="connsiteY21" fmla="*/ 7425 h 21599"/>
              <a:gd name="connsiteX22" fmla="*/ 4939 w 21600"/>
              <a:gd name="connsiteY22" fmla="*/ 15562 h 21599"/>
              <a:gd name="connsiteX23" fmla="*/ 10800 w 21600"/>
              <a:gd name="connsiteY23" fmla="*/ 21599 h 21599"/>
              <a:gd name="connsiteX24" fmla="*/ 16660 w 21600"/>
              <a:gd name="connsiteY24" fmla="*/ 15577 h 21599"/>
              <a:gd name="connsiteX25" fmla="*/ 21600 w 21600"/>
              <a:gd name="connsiteY25" fmla="*/ 7425 h 21599"/>
              <a:gd name="connsiteX26" fmla="*/ 10800 w 21600"/>
              <a:gd name="connsiteY26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17029 w 21600"/>
              <a:gd name="connsiteY2" fmla="*/ 12011 h 21599"/>
              <a:gd name="connsiteX3" fmla="*/ 15386 w 21600"/>
              <a:gd name="connsiteY3" fmla="*/ 14175 h 21599"/>
              <a:gd name="connsiteX4" fmla="*/ 10800 w 21600"/>
              <a:gd name="connsiteY4" fmla="*/ 20249 h 21599"/>
              <a:gd name="connsiteX5" fmla="*/ 8839 w 21600"/>
              <a:gd name="connsiteY5" fmla="*/ 19406 h 21599"/>
              <a:gd name="connsiteX6" fmla="*/ 13000 w 21600"/>
              <a:gd name="connsiteY6" fmla="*/ 19048 h 21599"/>
              <a:gd name="connsiteX7" fmla="*/ 10800 w 21600"/>
              <a:gd name="connsiteY7" fmla="*/ 20249 h 21599"/>
              <a:gd name="connsiteX8" fmla="*/ 7595 w 21600"/>
              <a:gd name="connsiteY8" fmla="*/ 16813 h 21599"/>
              <a:gd name="connsiteX9" fmla="*/ 14616 w 21600"/>
              <a:gd name="connsiteY9" fmla="*/ 15525 h 21599"/>
              <a:gd name="connsiteX10" fmla="*/ 14270 w 21600"/>
              <a:gd name="connsiteY10" fmla="*/ 16239 h 21599"/>
              <a:gd name="connsiteX11" fmla="*/ 7595 w 21600"/>
              <a:gd name="connsiteY11" fmla="*/ 16813 h 21599"/>
              <a:gd name="connsiteX12" fmla="*/ 13345 w 21600"/>
              <a:gd name="connsiteY12" fmla="*/ 18343 h 21599"/>
              <a:gd name="connsiteX13" fmla="*/ 8476 w 21600"/>
              <a:gd name="connsiteY13" fmla="*/ 18762 h 21599"/>
              <a:gd name="connsiteX14" fmla="*/ 7890 w 21600"/>
              <a:gd name="connsiteY14" fmla="*/ 17483 h 21599"/>
              <a:gd name="connsiteX15" fmla="*/ 7881 w 21600"/>
              <a:gd name="connsiteY15" fmla="*/ 17462 h 21599"/>
              <a:gd name="connsiteX16" fmla="*/ 13957 w 21600"/>
              <a:gd name="connsiteY16" fmla="*/ 16941 h 21599"/>
              <a:gd name="connsiteX17" fmla="*/ 13698 w 21600"/>
              <a:gd name="connsiteY17" fmla="*/ 17537 h 21599"/>
              <a:gd name="connsiteX18" fmla="*/ 13345 w 21600"/>
              <a:gd name="connsiteY18" fmla="*/ 18343 h 21599"/>
              <a:gd name="connsiteX19" fmla="*/ 10800 w 21600"/>
              <a:gd name="connsiteY19" fmla="*/ 0 h 21599"/>
              <a:gd name="connsiteX20" fmla="*/ 0 w 21600"/>
              <a:gd name="connsiteY20" fmla="*/ 7425 h 21599"/>
              <a:gd name="connsiteX21" fmla="*/ 4939 w 21600"/>
              <a:gd name="connsiteY21" fmla="*/ 15562 h 21599"/>
              <a:gd name="connsiteX22" fmla="*/ 10800 w 21600"/>
              <a:gd name="connsiteY22" fmla="*/ 21599 h 21599"/>
              <a:gd name="connsiteX23" fmla="*/ 16660 w 21600"/>
              <a:gd name="connsiteY23" fmla="*/ 15577 h 21599"/>
              <a:gd name="connsiteX24" fmla="*/ 21600 w 21600"/>
              <a:gd name="connsiteY24" fmla="*/ 7425 h 21599"/>
              <a:gd name="connsiteX25" fmla="*/ 10800 w 21600"/>
              <a:gd name="connsiteY25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15386 w 21600"/>
              <a:gd name="connsiteY2" fmla="*/ 14175 h 21599"/>
              <a:gd name="connsiteX3" fmla="*/ 10800 w 21600"/>
              <a:gd name="connsiteY3" fmla="*/ 20249 h 21599"/>
              <a:gd name="connsiteX4" fmla="*/ 8839 w 21600"/>
              <a:gd name="connsiteY4" fmla="*/ 19406 h 21599"/>
              <a:gd name="connsiteX5" fmla="*/ 13000 w 21600"/>
              <a:gd name="connsiteY5" fmla="*/ 19048 h 21599"/>
              <a:gd name="connsiteX6" fmla="*/ 10800 w 21600"/>
              <a:gd name="connsiteY6" fmla="*/ 20249 h 21599"/>
              <a:gd name="connsiteX7" fmla="*/ 7595 w 21600"/>
              <a:gd name="connsiteY7" fmla="*/ 16813 h 21599"/>
              <a:gd name="connsiteX8" fmla="*/ 14616 w 21600"/>
              <a:gd name="connsiteY8" fmla="*/ 15525 h 21599"/>
              <a:gd name="connsiteX9" fmla="*/ 14270 w 21600"/>
              <a:gd name="connsiteY9" fmla="*/ 16239 h 21599"/>
              <a:gd name="connsiteX10" fmla="*/ 7595 w 21600"/>
              <a:gd name="connsiteY10" fmla="*/ 16813 h 21599"/>
              <a:gd name="connsiteX11" fmla="*/ 13345 w 21600"/>
              <a:gd name="connsiteY11" fmla="*/ 18343 h 21599"/>
              <a:gd name="connsiteX12" fmla="*/ 8476 w 21600"/>
              <a:gd name="connsiteY12" fmla="*/ 18762 h 21599"/>
              <a:gd name="connsiteX13" fmla="*/ 7890 w 21600"/>
              <a:gd name="connsiteY13" fmla="*/ 17483 h 21599"/>
              <a:gd name="connsiteX14" fmla="*/ 7881 w 21600"/>
              <a:gd name="connsiteY14" fmla="*/ 17462 h 21599"/>
              <a:gd name="connsiteX15" fmla="*/ 13957 w 21600"/>
              <a:gd name="connsiteY15" fmla="*/ 16941 h 21599"/>
              <a:gd name="connsiteX16" fmla="*/ 13698 w 21600"/>
              <a:gd name="connsiteY16" fmla="*/ 17537 h 21599"/>
              <a:gd name="connsiteX17" fmla="*/ 13345 w 21600"/>
              <a:gd name="connsiteY17" fmla="*/ 18343 h 21599"/>
              <a:gd name="connsiteX18" fmla="*/ 10800 w 21600"/>
              <a:gd name="connsiteY18" fmla="*/ 0 h 21599"/>
              <a:gd name="connsiteX19" fmla="*/ 0 w 21600"/>
              <a:gd name="connsiteY19" fmla="*/ 7425 h 21599"/>
              <a:gd name="connsiteX20" fmla="*/ 4939 w 21600"/>
              <a:gd name="connsiteY20" fmla="*/ 15562 h 21599"/>
              <a:gd name="connsiteX21" fmla="*/ 10800 w 21600"/>
              <a:gd name="connsiteY21" fmla="*/ 21599 h 21599"/>
              <a:gd name="connsiteX22" fmla="*/ 16660 w 21600"/>
              <a:gd name="connsiteY22" fmla="*/ 15577 h 21599"/>
              <a:gd name="connsiteX23" fmla="*/ 21600 w 21600"/>
              <a:gd name="connsiteY23" fmla="*/ 7425 h 21599"/>
              <a:gd name="connsiteX24" fmla="*/ 10800 w 21600"/>
              <a:gd name="connsiteY24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10800 w 21600"/>
              <a:gd name="connsiteY2" fmla="*/ 20249 h 21599"/>
              <a:gd name="connsiteX3" fmla="*/ 8839 w 21600"/>
              <a:gd name="connsiteY3" fmla="*/ 19406 h 21599"/>
              <a:gd name="connsiteX4" fmla="*/ 13000 w 21600"/>
              <a:gd name="connsiteY4" fmla="*/ 19048 h 21599"/>
              <a:gd name="connsiteX5" fmla="*/ 10800 w 21600"/>
              <a:gd name="connsiteY5" fmla="*/ 20249 h 21599"/>
              <a:gd name="connsiteX6" fmla="*/ 7595 w 21600"/>
              <a:gd name="connsiteY6" fmla="*/ 16813 h 21599"/>
              <a:gd name="connsiteX7" fmla="*/ 14616 w 21600"/>
              <a:gd name="connsiteY7" fmla="*/ 15525 h 21599"/>
              <a:gd name="connsiteX8" fmla="*/ 14270 w 21600"/>
              <a:gd name="connsiteY8" fmla="*/ 16239 h 21599"/>
              <a:gd name="connsiteX9" fmla="*/ 7595 w 21600"/>
              <a:gd name="connsiteY9" fmla="*/ 16813 h 21599"/>
              <a:gd name="connsiteX10" fmla="*/ 13345 w 21600"/>
              <a:gd name="connsiteY10" fmla="*/ 18343 h 21599"/>
              <a:gd name="connsiteX11" fmla="*/ 8476 w 21600"/>
              <a:gd name="connsiteY11" fmla="*/ 18762 h 21599"/>
              <a:gd name="connsiteX12" fmla="*/ 7890 w 21600"/>
              <a:gd name="connsiteY12" fmla="*/ 17483 h 21599"/>
              <a:gd name="connsiteX13" fmla="*/ 7881 w 21600"/>
              <a:gd name="connsiteY13" fmla="*/ 17462 h 21599"/>
              <a:gd name="connsiteX14" fmla="*/ 13957 w 21600"/>
              <a:gd name="connsiteY14" fmla="*/ 16941 h 21599"/>
              <a:gd name="connsiteX15" fmla="*/ 13698 w 21600"/>
              <a:gd name="connsiteY15" fmla="*/ 17537 h 21599"/>
              <a:gd name="connsiteX16" fmla="*/ 13345 w 21600"/>
              <a:gd name="connsiteY16" fmla="*/ 18343 h 21599"/>
              <a:gd name="connsiteX17" fmla="*/ 10800 w 21600"/>
              <a:gd name="connsiteY17" fmla="*/ 0 h 21599"/>
              <a:gd name="connsiteX18" fmla="*/ 0 w 21600"/>
              <a:gd name="connsiteY18" fmla="*/ 7425 h 21599"/>
              <a:gd name="connsiteX19" fmla="*/ 4939 w 21600"/>
              <a:gd name="connsiteY19" fmla="*/ 15562 h 21599"/>
              <a:gd name="connsiteX20" fmla="*/ 10800 w 21600"/>
              <a:gd name="connsiteY20" fmla="*/ 21599 h 21599"/>
              <a:gd name="connsiteX21" fmla="*/ 16660 w 21600"/>
              <a:gd name="connsiteY21" fmla="*/ 15577 h 21599"/>
              <a:gd name="connsiteX22" fmla="*/ 21600 w 21600"/>
              <a:gd name="connsiteY22" fmla="*/ 7425 h 21599"/>
              <a:gd name="connsiteX23" fmla="*/ 10800 w 21600"/>
              <a:gd name="connsiteY23" fmla="*/ 0 h 21599"/>
              <a:gd name="connsiteX0" fmla="*/ 10800 w 21600"/>
              <a:gd name="connsiteY0" fmla="*/ 20249 h 21599"/>
              <a:gd name="connsiteX1" fmla="*/ 8839 w 21600"/>
              <a:gd name="connsiteY1" fmla="*/ 19406 h 21599"/>
              <a:gd name="connsiteX2" fmla="*/ 13000 w 21600"/>
              <a:gd name="connsiteY2" fmla="*/ 19048 h 21599"/>
              <a:gd name="connsiteX3" fmla="*/ 10800 w 21600"/>
              <a:gd name="connsiteY3" fmla="*/ 20249 h 21599"/>
              <a:gd name="connsiteX4" fmla="*/ 7595 w 21600"/>
              <a:gd name="connsiteY4" fmla="*/ 16813 h 21599"/>
              <a:gd name="connsiteX5" fmla="*/ 14616 w 21600"/>
              <a:gd name="connsiteY5" fmla="*/ 15525 h 21599"/>
              <a:gd name="connsiteX6" fmla="*/ 14270 w 21600"/>
              <a:gd name="connsiteY6" fmla="*/ 16239 h 21599"/>
              <a:gd name="connsiteX7" fmla="*/ 7595 w 21600"/>
              <a:gd name="connsiteY7" fmla="*/ 16813 h 21599"/>
              <a:gd name="connsiteX8" fmla="*/ 13345 w 21600"/>
              <a:gd name="connsiteY8" fmla="*/ 18343 h 21599"/>
              <a:gd name="connsiteX9" fmla="*/ 8476 w 21600"/>
              <a:gd name="connsiteY9" fmla="*/ 18762 h 21599"/>
              <a:gd name="connsiteX10" fmla="*/ 7890 w 21600"/>
              <a:gd name="connsiteY10" fmla="*/ 17483 h 21599"/>
              <a:gd name="connsiteX11" fmla="*/ 7881 w 21600"/>
              <a:gd name="connsiteY11" fmla="*/ 17462 h 21599"/>
              <a:gd name="connsiteX12" fmla="*/ 13957 w 21600"/>
              <a:gd name="connsiteY12" fmla="*/ 16941 h 21599"/>
              <a:gd name="connsiteX13" fmla="*/ 13698 w 21600"/>
              <a:gd name="connsiteY13" fmla="*/ 17537 h 21599"/>
              <a:gd name="connsiteX14" fmla="*/ 13345 w 21600"/>
              <a:gd name="connsiteY14" fmla="*/ 18343 h 21599"/>
              <a:gd name="connsiteX15" fmla="*/ 10800 w 21600"/>
              <a:gd name="connsiteY15" fmla="*/ 0 h 21599"/>
              <a:gd name="connsiteX16" fmla="*/ 0 w 21600"/>
              <a:gd name="connsiteY16" fmla="*/ 7425 h 21599"/>
              <a:gd name="connsiteX17" fmla="*/ 4939 w 21600"/>
              <a:gd name="connsiteY17" fmla="*/ 15562 h 21599"/>
              <a:gd name="connsiteX18" fmla="*/ 10800 w 21600"/>
              <a:gd name="connsiteY18" fmla="*/ 21599 h 21599"/>
              <a:gd name="connsiteX19" fmla="*/ 16660 w 21600"/>
              <a:gd name="connsiteY19" fmla="*/ 15577 h 21599"/>
              <a:gd name="connsiteX20" fmla="*/ 21600 w 21600"/>
              <a:gd name="connsiteY20" fmla="*/ 7425 h 21599"/>
              <a:gd name="connsiteX21" fmla="*/ 10800 w 21600"/>
              <a:gd name="connsiteY21" fmla="*/ 0 h 21599"/>
              <a:gd name="connsiteX0" fmla="*/ 10800 w 21600"/>
              <a:gd name="connsiteY0" fmla="*/ 20249 h 21599"/>
              <a:gd name="connsiteX1" fmla="*/ 8839 w 21600"/>
              <a:gd name="connsiteY1" fmla="*/ 19406 h 21599"/>
              <a:gd name="connsiteX2" fmla="*/ 13000 w 21600"/>
              <a:gd name="connsiteY2" fmla="*/ 19048 h 21599"/>
              <a:gd name="connsiteX3" fmla="*/ 7595 w 21600"/>
              <a:gd name="connsiteY3" fmla="*/ 16813 h 21599"/>
              <a:gd name="connsiteX4" fmla="*/ 14616 w 21600"/>
              <a:gd name="connsiteY4" fmla="*/ 15525 h 21599"/>
              <a:gd name="connsiteX5" fmla="*/ 14270 w 21600"/>
              <a:gd name="connsiteY5" fmla="*/ 16239 h 21599"/>
              <a:gd name="connsiteX6" fmla="*/ 7595 w 21600"/>
              <a:gd name="connsiteY6" fmla="*/ 16813 h 21599"/>
              <a:gd name="connsiteX7" fmla="*/ 13345 w 21600"/>
              <a:gd name="connsiteY7" fmla="*/ 18343 h 21599"/>
              <a:gd name="connsiteX8" fmla="*/ 8476 w 21600"/>
              <a:gd name="connsiteY8" fmla="*/ 18762 h 21599"/>
              <a:gd name="connsiteX9" fmla="*/ 7890 w 21600"/>
              <a:gd name="connsiteY9" fmla="*/ 17483 h 21599"/>
              <a:gd name="connsiteX10" fmla="*/ 7881 w 21600"/>
              <a:gd name="connsiteY10" fmla="*/ 17462 h 21599"/>
              <a:gd name="connsiteX11" fmla="*/ 13957 w 21600"/>
              <a:gd name="connsiteY11" fmla="*/ 16941 h 21599"/>
              <a:gd name="connsiteX12" fmla="*/ 13698 w 21600"/>
              <a:gd name="connsiteY12" fmla="*/ 17537 h 21599"/>
              <a:gd name="connsiteX13" fmla="*/ 13345 w 21600"/>
              <a:gd name="connsiteY13" fmla="*/ 18343 h 21599"/>
              <a:gd name="connsiteX14" fmla="*/ 10800 w 21600"/>
              <a:gd name="connsiteY14" fmla="*/ 0 h 21599"/>
              <a:gd name="connsiteX15" fmla="*/ 0 w 21600"/>
              <a:gd name="connsiteY15" fmla="*/ 7425 h 21599"/>
              <a:gd name="connsiteX16" fmla="*/ 4939 w 21600"/>
              <a:gd name="connsiteY16" fmla="*/ 15562 h 21599"/>
              <a:gd name="connsiteX17" fmla="*/ 10800 w 21600"/>
              <a:gd name="connsiteY17" fmla="*/ 21599 h 21599"/>
              <a:gd name="connsiteX18" fmla="*/ 16660 w 21600"/>
              <a:gd name="connsiteY18" fmla="*/ 15577 h 21599"/>
              <a:gd name="connsiteX19" fmla="*/ 21600 w 21600"/>
              <a:gd name="connsiteY19" fmla="*/ 7425 h 21599"/>
              <a:gd name="connsiteX20" fmla="*/ 10800 w 21600"/>
              <a:gd name="connsiteY20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3957 w 21600"/>
              <a:gd name="connsiteY10" fmla="*/ 16941 h 21599"/>
              <a:gd name="connsiteX11" fmla="*/ 13698 w 21600"/>
              <a:gd name="connsiteY11" fmla="*/ 17537 h 21599"/>
              <a:gd name="connsiteX12" fmla="*/ 13345 w 21600"/>
              <a:gd name="connsiteY12" fmla="*/ 18343 h 21599"/>
              <a:gd name="connsiteX13" fmla="*/ 10800 w 21600"/>
              <a:gd name="connsiteY13" fmla="*/ 0 h 21599"/>
              <a:gd name="connsiteX14" fmla="*/ 0 w 21600"/>
              <a:gd name="connsiteY14" fmla="*/ 7425 h 21599"/>
              <a:gd name="connsiteX15" fmla="*/ 4939 w 21600"/>
              <a:gd name="connsiteY15" fmla="*/ 15562 h 21599"/>
              <a:gd name="connsiteX16" fmla="*/ 10800 w 21600"/>
              <a:gd name="connsiteY16" fmla="*/ 21599 h 21599"/>
              <a:gd name="connsiteX17" fmla="*/ 16660 w 21600"/>
              <a:gd name="connsiteY17" fmla="*/ 15577 h 21599"/>
              <a:gd name="connsiteX18" fmla="*/ 21600 w 21600"/>
              <a:gd name="connsiteY18" fmla="*/ 7425 h 21599"/>
              <a:gd name="connsiteX19" fmla="*/ 10800 w 21600"/>
              <a:gd name="connsiteY19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3698 w 21600"/>
              <a:gd name="connsiteY10" fmla="*/ 17537 h 21599"/>
              <a:gd name="connsiteX11" fmla="*/ 13345 w 21600"/>
              <a:gd name="connsiteY11" fmla="*/ 18343 h 21599"/>
              <a:gd name="connsiteX12" fmla="*/ 10800 w 21600"/>
              <a:gd name="connsiteY12" fmla="*/ 0 h 21599"/>
              <a:gd name="connsiteX13" fmla="*/ 0 w 21600"/>
              <a:gd name="connsiteY13" fmla="*/ 7425 h 21599"/>
              <a:gd name="connsiteX14" fmla="*/ 4939 w 21600"/>
              <a:gd name="connsiteY14" fmla="*/ 15562 h 21599"/>
              <a:gd name="connsiteX15" fmla="*/ 10800 w 21600"/>
              <a:gd name="connsiteY15" fmla="*/ 21599 h 21599"/>
              <a:gd name="connsiteX16" fmla="*/ 16660 w 21600"/>
              <a:gd name="connsiteY16" fmla="*/ 15577 h 21599"/>
              <a:gd name="connsiteX17" fmla="*/ 21600 w 21600"/>
              <a:gd name="connsiteY17" fmla="*/ 7425 h 21599"/>
              <a:gd name="connsiteX18" fmla="*/ 10800 w 21600"/>
              <a:gd name="connsiteY18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3345 w 21600"/>
              <a:gd name="connsiteY10" fmla="*/ 18343 h 21599"/>
              <a:gd name="connsiteX11" fmla="*/ 10800 w 21600"/>
              <a:gd name="connsiteY11" fmla="*/ 0 h 21599"/>
              <a:gd name="connsiteX12" fmla="*/ 0 w 21600"/>
              <a:gd name="connsiteY12" fmla="*/ 7425 h 21599"/>
              <a:gd name="connsiteX13" fmla="*/ 4939 w 21600"/>
              <a:gd name="connsiteY13" fmla="*/ 15562 h 21599"/>
              <a:gd name="connsiteX14" fmla="*/ 10800 w 21600"/>
              <a:gd name="connsiteY14" fmla="*/ 21599 h 21599"/>
              <a:gd name="connsiteX15" fmla="*/ 16660 w 21600"/>
              <a:gd name="connsiteY15" fmla="*/ 15577 h 21599"/>
              <a:gd name="connsiteX16" fmla="*/ 21600 w 21600"/>
              <a:gd name="connsiteY16" fmla="*/ 7425 h 21599"/>
              <a:gd name="connsiteX17" fmla="*/ 10800 w 21600"/>
              <a:gd name="connsiteY17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0800 w 21600"/>
              <a:gd name="connsiteY10" fmla="*/ 0 h 21599"/>
              <a:gd name="connsiteX11" fmla="*/ 0 w 21600"/>
              <a:gd name="connsiteY11" fmla="*/ 7425 h 21599"/>
              <a:gd name="connsiteX12" fmla="*/ 4939 w 21600"/>
              <a:gd name="connsiteY12" fmla="*/ 15562 h 21599"/>
              <a:gd name="connsiteX13" fmla="*/ 10800 w 21600"/>
              <a:gd name="connsiteY13" fmla="*/ 21599 h 21599"/>
              <a:gd name="connsiteX14" fmla="*/ 16660 w 21600"/>
              <a:gd name="connsiteY14" fmla="*/ 15577 h 21599"/>
              <a:gd name="connsiteX15" fmla="*/ 21600 w 21600"/>
              <a:gd name="connsiteY15" fmla="*/ 7425 h 21599"/>
              <a:gd name="connsiteX16" fmla="*/ 10800 w 21600"/>
              <a:gd name="connsiteY16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10800 w 21600"/>
              <a:gd name="connsiteY9" fmla="*/ 0 h 21599"/>
              <a:gd name="connsiteX10" fmla="*/ 0 w 21600"/>
              <a:gd name="connsiteY10" fmla="*/ 7425 h 21599"/>
              <a:gd name="connsiteX11" fmla="*/ 4939 w 21600"/>
              <a:gd name="connsiteY11" fmla="*/ 15562 h 21599"/>
              <a:gd name="connsiteX12" fmla="*/ 10800 w 21600"/>
              <a:gd name="connsiteY12" fmla="*/ 21599 h 21599"/>
              <a:gd name="connsiteX13" fmla="*/ 16660 w 21600"/>
              <a:gd name="connsiteY13" fmla="*/ 15577 h 21599"/>
              <a:gd name="connsiteX14" fmla="*/ 21600 w 21600"/>
              <a:gd name="connsiteY14" fmla="*/ 7425 h 21599"/>
              <a:gd name="connsiteX15" fmla="*/ 10800 w 21600"/>
              <a:gd name="connsiteY15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7890 w 21600"/>
              <a:gd name="connsiteY7" fmla="*/ 17483 h 21599"/>
              <a:gd name="connsiteX8" fmla="*/ 10800 w 21600"/>
              <a:gd name="connsiteY8" fmla="*/ 0 h 21599"/>
              <a:gd name="connsiteX9" fmla="*/ 0 w 21600"/>
              <a:gd name="connsiteY9" fmla="*/ 7425 h 21599"/>
              <a:gd name="connsiteX10" fmla="*/ 4939 w 21600"/>
              <a:gd name="connsiteY10" fmla="*/ 15562 h 21599"/>
              <a:gd name="connsiteX11" fmla="*/ 10800 w 21600"/>
              <a:gd name="connsiteY11" fmla="*/ 21599 h 21599"/>
              <a:gd name="connsiteX12" fmla="*/ 16660 w 21600"/>
              <a:gd name="connsiteY12" fmla="*/ 15577 h 21599"/>
              <a:gd name="connsiteX13" fmla="*/ 21600 w 21600"/>
              <a:gd name="connsiteY13" fmla="*/ 7425 h 21599"/>
              <a:gd name="connsiteX14" fmla="*/ 10800 w 21600"/>
              <a:gd name="connsiteY14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0800 w 21600"/>
              <a:gd name="connsiteY6" fmla="*/ 0 h 21599"/>
              <a:gd name="connsiteX7" fmla="*/ 0 w 21600"/>
              <a:gd name="connsiteY7" fmla="*/ 7425 h 21599"/>
              <a:gd name="connsiteX8" fmla="*/ 4939 w 21600"/>
              <a:gd name="connsiteY8" fmla="*/ 15562 h 21599"/>
              <a:gd name="connsiteX9" fmla="*/ 10800 w 21600"/>
              <a:gd name="connsiteY9" fmla="*/ 21599 h 21599"/>
              <a:gd name="connsiteX10" fmla="*/ 16660 w 21600"/>
              <a:gd name="connsiteY10" fmla="*/ 15577 h 21599"/>
              <a:gd name="connsiteX11" fmla="*/ 21600 w 21600"/>
              <a:gd name="connsiteY11" fmla="*/ 7425 h 21599"/>
              <a:gd name="connsiteX12" fmla="*/ 10800 w 21600"/>
              <a:gd name="connsiteY12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4270 w 21600"/>
              <a:gd name="connsiteY2" fmla="*/ 16239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1559 w 21600"/>
              <a:gd name="connsiteY2" fmla="*/ 14855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10" fmla="*/ 13224 w 21600"/>
              <a:gd name="connsiteY10" fmla="*/ 14068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1820 w 21600"/>
              <a:gd name="connsiteY2" fmla="*/ 12350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1247 w 21600"/>
              <a:gd name="connsiteY1" fmla="*/ 14676 h 21599"/>
              <a:gd name="connsiteX2" fmla="*/ 14616 w 21600"/>
              <a:gd name="connsiteY2" fmla="*/ 15525 h 21599"/>
              <a:gd name="connsiteX3" fmla="*/ 11820 w 21600"/>
              <a:gd name="connsiteY3" fmla="*/ 12350 h 21599"/>
              <a:gd name="connsiteX4" fmla="*/ 7595 w 21600"/>
              <a:gd name="connsiteY4" fmla="*/ 16813 h 21599"/>
              <a:gd name="connsiteX5" fmla="*/ 10800 w 21600"/>
              <a:gd name="connsiteY5" fmla="*/ 0 h 21599"/>
              <a:gd name="connsiteX6" fmla="*/ 0 w 21600"/>
              <a:gd name="connsiteY6" fmla="*/ 7425 h 21599"/>
              <a:gd name="connsiteX7" fmla="*/ 4939 w 21600"/>
              <a:gd name="connsiteY7" fmla="*/ 15562 h 21599"/>
              <a:gd name="connsiteX8" fmla="*/ 10800 w 21600"/>
              <a:gd name="connsiteY8" fmla="*/ 21599 h 21599"/>
              <a:gd name="connsiteX9" fmla="*/ 16660 w 21600"/>
              <a:gd name="connsiteY9" fmla="*/ 15577 h 21599"/>
              <a:gd name="connsiteX10" fmla="*/ 21600 w 21600"/>
              <a:gd name="connsiteY10" fmla="*/ 7425 h 21599"/>
              <a:gd name="connsiteX11" fmla="*/ 10800 w 21600"/>
              <a:gd name="connsiteY11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1820 w 21600"/>
              <a:gd name="connsiteY2" fmla="*/ 12350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11445 w 21600"/>
              <a:gd name="connsiteY0" fmla="*/ 20393 h 21599"/>
              <a:gd name="connsiteX1" fmla="*/ 14616 w 21600"/>
              <a:gd name="connsiteY1" fmla="*/ 15525 h 21599"/>
              <a:gd name="connsiteX2" fmla="*/ 11445 w 21600"/>
              <a:gd name="connsiteY2" fmla="*/ 2039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10800 w 21600"/>
              <a:gd name="connsiteY0" fmla="*/ 0 h 21599"/>
              <a:gd name="connsiteX1" fmla="*/ 0 w 21600"/>
              <a:gd name="connsiteY1" fmla="*/ 7425 h 21599"/>
              <a:gd name="connsiteX2" fmla="*/ 4939 w 21600"/>
              <a:gd name="connsiteY2" fmla="*/ 15562 h 21599"/>
              <a:gd name="connsiteX3" fmla="*/ 10800 w 21600"/>
              <a:gd name="connsiteY3" fmla="*/ 21599 h 21599"/>
              <a:gd name="connsiteX4" fmla="*/ 16660 w 21600"/>
              <a:gd name="connsiteY4" fmla="*/ 15577 h 21599"/>
              <a:gd name="connsiteX5" fmla="*/ 21600 w 21600"/>
              <a:gd name="connsiteY5" fmla="*/ 7425 h 21599"/>
              <a:gd name="connsiteX6" fmla="*/ 10800 w 21600"/>
              <a:gd name="connsiteY6" fmla="*/ 0 h 2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00" h="21599">
                <a:moveTo>
                  <a:pt x="10800" y="0"/>
                </a:moveTo>
                <a:cubicBezTo>
                  <a:pt x="4835" y="0"/>
                  <a:pt x="0" y="3324"/>
                  <a:pt x="0" y="7425"/>
                </a:cubicBezTo>
                <a:cubicBezTo>
                  <a:pt x="0" y="10146"/>
                  <a:pt x="3621" y="13029"/>
                  <a:pt x="4939" y="15562"/>
                </a:cubicBezTo>
                <a:cubicBezTo>
                  <a:pt x="6906" y="19339"/>
                  <a:pt x="6688" y="21599"/>
                  <a:pt x="10800" y="21599"/>
                </a:cubicBezTo>
                <a:cubicBezTo>
                  <a:pt x="14972" y="21599"/>
                  <a:pt x="14692" y="19349"/>
                  <a:pt x="16660" y="15577"/>
                </a:cubicBezTo>
                <a:cubicBezTo>
                  <a:pt x="17983" y="13039"/>
                  <a:pt x="21600" y="10124"/>
                  <a:pt x="21600" y="7425"/>
                </a:cubicBezTo>
                <a:cubicBezTo>
                  <a:pt x="21600" y="3324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1258" y="1332226"/>
            <a:ext cx="5246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spc="325" dirty="0" smtClean="0">
                <a:solidFill>
                  <a:srgbClr val="358FCB"/>
                </a:solidFill>
              </a:rPr>
              <a:t>产品思维</a:t>
            </a:r>
            <a:endParaRPr lang="en-US" altLang="zh-CN" sz="5400" spc="325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5400" spc="325" dirty="0" smtClean="0">
                <a:solidFill>
                  <a:schemeClr val="bg1">
                    <a:lumMod val="50000"/>
                  </a:schemeClr>
                </a:solidFill>
              </a:rPr>
              <a:t>的</a:t>
            </a:r>
            <a:r>
              <a:rPr lang="zh-CN" altLang="en-US" sz="5400" spc="325" dirty="0" smtClean="0">
                <a:solidFill>
                  <a:schemeClr val="bg1">
                    <a:lumMod val="50000"/>
                  </a:schemeClr>
                </a:solidFill>
              </a:rPr>
              <a:t>思考与实践</a:t>
            </a:r>
            <a:endParaRPr lang="en-US" altLang="zh-CN" sz="1800" spc="325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Freeform 6"/>
          <p:cNvSpPr>
            <a:spLocks/>
          </p:cNvSpPr>
          <p:nvPr/>
        </p:nvSpPr>
        <p:spPr bwMode="auto">
          <a:xfrm flipH="1">
            <a:off x="1539545" y="5268194"/>
            <a:ext cx="893867" cy="192303"/>
          </a:xfrm>
          <a:custGeom>
            <a:avLst/>
            <a:gdLst>
              <a:gd name="T0" fmla="*/ 20 w 23"/>
              <a:gd name="T1" fmla="*/ 0 h 5"/>
              <a:gd name="T2" fmla="*/ 3 w 23"/>
              <a:gd name="T3" fmla="*/ 0 h 5"/>
              <a:gd name="T4" fmla="*/ 0 w 23"/>
              <a:gd name="T5" fmla="*/ 2 h 5"/>
              <a:gd name="T6" fmla="*/ 3 w 23"/>
              <a:gd name="T7" fmla="*/ 5 h 5"/>
              <a:gd name="T8" fmla="*/ 20 w 23"/>
              <a:gd name="T9" fmla="*/ 5 h 5"/>
              <a:gd name="T10" fmla="*/ 23 w 23"/>
              <a:gd name="T11" fmla="*/ 2 h 5"/>
              <a:gd name="T12" fmla="*/ 20 w 23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5">
                <a:moveTo>
                  <a:pt x="2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4"/>
                  <a:pt x="1" y="5"/>
                  <a:pt x="3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2" y="5"/>
                  <a:pt x="23" y="4"/>
                  <a:pt x="23" y="2"/>
                </a:cubicBezTo>
                <a:cubicBezTo>
                  <a:pt x="23" y="1"/>
                  <a:pt x="22" y="0"/>
                  <a:pt x="20" y="0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1"/>
          </a:p>
        </p:txBody>
      </p:sp>
      <p:sp>
        <p:nvSpPr>
          <p:cNvPr id="159" name="Freeform 24"/>
          <p:cNvSpPr/>
          <p:nvPr/>
        </p:nvSpPr>
        <p:spPr>
          <a:xfrm flipH="1">
            <a:off x="1305258" y="4830936"/>
            <a:ext cx="1362439" cy="397176"/>
          </a:xfrm>
          <a:custGeom>
            <a:avLst/>
            <a:gdLst>
              <a:gd name="connsiteX0" fmla="*/ 0 w 2645228"/>
              <a:gd name="connsiteY0" fmla="*/ 0 h 496975"/>
              <a:gd name="connsiteX1" fmla="*/ 2645228 w 2645228"/>
              <a:gd name="connsiteY1" fmla="*/ 0 h 496975"/>
              <a:gd name="connsiteX2" fmla="*/ 2645228 w 2645228"/>
              <a:gd name="connsiteY2" fmla="*/ 56095 h 496975"/>
              <a:gd name="connsiteX3" fmla="*/ 2204348 w 2645228"/>
              <a:gd name="connsiteY3" fmla="*/ 496975 h 496975"/>
              <a:gd name="connsiteX4" fmla="*/ 440880 w 2645228"/>
              <a:gd name="connsiteY4" fmla="*/ 496975 h 496975"/>
              <a:gd name="connsiteX5" fmla="*/ 0 w 2645228"/>
              <a:gd name="connsiteY5" fmla="*/ 56095 h 496975"/>
              <a:gd name="connsiteX6" fmla="*/ 0 w 2645228"/>
              <a:gd name="connsiteY6" fmla="*/ 0 h 49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5228" h="496975">
                <a:moveTo>
                  <a:pt x="0" y="0"/>
                </a:moveTo>
                <a:lnTo>
                  <a:pt x="2645228" y="0"/>
                </a:lnTo>
                <a:lnTo>
                  <a:pt x="2645228" y="56095"/>
                </a:lnTo>
                <a:cubicBezTo>
                  <a:pt x="2645228" y="299586"/>
                  <a:pt x="2447839" y="496975"/>
                  <a:pt x="2204348" y="496975"/>
                </a:cubicBezTo>
                <a:lnTo>
                  <a:pt x="440880" y="496975"/>
                </a:lnTo>
                <a:cubicBezTo>
                  <a:pt x="197389" y="496975"/>
                  <a:pt x="0" y="299586"/>
                  <a:pt x="0" y="5609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0" name="Freeform 25"/>
          <p:cNvSpPr/>
          <p:nvPr/>
        </p:nvSpPr>
        <p:spPr>
          <a:xfrm flipH="1">
            <a:off x="1682596" y="5500580"/>
            <a:ext cx="607766" cy="129742"/>
          </a:xfrm>
          <a:custGeom>
            <a:avLst/>
            <a:gdLst>
              <a:gd name="connsiteX0" fmla="*/ 0 w 694404"/>
              <a:gd name="connsiteY0" fmla="*/ 0 h 288475"/>
              <a:gd name="connsiteX1" fmla="*/ 694404 w 694404"/>
              <a:gd name="connsiteY1" fmla="*/ 0 h 288475"/>
              <a:gd name="connsiteX2" fmla="*/ 693800 w 694404"/>
              <a:gd name="connsiteY2" fmla="*/ 5989 h 288475"/>
              <a:gd name="connsiteX3" fmla="*/ 347202 w 694404"/>
              <a:gd name="connsiteY3" fmla="*/ 288475 h 288475"/>
              <a:gd name="connsiteX4" fmla="*/ 604 w 694404"/>
              <a:gd name="connsiteY4" fmla="*/ 5989 h 288475"/>
              <a:gd name="connsiteX5" fmla="*/ 0 w 694404"/>
              <a:gd name="connsiteY5" fmla="*/ 0 h 28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404" h="288475">
                <a:moveTo>
                  <a:pt x="0" y="0"/>
                </a:moveTo>
                <a:lnTo>
                  <a:pt x="694404" y="0"/>
                </a:lnTo>
                <a:lnTo>
                  <a:pt x="693800" y="5989"/>
                </a:lnTo>
                <a:cubicBezTo>
                  <a:pt x="660811" y="167204"/>
                  <a:pt x="518169" y="288475"/>
                  <a:pt x="347202" y="288475"/>
                </a:cubicBezTo>
                <a:cubicBezTo>
                  <a:pt x="176235" y="288475"/>
                  <a:pt x="33593" y="167204"/>
                  <a:pt x="604" y="598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1" name="Freeform 5"/>
          <p:cNvSpPr>
            <a:spLocks/>
          </p:cNvSpPr>
          <p:nvPr/>
        </p:nvSpPr>
        <p:spPr bwMode="auto">
          <a:xfrm>
            <a:off x="1877145" y="4063520"/>
            <a:ext cx="177800" cy="525463"/>
          </a:xfrm>
          <a:custGeom>
            <a:avLst/>
            <a:gdLst>
              <a:gd name="T0" fmla="*/ 77 w 112"/>
              <a:gd name="T1" fmla="*/ 270 h 331"/>
              <a:gd name="T2" fmla="*/ 44 w 112"/>
              <a:gd name="T3" fmla="*/ 331 h 331"/>
              <a:gd name="T4" fmla="*/ 15 w 112"/>
              <a:gd name="T5" fmla="*/ 328 h 331"/>
              <a:gd name="T6" fmla="*/ 0 w 112"/>
              <a:gd name="T7" fmla="*/ 261 h 331"/>
              <a:gd name="T8" fmla="*/ 35 w 112"/>
              <a:gd name="T9" fmla="*/ 0 h 331"/>
              <a:gd name="T10" fmla="*/ 112 w 112"/>
              <a:gd name="T11" fmla="*/ 11 h 331"/>
              <a:gd name="T12" fmla="*/ 77 w 112"/>
              <a:gd name="T13" fmla="*/ 27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331">
                <a:moveTo>
                  <a:pt x="77" y="270"/>
                </a:moveTo>
                <a:lnTo>
                  <a:pt x="44" y="331"/>
                </a:lnTo>
                <a:lnTo>
                  <a:pt x="15" y="328"/>
                </a:lnTo>
                <a:lnTo>
                  <a:pt x="0" y="261"/>
                </a:lnTo>
                <a:lnTo>
                  <a:pt x="35" y="0"/>
                </a:lnTo>
                <a:lnTo>
                  <a:pt x="112" y="11"/>
                </a:lnTo>
                <a:lnTo>
                  <a:pt x="77" y="27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2" name="Freeform 6"/>
          <p:cNvSpPr>
            <a:spLocks/>
          </p:cNvSpPr>
          <p:nvPr/>
        </p:nvSpPr>
        <p:spPr bwMode="auto">
          <a:xfrm>
            <a:off x="1927945" y="3969857"/>
            <a:ext cx="139700" cy="161925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2 w 64"/>
              <a:gd name="T15" fmla="*/ 22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3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2" y="22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3" name="Freeform 7"/>
          <p:cNvSpPr>
            <a:spLocks/>
          </p:cNvSpPr>
          <p:nvPr/>
        </p:nvSpPr>
        <p:spPr bwMode="auto">
          <a:xfrm>
            <a:off x="1912070" y="4028595"/>
            <a:ext cx="152400" cy="147638"/>
          </a:xfrm>
          <a:custGeom>
            <a:avLst/>
            <a:gdLst>
              <a:gd name="T0" fmla="*/ 85 w 96"/>
              <a:gd name="T1" fmla="*/ 93 h 93"/>
              <a:gd name="T2" fmla="*/ 0 w 96"/>
              <a:gd name="T3" fmla="*/ 81 h 93"/>
              <a:gd name="T4" fmla="*/ 11 w 96"/>
              <a:gd name="T5" fmla="*/ 0 h 93"/>
              <a:gd name="T6" fmla="*/ 96 w 96"/>
              <a:gd name="T7" fmla="*/ 12 h 93"/>
              <a:gd name="T8" fmla="*/ 85 w 96"/>
              <a:gd name="T9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3">
                <a:moveTo>
                  <a:pt x="85" y="93"/>
                </a:moveTo>
                <a:lnTo>
                  <a:pt x="0" y="81"/>
                </a:lnTo>
                <a:lnTo>
                  <a:pt x="11" y="0"/>
                </a:lnTo>
                <a:lnTo>
                  <a:pt x="96" y="12"/>
                </a:lnTo>
                <a:lnTo>
                  <a:pt x="85" y="9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4" name="Freeform 8"/>
          <p:cNvSpPr>
            <a:spLocks/>
          </p:cNvSpPr>
          <p:nvPr/>
        </p:nvSpPr>
        <p:spPr bwMode="auto">
          <a:xfrm>
            <a:off x="1900958" y="4569932"/>
            <a:ext cx="46038" cy="76200"/>
          </a:xfrm>
          <a:custGeom>
            <a:avLst/>
            <a:gdLst>
              <a:gd name="T0" fmla="*/ 0 w 21"/>
              <a:gd name="T1" fmla="*/ 5 h 35"/>
              <a:gd name="T2" fmla="*/ 5 w 21"/>
              <a:gd name="T3" fmla="*/ 26 h 35"/>
              <a:gd name="T4" fmla="*/ 21 w 21"/>
              <a:gd name="T5" fmla="*/ 9 h 35"/>
              <a:gd name="T6" fmla="*/ 0 w 21"/>
              <a:gd name="T7" fmla="*/ 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5"/>
                </a:moveTo>
                <a:cubicBezTo>
                  <a:pt x="0" y="5"/>
                  <a:pt x="3" y="22"/>
                  <a:pt x="5" y="26"/>
                </a:cubicBezTo>
                <a:cubicBezTo>
                  <a:pt x="6" y="31"/>
                  <a:pt x="9" y="35"/>
                  <a:pt x="21" y="9"/>
                </a:cubicBezTo>
                <a:cubicBezTo>
                  <a:pt x="21" y="9"/>
                  <a:pt x="13" y="0"/>
                  <a:pt x="0" y="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5" name="Freeform 9"/>
          <p:cNvSpPr>
            <a:spLocks/>
          </p:cNvSpPr>
          <p:nvPr/>
        </p:nvSpPr>
        <p:spPr bwMode="auto">
          <a:xfrm>
            <a:off x="2061295" y="4061932"/>
            <a:ext cx="176213" cy="525463"/>
          </a:xfrm>
          <a:custGeom>
            <a:avLst/>
            <a:gdLst>
              <a:gd name="T0" fmla="*/ 75 w 111"/>
              <a:gd name="T1" fmla="*/ 269 h 331"/>
              <a:gd name="T2" fmla="*/ 44 w 111"/>
              <a:gd name="T3" fmla="*/ 331 h 331"/>
              <a:gd name="T4" fmla="*/ 15 w 111"/>
              <a:gd name="T5" fmla="*/ 326 h 331"/>
              <a:gd name="T6" fmla="*/ 0 w 111"/>
              <a:gd name="T7" fmla="*/ 259 h 331"/>
              <a:gd name="T8" fmla="*/ 34 w 111"/>
              <a:gd name="T9" fmla="*/ 0 h 331"/>
              <a:gd name="T10" fmla="*/ 111 w 111"/>
              <a:gd name="T11" fmla="*/ 9 h 331"/>
              <a:gd name="T12" fmla="*/ 75 w 111"/>
              <a:gd name="T13" fmla="*/ 269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331">
                <a:moveTo>
                  <a:pt x="75" y="269"/>
                </a:moveTo>
                <a:lnTo>
                  <a:pt x="44" y="331"/>
                </a:lnTo>
                <a:lnTo>
                  <a:pt x="15" y="326"/>
                </a:lnTo>
                <a:lnTo>
                  <a:pt x="0" y="259"/>
                </a:lnTo>
                <a:lnTo>
                  <a:pt x="34" y="0"/>
                </a:lnTo>
                <a:lnTo>
                  <a:pt x="111" y="9"/>
                </a:lnTo>
                <a:lnTo>
                  <a:pt x="75" y="26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6" name="Freeform 10"/>
          <p:cNvSpPr>
            <a:spLocks/>
          </p:cNvSpPr>
          <p:nvPr/>
        </p:nvSpPr>
        <p:spPr bwMode="auto">
          <a:xfrm>
            <a:off x="2110508" y="3965095"/>
            <a:ext cx="139700" cy="161925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1 w 64"/>
              <a:gd name="T15" fmla="*/ 23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4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1" y="23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7" name="Freeform 11"/>
          <p:cNvSpPr>
            <a:spLocks/>
          </p:cNvSpPr>
          <p:nvPr/>
        </p:nvSpPr>
        <p:spPr bwMode="auto">
          <a:xfrm>
            <a:off x="2096220" y="4027007"/>
            <a:ext cx="152400" cy="146050"/>
          </a:xfrm>
          <a:custGeom>
            <a:avLst/>
            <a:gdLst>
              <a:gd name="T0" fmla="*/ 85 w 96"/>
              <a:gd name="T1" fmla="*/ 92 h 92"/>
              <a:gd name="T2" fmla="*/ 0 w 96"/>
              <a:gd name="T3" fmla="*/ 81 h 92"/>
              <a:gd name="T4" fmla="*/ 11 w 96"/>
              <a:gd name="T5" fmla="*/ 0 h 92"/>
              <a:gd name="T6" fmla="*/ 96 w 96"/>
              <a:gd name="T7" fmla="*/ 11 h 92"/>
              <a:gd name="T8" fmla="*/ 85 w 96"/>
              <a:gd name="T9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2">
                <a:moveTo>
                  <a:pt x="85" y="92"/>
                </a:moveTo>
                <a:lnTo>
                  <a:pt x="0" y="81"/>
                </a:lnTo>
                <a:lnTo>
                  <a:pt x="11" y="0"/>
                </a:lnTo>
                <a:lnTo>
                  <a:pt x="96" y="11"/>
                </a:lnTo>
                <a:lnTo>
                  <a:pt x="85" y="9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8" name="Freeform 12"/>
          <p:cNvSpPr>
            <a:spLocks/>
          </p:cNvSpPr>
          <p:nvPr/>
        </p:nvSpPr>
        <p:spPr bwMode="auto">
          <a:xfrm>
            <a:off x="2085108" y="4565170"/>
            <a:ext cx="46038" cy="76200"/>
          </a:xfrm>
          <a:custGeom>
            <a:avLst/>
            <a:gdLst>
              <a:gd name="T0" fmla="*/ 0 w 21"/>
              <a:gd name="T1" fmla="*/ 6 h 35"/>
              <a:gd name="T2" fmla="*/ 5 w 21"/>
              <a:gd name="T3" fmla="*/ 27 h 35"/>
              <a:gd name="T4" fmla="*/ 21 w 21"/>
              <a:gd name="T5" fmla="*/ 10 h 35"/>
              <a:gd name="T6" fmla="*/ 0 w 21"/>
              <a:gd name="T7" fmla="*/ 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6"/>
                </a:moveTo>
                <a:cubicBezTo>
                  <a:pt x="0" y="6"/>
                  <a:pt x="3" y="22"/>
                  <a:pt x="5" y="27"/>
                </a:cubicBezTo>
                <a:cubicBezTo>
                  <a:pt x="6" y="31"/>
                  <a:pt x="9" y="35"/>
                  <a:pt x="21" y="10"/>
                </a:cubicBezTo>
                <a:cubicBezTo>
                  <a:pt x="21" y="10"/>
                  <a:pt x="13" y="0"/>
                  <a:pt x="0" y="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9" name="Freeform 13"/>
          <p:cNvSpPr>
            <a:spLocks/>
          </p:cNvSpPr>
          <p:nvPr/>
        </p:nvSpPr>
        <p:spPr bwMode="auto">
          <a:xfrm>
            <a:off x="2221633" y="4065107"/>
            <a:ext cx="41275" cy="266700"/>
          </a:xfrm>
          <a:custGeom>
            <a:avLst/>
            <a:gdLst>
              <a:gd name="T0" fmla="*/ 4 w 19"/>
              <a:gd name="T1" fmla="*/ 0 h 122"/>
              <a:gd name="T2" fmla="*/ 19 w 19"/>
              <a:gd name="T3" fmla="*/ 16 h 122"/>
              <a:gd name="T4" fmla="*/ 7 w 19"/>
              <a:gd name="T5" fmla="*/ 115 h 122"/>
              <a:gd name="T6" fmla="*/ 0 w 19"/>
              <a:gd name="T7" fmla="*/ 121 h 122"/>
              <a:gd name="T8" fmla="*/ 10 w 19"/>
              <a:gd name="T9" fmla="*/ 43 h 122"/>
              <a:gd name="T10" fmla="*/ 5 w 19"/>
              <a:gd name="T11" fmla="*/ 34 h 122"/>
              <a:gd name="T12" fmla="*/ 4 w 19"/>
              <a:gd name="T13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22">
                <a:moveTo>
                  <a:pt x="4" y="0"/>
                </a:moveTo>
                <a:cubicBezTo>
                  <a:pt x="4" y="0"/>
                  <a:pt x="18" y="10"/>
                  <a:pt x="19" y="16"/>
                </a:cubicBezTo>
                <a:cubicBezTo>
                  <a:pt x="19" y="21"/>
                  <a:pt x="7" y="115"/>
                  <a:pt x="7" y="115"/>
                </a:cubicBezTo>
                <a:cubicBezTo>
                  <a:pt x="7" y="115"/>
                  <a:pt x="8" y="122"/>
                  <a:pt x="0" y="121"/>
                </a:cubicBezTo>
                <a:cubicBezTo>
                  <a:pt x="10" y="43"/>
                  <a:pt x="10" y="43"/>
                  <a:pt x="10" y="43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0"/>
                  <a:pt x="4" y="0"/>
                  <a:pt x="4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70" name="Group 123"/>
          <p:cNvGrpSpPr/>
          <p:nvPr/>
        </p:nvGrpSpPr>
        <p:grpSpPr>
          <a:xfrm>
            <a:off x="986558" y="3982557"/>
            <a:ext cx="817563" cy="620713"/>
            <a:chOff x="7170738" y="4168775"/>
            <a:chExt cx="817563" cy="620713"/>
          </a:xfrm>
          <a:solidFill>
            <a:srgbClr val="358FCB"/>
          </a:solidFill>
        </p:grpSpPr>
        <p:sp>
          <p:nvSpPr>
            <p:cNvPr id="171" name="Freeform 14"/>
            <p:cNvSpPr>
              <a:spLocks/>
            </p:cNvSpPr>
            <p:nvPr/>
          </p:nvSpPr>
          <p:spPr bwMode="auto">
            <a:xfrm>
              <a:off x="7170738" y="4168775"/>
              <a:ext cx="785813" cy="354013"/>
            </a:xfrm>
            <a:custGeom>
              <a:avLst/>
              <a:gdLst>
                <a:gd name="T0" fmla="*/ 246 w 495"/>
                <a:gd name="T1" fmla="*/ 223 h 223"/>
                <a:gd name="T2" fmla="*/ 0 w 495"/>
                <a:gd name="T3" fmla="*/ 111 h 223"/>
                <a:gd name="T4" fmla="*/ 252 w 495"/>
                <a:gd name="T5" fmla="*/ 0 h 223"/>
                <a:gd name="T6" fmla="*/ 495 w 495"/>
                <a:gd name="T7" fmla="*/ 109 h 223"/>
                <a:gd name="T8" fmla="*/ 246 w 4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223">
                  <a:moveTo>
                    <a:pt x="246" y="223"/>
                  </a:moveTo>
                  <a:lnTo>
                    <a:pt x="0" y="111"/>
                  </a:lnTo>
                  <a:lnTo>
                    <a:pt x="252" y="0"/>
                  </a:lnTo>
                  <a:lnTo>
                    <a:pt x="495" y="109"/>
                  </a:lnTo>
                  <a:lnTo>
                    <a:pt x="246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2" name="Rectangle 15"/>
            <p:cNvSpPr>
              <a:spLocks noChangeArrowheads="1"/>
            </p:cNvSpPr>
            <p:nvPr/>
          </p:nvSpPr>
          <p:spPr bwMode="auto">
            <a:xfrm>
              <a:off x="7924800" y="4335463"/>
              <a:ext cx="23813" cy="257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3" name="Oval 16"/>
            <p:cNvSpPr>
              <a:spLocks noChangeArrowheads="1"/>
            </p:cNvSpPr>
            <p:nvPr/>
          </p:nvSpPr>
          <p:spPr bwMode="auto">
            <a:xfrm>
              <a:off x="7897813" y="4564063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4" name="Freeform 17"/>
            <p:cNvSpPr>
              <a:spLocks/>
            </p:cNvSpPr>
            <p:nvPr/>
          </p:nvSpPr>
          <p:spPr bwMode="auto">
            <a:xfrm>
              <a:off x="7888288" y="4605338"/>
              <a:ext cx="55563" cy="171450"/>
            </a:xfrm>
            <a:custGeom>
              <a:avLst/>
              <a:gdLst>
                <a:gd name="T0" fmla="*/ 14 w 26"/>
                <a:gd name="T1" fmla="*/ 4 h 79"/>
                <a:gd name="T2" fmla="*/ 6 w 26"/>
                <a:gd name="T3" fmla="*/ 79 h 79"/>
                <a:gd name="T4" fmla="*/ 26 w 26"/>
                <a:gd name="T5" fmla="*/ 79 h 79"/>
                <a:gd name="T6" fmla="*/ 26 w 26"/>
                <a:gd name="T7" fmla="*/ 0 h 79"/>
                <a:gd name="T8" fmla="*/ 14 w 26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9">
                  <a:moveTo>
                    <a:pt x="14" y="4"/>
                  </a:moveTo>
                  <a:cubicBezTo>
                    <a:pt x="14" y="4"/>
                    <a:pt x="0" y="34"/>
                    <a:pt x="6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14" y="7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5" name="Freeform 18"/>
            <p:cNvSpPr>
              <a:spLocks/>
            </p:cNvSpPr>
            <p:nvPr/>
          </p:nvSpPr>
          <p:spPr bwMode="auto">
            <a:xfrm>
              <a:off x="7932738" y="4605338"/>
              <a:ext cx="55563" cy="171450"/>
            </a:xfrm>
            <a:custGeom>
              <a:avLst/>
              <a:gdLst>
                <a:gd name="T0" fmla="*/ 11 w 25"/>
                <a:gd name="T1" fmla="*/ 4 h 79"/>
                <a:gd name="T2" fmla="*/ 20 w 25"/>
                <a:gd name="T3" fmla="*/ 79 h 79"/>
                <a:gd name="T4" fmla="*/ 0 w 25"/>
                <a:gd name="T5" fmla="*/ 79 h 79"/>
                <a:gd name="T6" fmla="*/ 0 w 25"/>
                <a:gd name="T7" fmla="*/ 0 h 79"/>
                <a:gd name="T8" fmla="*/ 11 w 25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9">
                  <a:moveTo>
                    <a:pt x="11" y="4"/>
                  </a:moveTo>
                  <a:cubicBezTo>
                    <a:pt x="11" y="4"/>
                    <a:pt x="25" y="34"/>
                    <a:pt x="2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7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6" name="Freeform 19"/>
            <p:cNvSpPr>
              <a:spLocks/>
            </p:cNvSpPr>
            <p:nvPr/>
          </p:nvSpPr>
          <p:spPr bwMode="auto">
            <a:xfrm>
              <a:off x="7327900" y="4449763"/>
              <a:ext cx="455613" cy="339725"/>
            </a:xfrm>
            <a:custGeom>
              <a:avLst/>
              <a:gdLst>
                <a:gd name="T0" fmla="*/ 209 w 209"/>
                <a:gd name="T1" fmla="*/ 0 h 156"/>
                <a:gd name="T2" fmla="*/ 104 w 209"/>
                <a:gd name="T3" fmla="*/ 49 h 156"/>
                <a:gd name="T4" fmla="*/ 0 w 209"/>
                <a:gd name="T5" fmla="*/ 0 h 156"/>
                <a:gd name="T6" fmla="*/ 0 w 209"/>
                <a:gd name="T7" fmla="*/ 120 h 156"/>
                <a:gd name="T8" fmla="*/ 102 w 209"/>
                <a:gd name="T9" fmla="*/ 156 h 156"/>
                <a:gd name="T10" fmla="*/ 102 w 209"/>
                <a:gd name="T11" fmla="*/ 156 h 156"/>
                <a:gd name="T12" fmla="*/ 104 w 209"/>
                <a:gd name="T13" fmla="*/ 156 h 156"/>
                <a:gd name="T14" fmla="*/ 107 w 209"/>
                <a:gd name="T15" fmla="*/ 156 h 156"/>
                <a:gd name="T16" fmla="*/ 107 w 209"/>
                <a:gd name="T17" fmla="*/ 156 h 156"/>
                <a:gd name="T18" fmla="*/ 209 w 209"/>
                <a:gd name="T19" fmla="*/ 120 h 156"/>
                <a:gd name="T20" fmla="*/ 209 w 20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56">
                  <a:moveTo>
                    <a:pt x="209" y="0"/>
                  </a:moveTo>
                  <a:cubicBezTo>
                    <a:pt x="209" y="1"/>
                    <a:pt x="121" y="41"/>
                    <a:pt x="104" y="49"/>
                  </a:cubicBezTo>
                  <a:cubicBezTo>
                    <a:pt x="87" y="41"/>
                    <a:pt x="0" y="1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8" y="150"/>
                    <a:pt x="84" y="155"/>
                    <a:pt x="102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6"/>
                    <a:pt x="103" y="156"/>
                    <a:pt x="104" y="156"/>
                  </a:cubicBezTo>
                  <a:cubicBezTo>
                    <a:pt x="106" y="156"/>
                    <a:pt x="107" y="156"/>
                    <a:pt x="107" y="156"/>
                  </a:cubicBezTo>
                  <a:cubicBezTo>
                    <a:pt x="107" y="156"/>
                    <a:pt x="107" y="156"/>
                    <a:pt x="107" y="156"/>
                  </a:cubicBezTo>
                  <a:cubicBezTo>
                    <a:pt x="125" y="155"/>
                    <a:pt x="181" y="150"/>
                    <a:pt x="209" y="120"/>
                  </a:cubicBezTo>
                  <a:lnTo>
                    <a:pt x="2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77" name="Freeform 20"/>
          <p:cNvSpPr>
            <a:spLocks noEditPoints="1"/>
          </p:cNvSpPr>
          <p:nvPr/>
        </p:nvSpPr>
        <p:spPr bwMode="auto">
          <a:xfrm>
            <a:off x="321395" y="1823557"/>
            <a:ext cx="477838" cy="503238"/>
          </a:xfrm>
          <a:custGeom>
            <a:avLst/>
            <a:gdLst>
              <a:gd name="T0" fmla="*/ 168 w 219"/>
              <a:gd name="T1" fmla="*/ 224 h 231"/>
              <a:gd name="T2" fmla="*/ 197 w 219"/>
              <a:gd name="T3" fmla="*/ 212 h 231"/>
              <a:gd name="T4" fmla="*/ 168 w 219"/>
              <a:gd name="T5" fmla="*/ 132 h 231"/>
              <a:gd name="T6" fmla="*/ 168 w 219"/>
              <a:gd name="T7" fmla="*/ 150 h 231"/>
              <a:gd name="T8" fmla="*/ 192 w 219"/>
              <a:gd name="T9" fmla="*/ 190 h 231"/>
              <a:gd name="T10" fmla="*/ 168 w 219"/>
              <a:gd name="T11" fmla="*/ 209 h 231"/>
              <a:gd name="T12" fmla="*/ 168 w 219"/>
              <a:gd name="T13" fmla="*/ 224 h 231"/>
              <a:gd name="T14" fmla="*/ 168 w 219"/>
              <a:gd name="T15" fmla="*/ 203 h 231"/>
              <a:gd name="T16" fmla="*/ 168 w 219"/>
              <a:gd name="T17" fmla="*/ 157 h 231"/>
              <a:gd name="T18" fmla="*/ 181 w 219"/>
              <a:gd name="T19" fmla="*/ 187 h 231"/>
              <a:gd name="T20" fmla="*/ 168 w 219"/>
              <a:gd name="T21" fmla="*/ 203 h 231"/>
              <a:gd name="T22" fmla="*/ 146 w 219"/>
              <a:gd name="T23" fmla="*/ 112 h 231"/>
              <a:gd name="T24" fmla="*/ 141 w 219"/>
              <a:gd name="T25" fmla="*/ 98 h 231"/>
              <a:gd name="T26" fmla="*/ 141 w 219"/>
              <a:gd name="T27" fmla="*/ 44 h 231"/>
              <a:gd name="T28" fmla="*/ 146 w 219"/>
              <a:gd name="T29" fmla="*/ 37 h 231"/>
              <a:gd name="T30" fmla="*/ 148 w 219"/>
              <a:gd name="T31" fmla="*/ 37 h 231"/>
              <a:gd name="T32" fmla="*/ 148 w 219"/>
              <a:gd name="T33" fmla="*/ 14 h 231"/>
              <a:gd name="T34" fmla="*/ 146 w 219"/>
              <a:gd name="T35" fmla="*/ 14 h 231"/>
              <a:gd name="T36" fmla="*/ 146 w 219"/>
              <a:gd name="T37" fmla="*/ 13 h 231"/>
              <a:gd name="T38" fmla="*/ 114 w 219"/>
              <a:gd name="T39" fmla="*/ 0 h 231"/>
              <a:gd name="T40" fmla="*/ 81 w 219"/>
              <a:gd name="T41" fmla="*/ 13 h 231"/>
              <a:gd name="T42" fmla="*/ 81 w 219"/>
              <a:gd name="T43" fmla="*/ 14 h 231"/>
              <a:gd name="T44" fmla="*/ 80 w 219"/>
              <a:gd name="T45" fmla="*/ 14 h 231"/>
              <a:gd name="T46" fmla="*/ 80 w 219"/>
              <a:gd name="T47" fmla="*/ 37 h 231"/>
              <a:gd name="T48" fmla="*/ 81 w 219"/>
              <a:gd name="T49" fmla="*/ 37 h 231"/>
              <a:gd name="T50" fmla="*/ 90 w 219"/>
              <a:gd name="T51" fmla="*/ 45 h 231"/>
              <a:gd name="T52" fmla="*/ 90 w 219"/>
              <a:gd name="T53" fmla="*/ 98 h 231"/>
              <a:gd name="T54" fmla="*/ 83 w 219"/>
              <a:gd name="T55" fmla="*/ 112 h 231"/>
              <a:gd name="T56" fmla="*/ 31 w 219"/>
              <a:gd name="T57" fmla="*/ 212 h 231"/>
              <a:gd name="T58" fmla="*/ 114 w 219"/>
              <a:gd name="T59" fmla="*/ 230 h 231"/>
              <a:gd name="T60" fmla="*/ 168 w 219"/>
              <a:gd name="T61" fmla="*/ 224 h 231"/>
              <a:gd name="T62" fmla="*/ 168 w 219"/>
              <a:gd name="T63" fmla="*/ 209 h 231"/>
              <a:gd name="T64" fmla="*/ 144 w 219"/>
              <a:gd name="T65" fmla="*/ 212 h 231"/>
              <a:gd name="T66" fmla="*/ 144 w 219"/>
              <a:gd name="T67" fmla="*/ 212 h 231"/>
              <a:gd name="T68" fmla="*/ 168 w 219"/>
              <a:gd name="T69" fmla="*/ 203 h 231"/>
              <a:gd name="T70" fmla="*/ 168 w 219"/>
              <a:gd name="T71" fmla="*/ 157 h 231"/>
              <a:gd name="T72" fmla="*/ 149 w 219"/>
              <a:gd name="T73" fmla="*/ 134 h 231"/>
              <a:gd name="T74" fmla="*/ 168 w 219"/>
              <a:gd name="T75" fmla="*/ 150 h 231"/>
              <a:gd name="T76" fmla="*/ 168 w 219"/>
              <a:gd name="T77" fmla="*/ 132 h 231"/>
              <a:gd name="T78" fmla="*/ 146 w 219"/>
              <a:gd name="T79" fmla="*/ 11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9" h="231">
                <a:moveTo>
                  <a:pt x="168" y="224"/>
                </a:moveTo>
                <a:cubicBezTo>
                  <a:pt x="179" y="221"/>
                  <a:pt x="189" y="217"/>
                  <a:pt x="197" y="212"/>
                </a:cubicBezTo>
                <a:cubicBezTo>
                  <a:pt x="219" y="196"/>
                  <a:pt x="191" y="157"/>
                  <a:pt x="168" y="132"/>
                </a:cubicBezTo>
                <a:cubicBezTo>
                  <a:pt x="168" y="150"/>
                  <a:pt x="168" y="150"/>
                  <a:pt x="168" y="150"/>
                </a:cubicBezTo>
                <a:cubicBezTo>
                  <a:pt x="180" y="162"/>
                  <a:pt x="193" y="177"/>
                  <a:pt x="192" y="190"/>
                </a:cubicBezTo>
                <a:cubicBezTo>
                  <a:pt x="192" y="201"/>
                  <a:pt x="180" y="207"/>
                  <a:pt x="168" y="209"/>
                </a:cubicBezTo>
                <a:cubicBezTo>
                  <a:pt x="168" y="224"/>
                  <a:pt x="168" y="224"/>
                  <a:pt x="168" y="224"/>
                </a:cubicBezTo>
                <a:close/>
                <a:moveTo>
                  <a:pt x="168" y="203"/>
                </a:moveTo>
                <a:cubicBezTo>
                  <a:pt x="168" y="157"/>
                  <a:pt x="168" y="157"/>
                  <a:pt x="168" y="157"/>
                </a:cubicBezTo>
                <a:cubicBezTo>
                  <a:pt x="175" y="167"/>
                  <a:pt x="182" y="179"/>
                  <a:pt x="181" y="187"/>
                </a:cubicBezTo>
                <a:cubicBezTo>
                  <a:pt x="180" y="194"/>
                  <a:pt x="175" y="199"/>
                  <a:pt x="168" y="203"/>
                </a:cubicBezTo>
                <a:close/>
                <a:moveTo>
                  <a:pt x="146" y="112"/>
                </a:moveTo>
                <a:cubicBezTo>
                  <a:pt x="146" y="112"/>
                  <a:pt x="141" y="109"/>
                  <a:pt x="141" y="98"/>
                </a:cubicBezTo>
                <a:cubicBezTo>
                  <a:pt x="141" y="90"/>
                  <a:pt x="141" y="56"/>
                  <a:pt x="141" y="44"/>
                </a:cubicBezTo>
                <a:cubicBezTo>
                  <a:pt x="144" y="43"/>
                  <a:pt x="146" y="40"/>
                  <a:pt x="146" y="37"/>
                </a:cubicBezTo>
                <a:cubicBezTo>
                  <a:pt x="148" y="37"/>
                  <a:pt x="148" y="37"/>
                  <a:pt x="148" y="37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46" y="14"/>
                  <a:pt x="146" y="13"/>
                  <a:pt x="146" y="13"/>
                </a:cubicBezTo>
                <a:cubicBezTo>
                  <a:pt x="146" y="6"/>
                  <a:pt x="132" y="0"/>
                  <a:pt x="114" y="0"/>
                </a:cubicBezTo>
                <a:cubicBezTo>
                  <a:pt x="95" y="0"/>
                  <a:pt x="81" y="6"/>
                  <a:pt x="81" y="13"/>
                </a:cubicBezTo>
                <a:cubicBezTo>
                  <a:pt x="81" y="13"/>
                  <a:pt x="81" y="14"/>
                  <a:pt x="81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37"/>
                  <a:pt x="80" y="37"/>
                  <a:pt x="80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1" y="40"/>
                  <a:pt x="84" y="43"/>
                  <a:pt x="90" y="45"/>
                </a:cubicBezTo>
                <a:cubicBezTo>
                  <a:pt x="90" y="56"/>
                  <a:pt x="90" y="90"/>
                  <a:pt x="90" y="98"/>
                </a:cubicBezTo>
                <a:cubicBezTo>
                  <a:pt x="90" y="109"/>
                  <a:pt x="83" y="112"/>
                  <a:pt x="83" y="112"/>
                </a:cubicBezTo>
                <a:cubicBezTo>
                  <a:pt x="71" y="119"/>
                  <a:pt x="0" y="190"/>
                  <a:pt x="31" y="212"/>
                </a:cubicBezTo>
                <a:cubicBezTo>
                  <a:pt x="58" y="231"/>
                  <a:pt x="105" y="230"/>
                  <a:pt x="114" y="230"/>
                </a:cubicBezTo>
                <a:cubicBezTo>
                  <a:pt x="121" y="230"/>
                  <a:pt x="145" y="230"/>
                  <a:pt x="168" y="224"/>
                </a:cubicBezTo>
                <a:cubicBezTo>
                  <a:pt x="168" y="209"/>
                  <a:pt x="168" y="209"/>
                  <a:pt x="168" y="209"/>
                </a:cubicBezTo>
                <a:cubicBezTo>
                  <a:pt x="156" y="212"/>
                  <a:pt x="144" y="212"/>
                  <a:pt x="144" y="212"/>
                </a:cubicBezTo>
                <a:cubicBezTo>
                  <a:pt x="144" y="212"/>
                  <a:pt x="144" y="212"/>
                  <a:pt x="144" y="212"/>
                </a:cubicBezTo>
                <a:cubicBezTo>
                  <a:pt x="144" y="212"/>
                  <a:pt x="158" y="210"/>
                  <a:pt x="168" y="203"/>
                </a:cubicBezTo>
                <a:cubicBezTo>
                  <a:pt x="168" y="157"/>
                  <a:pt x="168" y="157"/>
                  <a:pt x="168" y="157"/>
                </a:cubicBezTo>
                <a:cubicBezTo>
                  <a:pt x="159" y="144"/>
                  <a:pt x="149" y="134"/>
                  <a:pt x="149" y="134"/>
                </a:cubicBezTo>
                <a:cubicBezTo>
                  <a:pt x="149" y="134"/>
                  <a:pt x="158" y="141"/>
                  <a:pt x="168" y="150"/>
                </a:cubicBezTo>
                <a:cubicBezTo>
                  <a:pt x="168" y="132"/>
                  <a:pt x="168" y="132"/>
                  <a:pt x="168" y="132"/>
                </a:cubicBezTo>
                <a:cubicBezTo>
                  <a:pt x="159" y="122"/>
                  <a:pt x="150" y="114"/>
                  <a:pt x="146" y="112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8" name="Oval 21"/>
          <p:cNvSpPr>
            <a:spLocks noChangeArrowheads="1"/>
          </p:cNvSpPr>
          <p:nvPr/>
        </p:nvSpPr>
        <p:spPr bwMode="auto">
          <a:xfrm>
            <a:off x="3370983" y="1706082"/>
            <a:ext cx="141288" cy="141288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9" name="Freeform 22"/>
          <p:cNvSpPr>
            <a:spLocks/>
          </p:cNvSpPr>
          <p:nvPr/>
        </p:nvSpPr>
        <p:spPr bwMode="auto">
          <a:xfrm>
            <a:off x="3421783" y="1810857"/>
            <a:ext cx="222250" cy="463550"/>
          </a:xfrm>
          <a:custGeom>
            <a:avLst/>
            <a:gdLst>
              <a:gd name="T0" fmla="*/ 0 w 102"/>
              <a:gd name="T1" fmla="*/ 6 h 213"/>
              <a:gd name="T2" fmla="*/ 68 w 102"/>
              <a:gd name="T3" fmla="*/ 184 h 213"/>
              <a:gd name="T4" fmla="*/ 99 w 102"/>
              <a:gd name="T5" fmla="*/ 213 h 213"/>
              <a:gd name="T6" fmla="*/ 23 w 102"/>
              <a:gd name="T7" fmla="*/ 0 h 213"/>
              <a:gd name="T8" fmla="*/ 0 w 102"/>
              <a:gd name="T9" fmla="*/ 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213">
                <a:moveTo>
                  <a:pt x="0" y="6"/>
                </a:moveTo>
                <a:cubicBezTo>
                  <a:pt x="0" y="7"/>
                  <a:pt x="68" y="184"/>
                  <a:pt x="68" y="184"/>
                </a:cubicBezTo>
                <a:cubicBezTo>
                  <a:pt x="68" y="184"/>
                  <a:pt x="96" y="213"/>
                  <a:pt x="99" y="213"/>
                </a:cubicBezTo>
                <a:cubicBezTo>
                  <a:pt x="102" y="213"/>
                  <a:pt x="23" y="0"/>
                  <a:pt x="23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0" name="Freeform 23"/>
          <p:cNvSpPr>
            <a:spLocks/>
          </p:cNvSpPr>
          <p:nvPr/>
        </p:nvSpPr>
        <p:spPr bwMode="auto">
          <a:xfrm>
            <a:off x="3226520" y="1810857"/>
            <a:ext cx="238125" cy="457200"/>
          </a:xfrm>
          <a:custGeom>
            <a:avLst/>
            <a:gdLst>
              <a:gd name="T0" fmla="*/ 149 w 150"/>
              <a:gd name="T1" fmla="*/ 14 h 288"/>
              <a:gd name="T2" fmla="*/ 40 w 150"/>
              <a:gd name="T3" fmla="*/ 248 h 288"/>
              <a:gd name="T4" fmla="*/ 0 w 150"/>
              <a:gd name="T5" fmla="*/ 288 h 288"/>
              <a:gd name="T6" fmla="*/ 11 w 150"/>
              <a:gd name="T7" fmla="*/ 233 h 288"/>
              <a:gd name="T8" fmla="*/ 117 w 150"/>
              <a:gd name="T9" fmla="*/ 0 h 288"/>
              <a:gd name="T10" fmla="*/ 150 w 150"/>
              <a:gd name="T11" fmla="*/ 11 h 288"/>
              <a:gd name="T12" fmla="*/ 149 w 150"/>
              <a:gd name="T13" fmla="*/ 1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288">
                <a:moveTo>
                  <a:pt x="149" y="14"/>
                </a:moveTo>
                <a:lnTo>
                  <a:pt x="40" y="248"/>
                </a:lnTo>
                <a:lnTo>
                  <a:pt x="0" y="288"/>
                </a:lnTo>
                <a:lnTo>
                  <a:pt x="11" y="233"/>
                </a:lnTo>
                <a:lnTo>
                  <a:pt x="117" y="0"/>
                </a:lnTo>
                <a:lnTo>
                  <a:pt x="150" y="11"/>
                </a:lnTo>
                <a:lnTo>
                  <a:pt x="149" y="1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1" name="Freeform 24"/>
          <p:cNvSpPr>
            <a:spLocks/>
          </p:cNvSpPr>
          <p:nvPr/>
        </p:nvSpPr>
        <p:spPr bwMode="auto">
          <a:xfrm>
            <a:off x="3434483" y="1655282"/>
            <a:ext cx="25400" cy="79375"/>
          </a:xfrm>
          <a:custGeom>
            <a:avLst/>
            <a:gdLst>
              <a:gd name="T0" fmla="*/ 12 w 12"/>
              <a:gd name="T1" fmla="*/ 30 h 36"/>
              <a:gd name="T2" fmla="*/ 6 w 12"/>
              <a:gd name="T3" fmla="*/ 36 h 36"/>
              <a:gd name="T4" fmla="*/ 0 w 12"/>
              <a:gd name="T5" fmla="*/ 30 h 36"/>
              <a:gd name="T6" fmla="*/ 0 w 12"/>
              <a:gd name="T7" fmla="*/ 6 h 36"/>
              <a:gd name="T8" fmla="*/ 6 w 12"/>
              <a:gd name="T9" fmla="*/ 0 h 36"/>
              <a:gd name="T10" fmla="*/ 12 w 12"/>
              <a:gd name="T11" fmla="*/ 6 h 36"/>
              <a:gd name="T12" fmla="*/ 12 w 12"/>
              <a:gd name="T13" fmla="*/ 3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12" y="30"/>
                </a:moveTo>
                <a:cubicBezTo>
                  <a:pt x="12" y="33"/>
                  <a:pt x="10" y="36"/>
                  <a:pt x="6" y="36"/>
                </a:cubicBezTo>
                <a:cubicBezTo>
                  <a:pt x="3" y="36"/>
                  <a:pt x="0" y="33"/>
                  <a:pt x="0" y="30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lnTo>
                  <a:pt x="12" y="3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2" name="Freeform 25"/>
          <p:cNvSpPr>
            <a:spLocks noEditPoints="1"/>
          </p:cNvSpPr>
          <p:nvPr/>
        </p:nvSpPr>
        <p:spPr bwMode="auto">
          <a:xfrm>
            <a:off x="2297833" y="1313970"/>
            <a:ext cx="225425" cy="609600"/>
          </a:xfrm>
          <a:custGeom>
            <a:avLst/>
            <a:gdLst>
              <a:gd name="T0" fmla="*/ 51 w 103"/>
              <a:gd name="T1" fmla="*/ 280 h 280"/>
              <a:gd name="T2" fmla="*/ 103 w 103"/>
              <a:gd name="T3" fmla="*/ 140 h 280"/>
              <a:gd name="T4" fmla="*/ 51 w 103"/>
              <a:gd name="T5" fmla="*/ 0 h 280"/>
              <a:gd name="T6" fmla="*/ 51 w 103"/>
              <a:gd name="T7" fmla="*/ 22 h 280"/>
              <a:gd name="T8" fmla="*/ 94 w 103"/>
              <a:gd name="T9" fmla="*/ 140 h 280"/>
              <a:gd name="T10" fmla="*/ 51 w 103"/>
              <a:gd name="T11" fmla="*/ 257 h 280"/>
              <a:gd name="T12" fmla="*/ 51 w 103"/>
              <a:gd name="T13" fmla="*/ 280 h 280"/>
              <a:gd name="T14" fmla="*/ 51 w 103"/>
              <a:gd name="T15" fmla="*/ 0 h 280"/>
              <a:gd name="T16" fmla="*/ 0 w 103"/>
              <a:gd name="T17" fmla="*/ 140 h 280"/>
              <a:gd name="T18" fmla="*/ 51 w 103"/>
              <a:gd name="T19" fmla="*/ 280 h 280"/>
              <a:gd name="T20" fmla="*/ 51 w 103"/>
              <a:gd name="T21" fmla="*/ 280 h 280"/>
              <a:gd name="T22" fmla="*/ 51 w 103"/>
              <a:gd name="T23" fmla="*/ 257 h 280"/>
              <a:gd name="T24" fmla="*/ 51 w 103"/>
              <a:gd name="T25" fmla="*/ 257 h 280"/>
              <a:gd name="T26" fmla="*/ 51 w 103"/>
              <a:gd name="T27" fmla="*/ 257 h 280"/>
              <a:gd name="T28" fmla="*/ 8 w 103"/>
              <a:gd name="T29" fmla="*/ 140 h 280"/>
              <a:gd name="T30" fmla="*/ 51 w 103"/>
              <a:gd name="T31" fmla="*/ 22 h 280"/>
              <a:gd name="T32" fmla="*/ 51 w 103"/>
              <a:gd name="T33" fmla="*/ 22 h 280"/>
              <a:gd name="T34" fmla="*/ 51 w 103"/>
              <a:gd name="T3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" h="280">
                <a:moveTo>
                  <a:pt x="51" y="280"/>
                </a:moveTo>
                <a:cubicBezTo>
                  <a:pt x="80" y="280"/>
                  <a:pt x="103" y="217"/>
                  <a:pt x="103" y="140"/>
                </a:cubicBezTo>
                <a:cubicBezTo>
                  <a:pt x="103" y="62"/>
                  <a:pt x="80" y="0"/>
                  <a:pt x="51" y="0"/>
                </a:cubicBezTo>
                <a:cubicBezTo>
                  <a:pt x="51" y="22"/>
                  <a:pt x="51" y="22"/>
                  <a:pt x="51" y="22"/>
                </a:cubicBezTo>
                <a:cubicBezTo>
                  <a:pt x="75" y="22"/>
                  <a:pt x="94" y="75"/>
                  <a:pt x="94" y="140"/>
                </a:cubicBezTo>
                <a:cubicBezTo>
                  <a:pt x="94" y="204"/>
                  <a:pt x="75" y="257"/>
                  <a:pt x="51" y="257"/>
                </a:cubicBezTo>
                <a:lnTo>
                  <a:pt x="51" y="280"/>
                </a:lnTo>
                <a:close/>
                <a:moveTo>
                  <a:pt x="51" y="0"/>
                </a:moveTo>
                <a:cubicBezTo>
                  <a:pt x="23" y="0"/>
                  <a:pt x="0" y="62"/>
                  <a:pt x="0" y="140"/>
                </a:cubicBezTo>
                <a:cubicBezTo>
                  <a:pt x="0" y="217"/>
                  <a:pt x="23" y="280"/>
                  <a:pt x="51" y="280"/>
                </a:cubicBezTo>
                <a:cubicBezTo>
                  <a:pt x="51" y="280"/>
                  <a:pt x="51" y="280"/>
                  <a:pt x="51" y="280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27" y="257"/>
                  <a:pt x="8" y="204"/>
                  <a:pt x="8" y="140"/>
                </a:cubicBezTo>
                <a:cubicBezTo>
                  <a:pt x="8" y="75"/>
                  <a:pt x="27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51" y="0"/>
                  <a:pt x="51" y="0"/>
                  <a:pt x="51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3" name="Freeform 26"/>
          <p:cNvSpPr>
            <a:spLocks noEditPoints="1"/>
          </p:cNvSpPr>
          <p:nvPr/>
        </p:nvSpPr>
        <p:spPr bwMode="auto">
          <a:xfrm>
            <a:off x="2104158" y="1506057"/>
            <a:ext cx="611188" cy="223838"/>
          </a:xfrm>
          <a:custGeom>
            <a:avLst/>
            <a:gdLst>
              <a:gd name="T0" fmla="*/ 280 w 280"/>
              <a:gd name="T1" fmla="*/ 52 h 103"/>
              <a:gd name="T2" fmla="*/ 140 w 280"/>
              <a:gd name="T3" fmla="*/ 0 h 103"/>
              <a:gd name="T4" fmla="*/ 140 w 280"/>
              <a:gd name="T5" fmla="*/ 8 h 103"/>
              <a:gd name="T6" fmla="*/ 257 w 280"/>
              <a:gd name="T7" fmla="*/ 52 h 103"/>
              <a:gd name="T8" fmla="*/ 140 w 280"/>
              <a:gd name="T9" fmla="*/ 95 h 103"/>
              <a:gd name="T10" fmla="*/ 140 w 280"/>
              <a:gd name="T11" fmla="*/ 103 h 103"/>
              <a:gd name="T12" fmla="*/ 280 w 280"/>
              <a:gd name="T13" fmla="*/ 52 h 103"/>
              <a:gd name="T14" fmla="*/ 140 w 280"/>
              <a:gd name="T15" fmla="*/ 0 h 103"/>
              <a:gd name="T16" fmla="*/ 140 w 280"/>
              <a:gd name="T17" fmla="*/ 0 h 103"/>
              <a:gd name="T18" fmla="*/ 0 w 280"/>
              <a:gd name="T19" fmla="*/ 52 h 103"/>
              <a:gd name="T20" fmla="*/ 140 w 280"/>
              <a:gd name="T21" fmla="*/ 103 h 103"/>
              <a:gd name="T22" fmla="*/ 140 w 280"/>
              <a:gd name="T23" fmla="*/ 103 h 103"/>
              <a:gd name="T24" fmla="*/ 140 w 280"/>
              <a:gd name="T25" fmla="*/ 95 h 103"/>
              <a:gd name="T26" fmla="*/ 140 w 280"/>
              <a:gd name="T27" fmla="*/ 95 h 103"/>
              <a:gd name="T28" fmla="*/ 23 w 280"/>
              <a:gd name="T29" fmla="*/ 52 h 103"/>
              <a:gd name="T30" fmla="*/ 23 w 280"/>
              <a:gd name="T31" fmla="*/ 52 h 103"/>
              <a:gd name="T32" fmla="*/ 140 w 280"/>
              <a:gd name="T33" fmla="*/ 8 h 103"/>
              <a:gd name="T34" fmla="*/ 140 w 280"/>
              <a:gd name="T35" fmla="*/ 8 h 103"/>
              <a:gd name="T36" fmla="*/ 140 w 280"/>
              <a:gd name="T3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0" h="103">
                <a:moveTo>
                  <a:pt x="280" y="52"/>
                </a:moveTo>
                <a:cubicBezTo>
                  <a:pt x="280" y="23"/>
                  <a:pt x="217" y="0"/>
                  <a:pt x="140" y="0"/>
                </a:cubicBezTo>
                <a:cubicBezTo>
                  <a:pt x="140" y="8"/>
                  <a:pt x="140" y="8"/>
                  <a:pt x="140" y="8"/>
                </a:cubicBezTo>
                <a:cubicBezTo>
                  <a:pt x="205" y="8"/>
                  <a:pt x="257" y="28"/>
                  <a:pt x="257" y="52"/>
                </a:cubicBezTo>
                <a:cubicBezTo>
                  <a:pt x="257" y="75"/>
                  <a:pt x="205" y="95"/>
                  <a:pt x="140" y="95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217" y="103"/>
                  <a:pt x="280" y="80"/>
                  <a:pt x="280" y="52"/>
                </a:cubicBezTo>
                <a:close/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63" y="0"/>
                  <a:pt x="0" y="23"/>
                  <a:pt x="0" y="52"/>
                </a:cubicBezTo>
                <a:cubicBezTo>
                  <a:pt x="0" y="80"/>
                  <a:pt x="63" y="103"/>
                  <a:pt x="140" y="103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75" y="95"/>
                  <a:pt x="23" y="75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28"/>
                  <a:pt x="75" y="8"/>
                  <a:pt x="140" y="8"/>
                </a:cubicBezTo>
                <a:cubicBezTo>
                  <a:pt x="140" y="8"/>
                  <a:pt x="140" y="8"/>
                  <a:pt x="140" y="8"/>
                </a:cubicBezTo>
                <a:lnTo>
                  <a:pt x="14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4" name="Freeform 27"/>
          <p:cNvSpPr>
            <a:spLocks noEditPoints="1"/>
          </p:cNvSpPr>
          <p:nvPr/>
        </p:nvSpPr>
        <p:spPr bwMode="auto">
          <a:xfrm>
            <a:off x="2150195" y="1367945"/>
            <a:ext cx="519113" cy="498475"/>
          </a:xfrm>
          <a:custGeom>
            <a:avLst/>
            <a:gdLst>
              <a:gd name="T0" fmla="*/ 218 w 238"/>
              <a:gd name="T1" fmla="*/ 16 h 229"/>
              <a:gd name="T2" fmla="*/ 119 w 238"/>
              <a:gd name="T3" fmla="*/ 46 h 229"/>
              <a:gd name="T4" fmla="*/ 119 w 238"/>
              <a:gd name="T5" fmla="*/ 57 h 229"/>
              <a:gd name="T6" fmla="*/ 202 w 238"/>
              <a:gd name="T7" fmla="*/ 32 h 229"/>
              <a:gd name="T8" fmla="*/ 150 w 238"/>
              <a:gd name="T9" fmla="*/ 145 h 229"/>
              <a:gd name="T10" fmla="*/ 119 w 238"/>
              <a:gd name="T11" fmla="*/ 172 h 229"/>
              <a:gd name="T12" fmla="*/ 119 w 238"/>
              <a:gd name="T13" fmla="*/ 183 h 229"/>
              <a:gd name="T14" fmla="*/ 156 w 238"/>
              <a:gd name="T15" fmla="*/ 151 h 229"/>
              <a:gd name="T16" fmla="*/ 218 w 238"/>
              <a:gd name="T17" fmla="*/ 16 h 229"/>
              <a:gd name="T18" fmla="*/ 119 w 238"/>
              <a:gd name="T19" fmla="*/ 46 h 229"/>
              <a:gd name="T20" fmla="*/ 83 w 238"/>
              <a:gd name="T21" fmla="*/ 78 h 229"/>
              <a:gd name="T22" fmla="*/ 20 w 238"/>
              <a:gd name="T23" fmla="*/ 214 h 229"/>
              <a:gd name="T24" fmla="*/ 119 w 238"/>
              <a:gd name="T25" fmla="*/ 183 h 229"/>
              <a:gd name="T26" fmla="*/ 119 w 238"/>
              <a:gd name="T27" fmla="*/ 172 h 229"/>
              <a:gd name="T28" fmla="*/ 36 w 238"/>
              <a:gd name="T29" fmla="*/ 197 h 229"/>
              <a:gd name="T30" fmla="*/ 36 w 238"/>
              <a:gd name="T31" fmla="*/ 197 h 229"/>
              <a:gd name="T32" fmla="*/ 89 w 238"/>
              <a:gd name="T33" fmla="*/ 84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16"/>
                </a:moveTo>
                <a:cubicBezTo>
                  <a:pt x="202" y="0"/>
                  <a:pt x="162" y="13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55" y="30"/>
                  <a:pt x="189" y="19"/>
                  <a:pt x="202" y="32"/>
                </a:cubicBezTo>
                <a:cubicBezTo>
                  <a:pt x="219" y="49"/>
                  <a:pt x="195" y="99"/>
                  <a:pt x="150" y="145"/>
                </a:cubicBezTo>
                <a:cubicBezTo>
                  <a:pt x="140" y="155"/>
                  <a:pt x="129" y="164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31" y="174"/>
                  <a:pt x="144" y="163"/>
                  <a:pt x="156" y="151"/>
                </a:cubicBezTo>
                <a:cubicBezTo>
                  <a:pt x="210" y="96"/>
                  <a:pt x="238" y="36"/>
                  <a:pt x="218" y="16"/>
                </a:cubicBezTo>
                <a:close/>
                <a:moveTo>
                  <a:pt x="119" y="46"/>
                </a:moveTo>
                <a:cubicBezTo>
                  <a:pt x="107" y="55"/>
                  <a:pt x="95" y="66"/>
                  <a:pt x="83" y="78"/>
                </a:cubicBezTo>
                <a:cubicBezTo>
                  <a:pt x="28" y="133"/>
                  <a:pt x="0" y="193"/>
                  <a:pt x="20" y="214"/>
                </a:cubicBezTo>
                <a:cubicBezTo>
                  <a:pt x="36" y="229"/>
                  <a:pt x="76" y="216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83" y="199"/>
                  <a:pt x="49" y="211"/>
                  <a:pt x="36" y="197"/>
                </a:cubicBezTo>
                <a:cubicBezTo>
                  <a:pt x="36" y="197"/>
                  <a:pt x="36" y="197"/>
                  <a:pt x="36" y="197"/>
                </a:cubicBezTo>
                <a:cubicBezTo>
                  <a:pt x="19" y="181"/>
                  <a:pt x="43" y="130"/>
                  <a:pt x="89" y="84"/>
                </a:cubicBezTo>
                <a:cubicBezTo>
                  <a:pt x="99" y="74"/>
                  <a:pt x="109" y="65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5" name="Freeform 28"/>
          <p:cNvSpPr>
            <a:spLocks noEditPoints="1"/>
          </p:cNvSpPr>
          <p:nvPr/>
        </p:nvSpPr>
        <p:spPr bwMode="auto">
          <a:xfrm>
            <a:off x="2150195" y="1367945"/>
            <a:ext cx="519113" cy="498475"/>
          </a:xfrm>
          <a:custGeom>
            <a:avLst/>
            <a:gdLst>
              <a:gd name="T0" fmla="*/ 218 w 238"/>
              <a:gd name="T1" fmla="*/ 214 h 229"/>
              <a:gd name="T2" fmla="*/ 156 w 238"/>
              <a:gd name="T3" fmla="*/ 78 h 229"/>
              <a:gd name="T4" fmla="*/ 119 w 238"/>
              <a:gd name="T5" fmla="*/ 46 h 229"/>
              <a:gd name="T6" fmla="*/ 119 w 238"/>
              <a:gd name="T7" fmla="*/ 57 h 229"/>
              <a:gd name="T8" fmla="*/ 150 w 238"/>
              <a:gd name="T9" fmla="*/ 84 h 229"/>
              <a:gd name="T10" fmla="*/ 202 w 238"/>
              <a:gd name="T11" fmla="*/ 197 h 229"/>
              <a:gd name="T12" fmla="*/ 119 w 238"/>
              <a:gd name="T13" fmla="*/ 172 h 229"/>
              <a:gd name="T14" fmla="*/ 119 w 238"/>
              <a:gd name="T15" fmla="*/ 183 h 229"/>
              <a:gd name="T16" fmla="*/ 218 w 238"/>
              <a:gd name="T17" fmla="*/ 214 h 229"/>
              <a:gd name="T18" fmla="*/ 119 w 238"/>
              <a:gd name="T19" fmla="*/ 46 h 229"/>
              <a:gd name="T20" fmla="*/ 20 w 238"/>
              <a:gd name="T21" fmla="*/ 16 h 229"/>
              <a:gd name="T22" fmla="*/ 83 w 238"/>
              <a:gd name="T23" fmla="*/ 151 h 229"/>
              <a:gd name="T24" fmla="*/ 119 w 238"/>
              <a:gd name="T25" fmla="*/ 183 h 229"/>
              <a:gd name="T26" fmla="*/ 119 w 238"/>
              <a:gd name="T27" fmla="*/ 172 h 229"/>
              <a:gd name="T28" fmla="*/ 89 w 238"/>
              <a:gd name="T29" fmla="*/ 145 h 229"/>
              <a:gd name="T30" fmla="*/ 36 w 238"/>
              <a:gd name="T31" fmla="*/ 32 h 229"/>
              <a:gd name="T32" fmla="*/ 36 w 238"/>
              <a:gd name="T33" fmla="*/ 32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214"/>
                </a:moveTo>
                <a:cubicBezTo>
                  <a:pt x="238" y="193"/>
                  <a:pt x="210" y="133"/>
                  <a:pt x="156" y="78"/>
                </a:cubicBezTo>
                <a:cubicBezTo>
                  <a:pt x="144" y="66"/>
                  <a:pt x="131" y="55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29" y="65"/>
                  <a:pt x="140" y="74"/>
                  <a:pt x="150" y="84"/>
                </a:cubicBezTo>
                <a:cubicBezTo>
                  <a:pt x="195" y="130"/>
                  <a:pt x="219" y="181"/>
                  <a:pt x="202" y="197"/>
                </a:cubicBezTo>
                <a:cubicBezTo>
                  <a:pt x="189" y="211"/>
                  <a:pt x="155" y="199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62" y="216"/>
                  <a:pt x="202" y="229"/>
                  <a:pt x="218" y="214"/>
                </a:cubicBezTo>
                <a:close/>
                <a:moveTo>
                  <a:pt x="119" y="46"/>
                </a:moveTo>
                <a:cubicBezTo>
                  <a:pt x="76" y="13"/>
                  <a:pt x="36" y="0"/>
                  <a:pt x="20" y="16"/>
                </a:cubicBezTo>
                <a:cubicBezTo>
                  <a:pt x="0" y="36"/>
                  <a:pt x="28" y="96"/>
                  <a:pt x="83" y="151"/>
                </a:cubicBezTo>
                <a:cubicBezTo>
                  <a:pt x="95" y="163"/>
                  <a:pt x="107" y="174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109" y="164"/>
                  <a:pt x="99" y="155"/>
                  <a:pt x="89" y="145"/>
                </a:cubicBezTo>
                <a:cubicBezTo>
                  <a:pt x="43" y="99"/>
                  <a:pt x="19" y="49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49" y="19"/>
                  <a:pt x="83" y="30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6" name="Oval 29"/>
          <p:cNvSpPr>
            <a:spLocks noChangeArrowheads="1"/>
          </p:cNvSpPr>
          <p:nvPr/>
        </p:nvSpPr>
        <p:spPr bwMode="auto">
          <a:xfrm>
            <a:off x="2364508" y="1571145"/>
            <a:ext cx="93663" cy="93663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7" name="Freeform 30"/>
          <p:cNvSpPr>
            <a:spLocks noEditPoints="1"/>
          </p:cNvSpPr>
          <p:nvPr/>
        </p:nvSpPr>
        <p:spPr bwMode="auto">
          <a:xfrm>
            <a:off x="3083645" y="1140932"/>
            <a:ext cx="257175" cy="487363"/>
          </a:xfrm>
          <a:custGeom>
            <a:avLst/>
            <a:gdLst>
              <a:gd name="T0" fmla="*/ 67 w 162"/>
              <a:gd name="T1" fmla="*/ 307 h 307"/>
              <a:gd name="T2" fmla="*/ 162 w 162"/>
              <a:gd name="T3" fmla="*/ 307 h 307"/>
              <a:gd name="T4" fmla="*/ 67 w 162"/>
              <a:gd name="T5" fmla="*/ 127 h 307"/>
              <a:gd name="T6" fmla="*/ 67 w 162"/>
              <a:gd name="T7" fmla="*/ 193 h 307"/>
              <a:gd name="T8" fmla="*/ 110 w 162"/>
              <a:gd name="T9" fmla="*/ 267 h 307"/>
              <a:gd name="T10" fmla="*/ 67 w 162"/>
              <a:gd name="T11" fmla="*/ 267 h 307"/>
              <a:gd name="T12" fmla="*/ 67 w 162"/>
              <a:gd name="T13" fmla="*/ 307 h 307"/>
              <a:gd name="T14" fmla="*/ 0 w 162"/>
              <a:gd name="T15" fmla="*/ 0 h 307"/>
              <a:gd name="T16" fmla="*/ 0 w 162"/>
              <a:gd name="T17" fmla="*/ 307 h 307"/>
              <a:gd name="T18" fmla="*/ 67 w 162"/>
              <a:gd name="T19" fmla="*/ 307 h 307"/>
              <a:gd name="T20" fmla="*/ 67 w 162"/>
              <a:gd name="T21" fmla="*/ 267 h 307"/>
              <a:gd name="T22" fmla="*/ 24 w 162"/>
              <a:gd name="T23" fmla="*/ 267 h 307"/>
              <a:gd name="T24" fmla="*/ 24 w 162"/>
              <a:gd name="T25" fmla="*/ 120 h 307"/>
              <a:gd name="T26" fmla="*/ 24 w 162"/>
              <a:gd name="T27" fmla="*/ 120 h 307"/>
              <a:gd name="T28" fmla="*/ 67 w 162"/>
              <a:gd name="T29" fmla="*/ 193 h 307"/>
              <a:gd name="T30" fmla="*/ 67 w 162"/>
              <a:gd name="T31" fmla="*/ 127 h 307"/>
              <a:gd name="T32" fmla="*/ 0 w 162"/>
              <a:gd name="T33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" h="307">
                <a:moveTo>
                  <a:pt x="67" y="307"/>
                </a:moveTo>
                <a:lnTo>
                  <a:pt x="162" y="307"/>
                </a:lnTo>
                <a:lnTo>
                  <a:pt x="67" y="127"/>
                </a:lnTo>
                <a:lnTo>
                  <a:pt x="67" y="193"/>
                </a:lnTo>
                <a:lnTo>
                  <a:pt x="110" y="267"/>
                </a:lnTo>
                <a:lnTo>
                  <a:pt x="67" y="267"/>
                </a:lnTo>
                <a:lnTo>
                  <a:pt x="67" y="307"/>
                </a:lnTo>
                <a:close/>
                <a:moveTo>
                  <a:pt x="0" y="0"/>
                </a:moveTo>
                <a:lnTo>
                  <a:pt x="0" y="307"/>
                </a:lnTo>
                <a:lnTo>
                  <a:pt x="67" y="307"/>
                </a:lnTo>
                <a:lnTo>
                  <a:pt x="67" y="267"/>
                </a:lnTo>
                <a:lnTo>
                  <a:pt x="24" y="267"/>
                </a:lnTo>
                <a:lnTo>
                  <a:pt x="24" y="120"/>
                </a:lnTo>
                <a:lnTo>
                  <a:pt x="24" y="120"/>
                </a:lnTo>
                <a:lnTo>
                  <a:pt x="67" y="193"/>
                </a:lnTo>
                <a:lnTo>
                  <a:pt x="67" y="127"/>
                </a:ln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8" name="Rectangle 31"/>
          <p:cNvSpPr>
            <a:spLocks noChangeArrowheads="1"/>
          </p:cNvSpPr>
          <p:nvPr/>
        </p:nvSpPr>
        <p:spPr bwMode="auto">
          <a:xfrm>
            <a:off x="2955058" y="1139345"/>
            <a:ext cx="65088" cy="474663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9" name="Freeform 32"/>
          <p:cNvSpPr>
            <a:spLocks noEditPoints="1"/>
          </p:cNvSpPr>
          <p:nvPr/>
        </p:nvSpPr>
        <p:spPr bwMode="auto">
          <a:xfrm>
            <a:off x="846858" y="3530120"/>
            <a:ext cx="561975" cy="411163"/>
          </a:xfrm>
          <a:custGeom>
            <a:avLst/>
            <a:gdLst>
              <a:gd name="T0" fmla="*/ 213 w 258"/>
              <a:gd name="T1" fmla="*/ 31 h 189"/>
              <a:gd name="T2" fmla="*/ 204 w 258"/>
              <a:gd name="T3" fmla="*/ 69 h 189"/>
              <a:gd name="T4" fmla="*/ 228 w 258"/>
              <a:gd name="T5" fmla="*/ 109 h 189"/>
              <a:gd name="T6" fmla="*/ 204 w 258"/>
              <a:gd name="T7" fmla="*/ 146 h 189"/>
              <a:gd name="T8" fmla="*/ 204 w 258"/>
              <a:gd name="T9" fmla="*/ 27 h 189"/>
              <a:gd name="T10" fmla="*/ 91 w 258"/>
              <a:gd name="T11" fmla="*/ 14 h 189"/>
              <a:gd name="T12" fmla="*/ 97 w 258"/>
              <a:gd name="T13" fmla="*/ 15 h 189"/>
              <a:gd name="T14" fmla="*/ 91 w 258"/>
              <a:gd name="T15" fmla="*/ 42 h 189"/>
              <a:gd name="T16" fmla="*/ 91 w 258"/>
              <a:gd name="T17" fmla="*/ 162 h 189"/>
              <a:gd name="T18" fmla="*/ 166 w 258"/>
              <a:gd name="T19" fmla="*/ 145 h 189"/>
              <a:gd name="T20" fmla="*/ 204 w 258"/>
              <a:gd name="T21" fmla="*/ 125 h 189"/>
              <a:gd name="T22" fmla="*/ 191 w 258"/>
              <a:gd name="T23" fmla="*/ 122 h 189"/>
              <a:gd name="T24" fmla="*/ 204 w 258"/>
              <a:gd name="T25" fmla="*/ 69 h 189"/>
              <a:gd name="T26" fmla="*/ 91 w 258"/>
              <a:gd name="T27" fmla="*/ 6 h 189"/>
              <a:gd name="T28" fmla="*/ 78 w 258"/>
              <a:gd name="T29" fmla="*/ 24 h 189"/>
              <a:gd name="T30" fmla="*/ 91 w 258"/>
              <a:gd name="T31" fmla="*/ 14 h 189"/>
              <a:gd name="T32" fmla="*/ 78 w 258"/>
              <a:gd name="T33" fmla="*/ 188 h 189"/>
              <a:gd name="T34" fmla="*/ 91 w 258"/>
              <a:gd name="T35" fmla="*/ 162 h 189"/>
              <a:gd name="T36" fmla="*/ 78 w 258"/>
              <a:gd name="T37" fmla="*/ 176 h 189"/>
              <a:gd name="T38" fmla="*/ 91 w 258"/>
              <a:gd name="T39" fmla="*/ 42 h 189"/>
              <a:gd name="T40" fmla="*/ 80 w 258"/>
              <a:gd name="T41" fmla="*/ 134 h 189"/>
              <a:gd name="T42" fmla="*/ 78 w 258"/>
              <a:gd name="T43" fmla="*/ 64 h 189"/>
              <a:gd name="T44" fmla="*/ 78 w 258"/>
              <a:gd name="T45" fmla="*/ 33 h 189"/>
              <a:gd name="T46" fmla="*/ 91 w 258"/>
              <a:gd name="T47" fmla="*/ 42 h 189"/>
              <a:gd name="T48" fmla="*/ 60 w 258"/>
              <a:gd name="T49" fmla="*/ 18 h 189"/>
              <a:gd name="T50" fmla="*/ 68 w 258"/>
              <a:gd name="T51" fmla="*/ 42 h 189"/>
              <a:gd name="T52" fmla="*/ 78 w 258"/>
              <a:gd name="T53" fmla="*/ 33 h 189"/>
              <a:gd name="T54" fmla="*/ 78 w 258"/>
              <a:gd name="T55" fmla="*/ 9 h 189"/>
              <a:gd name="T56" fmla="*/ 78 w 258"/>
              <a:gd name="T57" fmla="*/ 188 h 189"/>
              <a:gd name="T58" fmla="*/ 60 w 258"/>
              <a:gd name="T59" fmla="*/ 176 h 189"/>
              <a:gd name="T60" fmla="*/ 78 w 258"/>
              <a:gd name="T61" fmla="*/ 64 h 189"/>
              <a:gd name="T62" fmla="*/ 60 w 258"/>
              <a:gd name="T63" fmla="*/ 134 h 189"/>
              <a:gd name="T64" fmla="*/ 70 w 258"/>
              <a:gd name="T65" fmla="*/ 116 h 189"/>
              <a:gd name="T66" fmla="*/ 60 w 258"/>
              <a:gd name="T67" fmla="*/ 87 h 189"/>
              <a:gd name="T68" fmla="*/ 76 w 258"/>
              <a:gd name="T69" fmla="*/ 68 h 189"/>
              <a:gd name="T70" fmla="*/ 60 w 258"/>
              <a:gd name="T71" fmla="*/ 18 h 189"/>
              <a:gd name="T72" fmla="*/ 60 w 258"/>
              <a:gd name="T73" fmla="*/ 187 h 189"/>
              <a:gd name="T74" fmla="*/ 59 w 258"/>
              <a:gd name="T75" fmla="*/ 175 h 189"/>
              <a:gd name="T76" fmla="*/ 49 w 258"/>
              <a:gd name="T77" fmla="*/ 144 h 189"/>
              <a:gd name="T78" fmla="*/ 60 w 258"/>
              <a:gd name="T79" fmla="*/ 125 h 189"/>
              <a:gd name="T80" fmla="*/ 41 w 258"/>
              <a:gd name="T81" fmla="*/ 125 h 189"/>
              <a:gd name="T82" fmla="*/ 60 w 258"/>
              <a:gd name="T83" fmla="*/ 87 h 189"/>
              <a:gd name="T84" fmla="*/ 51 w 258"/>
              <a:gd name="T85" fmla="*/ 76 h 189"/>
              <a:gd name="T86" fmla="*/ 43 w 258"/>
              <a:gd name="T87" fmla="*/ 51 h 189"/>
              <a:gd name="T88" fmla="*/ 60 w 258"/>
              <a:gd name="T89" fmla="*/ 1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8" h="189">
                <a:moveTo>
                  <a:pt x="253" y="104"/>
                </a:moveTo>
                <a:cubicBezTo>
                  <a:pt x="258" y="60"/>
                  <a:pt x="213" y="31"/>
                  <a:pt x="213" y="31"/>
                </a:cubicBezTo>
                <a:cubicBezTo>
                  <a:pt x="210" y="30"/>
                  <a:pt x="207" y="28"/>
                  <a:pt x="204" y="27"/>
                </a:cubicBezTo>
                <a:cubicBezTo>
                  <a:pt x="204" y="69"/>
                  <a:pt x="204" y="69"/>
                  <a:pt x="204" y="69"/>
                </a:cubicBezTo>
                <a:cubicBezTo>
                  <a:pt x="208" y="69"/>
                  <a:pt x="212" y="70"/>
                  <a:pt x="216" y="72"/>
                </a:cubicBezTo>
                <a:cubicBezTo>
                  <a:pt x="230" y="79"/>
                  <a:pt x="235" y="95"/>
                  <a:pt x="228" y="109"/>
                </a:cubicBezTo>
                <a:cubicBezTo>
                  <a:pt x="224" y="119"/>
                  <a:pt x="214" y="125"/>
                  <a:pt x="204" y="125"/>
                </a:cubicBezTo>
                <a:cubicBezTo>
                  <a:pt x="204" y="146"/>
                  <a:pt x="204" y="146"/>
                  <a:pt x="204" y="146"/>
                </a:cubicBezTo>
                <a:cubicBezTo>
                  <a:pt x="230" y="144"/>
                  <a:pt x="249" y="134"/>
                  <a:pt x="253" y="104"/>
                </a:cubicBezTo>
                <a:close/>
                <a:moveTo>
                  <a:pt x="204" y="27"/>
                </a:moveTo>
                <a:cubicBezTo>
                  <a:pt x="156" y="5"/>
                  <a:pt x="119" y="0"/>
                  <a:pt x="91" y="6"/>
                </a:cubicBezTo>
                <a:cubicBezTo>
                  <a:pt x="91" y="14"/>
                  <a:pt x="91" y="14"/>
                  <a:pt x="91" y="14"/>
                </a:cubicBezTo>
                <a:cubicBezTo>
                  <a:pt x="93" y="14"/>
                  <a:pt x="95" y="14"/>
                  <a:pt x="97" y="15"/>
                </a:cubicBezTo>
                <a:cubicBezTo>
                  <a:pt x="97" y="15"/>
                  <a:pt x="97" y="15"/>
                  <a:pt x="97" y="15"/>
                </a:cubicBezTo>
                <a:cubicBezTo>
                  <a:pt x="104" y="19"/>
                  <a:pt x="107" y="27"/>
                  <a:pt x="103" y="34"/>
                </a:cubicBezTo>
                <a:cubicBezTo>
                  <a:pt x="101" y="39"/>
                  <a:pt x="96" y="42"/>
                  <a:pt x="91" y="42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93" y="151"/>
                  <a:pt x="93" y="157"/>
                  <a:pt x="91" y="162"/>
                </a:cubicBezTo>
                <a:cubicBezTo>
                  <a:pt x="91" y="185"/>
                  <a:pt x="91" y="185"/>
                  <a:pt x="91" y="185"/>
                </a:cubicBezTo>
                <a:cubicBezTo>
                  <a:pt x="117" y="174"/>
                  <a:pt x="138" y="143"/>
                  <a:pt x="166" y="145"/>
                </a:cubicBezTo>
                <a:cubicBezTo>
                  <a:pt x="179" y="147"/>
                  <a:pt x="192" y="147"/>
                  <a:pt x="204" y="146"/>
                </a:cubicBezTo>
                <a:cubicBezTo>
                  <a:pt x="204" y="125"/>
                  <a:pt x="204" y="125"/>
                  <a:pt x="204" y="125"/>
                </a:cubicBezTo>
                <a:cubicBezTo>
                  <a:pt x="199" y="125"/>
                  <a:pt x="195" y="124"/>
                  <a:pt x="191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77" y="115"/>
                  <a:pt x="172" y="98"/>
                  <a:pt x="179" y="84"/>
                </a:cubicBezTo>
                <a:cubicBezTo>
                  <a:pt x="184" y="74"/>
                  <a:pt x="193" y="69"/>
                  <a:pt x="204" y="69"/>
                </a:cubicBezTo>
                <a:lnTo>
                  <a:pt x="204" y="27"/>
                </a:lnTo>
                <a:close/>
                <a:moveTo>
                  <a:pt x="91" y="6"/>
                </a:moveTo>
                <a:cubicBezTo>
                  <a:pt x="86" y="6"/>
                  <a:pt x="82" y="8"/>
                  <a:pt x="78" y="9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3"/>
                  <a:pt x="78" y="22"/>
                  <a:pt x="78" y="22"/>
                </a:cubicBezTo>
                <a:cubicBezTo>
                  <a:pt x="81" y="17"/>
                  <a:pt x="86" y="14"/>
                  <a:pt x="91" y="14"/>
                </a:cubicBezTo>
                <a:cubicBezTo>
                  <a:pt x="91" y="6"/>
                  <a:pt x="91" y="6"/>
                  <a:pt x="91" y="6"/>
                </a:cubicBezTo>
                <a:close/>
                <a:moveTo>
                  <a:pt x="78" y="188"/>
                </a:moveTo>
                <a:cubicBezTo>
                  <a:pt x="82" y="188"/>
                  <a:pt x="87" y="187"/>
                  <a:pt x="91" y="185"/>
                </a:cubicBezTo>
                <a:cubicBezTo>
                  <a:pt x="91" y="162"/>
                  <a:pt x="91" y="162"/>
                  <a:pt x="91" y="162"/>
                </a:cubicBezTo>
                <a:cubicBezTo>
                  <a:pt x="90" y="163"/>
                  <a:pt x="90" y="164"/>
                  <a:pt x="90" y="165"/>
                </a:cubicBezTo>
                <a:cubicBezTo>
                  <a:pt x="87" y="170"/>
                  <a:pt x="83" y="174"/>
                  <a:pt x="78" y="176"/>
                </a:cubicBezTo>
                <a:cubicBezTo>
                  <a:pt x="78" y="188"/>
                  <a:pt x="78" y="188"/>
                  <a:pt x="78" y="188"/>
                </a:cubicBezTo>
                <a:close/>
                <a:moveTo>
                  <a:pt x="91" y="42"/>
                </a:moveTo>
                <a:cubicBezTo>
                  <a:pt x="91" y="146"/>
                  <a:pt x="91" y="146"/>
                  <a:pt x="91" y="146"/>
                </a:cubicBezTo>
                <a:cubicBezTo>
                  <a:pt x="89" y="141"/>
                  <a:pt x="85" y="136"/>
                  <a:pt x="80" y="134"/>
                </a:cubicBezTo>
                <a:cubicBezTo>
                  <a:pt x="79" y="133"/>
                  <a:pt x="78" y="133"/>
                  <a:pt x="78" y="133"/>
                </a:cubicBezTo>
                <a:cubicBezTo>
                  <a:pt x="78" y="64"/>
                  <a:pt x="78" y="64"/>
                  <a:pt x="78" y="64"/>
                </a:cubicBezTo>
                <a:cubicBezTo>
                  <a:pt x="79" y="61"/>
                  <a:pt x="79" y="57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9" y="36"/>
                  <a:pt x="81" y="39"/>
                  <a:pt x="84" y="41"/>
                </a:cubicBezTo>
                <a:cubicBezTo>
                  <a:pt x="86" y="42"/>
                  <a:pt x="89" y="42"/>
                  <a:pt x="91" y="42"/>
                </a:cubicBezTo>
                <a:close/>
                <a:moveTo>
                  <a:pt x="78" y="9"/>
                </a:moveTo>
                <a:cubicBezTo>
                  <a:pt x="71" y="11"/>
                  <a:pt x="65" y="14"/>
                  <a:pt x="60" y="18"/>
                </a:cubicBezTo>
                <a:cubicBezTo>
                  <a:pt x="60" y="40"/>
                  <a:pt x="60" y="40"/>
                  <a:pt x="60" y="40"/>
                </a:cubicBezTo>
                <a:cubicBezTo>
                  <a:pt x="62" y="40"/>
                  <a:pt x="65" y="41"/>
                  <a:pt x="68" y="42"/>
                </a:cubicBezTo>
                <a:cubicBezTo>
                  <a:pt x="73" y="45"/>
                  <a:pt x="76" y="49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7" y="30"/>
                  <a:pt x="77" y="27"/>
                  <a:pt x="78" y="24"/>
                </a:cubicBezTo>
                <a:cubicBezTo>
                  <a:pt x="78" y="9"/>
                  <a:pt x="78" y="9"/>
                  <a:pt x="78" y="9"/>
                </a:cubicBezTo>
                <a:close/>
                <a:moveTo>
                  <a:pt x="60" y="187"/>
                </a:moveTo>
                <a:cubicBezTo>
                  <a:pt x="66" y="188"/>
                  <a:pt x="72" y="189"/>
                  <a:pt x="78" y="188"/>
                </a:cubicBezTo>
                <a:cubicBezTo>
                  <a:pt x="78" y="176"/>
                  <a:pt x="78" y="176"/>
                  <a:pt x="78" y="176"/>
                </a:cubicBezTo>
                <a:cubicBezTo>
                  <a:pt x="72" y="178"/>
                  <a:pt x="65" y="178"/>
                  <a:pt x="60" y="176"/>
                </a:cubicBezTo>
                <a:cubicBezTo>
                  <a:pt x="60" y="187"/>
                  <a:pt x="60" y="187"/>
                  <a:pt x="60" y="187"/>
                </a:cubicBezTo>
                <a:close/>
                <a:moveTo>
                  <a:pt x="78" y="64"/>
                </a:moveTo>
                <a:cubicBezTo>
                  <a:pt x="78" y="133"/>
                  <a:pt x="78" y="133"/>
                  <a:pt x="78" y="133"/>
                </a:cubicBezTo>
                <a:cubicBezTo>
                  <a:pt x="72" y="131"/>
                  <a:pt x="65" y="131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4" y="123"/>
                  <a:pt x="67" y="120"/>
                  <a:pt x="70" y="116"/>
                </a:cubicBezTo>
                <a:cubicBezTo>
                  <a:pt x="75" y="105"/>
                  <a:pt x="71" y="92"/>
                  <a:pt x="60" y="87"/>
                </a:cubicBezTo>
                <a:cubicBezTo>
                  <a:pt x="60" y="87"/>
                  <a:pt x="60" y="87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66" y="78"/>
                  <a:pt x="73" y="74"/>
                  <a:pt x="76" y="68"/>
                </a:cubicBezTo>
                <a:cubicBezTo>
                  <a:pt x="77" y="66"/>
                  <a:pt x="77" y="65"/>
                  <a:pt x="78" y="64"/>
                </a:cubicBezTo>
                <a:close/>
                <a:moveTo>
                  <a:pt x="60" y="18"/>
                </a:moveTo>
                <a:cubicBezTo>
                  <a:pt x="0" y="56"/>
                  <a:pt x="10" y="159"/>
                  <a:pt x="46" y="180"/>
                </a:cubicBezTo>
                <a:cubicBezTo>
                  <a:pt x="51" y="183"/>
                  <a:pt x="55" y="185"/>
                  <a:pt x="60" y="187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48" y="170"/>
                  <a:pt x="43" y="156"/>
                  <a:pt x="49" y="144"/>
                </a:cubicBezTo>
                <a:cubicBezTo>
                  <a:pt x="51" y="139"/>
                  <a:pt x="55" y="136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54" y="128"/>
                  <a:pt x="47" y="128"/>
                  <a:pt x="41" y="125"/>
                </a:cubicBezTo>
                <a:cubicBezTo>
                  <a:pt x="41" y="125"/>
                  <a:pt x="41" y="125"/>
                  <a:pt x="41" y="125"/>
                </a:cubicBezTo>
                <a:cubicBezTo>
                  <a:pt x="31" y="120"/>
                  <a:pt x="26" y="107"/>
                  <a:pt x="32" y="97"/>
                </a:cubicBezTo>
                <a:cubicBezTo>
                  <a:pt x="37" y="86"/>
                  <a:pt x="49" y="82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57" y="78"/>
                  <a:pt x="54" y="77"/>
                  <a:pt x="51" y="76"/>
                </a:cubicBezTo>
                <a:cubicBezTo>
                  <a:pt x="42" y="71"/>
                  <a:pt x="38" y="6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6" y="44"/>
                  <a:pt x="53" y="40"/>
                  <a:pt x="60" y="40"/>
                </a:cubicBezTo>
                <a:lnTo>
                  <a:pt x="60" y="1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90" name="Group 127"/>
          <p:cNvGrpSpPr/>
          <p:nvPr/>
        </p:nvGrpSpPr>
        <p:grpSpPr>
          <a:xfrm>
            <a:off x="2426420" y="3941282"/>
            <a:ext cx="508001" cy="654050"/>
            <a:chOff x="8610600" y="4127500"/>
            <a:chExt cx="508001" cy="654050"/>
          </a:xfrm>
          <a:solidFill>
            <a:srgbClr val="358FCB"/>
          </a:solidFill>
        </p:grpSpPr>
        <p:sp>
          <p:nvSpPr>
            <p:cNvPr id="191" name="Freeform 33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2" name="Freeform 34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3" name="Freeform 35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4" name="Freeform 36"/>
            <p:cNvSpPr>
              <a:spLocks/>
            </p:cNvSpPr>
            <p:nvPr/>
          </p:nvSpPr>
          <p:spPr bwMode="auto">
            <a:xfrm>
              <a:off x="8729663" y="4613275"/>
              <a:ext cx="141288" cy="168275"/>
            </a:xfrm>
            <a:custGeom>
              <a:avLst/>
              <a:gdLst>
                <a:gd name="T0" fmla="*/ 45 w 65"/>
                <a:gd name="T1" fmla="*/ 5 h 77"/>
                <a:gd name="T2" fmla="*/ 45 w 65"/>
                <a:gd name="T3" fmla="*/ 28 h 77"/>
                <a:gd name="T4" fmla="*/ 25 w 65"/>
                <a:gd name="T5" fmla="*/ 45 h 77"/>
                <a:gd name="T6" fmla="*/ 1 w 65"/>
                <a:gd name="T7" fmla="*/ 64 h 77"/>
                <a:gd name="T8" fmla="*/ 65 w 65"/>
                <a:gd name="T9" fmla="*/ 77 h 77"/>
                <a:gd name="T10" fmla="*/ 65 w 65"/>
                <a:gd name="T11" fmla="*/ 0 h 77"/>
                <a:gd name="T12" fmla="*/ 45 w 65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7">
                  <a:moveTo>
                    <a:pt x="45" y="5"/>
                  </a:move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39" y="40"/>
                    <a:pt x="25" y="45"/>
                  </a:cubicBezTo>
                  <a:cubicBezTo>
                    <a:pt x="12" y="49"/>
                    <a:pt x="0" y="56"/>
                    <a:pt x="1" y="64"/>
                  </a:cubicBezTo>
                  <a:cubicBezTo>
                    <a:pt x="2" y="71"/>
                    <a:pt x="18" y="77"/>
                    <a:pt x="65" y="77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4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5" name="Freeform 37"/>
            <p:cNvSpPr>
              <a:spLocks/>
            </p:cNvSpPr>
            <p:nvPr/>
          </p:nvSpPr>
          <p:spPr bwMode="auto">
            <a:xfrm>
              <a:off x="8855075" y="4613275"/>
              <a:ext cx="134938" cy="168275"/>
            </a:xfrm>
            <a:custGeom>
              <a:avLst/>
              <a:gdLst>
                <a:gd name="T0" fmla="*/ 14 w 62"/>
                <a:gd name="T1" fmla="*/ 5 h 77"/>
                <a:gd name="T2" fmla="*/ 14 w 62"/>
                <a:gd name="T3" fmla="*/ 28 h 77"/>
                <a:gd name="T4" fmla="*/ 32 w 62"/>
                <a:gd name="T5" fmla="*/ 45 h 77"/>
                <a:gd name="T6" fmla="*/ 61 w 62"/>
                <a:gd name="T7" fmla="*/ 64 h 77"/>
                <a:gd name="T8" fmla="*/ 0 w 62"/>
                <a:gd name="T9" fmla="*/ 77 h 77"/>
                <a:gd name="T10" fmla="*/ 0 w 62"/>
                <a:gd name="T11" fmla="*/ 0 h 77"/>
                <a:gd name="T12" fmla="*/ 14 w 62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7">
                  <a:moveTo>
                    <a:pt x="14" y="5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9" y="40"/>
                    <a:pt x="32" y="45"/>
                  </a:cubicBezTo>
                  <a:cubicBezTo>
                    <a:pt x="46" y="49"/>
                    <a:pt x="62" y="56"/>
                    <a:pt x="61" y="64"/>
                  </a:cubicBezTo>
                  <a:cubicBezTo>
                    <a:pt x="60" y="71"/>
                    <a:pt x="34" y="77"/>
                    <a:pt x="0" y="7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6" name="Freeform 38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7" name="Freeform 39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8" name="Freeform 40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99" name="Freeform 41"/>
          <p:cNvSpPr>
            <a:spLocks noEditPoints="1"/>
          </p:cNvSpPr>
          <p:nvPr/>
        </p:nvSpPr>
        <p:spPr bwMode="auto">
          <a:xfrm>
            <a:off x="2847108" y="3280882"/>
            <a:ext cx="428625" cy="390525"/>
          </a:xfrm>
          <a:custGeom>
            <a:avLst/>
            <a:gdLst>
              <a:gd name="T0" fmla="*/ 116 w 196"/>
              <a:gd name="T1" fmla="*/ 2 h 179"/>
              <a:gd name="T2" fmla="*/ 98 w 196"/>
              <a:gd name="T3" fmla="*/ 0 h 179"/>
              <a:gd name="T4" fmla="*/ 98 w 196"/>
              <a:gd name="T5" fmla="*/ 17 h 179"/>
              <a:gd name="T6" fmla="*/ 113 w 196"/>
              <a:gd name="T7" fmla="*/ 18 h 179"/>
              <a:gd name="T8" fmla="*/ 169 w 196"/>
              <a:gd name="T9" fmla="*/ 105 h 179"/>
              <a:gd name="T10" fmla="*/ 98 w 196"/>
              <a:gd name="T11" fmla="*/ 163 h 179"/>
              <a:gd name="T12" fmla="*/ 98 w 196"/>
              <a:gd name="T13" fmla="*/ 179 h 179"/>
              <a:gd name="T14" fmla="*/ 185 w 196"/>
              <a:gd name="T15" fmla="*/ 108 h 179"/>
              <a:gd name="T16" fmla="*/ 116 w 196"/>
              <a:gd name="T17" fmla="*/ 2 h 179"/>
              <a:gd name="T18" fmla="*/ 98 w 196"/>
              <a:gd name="T19" fmla="*/ 0 h 179"/>
              <a:gd name="T20" fmla="*/ 10 w 196"/>
              <a:gd name="T21" fmla="*/ 71 h 179"/>
              <a:gd name="T22" fmla="*/ 79 w 196"/>
              <a:gd name="T23" fmla="*/ 177 h 179"/>
              <a:gd name="T24" fmla="*/ 98 w 196"/>
              <a:gd name="T25" fmla="*/ 179 h 179"/>
              <a:gd name="T26" fmla="*/ 98 w 196"/>
              <a:gd name="T27" fmla="*/ 163 h 179"/>
              <a:gd name="T28" fmla="*/ 83 w 196"/>
              <a:gd name="T29" fmla="*/ 161 h 179"/>
              <a:gd name="T30" fmla="*/ 83 w 196"/>
              <a:gd name="T31" fmla="*/ 161 h 179"/>
              <a:gd name="T32" fmla="*/ 26 w 196"/>
              <a:gd name="T33" fmla="*/ 75 h 179"/>
              <a:gd name="T34" fmla="*/ 98 w 196"/>
              <a:gd name="T35" fmla="*/ 17 h 179"/>
              <a:gd name="T36" fmla="*/ 98 w 196"/>
              <a:gd name="T37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" h="179">
                <a:moveTo>
                  <a:pt x="116" y="2"/>
                </a:moveTo>
                <a:cubicBezTo>
                  <a:pt x="110" y="1"/>
                  <a:pt x="104" y="0"/>
                  <a:pt x="98" y="0"/>
                </a:cubicBezTo>
                <a:cubicBezTo>
                  <a:pt x="98" y="17"/>
                  <a:pt x="98" y="17"/>
                  <a:pt x="98" y="17"/>
                </a:cubicBezTo>
                <a:cubicBezTo>
                  <a:pt x="103" y="17"/>
                  <a:pt x="108" y="17"/>
                  <a:pt x="113" y="18"/>
                </a:cubicBezTo>
                <a:cubicBezTo>
                  <a:pt x="152" y="27"/>
                  <a:pt x="177" y="65"/>
                  <a:pt x="169" y="105"/>
                </a:cubicBezTo>
                <a:cubicBezTo>
                  <a:pt x="162" y="139"/>
                  <a:pt x="131" y="163"/>
                  <a:pt x="98" y="163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39" y="179"/>
                  <a:pt x="177" y="150"/>
                  <a:pt x="185" y="108"/>
                </a:cubicBezTo>
                <a:cubicBezTo>
                  <a:pt x="196" y="60"/>
                  <a:pt x="165" y="12"/>
                  <a:pt x="116" y="2"/>
                </a:cubicBezTo>
                <a:close/>
                <a:moveTo>
                  <a:pt x="98" y="0"/>
                </a:moveTo>
                <a:cubicBezTo>
                  <a:pt x="56" y="0"/>
                  <a:pt x="19" y="29"/>
                  <a:pt x="10" y="71"/>
                </a:cubicBezTo>
                <a:cubicBezTo>
                  <a:pt x="0" y="120"/>
                  <a:pt x="31" y="167"/>
                  <a:pt x="79" y="177"/>
                </a:cubicBezTo>
                <a:cubicBezTo>
                  <a:pt x="85" y="179"/>
                  <a:pt x="92" y="179"/>
                  <a:pt x="98" y="179"/>
                </a:cubicBezTo>
                <a:cubicBezTo>
                  <a:pt x="98" y="163"/>
                  <a:pt x="98" y="163"/>
                  <a:pt x="98" y="163"/>
                </a:cubicBezTo>
                <a:cubicBezTo>
                  <a:pt x="93" y="163"/>
                  <a:pt x="88" y="162"/>
                  <a:pt x="83" y="161"/>
                </a:cubicBezTo>
                <a:cubicBezTo>
                  <a:pt x="83" y="161"/>
                  <a:pt x="83" y="161"/>
                  <a:pt x="83" y="161"/>
                </a:cubicBezTo>
                <a:cubicBezTo>
                  <a:pt x="43" y="153"/>
                  <a:pt x="18" y="114"/>
                  <a:pt x="26" y="75"/>
                </a:cubicBezTo>
                <a:cubicBezTo>
                  <a:pt x="33" y="40"/>
                  <a:pt x="64" y="17"/>
                  <a:pt x="98" y="17"/>
                </a:cubicBezTo>
                <a:lnTo>
                  <a:pt x="98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0" name="Freeform 42"/>
          <p:cNvSpPr>
            <a:spLocks/>
          </p:cNvSpPr>
          <p:nvPr/>
        </p:nvSpPr>
        <p:spPr bwMode="auto">
          <a:xfrm>
            <a:off x="2958233" y="3641245"/>
            <a:ext cx="92075" cy="198438"/>
          </a:xfrm>
          <a:custGeom>
            <a:avLst/>
            <a:gdLst>
              <a:gd name="T0" fmla="*/ 33 w 58"/>
              <a:gd name="T1" fmla="*/ 125 h 125"/>
              <a:gd name="T2" fmla="*/ 0 w 58"/>
              <a:gd name="T3" fmla="*/ 118 h 125"/>
              <a:gd name="T4" fmla="*/ 25 w 58"/>
              <a:gd name="T5" fmla="*/ 0 h 125"/>
              <a:gd name="T6" fmla="*/ 58 w 58"/>
              <a:gd name="T7" fmla="*/ 7 h 125"/>
              <a:gd name="T8" fmla="*/ 33 w 58"/>
              <a:gd name="T9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25">
                <a:moveTo>
                  <a:pt x="33" y="125"/>
                </a:moveTo>
                <a:lnTo>
                  <a:pt x="0" y="118"/>
                </a:lnTo>
                <a:lnTo>
                  <a:pt x="25" y="0"/>
                </a:lnTo>
                <a:lnTo>
                  <a:pt x="58" y="7"/>
                </a:lnTo>
                <a:lnTo>
                  <a:pt x="33" y="1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1" name="Freeform 43"/>
          <p:cNvSpPr>
            <a:spLocks/>
          </p:cNvSpPr>
          <p:nvPr/>
        </p:nvSpPr>
        <p:spPr bwMode="auto">
          <a:xfrm>
            <a:off x="2920133" y="3701570"/>
            <a:ext cx="130175" cy="268288"/>
          </a:xfrm>
          <a:custGeom>
            <a:avLst/>
            <a:gdLst>
              <a:gd name="T0" fmla="*/ 40 w 60"/>
              <a:gd name="T1" fmla="*/ 106 h 123"/>
              <a:gd name="T2" fmla="*/ 18 w 60"/>
              <a:gd name="T3" fmla="*/ 121 h 123"/>
              <a:gd name="T4" fmla="*/ 3 w 60"/>
              <a:gd name="T5" fmla="*/ 98 h 123"/>
              <a:gd name="T6" fmla="*/ 20 w 60"/>
              <a:gd name="T7" fmla="*/ 17 h 123"/>
              <a:gd name="T8" fmla="*/ 42 w 60"/>
              <a:gd name="T9" fmla="*/ 2 h 123"/>
              <a:gd name="T10" fmla="*/ 57 w 60"/>
              <a:gd name="T11" fmla="*/ 25 h 123"/>
              <a:gd name="T12" fmla="*/ 40 w 60"/>
              <a:gd name="T13" fmla="*/ 10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123">
                <a:moveTo>
                  <a:pt x="40" y="106"/>
                </a:moveTo>
                <a:cubicBezTo>
                  <a:pt x="38" y="116"/>
                  <a:pt x="28" y="123"/>
                  <a:pt x="18" y="121"/>
                </a:cubicBezTo>
                <a:cubicBezTo>
                  <a:pt x="7" y="118"/>
                  <a:pt x="0" y="108"/>
                  <a:pt x="3" y="98"/>
                </a:cubicBezTo>
                <a:cubicBezTo>
                  <a:pt x="20" y="17"/>
                  <a:pt x="20" y="17"/>
                  <a:pt x="20" y="17"/>
                </a:cubicBezTo>
                <a:cubicBezTo>
                  <a:pt x="22" y="6"/>
                  <a:pt x="32" y="0"/>
                  <a:pt x="42" y="2"/>
                </a:cubicBezTo>
                <a:cubicBezTo>
                  <a:pt x="53" y="4"/>
                  <a:pt x="60" y="14"/>
                  <a:pt x="57" y="25"/>
                </a:cubicBezTo>
                <a:lnTo>
                  <a:pt x="40" y="10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2" name="Freeform 44"/>
          <p:cNvSpPr>
            <a:spLocks/>
          </p:cNvSpPr>
          <p:nvPr/>
        </p:nvSpPr>
        <p:spPr bwMode="auto">
          <a:xfrm>
            <a:off x="1731095" y="696432"/>
            <a:ext cx="523875" cy="479425"/>
          </a:xfrm>
          <a:custGeom>
            <a:avLst/>
            <a:gdLst>
              <a:gd name="T0" fmla="*/ 117 w 240"/>
              <a:gd name="T1" fmla="*/ 220 h 220"/>
              <a:gd name="T2" fmla="*/ 0 w 240"/>
              <a:gd name="T3" fmla="*/ 219 h 220"/>
              <a:gd name="T4" fmla="*/ 0 w 240"/>
              <a:gd name="T5" fmla="*/ 44 h 220"/>
              <a:gd name="T6" fmla="*/ 120 w 240"/>
              <a:gd name="T7" fmla="*/ 44 h 220"/>
              <a:gd name="T8" fmla="*/ 240 w 240"/>
              <a:gd name="T9" fmla="*/ 44 h 220"/>
              <a:gd name="T10" fmla="*/ 240 w 240"/>
              <a:gd name="T11" fmla="*/ 219 h 220"/>
              <a:gd name="T12" fmla="*/ 117 w 240"/>
              <a:gd name="T13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220">
                <a:moveTo>
                  <a:pt x="117" y="220"/>
                </a:moveTo>
                <a:cubicBezTo>
                  <a:pt x="117" y="220"/>
                  <a:pt x="76" y="179"/>
                  <a:pt x="0" y="21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78" y="0"/>
                  <a:pt x="120" y="44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40" y="219"/>
                  <a:pt x="240" y="219"/>
                  <a:pt x="240" y="219"/>
                </a:cubicBezTo>
                <a:lnTo>
                  <a:pt x="117" y="220"/>
                </a:ln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3" name="Freeform 45"/>
          <p:cNvSpPr>
            <a:spLocks noEditPoints="1"/>
          </p:cNvSpPr>
          <p:nvPr/>
        </p:nvSpPr>
        <p:spPr bwMode="auto">
          <a:xfrm>
            <a:off x="1575520" y="3357082"/>
            <a:ext cx="638175" cy="528638"/>
          </a:xfrm>
          <a:custGeom>
            <a:avLst/>
            <a:gdLst>
              <a:gd name="T0" fmla="*/ 199 w 293"/>
              <a:gd name="T1" fmla="*/ 192 h 242"/>
              <a:gd name="T2" fmla="*/ 219 w 293"/>
              <a:gd name="T3" fmla="*/ 205 h 242"/>
              <a:gd name="T4" fmla="*/ 219 w 293"/>
              <a:gd name="T5" fmla="*/ 214 h 242"/>
              <a:gd name="T6" fmla="*/ 199 w 293"/>
              <a:gd name="T7" fmla="*/ 214 h 242"/>
              <a:gd name="T8" fmla="*/ 219 w 293"/>
              <a:gd name="T9" fmla="*/ 242 h 242"/>
              <a:gd name="T10" fmla="*/ 242 w 293"/>
              <a:gd name="T11" fmla="*/ 216 h 242"/>
              <a:gd name="T12" fmla="*/ 199 w 293"/>
              <a:gd name="T13" fmla="*/ 170 h 242"/>
              <a:gd name="T14" fmla="*/ 293 w 293"/>
              <a:gd name="T15" fmla="*/ 147 h 242"/>
              <a:gd name="T16" fmla="*/ 269 w 293"/>
              <a:gd name="T17" fmla="*/ 0 h 242"/>
              <a:gd name="T18" fmla="*/ 199 w 293"/>
              <a:gd name="T19" fmla="*/ 16 h 242"/>
              <a:gd name="T20" fmla="*/ 275 w 293"/>
              <a:gd name="T21" fmla="*/ 35 h 242"/>
              <a:gd name="T22" fmla="*/ 256 w 293"/>
              <a:gd name="T23" fmla="*/ 154 h 242"/>
              <a:gd name="T24" fmla="*/ 199 w 293"/>
              <a:gd name="T25" fmla="*/ 170 h 242"/>
              <a:gd name="T26" fmla="*/ 175 w 293"/>
              <a:gd name="T27" fmla="*/ 192 h 242"/>
              <a:gd name="T28" fmla="*/ 199 w 293"/>
              <a:gd name="T29" fmla="*/ 170 h 242"/>
              <a:gd name="T30" fmla="*/ 146 w 293"/>
              <a:gd name="T31" fmla="*/ 154 h 242"/>
              <a:gd name="T32" fmla="*/ 199 w 293"/>
              <a:gd name="T33" fmla="*/ 242 h 242"/>
              <a:gd name="T34" fmla="*/ 179 w 293"/>
              <a:gd name="T35" fmla="*/ 214 h 242"/>
              <a:gd name="T36" fmla="*/ 179 w 293"/>
              <a:gd name="T37" fmla="*/ 205 h 242"/>
              <a:gd name="T38" fmla="*/ 199 w 293"/>
              <a:gd name="T39" fmla="*/ 192 h 242"/>
              <a:gd name="T40" fmla="*/ 146 w 293"/>
              <a:gd name="T41" fmla="*/ 0 h 242"/>
              <a:gd name="T42" fmla="*/ 199 w 293"/>
              <a:gd name="T43" fmla="*/ 16 h 242"/>
              <a:gd name="T44" fmla="*/ 146 w 293"/>
              <a:gd name="T45" fmla="*/ 0 h 242"/>
              <a:gd name="T46" fmla="*/ 0 w 293"/>
              <a:gd name="T47" fmla="*/ 24 h 242"/>
              <a:gd name="T48" fmla="*/ 23 w 293"/>
              <a:gd name="T49" fmla="*/ 170 h 242"/>
              <a:gd name="T50" fmla="*/ 117 w 293"/>
              <a:gd name="T51" fmla="*/ 192 h 242"/>
              <a:gd name="T52" fmla="*/ 52 w 293"/>
              <a:gd name="T53" fmla="*/ 216 h 242"/>
              <a:gd name="T54" fmla="*/ 75 w 293"/>
              <a:gd name="T55" fmla="*/ 242 h 242"/>
              <a:gd name="T56" fmla="*/ 146 w 293"/>
              <a:gd name="T57" fmla="*/ 154 h 242"/>
              <a:gd name="T58" fmla="*/ 37 w 293"/>
              <a:gd name="T59" fmla="*/ 154 h 242"/>
              <a:gd name="T60" fmla="*/ 17 w 293"/>
              <a:gd name="T61" fmla="*/ 35 h 242"/>
              <a:gd name="T62" fmla="*/ 146 w 293"/>
              <a:gd name="T63" fmla="*/ 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3" h="242">
                <a:moveTo>
                  <a:pt x="219" y="192"/>
                </a:moveTo>
                <a:cubicBezTo>
                  <a:pt x="199" y="192"/>
                  <a:pt x="199" y="192"/>
                  <a:pt x="199" y="192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219" y="205"/>
                  <a:pt x="219" y="205"/>
                  <a:pt x="219" y="205"/>
                </a:cubicBezTo>
                <a:cubicBezTo>
                  <a:pt x="221" y="205"/>
                  <a:pt x="223" y="207"/>
                  <a:pt x="223" y="209"/>
                </a:cubicBezTo>
                <a:cubicBezTo>
                  <a:pt x="223" y="212"/>
                  <a:pt x="221" y="214"/>
                  <a:pt x="219" y="214"/>
                </a:cubicBezTo>
                <a:cubicBezTo>
                  <a:pt x="219" y="214"/>
                  <a:pt x="219" y="214"/>
                  <a:pt x="219" y="214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219" y="242"/>
                  <a:pt x="219" y="242"/>
                  <a:pt x="219" y="242"/>
                </a:cubicBezTo>
                <a:cubicBezTo>
                  <a:pt x="232" y="242"/>
                  <a:pt x="242" y="232"/>
                  <a:pt x="242" y="219"/>
                </a:cubicBezTo>
                <a:cubicBezTo>
                  <a:pt x="242" y="216"/>
                  <a:pt x="242" y="216"/>
                  <a:pt x="242" y="216"/>
                </a:cubicBezTo>
                <a:cubicBezTo>
                  <a:pt x="242" y="203"/>
                  <a:pt x="232" y="192"/>
                  <a:pt x="219" y="192"/>
                </a:cubicBezTo>
                <a:close/>
                <a:moveTo>
                  <a:pt x="199" y="170"/>
                </a:moveTo>
                <a:cubicBezTo>
                  <a:pt x="269" y="170"/>
                  <a:pt x="269" y="170"/>
                  <a:pt x="269" y="170"/>
                </a:cubicBezTo>
                <a:cubicBezTo>
                  <a:pt x="282" y="170"/>
                  <a:pt x="293" y="160"/>
                  <a:pt x="293" y="147"/>
                </a:cubicBezTo>
                <a:cubicBezTo>
                  <a:pt x="293" y="24"/>
                  <a:pt x="293" y="24"/>
                  <a:pt x="293" y="24"/>
                </a:cubicBezTo>
                <a:cubicBezTo>
                  <a:pt x="293" y="11"/>
                  <a:pt x="282" y="0"/>
                  <a:pt x="26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256" y="16"/>
                  <a:pt x="256" y="16"/>
                  <a:pt x="256" y="16"/>
                </a:cubicBezTo>
                <a:cubicBezTo>
                  <a:pt x="267" y="16"/>
                  <a:pt x="275" y="24"/>
                  <a:pt x="275" y="35"/>
                </a:cubicBezTo>
                <a:cubicBezTo>
                  <a:pt x="275" y="135"/>
                  <a:pt x="275" y="135"/>
                  <a:pt x="275" y="135"/>
                </a:cubicBezTo>
                <a:cubicBezTo>
                  <a:pt x="275" y="146"/>
                  <a:pt x="267" y="154"/>
                  <a:pt x="256" y="154"/>
                </a:cubicBezTo>
                <a:cubicBezTo>
                  <a:pt x="199" y="154"/>
                  <a:pt x="199" y="154"/>
                  <a:pt x="199" y="154"/>
                </a:cubicBezTo>
                <a:lnTo>
                  <a:pt x="199" y="170"/>
                </a:lnTo>
                <a:close/>
                <a:moveTo>
                  <a:pt x="199" y="192"/>
                </a:moveTo>
                <a:cubicBezTo>
                  <a:pt x="175" y="192"/>
                  <a:pt x="175" y="192"/>
                  <a:pt x="175" y="192"/>
                </a:cubicBezTo>
                <a:cubicBezTo>
                  <a:pt x="175" y="170"/>
                  <a:pt x="175" y="170"/>
                  <a:pt x="175" y="170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199" y="154"/>
                  <a:pt x="199" y="154"/>
                  <a:pt x="199" y="154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79" y="214"/>
                  <a:pt x="179" y="214"/>
                  <a:pt x="179" y="214"/>
                </a:cubicBezTo>
                <a:cubicBezTo>
                  <a:pt x="177" y="214"/>
                  <a:pt x="175" y="212"/>
                  <a:pt x="175" y="209"/>
                </a:cubicBezTo>
                <a:cubicBezTo>
                  <a:pt x="175" y="207"/>
                  <a:pt x="177" y="205"/>
                  <a:pt x="179" y="205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199" y="192"/>
                  <a:pt x="199" y="192"/>
                  <a:pt x="199" y="192"/>
                </a:cubicBezTo>
                <a:close/>
                <a:moveTo>
                  <a:pt x="199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16"/>
                  <a:pt x="146" y="16"/>
                  <a:pt x="146" y="16"/>
                </a:cubicBezTo>
                <a:cubicBezTo>
                  <a:pt x="199" y="16"/>
                  <a:pt x="199" y="16"/>
                  <a:pt x="199" y="16"/>
                </a:cubicBezTo>
                <a:lnTo>
                  <a:pt x="199" y="0"/>
                </a:lnTo>
                <a:close/>
                <a:moveTo>
                  <a:pt x="14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60"/>
                  <a:pt x="10" y="170"/>
                  <a:pt x="23" y="170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17" y="192"/>
                  <a:pt x="117" y="192"/>
                  <a:pt x="117" y="192"/>
                </a:cubicBezTo>
                <a:cubicBezTo>
                  <a:pt x="75" y="192"/>
                  <a:pt x="75" y="192"/>
                  <a:pt x="75" y="192"/>
                </a:cubicBezTo>
                <a:cubicBezTo>
                  <a:pt x="62" y="192"/>
                  <a:pt x="52" y="203"/>
                  <a:pt x="52" y="216"/>
                </a:cubicBezTo>
                <a:cubicBezTo>
                  <a:pt x="52" y="219"/>
                  <a:pt x="52" y="219"/>
                  <a:pt x="52" y="219"/>
                </a:cubicBezTo>
                <a:cubicBezTo>
                  <a:pt x="52" y="232"/>
                  <a:pt x="62" y="242"/>
                  <a:pt x="75" y="242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26" y="154"/>
                  <a:pt x="17" y="146"/>
                  <a:pt x="17" y="1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146" y="16"/>
                  <a:pt x="146" y="16"/>
                  <a:pt x="146" y="16"/>
                </a:cubicBezTo>
                <a:lnTo>
                  <a:pt x="146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4" name="Freeform 46"/>
          <p:cNvSpPr>
            <a:spLocks noEditPoints="1"/>
          </p:cNvSpPr>
          <p:nvPr/>
        </p:nvSpPr>
        <p:spPr bwMode="auto">
          <a:xfrm>
            <a:off x="2704233" y="2304570"/>
            <a:ext cx="819150" cy="955675"/>
          </a:xfrm>
          <a:custGeom>
            <a:avLst/>
            <a:gdLst>
              <a:gd name="T0" fmla="*/ 376 w 376"/>
              <a:gd name="T1" fmla="*/ 43 h 438"/>
              <a:gd name="T2" fmla="*/ 324 w 376"/>
              <a:gd name="T3" fmla="*/ 32 h 438"/>
              <a:gd name="T4" fmla="*/ 334 w 376"/>
              <a:gd name="T5" fmla="*/ 54 h 438"/>
              <a:gd name="T6" fmla="*/ 324 w 376"/>
              <a:gd name="T7" fmla="*/ 59 h 438"/>
              <a:gd name="T8" fmla="*/ 272 w 376"/>
              <a:gd name="T9" fmla="*/ 63 h 438"/>
              <a:gd name="T10" fmla="*/ 304 w 376"/>
              <a:gd name="T11" fmla="*/ 98 h 438"/>
              <a:gd name="T12" fmla="*/ 256 w 376"/>
              <a:gd name="T13" fmla="*/ 81 h 438"/>
              <a:gd name="T14" fmla="*/ 271 w 376"/>
              <a:gd name="T15" fmla="*/ 103 h 438"/>
              <a:gd name="T16" fmla="*/ 241 w 376"/>
              <a:gd name="T17" fmla="*/ 100 h 438"/>
              <a:gd name="T18" fmla="*/ 256 w 376"/>
              <a:gd name="T19" fmla="*/ 122 h 438"/>
              <a:gd name="T20" fmla="*/ 226 w 376"/>
              <a:gd name="T21" fmla="*/ 119 h 438"/>
              <a:gd name="T22" fmla="*/ 240 w 376"/>
              <a:gd name="T23" fmla="*/ 140 h 438"/>
              <a:gd name="T24" fmla="*/ 210 w 376"/>
              <a:gd name="T25" fmla="*/ 138 h 438"/>
              <a:gd name="T26" fmla="*/ 242 w 376"/>
              <a:gd name="T27" fmla="*/ 173 h 438"/>
              <a:gd name="T28" fmla="*/ 195 w 376"/>
              <a:gd name="T29" fmla="*/ 156 h 438"/>
              <a:gd name="T30" fmla="*/ 210 w 376"/>
              <a:gd name="T31" fmla="*/ 178 h 438"/>
              <a:gd name="T32" fmla="*/ 180 w 376"/>
              <a:gd name="T33" fmla="*/ 175 h 438"/>
              <a:gd name="T34" fmla="*/ 194 w 376"/>
              <a:gd name="T35" fmla="*/ 197 h 438"/>
              <a:gd name="T36" fmla="*/ 164 w 376"/>
              <a:gd name="T37" fmla="*/ 194 h 438"/>
              <a:gd name="T38" fmla="*/ 179 w 376"/>
              <a:gd name="T39" fmla="*/ 215 h 438"/>
              <a:gd name="T40" fmla="*/ 149 w 376"/>
              <a:gd name="T41" fmla="*/ 213 h 438"/>
              <a:gd name="T42" fmla="*/ 181 w 376"/>
              <a:gd name="T43" fmla="*/ 248 h 438"/>
              <a:gd name="T44" fmla="*/ 134 w 376"/>
              <a:gd name="T45" fmla="*/ 232 h 438"/>
              <a:gd name="T46" fmla="*/ 148 w 376"/>
              <a:gd name="T47" fmla="*/ 253 h 438"/>
              <a:gd name="T48" fmla="*/ 118 w 376"/>
              <a:gd name="T49" fmla="*/ 250 h 438"/>
              <a:gd name="T50" fmla="*/ 133 w 376"/>
              <a:gd name="T51" fmla="*/ 272 h 438"/>
              <a:gd name="T52" fmla="*/ 103 w 376"/>
              <a:gd name="T53" fmla="*/ 269 h 438"/>
              <a:gd name="T54" fmla="*/ 117 w 376"/>
              <a:gd name="T55" fmla="*/ 290 h 438"/>
              <a:gd name="T56" fmla="*/ 88 w 376"/>
              <a:gd name="T57" fmla="*/ 288 h 438"/>
              <a:gd name="T58" fmla="*/ 119 w 376"/>
              <a:gd name="T59" fmla="*/ 323 h 438"/>
              <a:gd name="T60" fmla="*/ 72 w 376"/>
              <a:gd name="T61" fmla="*/ 307 h 438"/>
              <a:gd name="T62" fmla="*/ 87 w 376"/>
              <a:gd name="T63" fmla="*/ 328 h 438"/>
              <a:gd name="T64" fmla="*/ 57 w 376"/>
              <a:gd name="T65" fmla="*/ 325 h 438"/>
              <a:gd name="T66" fmla="*/ 71 w 376"/>
              <a:gd name="T67" fmla="*/ 347 h 438"/>
              <a:gd name="T68" fmla="*/ 42 w 376"/>
              <a:gd name="T69" fmla="*/ 344 h 438"/>
              <a:gd name="T70" fmla="*/ 56 w 376"/>
              <a:gd name="T71" fmla="*/ 366 h 438"/>
              <a:gd name="T72" fmla="*/ 26 w 376"/>
              <a:gd name="T73" fmla="*/ 363 h 438"/>
              <a:gd name="T74" fmla="*/ 58 w 376"/>
              <a:gd name="T75" fmla="*/ 398 h 438"/>
              <a:gd name="T76" fmla="*/ 0 w 376"/>
              <a:gd name="T77" fmla="*/ 395 h 438"/>
              <a:gd name="T78" fmla="*/ 324 w 376"/>
              <a:gd name="T79" fmla="*/ 106 h 438"/>
              <a:gd name="T80" fmla="*/ 316 w 376"/>
              <a:gd name="T81" fmla="*/ 56 h 438"/>
              <a:gd name="T82" fmla="*/ 324 w 376"/>
              <a:gd name="T83" fmla="*/ 32 h 438"/>
              <a:gd name="T84" fmla="*/ 323 w 376"/>
              <a:gd name="T85" fmla="*/ 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6" h="438">
                <a:moveTo>
                  <a:pt x="324" y="106"/>
                </a:moveTo>
                <a:cubicBezTo>
                  <a:pt x="376" y="43"/>
                  <a:pt x="376" y="43"/>
                  <a:pt x="376" y="43"/>
                </a:cubicBezTo>
                <a:cubicBezTo>
                  <a:pt x="324" y="1"/>
                  <a:pt x="324" y="1"/>
                  <a:pt x="324" y="1"/>
                </a:cubicBezTo>
                <a:cubicBezTo>
                  <a:pt x="324" y="32"/>
                  <a:pt x="324" y="32"/>
                  <a:pt x="324" y="32"/>
                </a:cubicBezTo>
                <a:cubicBezTo>
                  <a:pt x="327" y="32"/>
                  <a:pt x="330" y="33"/>
                  <a:pt x="332" y="35"/>
                </a:cubicBezTo>
                <a:cubicBezTo>
                  <a:pt x="338" y="40"/>
                  <a:pt x="339" y="49"/>
                  <a:pt x="334" y="54"/>
                </a:cubicBezTo>
                <a:cubicBezTo>
                  <a:pt x="334" y="54"/>
                  <a:pt x="334" y="54"/>
                  <a:pt x="334" y="54"/>
                </a:cubicBezTo>
                <a:cubicBezTo>
                  <a:pt x="332" y="57"/>
                  <a:pt x="328" y="59"/>
                  <a:pt x="324" y="59"/>
                </a:cubicBezTo>
                <a:lnTo>
                  <a:pt x="324" y="106"/>
                </a:lnTo>
                <a:close/>
                <a:moveTo>
                  <a:pt x="272" y="63"/>
                </a:moveTo>
                <a:cubicBezTo>
                  <a:pt x="308" y="92"/>
                  <a:pt x="308" y="92"/>
                  <a:pt x="308" y="92"/>
                </a:cubicBezTo>
                <a:cubicBezTo>
                  <a:pt x="304" y="98"/>
                  <a:pt x="304" y="98"/>
                  <a:pt x="304" y="98"/>
                </a:cubicBezTo>
                <a:cubicBezTo>
                  <a:pt x="267" y="68"/>
                  <a:pt x="267" y="68"/>
                  <a:pt x="267" y="68"/>
                </a:cubicBezTo>
                <a:cubicBezTo>
                  <a:pt x="256" y="81"/>
                  <a:pt x="256" y="81"/>
                  <a:pt x="256" y="81"/>
                </a:cubicBezTo>
                <a:cubicBezTo>
                  <a:pt x="276" y="97"/>
                  <a:pt x="276" y="97"/>
                  <a:pt x="276" y="97"/>
                </a:cubicBezTo>
                <a:cubicBezTo>
                  <a:pt x="271" y="103"/>
                  <a:pt x="271" y="103"/>
                  <a:pt x="271" y="103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41" y="100"/>
                  <a:pt x="241" y="100"/>
                  <a:pt x="241" y="100"/>
                </a:cubicBezTo>
                <a:cubicBezTo>
                  <a:pt x="260" y="116"/>
                  <a:pt x="260" y="116"/>
                  <a:pt x="260" y="116"/>
                </a:cubicBezTo>
                <a:cubicBezTo>
                  <a:pt x="256" y="122"/>
                  <a:pt x="256" y="122"/>
                  <a:pt x="256" y="122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6" y="119"/>
                  <a:pt x="226" y="119"/>
                  <a:pt x="226" y="119"/>
                </a:cubicBezTo>
                <a:cubicBezTo>
                  <a:pt x="245" y="135"/>
                  <a:pt x="245" y="135"/>
                  <a:pt x="245" y="135"/>
                </a:cubicBezTo>
                <a:cubicBezTo>
                  <a:pt x="240" y="140"/>
                  <a:pt x="240" y="140"/>
                  <a:pt x="240" y="140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10" y="138"/>
                  <a:pt x="210" y="138"/>
                  <a:pt x="210" y="138"/>
                </a:cubicBezTo>
                <a:cubicBezTo>
                  <a:pt x="247" y="167"/>
                  <a:pt x="247" y="167"/>
                  <a:pt x="247" y="167"/>
                </a:cubicBezTo>
                <a:cubicBezTo>
                  <a:pt x="242" y="173"/>
                  <a:pt x="242" y="173"/>
                  <a:pt x="242" y="173"/>
                </a:cubicBezTo>
                <a:cubicBezTo>
                  <a:pt x="206" y="143"/>
                  <a:pt x="206" y="143"/>
                  <a:pt x="206" y="143"/>
                </a:cubicBezTo>
                <a:cubicBezTo>
                  <a:pt x="195" y="156"/>
                  <a:pt x="195" y="156"/>
                  <a:pt x="195" y="156"/>
                </a:cubicBezTo>
                <a:cubicBezTo>
                  <a:pt x="214" y="172"/>
                  <a:pt x="214" y="172"/>
                  <a:pt x="214" y="172"/>
                </a:cubicBezTo>
                <a:cubicBezTo>
                  <a:pt x="210" y="178"/>
                  <a:pt x="210" y="178"/>
                  <a:pt x="210" y="178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80" y="175"/>
                  <a:pt x="180" y="175"/>
                  <a:pt x="180" y="17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194" y="197"/>
                  <a:pt x="194" y="197"/>
                  <a:pt x="194" y="197"/>
                </a:cubicBezTo>
                <a:cubicBezTo>
                  <a:pt x="175" y="181"/>
                  <a:pt x="175" y="181"/>
                  <a:pt x="175" y="181"/>
                </a:cubicBezTo>
                <a:cubicBezTo>
                  <a:pt x="164" y="194"/>
                  <a:pt x="164" y="194"/>
                  <a:pt x="164" y="194"/>
                </a:cubicBezTo>
                <a:cubicBezTo>
                  <a:pt x="184" y="210"/>
                  <a:pt x="184" y="210"/>
                  <a:pt x="184" y="210"/>
                </a:cubicBezTo>
                <a:cubicBezTo>
                  <a:pt x="179" y="215"/>
                  <a:pt x="179" y="215"/>
                  <a:pt x="179" y="215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85" y="243"/>
                  <a:pt x="185" y="243"/>
                  <a:pt x="185" y="243"/>
                </a:cubicBezTo>
                <a:cubicBezTo>
                  <a:pt x="181" y="248"/>
                  <a:pt x="181" y="248"/>
                  <a:pt x="181" y="248"/>
                </a:cubicBezTo>
                <a:cubicBezTo>
                  <a:pt x="144" y="218"/>
                  <a:pt x="144" y="218"/>
                  <a:pt x="144" y="218"/>
                </a:cubicBezTo>
                <a:cubicBezTo>
                  <a:pt x="134" y="232"/>
                  <a:pt x="134" y="232"/>
                  <a:pt x="134" y="232"/>
                </a:cubicBezTo>
                <a:cubicBezTo>
                  <a:pt x="153" y="247"/>
                  <a:pt x="153" y="247"/>
                  <a:pt x="153" y="247"/>
                </a:cubicBezTo>
                <a:cubicBezTo>
                  <a:pt x="148" y="253"/>
                  <a:pt x="148" y="253"/>
                  <a:pt x="148" y="253"/>
                </a:cubicBezTo>
                <a:cubicBezTo>
                  <a:pt x="129" y="237"/>
                  <a:pt x="129" y="237"/>
                  <a:pt x="129" y="237"/>
                </a:cubicBezTo>
                <a:cubicBezTo>
                  <a:pt x="118" y="250"/>
                  <a:pt x="118" y="250"/>
                  <a:pt x="118" y="250"/>
                </a:cubicBezTo>
                <a:cubicBezTo>
                  <a:pt x="137" y="266"/>
                  <a:pt x="137" y="266"/>
                  <a:pt x="137" y="266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14" y="256"/>
                  <a:pt x="114" y="256"/>
                  <a:pt x="114" y="256"/>
                </a:cubicBezTo>
                <a:cubicBezTo>
                  <a:pt x="103" y="269"/>
                  <a:pt x="103" y="269"/>
                  <a:pt x="103" y="269"/>
                </a:cubicBezTo>
                <a:cubicBezTo>
                  <a:pt x="122" y="285"/>
                  <a:pt x="122" y="285"/>
                  <a:pt x="122" y="285"/>
                </a:cubicBezTo>
                <a:cubicBezTo>
                  <a:pt x="117" y="290"/>
                  <a:pt x="117" y="290"/>
                  <a:pt x="117" y="290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88" y="288"/>
                  <a:pt x="88" y="288"/>
                  <a:pt x="88" y="288"/>
                </a:cubicBezTo>
                <a:cubicBezTo>
                  <a:pt x="124" y="318"/>
                  <a:pt x="124" y="318"/>
                  <a:pt x="124" y="318"/>
                </a:cubicBezTo>
                <a:cubicBezTo>
                  <a:pt x="119" y="323"/>
                  <a:pt x="119" y="323"/>
                  <a:pt x="119" y="323"/>
                </a:cubicBezTo>
                <a:cubicBezTo>
                  <a:pt x="83" y="294"/>
                  <a:pt x="83" y="294"/>
                  <a:pt x="83" y="294"/>
                </a:cubicBezTo>
                <a:cubicBezTo>
                  <a:pt x="72" y="307"/>
                  <a:pt x="72" y="307"/>
                  <a:pt x="72" y="307"/>
                </a:cubicBezTo>
                <a:cubicBezTo>
                  <a:pt x="91" y="322"/>
                  <a:pt x="91" y="322"/>
                  <a:pt x="91" y="322"/>
                </a:cubicBezTo>
                <a:cubicBezTo>
                  <a:pt x="87" y="328"/>
                  <a:pt x="87" y="328"/>
                  <a:pt x="87" y="328"/>
                </a:cubicBezTo>
                <a:cubicBezTo>
                  <a:pt x="68" y="312"/>
                  <a:pt x="68" y="312"/>
                  <a:pt x="68" y="312"/>
                </a:cubicBezTo>
                <a:cubicBezTo>
                  <a:pt x="57" y="325"/>
                  <a:pt x="57" y="325"/>
                  <a:pt x="57" y="325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1" y="347"/>
                  <a:pt x="71" y="347"/>
                  <a:pt x="71" y="347"/>
                </a:cubicBezTo>
                <a:cubicBezTo>
                  <a:pt x="52" y="331"/>
                  <a:pt x="52" y="331"/>
                  <a:pt x="52" y="331"/>
                </a:cubicBezTo>
                <a:cubicBezTo>
                  <a:pt x="42" y="344"/>
                  <a:pt x="42" y="344"/>
                  <a:pt x="42" y="344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56" y="366"/>
                  <a:pt x="56" y="366"/>
                  <a:pt x="56" y="366"/>
                </a:cubicBezTo>
                <a:cubicBezTo>
                  <a:pt x="37" y="350"/>
                  <a:pt x="37" y="350"/>
                  <a:pt x="37" y="350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63" y="393"/>
                  <a:pt x="63" y="393"/>
                  <a:pt x="63" y="393"/>
                </a:cubicBezTo>
                <a:cubicBezTo>
                  <a:pt x="58" y="398"/>
                  <a:pt x="58" y="398"/>
                  <a:pt x="58" y="398"/>
                </a:cubicBezTo>
                <a:cubicBezTo>
                  <a:pt x="22" y="369"/>
                  <a:pt x="22" y="369"/>
                  <a:pt x="22" y="369"/>
                </a:cubicBezTo>
                <a:cubicBezTo>
                  <a:pt x="0" y="395"/>
                  <a:pt x="0" y="395"/>
                  <a:pt x="0" y="395"/>
                </a:cubicBezTo>
                <a:cubicBezTo>
                  <a:pt x="53" y="438"/>
                  <a:pt x="53" y="438"/>
                  <a:pt x="53" y="438"/>
                </a:cubicBezTo>
                <a:cubicBezTo>
                  <a:pt x="324" y="106"/>
                  <a:pt x="324" y="106"/>
                  <a:pt x="324" y="106"/>
                </a:cubicBezTo>
                <a:cubicBezTo>
                  <a:pt x="324" y="59"/>
                  <a:pt x="324" y="59"/>
                  <a:pt x="324" y="59"/>
                </a:cubicBezTo>
                <a:cubicBezTo>
                  <a:pt x="321" y="59"/>
                  <a:pt x="318" y="58"/>
                  <a:pt x="316" y="56"/>
                </a:cubicBezTo>
                <a:cubicBezTo>
                  <a:pt x="310" y="51"/>
                  <a:pt x="309" y="43"/>
                  <a:pt x="314" y="37"/>
                </a:cubicBezTo>
                <a:cubicBezTo>
                  <a:pt x="316" y="34"/>
                  <a:pt x="320" y="32"/>
                  <a:pt x="324" y="32"/>
                </a:cubicBezTo>
                <a:cubicBezTo>
                  <a:pt x="324" y="1"/>
                  <a:pt x="324" y="1"/>
                  <a:pt x="324" y="1"/>
                </a:cubicBezTo>
                <a:cubicBezTo>
                  <a:pt x="323" y="0"/>
                  <a:pt x="323" y="0"/>
                  <a:pt x="323" y="0"/>
                </a:cubicBezTo>
                <a:lnTo>
                  <a:pt x="272" y="63"/>
                </a:ln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5" name="Freeform 47"/>
          <p:cNvSpPr>
            <a:spLocks noEditPoints="1"/>
          </p:cNvSpPr>
          <p:nvPr/>
        </p:nvSpPr>
        <p:spPr bwMode="auto">
          <a:xfrm>
            <a:off x="3324945" y="2583970"/>
            <a:ext cx="354013" cy="695325"/>
          </a:xfrm>
          <a:custGeom>
            <a:avLst/>
            <a:gdLst>
              <a:gd name="T0" fmla="*/ 121 w 162"/>
              <a:gd name="T1" fmla="*/ 144 h 319"/>
              <a:gd name="T2" fmla="*/ 128 w 162"/>
              <a:gd name="T3" fmla="*/ 138 h 319"/>
              <a:gd name="T4" fmla="*/ 150 w 162"/>
              <a:gd name="T5" fmla="*/ 80 h 319"/>
              <a:gd name="T6" fmla="*/ 147 w 162"/>
              <a:gd name="T7" fmla="*/ 69 h 319"/>
              <a:gd name="T8" fmla="*/ 156 w 162"/>
              <a:gd name="T9" fmla="*/ 46 h 319"/>
              <a:gd name="T10" fmla="*/ 137 w 162"/>
              <a:gd name="T11" fmla="*/ 3 h 319"/>
              <a:gd name="T12" fmla="*/ 121 w 162"/>
              <a:gd name="T13" fmla="*/ 1 h 319"/>
              <a:gd name="T14" fmla="*/ 121 w 162"/>
              <a:gd name="T15" fmla="*/ 58 h 319"/>
              <a:gd name="T16" fmla="*/ 126 w 162"/>
              <a:gd name="T17" fmla="*/ 61 h 319"/>
              <a:gd name="T18" fmla="*/ 121 w 162"/>
              <a:gd name="T19" fmla="*/ 59 h 319"/>
              <a:gd name="T20" fmla="*/ 121 w 162"/>
              <a:gd name="T21" fmla="*/ 85 h 319"/>
              <a:gd name="T22" fmla="*/ 125 w 162"/>
              <a:gd name="T23" fmla="*/ 75 h 319"/>
              <a:gd name="T24" fmla="*/ 123 w 162"/>
              <a:gd name="T25" fmla="*/ 66 h 319"/>
              <a:gd name="T26" fmla="*/ 139 w 162"/>
              <a:gd name="T27" fmla="*/ 72 h 319"/>
              <a:gd name="T28" fmla="*/ 144 w 162"/>
              <a:gd name="T29" fmla="*/ 83 h 319"/>
              <a:gd name="T30" fmla="*/ 125 w 162"/>
              <a:gd name="T31" fmla="*/ 132 h 319"/>
              <a:gd name="T32" fmla="*/ 121 w 162"/>
              <a:gd name="T33" fmla="*/ 136 h 319"/>
              <a:gd name="T34" fmla="*/ 121 w 162"/>
              <a:gd name="T35" fmla="*/ 144 h 319"/>
              <a:gd name="T36" fmla="*/ 66 w 162"/>
              <a:gd name="T37" fmla="*/ 284 h 319"/>
              <a:gd name="T38" fmla="*/ 121 w 162"/>
              <a:gd name="T39" fmla="*/ 144 h 319"/>
              <a:gd name="T40" fmla="*/ 121 w 162"/>
              <a:gd name="T41" fmla="*/ 144 h 319"/>
              <a:gd name="T42" fmla="*/ 121 w 162"/>
              <a:gd name="T43" fmla="*/ 136 h 319"/>
              <a:gd name="T44" fmla="*/ 114 w 162"/>
              <a:gd name="T45" fmla="*/ 137 h 319"/>
              <a:gd name="T46" fmla="*/ 98 w 162"/>
              <a:gd name="T47" fmla="*/ 130 h 319"/>
              <a:gd name="T48" fmla="*/ 98 w 162"/>
              <a:gd name="T49" fmla="*/ 130 h 319"/>
              <a:gd name="T50" fmla="*/ 106 w 162"/>
              <a:gd name="T51" fmla="*/ 125 h 319"/>
              <a:gd name="T52" fmla="*/ 121 w 162"/>
              <a:gd name="T53" fmla="*/ 85 h 319"/>
              <a:gd name="T54" fmla="*/ 121 w 162"/>
              <a:gd name="T55" fmla="*/ 59 h 319"/>
              <a:gd name="T56" fmla="*/ 85 w 162"/>
              <a:gd name="T57" fmla="*/ 45 h 319"/>
              <a:gd name="T58" fmla="*/ 74 w 162"/>
              <a:gd name="T59" fmla="*/ 51 h 319"/>
              <a:gd name="T60" fmla="*/ 52 w 162"/>
              <a:gd name="T61" fmla="*/ 108 h 319"/>
              <a:gd name="T62" fmla="*/ 54 w 162"/>
              <a:gd name="T63" fmla="*/ 118 h 319"/>
              <a:gd name="T64" fmla="*/ 35 w 162"/>
              <a:gd name="T65" fmla="*/ 168 h 319"/>
              <a:gd name="T66" fmla="*/ 35 w 162"/>
              <a:gd name="T67" fmla="*/ 256 h 319"/>
              <a:gd name="T68" fmla="*/ 39 w 162"/>
              <a:gd name="T69" fmla="*/ 257 h 319"/>
              <a:gd name="T70" fmla="*/ 45 w 162"/>
              <a:gd name="T71" fmla="*/ 268 h 319"/>
              <a:gd name="T72" fmla="*/ 58 w 162"/>
              <a:gd name="T73" fmla="*/ 264 h 319"/>
              <a:gd name="T74" fmla="*/ 64 w 162"/>
              <a:gd name="T75" fmla="*/ 278 h 319"/>
              <a:gd name="T76" fmla="*/ 63 w 162"/>
              <a:gd name="T77" fmla="*/ 281 h 319"/>
              <a:gd name="T78" fmla="*/ 35 w 162"/>
              <a:gd name="T79" fmla="*/ 300 h 319"/>
              <a:gd name="T80" fmla="*/ 35 w 162"/>
              <a:gd name="T81" fmla="*/ 306 h 319"/>
              <a:gd name="T82" fmla="*/ 66 w 162"/>
              <a:gd name="T83" fmla="*/ 284 h 319"/>
              <a:gd name="T84" fmla="*/ 121 w 162"/>
              <a:gd name="T85" fmla="*/ 1 h 319"/>
              <a:gd name="T86" fmla="*/ 121 w 162"/>
              <a:gd name="T87" fmla="*/ 58 h 319"/>
              <a:gd name="T88" fmla="*/ 88 w 162"/>
              <a:gd name="T89" fmla="*/ 36 h 319"/>
              <a:gd name="T90" fmla="*/ 94 w 162"/>
              <a:gd name="T91" fmla="*/ 22 h 319"/>
              <a:gd name="T92" fmla="*/ 121 w 162"/>
              <a:gd name="T93" fmla="*/ 1 h 319"/>
              <a:gd name="T94" fmla="*/ 35 w 162"/>
              <a:gd name="T95" fmla="*/ 168 h 319"/>
              <a:gd name="T96" fmla="*/ 0 w 162"/>
              <a:gd name="T97" fmla="*/ 258 h 319"/>
              <a:gd name="T98" fmla="*/ 15 w 162"/>
              <a:gd name="T99" fmla="*/ 319 h 319"/>
              <a:gd name="T100" fmla="*/ 35 w 162"/>
              <a:gd name="T101" fmla="*/ 306 h 319"/>
              <a:gd name="T102" fmla="*/ 35 w 162"/>
              <a:gd name="T103" fmla="*/ 300 h 319"/>
              <a:gd name="T104" fmla="*/ 33 w 162"/>
              <a:gd name="T105" fmla="*/ 301 h 319"/>
              <a:gd name="T106" fmla="*/ 13 w 162"/>
              <a:gd name="T107" fmla="*/ 294 h 319"/>
              <a:gd name="T108" fmla="*/ 5 w 162"/>
              <a:gd name="T109" fmla="*/ 259 h 319"/>
              <a:gd name="T110" fmla="*/ 5 w 162"/>
              <a:gd name="T111" fmla="*/ 259 h 319"/>
              <a:gd name="T112" fmla="*/ 6 w 162"/>
              <a:gd name="T113" fmla="*/ 256 h 319"/>
              <a:gd name="T114" fmla="*/ 19 w 162"/>
              <a:gd name="T115" fmla="*/ 250 h 319"/>
              <a:gd name="T116" fmla="*/ 26 w 162"/>
              <a:gd name="T117" fmla="*/ 261 h 319"/>
              <a:gd name="T118" fmla="*/ 35 w 162"/>
              <a:gd name="T119" fmla="*/ 256 h 319"/>
              <a:gd name="T120" fmla="*/ 35 w 162"/>
              <a:gd name="T121" fmla="*/ 16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319">
                <a:moveTo>
                  <a:pt x="121" y="144"/>
                </a:moveTo>
                <a:cubicBezTo>
                  <a:pt x="124" y="143"/>
                  <a:pt x="127" y="141"/>
                  <a:pt x="128" y="138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2" y="76"/>
                  <a:pt x="150" y="71"/>
                  <a:pt x="147" y="69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62" y="29"/>
                  <a:pt x="154" y="9"/>
                  <a:pt x="137" y="3"/>
                </a:cubicBezTo>
                <a:cubicBezTo>
                  <a:pt x="132" y="1"/>
                  <a:pt x="126" y="0"/>
                  <a:pt x="121" y="1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26" y="72"/>
                  <a:pt x="126" y="68"/>
                  <a:pt x="123" y="66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3" y="73"/>
                  <a:pt x="146" y="78"/>
                  <a:pt x="144" y="83"/>
                </a:cubicBezTo>
                <a:cubicBezTo>
                  <a:pt x="125" y="132"/>
                  <a:pt x="125" y="132"/>
                  <a:pt x="125" y="132"/>
                </a:cubicBezTo>
                <a:cubicBezTo>
                  <a:pt x="124" y="134"/>
                  <a:pt x="123" y="135"/>
                  <a:pt x="121" y="136"/>
                </a:cubicBezTo>
                <a:lnTo>
                  <a:pt x="121" y="144"/>
                </a:lnTo>
                <a:close/>
                <a:moveTo>
                  <a:pt x="66" y="284"/>
                </a:moveTo>
                <a:cubicBezTo>
                  <a:pt x="121" y="144"/>
                  <a:pt x="121" y="144"/>
                  <a:pt x="121" y="144"/>
                </a:cubicBezTo>
                <a:cubicBezTo>
                  <a:pt x="121" y="144"/>
                  <a:pt x="121" y="144"/>
                  <a:pt x="121" y="144"/>
                </a:cubicBezTo>
                <a:cubicBezTo>
                  <a:pt x="121" y="136"/>
                  <a:pt x="121" y="136"/>
                  <a:pt x="121" y="136"/>
                </a:cubicBezTo>
                <a:cubicBezTo>
                  <a:pt x="119" y="137"/>
                  <a:pt x="117" y="137"/>
                  <a:pt x="114" y="137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102" y="130"/>
                  <a:pt x="105" y="128"/>
                  <a:pt x="106" y="125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85" y="45"/>
                  <a:pt x="85" y="45"/>
                  <a:pt x="85" y="45"/>
                </a:cubicBezTo>
                <a:cubicBezTo>
                  <a:pt x="80" y="44"/>
                  <a:pt x="76" y="47"/>
                  <a:pt x="74" y="51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1" y="112"/>
                  <a:pt x="52" y="115"/>
                  <a:pt x="54" y="118"/>
                </a:cubicBezTo>
                <a:cubicBezTo>
                  <a:pt x="35" y="168"/>
                  <a:pt x="35" y="168"/>
                  <a:pt x="35" y="168"/>
                </a:cubicBezTo>
                <a:cubicBezTo>
                  <a:pt x="35" y="256"/>
                  <a:pt x="35" y="256"/>
                  <a:pt x="35" y="256"/>
                </a:cubicBezTo>
                <a:cubicBezTo>
                  <a:pt x="36" y="256"/>
                  <a:pt x="37" y="257"/>
                  <a:pt x="39" y="257"/>
                </a:cubicBezTo>
                <a:cubicBezTo>
                  <a:pt x="43" y="259"/>
                  <a:pt x="46" y="264"/>
                  <a:pt x="45" y="268"/>
                </a:cubicBezTo>
                <a:cubicBezTo>
                  <a:pt x="48" y="264"/>
                  <a:pt x="53" y="263"/>
                  <a:pt x="58" y="264"/>
                </a:cubicBezTo>
                <a:cubicBezTo>
                  <a:pt x="63" y="267"/>
                  <a:pt x="66" y="273"/>
                  <a:pt x="64" y="278"/>
                </a:cubicBezTo>
                <a:cubicBezTo>
                  <a:pt x="63" y="281"/>
                  <a:pt x="63" y="281"/>
                  <a:pt x="63" y="281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66" y="284"/>
                  <a:pt x="66" y="284"/>
                  <a:pt x="66" y="284"/>
                </a:cubicBezTo>
                <a:close/>
                <a:moveTo>
                  <a:pt x="121" y="1"/>
                </a:moveTo>
                <a:cubicBezTo>
                  <a:pt x="121" y="58"/>
                  <a:pt x="121" y="58"/>
                  <a:pt x="121" y="58"/>
                </a:cubicBezTo>
                <a:cubicBezTo>
                  <a:pt x="88" y="36"/>
                  <a:pt x="88" y="36"/>
                  <a:pt x="88" y="36"/>
                </a:cubicBezTo>
                <a:cubicBezTo>
                  <a:pt x="94" y="22"/>
                  <a:pt x="94" y="22"/>
                  <a:pt x="94" y="22"/>
                </a:cubicBezTo>
                <a:cubicBezTo>
                  <a:pt x="98" y="10"/>
                  <a:pt x="109" y="2"/>
                  <a:pt x="121" y="1"/>
                </a:cubicBezTo>
                <a:close/>
                <a:moveTo>
                  <a:pt x="35" y="168"/>
                </a:moveTo>
                <a:cubicBezTo>
                  <a:pt x="0" y="258"/>
                  <a:pt x="0" y="258"/>
                  <a:pt x="0" y="258"/>
                </a:cubicBezTo>
                <a:cubicBezTo>
                  <a:pt x="15" y="319"/>
                  <a:pt x="15" y="319"/>
                  <a:pt x="15" y="319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3" y="301"/>
                  <a:pt x="33" y="301"/>
                  <a:pt x="33" y="301"/>
                </a:cubicBezTo>
                <a:cubicBezTo>
                  <a:pt x="13" y="294"/>
                  <a:pt x="13" y="294"/>
                  <a:pt x="13" y="294"/>
                </a:cubicBezTo>
                <a:cubicBezTo>
                  <a:pt x="5" y="259"/>
                  <a:pt x="5" y="259"/>
                  <a:pt x="5" y="259"/>
                </a:cubicBezTo>
                <a:cubicBezTo>
                  <a:pt x="5" y="259"/>
                  <a:pt x="5" y="259"/>
                  <a:pt x="5" y="259"/>
                </a:cubicBezTo>
                <a:cubicBezTo>
                  <a:pt x="6" y="256"/>
                  <a:pt x="6" y="256"/>
                  <a:pt x="6" y="256"/>
                </a:cubicBezTo>
                <a:cubicBezTo>
                  <a:pt x="8" y="250"/>
                  <a:pt x="14" y="248"/>
                  <a:pt x="19" y="250"/>
                </a:cubicBezTo>
                <a:cubicBezTo>
                  <a:pt x="24" y="251"/>
                  <a:pt x="27" y="256"/>
                  <a:pt x="26" y="261"/>
                </a:cubicBezTo>
                <a:cubicBezTo>
                  <a:pt x="28" y="258"/>
                  <a:pt x="31" y="256"/>
                  <a:pt x="35" y="256"/>
                </a:cubicBezTo>
                <a:lnTo>
                  <a:pt x="35" y="168"/>
                </a:ln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6" name="Freeform 48"/>
          <p:cNvSpPr>
            <a:spLocks noEditPoints="1"/>
          </p:cNvSpPr>
          <p:nvPr/>
        </p:nvSpPr>
        <p:spPr bwMode="auto">
          <a:xfrm>
            <a:off x="2089870" y="2672870"/>
            <a:ext cx="579438" cy="579438"/>
          </a:xfrm>
          <a:custGeom>
            <a:avLst/>
            <a:gdLst>
              <a:gd name="T0" fmla="*/ 133 w 266"/>
              <a:gd name="T1" fmla="*/ 0 h 266"/>
              <a:gd name="T2" fmla="*/ 133 w 266"/>
              <a:gd name="T3" fmla="*/ 0 h 266"/>
              <a:gd name="T4" fmla="*/ 133 w 266"/>
              <a:gd name="T5" fmla="*/ 35 h 266"/>
              <a:gd name="T6" fmla="*/ 150 w 266"/>
              <a:gd name="T7" fmla="*/ 24 h 266"/>
              <a:gd name="T8" fmla="*/ 242 w 266"/>
              <a:gd name="T9" fmla="*/ 117 h 266"/>
              <a:gd name="T10" fmla="*/ 231 w 266"/>
              <a:gd name="T11" fmla="*/ 133 h 266"/>
              <a:gd name="T12" fmla="*/ 242 w 266"/>
              <a:gd name="T13" fmla="*/ 149 h 266"/>
              <a:gd name="T14" fmla="*/ 150 w 266"/>
              <a:gd name="T15" fmla="*/ 242 h 266"/>
              <a:gd name="T16" fmla="*/ 150 w 266"/>
              <a:gd name="T17" fmla="*/ 242 h 266"/>
              <a:gd name="T18" fmla="*/ 133 w 266"/>
              <a:gd name="T19" fmla="*/ 231 h 266"/>
              <a:gd name="T20" fmla="*/ 133 w 266"/>
              <a:gd name="T21" fmla="*/ 266 h 266"/>
              <a:gd name="T22" fmla="*/ 133 w 266"/>
              <a:gd name="T23" fmla="*/ 266 h 266"/>
              <a:gd name="T24" fmla="*/ 266 w 266"/>
              <a:gd name="T25" fmla="*/ 133 h 266"/>
              <a:gd name="T26" fmla="*/ 133 w 266"/>
              <a:gd name="T27" fmla="*/ 0 h 266"/>
              <a:gd name="T28" fmla="*/ 133 w 266"/>
              <a:gd name="T29" fmla="*/ 0 h 266"/>
              <a:gd name="T30" fmla="*/ 133 w 266"/>
              <a:gd name="T31" fmla="*/ 0 h 266"/>
              <a:gd name="T32" fmla="*/ 0 w 266"/>
              <a:gd name="T33" fmla="*/ 133 h 266"/>
              <a:gd name="T34" fmla="*/ 133 w 266"/>
              <a:gd name="T35" fmla="*/ 266 h 266"/>
              <a:gd name="T36" fmla="*/ 133 w 266"/>
              <a:gd name="T37" fmla="*/ 266 h 266"/>
              <a:gd name="T38" fmla="*/ 133 w 266"/>
              <a:gd name="T39" fmla="*/ 231 h 266"/>
              <a:gd name="T40" fmla="*/ 133 w 266"/>
              <a:gd name="T41" fmla="*/ 231 h 266"/>
              <a:gd name="T42" fmla="*/ 117 w 266"/>
              <a:gd name="T43" fmla="*/ 242 h 266"/>
              <a:gd name="T44" fmla="*/ 24 w 266"/>
              <a:gd name="T45" fmla="*/ 149 h 266"/>
              <a:gd name="T46" fmla="*/ 35 w 266"/>
              <a:gd name="T47" fmla="*/ 133 h 266"/>
              <a:gd name="T48" fmla="*/ 24 w 266"/>
              <a:gd name="T49" fmla="*/ 117 h 266"/>
              <a:gd name="T50" fmla="*/ 117 w 266"/>
              <a:gd name="T51" fmla="*/ 24 h 266"/>
              <a:gd name="T52" fmla="*/ 133 w 266"/>
              <a:gd name="T53" fmla="*/ 35 h 266"/>
              <a:gd name="T54" fmla="*/ 133 w 266"/>
              <a:gd name="T55" fmla="*/ 35 h 266"/>
              <a:gd name="T56" fmla="*/ 133 w 266"/>
              <a:gd name="T57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6" h="266"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41" y="35"/>
                  <a:pt x="147" y="30"/>
                  <a:pt x="150" y="24"/>
                </a:cubicBezTo>
                <a:cubicBezTo>
                  <a:pt x="197" y="31"/>
                  <a:pt x="235" y="69"/>
                  <a:pt x="242" y="117"/>
                </a:cubicBezTo>
                <a:cubicBezTo>
                  <a:pt x="236" y="119"/>
                  <a:pt x="231" y="125"/>
                  <a:pt x="231" y="133"/>
                </a:cubicBezTo>
                <a:cubicBezTo>
                  <a:pt x="231" y="140"/>
                  <a:pt x="236" y="147"/>
                  <a:pt x="242" y="149"/>
                </a:cubicBezTo>
                <a:cubicBezTo>
                  <a:pt x="235" y="197"/>
                  <a:pt x="197" y="235"/>
                  <a:pt x="150" y="242"/>
                </a:cubicBezTo>
                <a:cubicBezTo>
                  <a:pt x="150" y="242"/>
                  <a:pt x="150" y="242"/>
                  <a:pt x="150" y="242"/>
                </a:cubicBezTo>
                <a:cubicBezTo>
                  <a:pt x="147" y="236"/>
                  <a:pt x="141" y="231"/>
                  <a:pt x="133" y="231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207" y="266"/>
                  <a:pt x="266" y="206"/>
                  <a:pt x="266" y="133"/>
                </a:cubicBezTo>
                <a:cubicBezTo>
                  <a:pt x="266" y="59"/>
                  <a:pt x="207" y="0"/>
                  <a:pt x="133" y="0"/>
                </a:cubicBezTo>
                <a:close/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59"/>
                  <a:pt x="0" y="133"/>
                </a:cubicBezTo>
                <a:cubicBezTo>
                  <a:pt x="0" y="206"/>
                  <a:pt x="60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26" y="231"/>
                  <a:pt x="120" y="236"/>
                  <a:pt x="117" y="242"/>
                </a:cubicBezTo>
                <a:cubicBezTo>
                  <a:pt x="69" y="235"/>
                  <a:pt x="31" y="197"/>
                  <a:pt x="24" y="149"/>
                </a:cubicBezTo>
                <a:cubicBezTo>
                  <a:pt x="31" y="147"/>
                  <a:pt x="35" y="140"/>
                  <a:pt x="35" y="133"/>
                </a:cubicBezTo>
                <a:cubicBezTo>
                  <a:pt x="35" y="125"/>
                  <a:pt x="31" y="119"/>
                  <a:pt x="24" y="117"/>
                </a:cubicBezTo>
                <a:cubicBezTo>
                  <a:pt x="31" y="69"/>
                  <a:pt x="69" y="31"/>
                  <a:pt x="117" y="24"/>
                </a:cubicBezTo>
                <a:cubicBezTo>
                  <a:pt x="120" y="30"/>
                  <a:pt x="126" y="35"/>
                  <a:pt x="133" y="35"/>
                </a:cubicBezTo>
                <a:cubicBezTo>
                  <a:pt x="133" y="35"/>
                  <a:pt x="133" y="35"/>
                  <a:pt x="133" y="35"/>
                </a:cubicBezTo>
                <a:lnTo>
                  <a:pt x="133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7" name="Freeform 49"/>
          <p:cNvSpPr>
            <a:spLocks/>
          </p:cNvSpPr>
          <p:nvPr/>
        </p:nvSpPr>
        <p:spPr bwMode="auto">
          <a:xfrm>
            <a:off x="2196233" y="2857020"/>
            <a:ext cx="288925" cy="152400"/>
          </a:xfrm>
          <a:custGeom>
            <a:avLst/>
            <a:gdLst>
              <a:gd name="T0" fmla="*/ 124 w 133"/>
              <a:gd name="T1" fmla="*/ 0 h 70"/>
              <a:gd name="T2" fmla="*/ 93 w 133"/>
              <a:gd name="T3" fmla="*/ 30 h 70"/>
              <a:gd name="T4" fmla="*/ 84 w 133"/>
              <a:gd name="T5" fmla="*/ 28 h 70"/>
              <a:gd name="T6" fmla="*/ 65 w 133"/>
              <a:gd name="T7" fmla="*/ 42 h 70"/>
              <a:gd name="T8" fmla="*/ 0 w 133"/>
              <a:gd name="T9" fmla="*/ 42 h 70"/>
              <a:gd name="T10" fmla="*/ 0 w 133"/>
              <a:gd name="T11" fmla="*/ 56 h 70"/>
              <a:gd name="T12" fmla="*/ 65 w 133"/>
              <a:gd name="T13" fmla="*/ 56 h 70"/>
              <a:gd name="T14" fmla="*/ 84 w 133"/>
              <a:gd name="T15" fmla="*/ 70 h 70"/>
              <a:gd name="T16" fmla="*/ 105 w 133"/>
              <a:gd name="T17" fmla="*/ 49 h 70"/>
              <a:gd name="T18" fmla="*/ 103 w 133"/>
              <a:gd name="T19" fmla="*/ 40 h 70"/>
              <a:gd name="T20" fmla="*/ 133 w 133"/>
              <a:gd name="T21" fmla="*/ 9 h 70"/>
              <a:gd name="T22" fmla="*/ 124 w 133"/>
              <a:gd name="T2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70">
                <a:moveTo>
                  <a:pt x="124" y="0"/>
                </a:moveTo>
                <a:cubicBezTo>
                  <a:pt x="93" y="30"/>
                  <a:pt x="93" y="30"/>
                  <a:pt x="93" y="30"/>
                </a:cubicBezTo>
                <a:cubicBezTo>
                  <a:pt x="91" y="29"/>
                  <a:pt x="88" y="28"/>
                  <a:pt x="84" y="28"/>
                </a:cubicBezTo>
                <a:cubicBezTo>
                  <a:pt x="75" y="28"/>
                  <a:pt x="67" y="34"/>
                  <a:pt x="65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6"/>
                  <a:pt x="0" y="56"/>
                  <a:pt x="0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7" y="64"/>
                  <a:pt x="75" y="70"/>
                  <a:pt x="84" y="70"/>
                </a:cubicBezTo>
                <a:cubicBezTo>
                  <a:pt x="96" y="70"/>
                  <a:pt x="105" y="60"/>
                  <a:pt x="105" y="49"/>
                </a:cubicBezTo>
                <a:cubicBezTo>
                  <a:pt x="105" y="46"/>
                  <a:pt x="104" y="43"/>
                  <a:pt x="103" y="40"/>
                </a:cubicBezTo>
                <a:cubicBezTo>
                  <a:pt x="133" y="9"/>
                  <a:pt x="133" y="9"/>
                  <a:pt x="133" y="9"/>
                </a:cubicBezTo>
                <a:lnTo>
                  <a:pt x="124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08" name="Group 126"/>
          <p:cNvGrpSpPr/>
          <p:nvPr/>
        </p:nvGrpSpPr>
        <p:grpSpPr>
          <a:xfrm>
            <a:off x="2321645" y="3418995"/>
            <a:ext cx="454025" cy="431800"/>
            <a:chOff x="8505825" y="3605213"/>
            <a:chExt cx="454025" cy="431800"/>
          </a:xfrm>
        </p:grpSpPr>
        <p:sp>
          <p:nvSpPr>
            <p:cNvPr id="209" name="Freeform 50"/>
            <p:cNvSpPr>
              <a:spLocks/>
            </p:cNvSpPr>
            <p:nvPr/>
          </p:nvSpPr>
          <p:spPr bwMode="auto">
            <a:xfrm>
              <a:off x="8505825" y="3694113"/>
              <a:ext cx="454025" cy="342900"/>
            </a:xfrm>
            <a:custGeom>
              <a:avLst/>
              <a:gdLst>
                <a:gd name="T0" fmla="*/ 146 w 208"/>
                <a:gd name="T1" fmla="*/ 0 h 157"/>
                <a:gd name="T2" fmla="*/ 104 w 208"/>
                <a:gd name="T3" fmla="*/ 15 h 157"/>
                <a:gd name="T4" fmla="*/ 62 w 208"/>
                <a:gd name="T5" fmla="*/ 0 h 157"/>
                <a:gd name="T6" fmla="*/ 0 w 208"/>
                <a:gd name="T7" fmla="*/ 60 h 157"/>
                <a:gd name="T8" fmla="*/ 107 w 208"/>
                <a:gd name="T9" fmla="*/ 157 h 157"/>
                <a:gd name="T10" fmla="*/ 208 w 208"/>
                <a:gd name="T11" fmla="*/ 60 h 157"/>
                <a:gd name="T12" fmla="*/ 146 w 208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57">
                  <a:moveTo>
                    <a:pt x="146" y="0"/>
                  </a:moveTo>
                  <a:cubicBezTo>
                    <a:pt x="130" y="0"/>
                    <a:pt x="115" y="6"/>
                    <a:pt x="104" y="15"/>
                  </a:cubicBezTo>
                  <a:cubicBezTo>
                    <a:pt x="93" y="6"/>
                    <a:pt x="78" y="0"/>
                    <a:pt x="62" y="0"/>
                  </a:cubicBezTo>
                  <a:cubicBezTo>
                    <a:pt x="28" y="0"/>
                    <a:pt x="0" y="27"/>
                    <a:pt x="0" y="60"/>
                  </a:cubicBezTo>
                  <a:cubicBezTo>
                    <a:pt x="0" y="98"/>
                    <a:pt x="31" y="157"/>
                    <a:pt x="107" y="157"/>
                  </a:cubicBezTo>
                  <a:cubicBezTo>
                    <a:pt x="185" y="157"/>
                    <a:pt x="208" y="95"/>
                    <a:pt x="208" y="60"/>
                  </a:cubicBezTo>
                  <a:cubicBezTo>
                    <a:pt x="208" y="27"/>
                    <a:pt x="180" y="0"/>
                    <a:pt x="146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0" name="Freeform 51"/>
            <p:cNvSpPr>
              <a:spLocks/>
            </p:cNvSpPr>
            <p:nvPr/>
          </p:nvSpPr>
          <p:spPr bwMode="auto">
            <a:xfrm>
              <a:off x="8709025" y="3605213"/>
              <a:ext cx="123825" cy="157163"/>
            </a:xfrm>
            <a:custGeom>
              <a:avLst/>
              <a:gdLst>
                <a:gd name="T0" fmla="*/ 12 w 57"/>
                <a:gd name="T1" fmla="*/ 72 h 72"/>
                <a:gd name="T2" fmla="*/ 27 w 57"/>
                <a:gd name="T3" fmla="*/ 0 h 72"/>
                <a:gd name="T4" fmla="*/ 57 w 57"/>
                <a:gd name="T5" fmla="*/ 6 h 72"/>
                <a:gd name="T6" fmla="*/ 12 w 57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72">
                  <a:moveTo>
                    <a:pt x="12" y="72"/>
                  </a:moveTo>
                  <a:cubicBezTo>
                    <a:pt x="0" y="48"/>
                    <a:pt x="7" y="20"/>
                    <a:pt x="27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29" y="21"/>
                    <a:pt x="12" y="37"/>
                    <a:pt x="12" y="7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11" name="Freeform 52"/>
          <p:cNvSpPr>
            <a:spLocks/>
          </p:cNvSpPr>
          <p:nvPr/>
        </p:nvSpPr>
        <p:spPr bwMode="auto">
          <a:xfrm>
            <a:off x="921470" y="848832"/>
            <a:ext cx="679450" cy="552450"/>
          </a:xfrm>
          <a:custGeom>
            <a:avLst/>
            <a:gdLst>
              <a:gd name="T0" fmla="*/ 312 w 312"/>
              <a:gd name="T1" fmla="*/ 86 h 253"/>
              <a:gd name="T2" fmla="*/ 305 w 312"/>
              <a:gd name="T3" fmla="*/ 75 h 253"/>
              <a:gd name="T4" fmla="*/ 79 w 312"/>
              <a:gd name="T5" fmla="*/ 226 h 253"/>
              <a:gd name="T6" fmla="*/ 28 w 312"/>
              <a:gd name="T7" fmla="*/ 214 h 253"/>
              <a:gd name="T8" fmla="*/ 35 w 312"/>
              <a:gd name="T9" fmla="*/ 162 h 253"/>
              <a:gd name="T10" fmla="*/ 262 w 312"/>
              <a:gd name="T11" fmla="*/ 11 h 253"/>
              <a:gd name="T12" fmla="*/ 254 w 312"/>
              <a:gd name="T13" fmla="*/ 0 h 253"/>
              <a:gd name="T14" fmla="*/ 26 w 312"/>
              <a:gd name="T15" fmla="*/ 153 h 253"/>
              <a:gd name="T16" fmla="*/ 15 w 312"/>
              <a:gd name="T17" fmla="*/ 222 h 253"/>
              <a:gd name="T18" fmla="*/ 83 w 312"/>
              <a:gd name="T19" fmla="*/ 239 h 253"/>
              <a:gd name="T20" fmla="*/ 312 w 312"/>
              <a:gd name="T21" fmla="*/ 8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2" h="253">
                <a:moveTo>
                  <a:pt x="312" y="86"/>
                </a:moveTo>
                <a:cubicBezTo>
                  <a:pt x="305" y="75"/>
                  <a:pt x="305" y="75"/>
                  <a:pt x="305" y="75"/>
                </a:cubicBezTo>
                <a:cubicBezTo>
                  <a:pt x="79" y="226"/>
                  <a:pt x="79" y="226"/>
                  <a:pt x="79" y="226"/>
                </a:cubicBezTo>
                <a:cubicBezTo>
                  <a:pt x="63" y="237"/>
                  <a:pt x="40" y="231"/>
                  <a:pt x="28" y="214"/>
                </a:cubicBezTo>
                <a:cubicBezTo>
                  <a:pt x="16" y="196"/>
                  <a:pt x="19" y="173"/>
                  <a:pt x="35" y="162"/>
                </a:cubicBezTo>
                <a:cubicBezTo>
                  <a:pt x="262" y="11"/>
                  <a:pt x="262" y="11"/>
                  <a:pt x="262" y="11"/>
                </a:cubicBezTo>
                <a:cubicBezTo>
                  <a:pt x="254" y="0"/>
                  <a:pt x="254" y="0"/>
                  <a:pt x="254" y="0"/>
                </a:cubicBezTo>
                <a:cubicBezTo>
                  <a:pt x="26" y="153"/>
                  <a:pt x="26" y="153"/>
                  <a:pt x="26" y="153"/>
                </a:cubicBezTo>
                <a:cubicBezTo>
                  <a:pt x="4" y="167"/>
                  <a:pt x="0" y="198"/>
                  <a:pt x="15" y="222"/>
                </a:cubicBezTo>
                <a:cubicBezTo>
                  <a:pt x="31" y="246"/>
                  <a:pt x="62" y="253"/>
                  <a:pt x="83" y="239"/>
                </a:cubicBezTo>
                <a:lnTo>
                  <a:pt x="312" y="8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2" name="Freeform 53"/>
          <p:cNvSpPr>
            <a:spLocks/>
          </p:cNvSpPr>
          <p:nvPr/>
        </p:nvSpPr>
        <p:spPr bwMode="auto">
          <a:xfrm>
            <a:off x="1437408" y="818670"/>
            <a:ext cx="187325" cy="257175"/>
          </a:xfrm>
          <a:custGeom>
            <a:avLst/>
            <a:gdLst>
              <a:gd name="T0" fmla="*/ 80 w 86"/>
              <a:gd name="T1" fmla="*/ 115 h 118"/>
              <a:gd name="T2" fmla="*/ 68 w 86"/>
              <a:gd name="T3" fmla="*/ 113 h 118"/>
              <a:gd name="T4" fmla="*/ 3 w 86"/>
              <a:gd name="T5" fmla="*/ 16 h 118"/>
              <a:gd name="T6" fmla="*/ 6 w 86"/>
              <a:gd name="T7" fmla="*/ 3 h 118"/>
              <a:gd name="T8" fmla="*/ 19 w 86"/>
              <a:gd name="T9" fmla="*/ 6 h 118"/>
              <a:gd name="T10" fmla="*/ 83 w 86"/>
              <a:gd name="T11" fmla="*/ 102 h 118"/>
              <a:gd name="T12" fmla="*/ 80 w 86"/>
              <a:gd name="T13" fmla="*/ 1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118">
                <a:moveTo>
                  <a:pt x="80" y="115"/>
                </a:moveTo>
                <a:cubicBezTo>
                  <a:pt x="76" y="118"/>
                  <a:pt x="70" y="117"/>
                  <a:pt x="68" y="113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2"/>
                  <a:pt x="1" y="6"/>
                  <a:pt x="6" y="3"/>
                </a:cubicBezTo>
                <a:cubicBezTo>
                  <a:pt x="10" y="0"/>
                  <a:pt x="16" y="2"/>
                  <a:pt x="19" y="6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86" y="107"/>
                  <a:pt x="85" y="112"/>
                  <a:pt x="80" y="11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3" name="Freeform 54"/>
          <p:cNvSpPr>
            <a:spLocks/>
          </p:cNvSpPr>
          <p:nvPr/>
        </p:nvSpPr>
        <p:spPr bwMode="auto">
          <a:xfrm>
            <a:off x="1010370" y="994882"/>
            <a:ext cx="514350" cy="336550"/>
          </a:xfrm>
          <a:custGeom>
            <a:avLst/>
            <a:gdLst>
              <a:gd name="T0" fmla="*/ 236 w 236"/>
              <a:gd name="T1" fmla="*/ 13 h 154"/>
              <a:gd name="T2" fmla="*/ 227 w 236"/>
              <a:gd name="T3" fmla="*/ 0 h 154"/>
              <a:gd name="T4" fmla="*/ 25 w 236"/>
              <a:gd name="T5" fmla="*/ 135 h 154"/>
              <a:gd name="T6" fmla="*/ 0 w 236"/>
              <a:gd name="T7" fmla="*/ 136 h 154"/>
              <a:gd name="T8" fmla="*/ 1 w 236"/>
              <a:gd name="T9" fmla="*/ 138 h 154"/>
              <a:gd name="T10" fmla="*/ 36 w 236"/>
              <a:gd name="T11" fmla="*/ 146 h 154"/>
              <a:gd name="T12" fmla="*/ 236 w 236"/>
              <a:gd name="T13" fmla="*/ 1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4">
                <a:moveTo>
                  <a:pt x="236" y="13"/>
                </a:moveTo>
                <a:cubicBezTo>
                  <a:pt x="227" y="0"/>
                  <a:pt x="227" y="0"/>
                  <a:pt x="227" y="0"/>
                </a:cubicBezTo>
                <a:cubicBezTo>
                  <a:pt x="25" y="135"/>
                  <a:pt x="25" y="135"/>
                  <a:pt x="25" y="135"/>
                </a:cubicBezTo>
                <a:cubicBezTo>
                  <a:pt x="17" y="140"/>
                  <a:pt x="8" y="140"/>
                  <a:pt x="0" y="136"/>
                </a:cubicBezTo>
                <a:cubicBezTo>
                  <a:pt x="0" y="137"/>
                  <a:pt x="0" y="137"/>
                  <a:pt x="1" y="138"/>
                </a:cubicBezTo>
                <a:cubicBezTo>
                  <a:pt x="9" y="150"/>
                  <a:pt x="25" y="154"/>
                  <a:pt x="36" y="146"/>
                </a:cubicBezTo>
                <a:lnTo>
                  <a:pt x="236" y="1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4" name="Freeform 55"/>
          <p:cNvSpPr>
            <a:spLocks noEditPoints="1"/>
          </p:cNvSpPr>
          <p:nvPr/>
        </p:nvSpPr>
        <p:spPr bwMode="auto">
          <a:xfrm>
            <a:off x="591270" y="1290157"/>
            <a:ext cx="296863" cy="520700"/>
          </a:xfrm>
          <a:custGeom>
            <a:avLst/>
            <a:gdLst>
              <a:gd name="T0" fmla="*/ 59 w 136"/>
              <a:gd name="T1" fmla="*/ 203 h 239"/>
              <a:gd name="T2" fmla="*/ 54 w 136"/>
              <a:gd name="T3" fmla="*/ 203 h 239"/>
              <a:gd name="T4" fmla="*/ 54 w 136"/>
              <a:gd name="T5" fmla="*/ 239 h 239"/>
              <a:gd name="T6" fmla="*/ 72 w 136"/>
              <a:gd name="T7" fmla="*/ 226 h 239"/>
              <a:gd name="T8" fmla="*/ 59 w 136"/>
              <a:gd name="T9" fmla="*/ 203 h 239"/>
              <a:gd name="T10" fmla="*/ 54 w 136"/>
              <a:gd name="T11" fmla="*/ 187 h 239"/>
              <a:gd name="T12" fmla="*/ 54 w 136"/>
              <a:gd name="T13" fmla="*/ 82 h 239"/>
              <a:gd name="T14" fmla="*/ 81 w 136"/>
              <a:gd name="T15" fmla="*/ 74 h 239"/>
              <a:gd name="T16" fmla="*/ 97 w 136"/>
              <a:gd name="T17" fmla="*/ 13 h 239"/>
              <a:gd name="T18" fmla="*/ 114 w 136"/>
              <a:gd name="T19" fmla="*/ 2 h 239"/>
              <a:gd name="T20" fmla="*/ 124 w 136"/>
              <a:gd name="T21" fmla="*/ 20 h 239"/>
              <a:gd name="T22" fmla="*/ 109 w 136"/>
              <a:gd name="T23" fmla="*/ 81 h 239"/>
              <a:gd name="T24" fmla="*/ 130 w 136"/>
              <a:gd name="T25" fmla="*/ 134 h 239"/>
              <a:gd name="T26" fmla="*/ 122 w 136"/>
              <a:gd name="T27" fmla="*/ 164 h 239"/>
              <a:gd name="T28" fmla="*/ 122 w 136"/>
              <a:gd name="T29" fmla="*/ 164 h 239"/>
              <a:gd name="T30" fmla="*/ 136 w 136"/>
              <a:gd name="T31" fmla="*/ 187 h 239"/>
              <a:gd name="T32" fmla="*/ 131 w 136"/>
              <a:gd name="T33" fmla="*/ 207 h 239"/>
              <a:gd name="T34" fmla="*/ 54 w 136"/>
              <a:gd name="T35" fmla="*/ 187 h 239"/>
              <a:gd name="T36" fmla="*/ 54 w 136"/>
              <a:gd name="T37" fmla="*/ 203 h 239"/>
              <a:gd name="T38" fmla="*/ 36 w 136"/>
              <a:gd name="T39" fmla="*/ 216 h 239"/>
              <a:gd name="T40" fmla="*/ 50 w 136"/>
              <a:gd name="T41" fmla="*/ 239 h 239"/>
              <a:gd name="T42" fmla="*/ 54 w 136"/>
              <a:gd name="T43" fmla="*/ 239 h 239"/>
              <a:gd name="T44" fmla="*/ 54 w 136"/>
              <a:gd name="T45" fmla="*/ 203 h 239"/>
              <a:gd name="T46" fmla="*/ 54 w 136"/>
              <a:gd name="T47" fmla="*/ 82 h 239"/>
              <a:gd name="T48" fmla="*/ 54 w 136"/>
              <a:gd name="T49" fmla="*/ 187 h 239"/>
              <a:gd name="T50" fmla="*/ 0 w 136"/>
              <a:gd name="T51" fmla="*/ 173 h 239"/>
              <a:gd name="T52" fmla="*/ 5 w 136"/>
              <a:gd name="T53" fmla="*/ 152 h 239"/>
              <a:gd name="T54" fmla="*/ 29 w 136"/>
              <a:gd name="T55" fmla="*/ 140 h 239"/>
              <a:gd name="T56" fmla="*/ 37 w 136"/>
              <a:gd name="T57" fmla="*/ 109 h 239"/>
              <a:gd name="T58" fmla="*/ 54 w 136"/>
              <a:gd name="T59" fmla="*/ 82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" h="239">
                <a:moveTo>
                  <a:pt x="59" y="203"/>
                </a:moveTo>
                <a:cubicBezTo>
                  <a:pt x="57" y="203"/>
                  <a:pt x="56" y="203"/>
                  <a:pt x="54" y="203"/>
                </a:cubicBezTo>
                <a:cubicBezTo>
                  <a:pt x="54" y="239"/>
                  <a:pt x="54" y="239"/>
                  <a:pt x="54" y="239"/>
                </a:cubicBezTo>
                <a:cubicBezTo>
                  <a:pt x="62" y="239"/>
                  <a:pt x="70" y="234"/>
                  <a:pt x="72" y="226"/>
                </a:cubicBezTo>
                <a:cubicBezTo>
                  <a:pt x="74" y="216"/>
                  <a:pt x="69" y="206"/>
                  <a:pt x="59" y="203"/>
                </a:cubicBezTo>
                <a:close/>
                <a:moveTo>
                  <a:pt x="54" y="187"/>
                </a:moveTo>
                <a:cubicBezTo>
                  <a:pt x="54" y="82"/>
                  <a:pt x="54" y="82"/>
                  <a:pt x="54" y="82"/>
                </a:cubicBezTo>
                <a:cubicBezTo>
                  <a:pt x="62" y="76"/>
                  <a:pt x="71" y="74"/>
                  <a:pt x="81" y="74"/>
                </a:cubicBezTo>
                <a:cubicBezTo>
                  <a:pt x="97" y="13"/>
                  <a:pt x="97" y="13"/>
                  <a:pt x="97" y="13"/>
                </a:cubicBezTo>
                <a:cubicBezTo>
                  <a:pt x="99" y="5"/>
                  <a:pt x="107" y="0"/>
                  <a:pt x="114" y="2"/>
                </a:cubicBezTo>
                <a:cubicBezTo>
                  <a:pt x="122" y="4"/>
                  <a:pt x="126" y="12"/>
                  <a:pt x="124" y="20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25" y="90"/>
                  <a:pt x="136" y="109"/>
                  <a:pt x="130" y="134"/>
                </a:cubicBezTo>
                <a:cubicBezTo>
                  <a:pt x="130" y="134"/>
                  <a:pt x="125" y="154"/>
                  <a:pt x="122" y="164"/>
                </a:cubicBezTo>
                <a:cubicBezTo>
                  <a:pt x="122" y="164"/>
                  <a:pt x="122" y="164"/>
                  <a:pt x="122" y="164"/>
                </a:cubicBezTo>
                <a:cubicBezTo>
                  <a:pt x="118" y="178"/>
                  <a:pt x="136" y="187"/>
                  <a:pt x="136" y="187"/>
                </a:cubicBezTo>
                <a:cubicBezTo>
                  <a:pt x="131" y="207"/>
                  <a:pt x="131" y="207"/>
                  <a:pt x="131" y="207"/>
                </a:cubicBezTo>
                <a:lnTo>
                  <a:pt x="54" y="187"/>
                </a:lnTo>
                <a:close/>
                <a:moveTo>
                  <a:pt x="54" y="203"/>
                </a:moveTo>
                <a:cubicBezTo>
                  <a:pt x="46" y="203"/>
                  <a:pt x="38" y="208"/>
                  <a:pt x="36" y="216"/>
                </a:cubicBezTo>
                <a:cubicBezTo>
                  <a:pt x="34" y="226"/>
                  <a:pt x="40" y="236"/>
                  <a:pt x="50" y="239"/>
                </a:cubicBezTo>
                <a:cubicBezTo>
                  <a:pt x="51" y="239"/>
                  <a:pt x="53" y="239"/>
                  <a:pt x="54" y="239"/>
                </a:cubicBezTo>
                <a:cubicBezTo>
                  <a:pt x="54" y="203"/>
                  <a:pt x="54" y="203"/>
                  <a:pt x="54" y="203"/>
                </a:cubicBezTo>
                <a:close/>
                <a:moveTo>
                  <a:pt x="54" y="82"/>
                </a:moveTo>
                <a:cubicBezTo>
                  <a:pt x="54" y="187"/>
                  <a:pt x="54" y="187"/>
                  <a:pt x="54" y="187"/>
                </a:cubicBezTo>
                <a:cubicBezTo>
                  <a:pt x="0" y="173"/>
                  <a:pt x="0" y="173"/>
                  <a:pt x="0" y="173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25" y="154"/>
                  <a:pt x="29" y="140"/>
                </a:cubicBezTo>
                <a:cubicBezTo>
                  <a:pt x="32" y="128"/>
                  <a:pt x="37" y="109"/>
                  <a:pt x="37" y="109"/>
                </a:cubicBezTo>
                <a:cubicBezTo>
                  <a:pt x="40" y="97"/>
                  <a:pt x="46" y="88"/>
                  <a:pt x="54" y="82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5" name="Freeform 56"/>
          <p:cNvSpPr>
            <a:spLocks noEditPoints="1"/>
          </p:cNvSpPr>
          <p:nvPr/>
        </p:nvSpPr>
        <p:spPr bwMode="auto">
          <a:xfrm>
            <a:off x="321395" y="2380770"/>
            <a:ext cx="555625" cy="604838"/>
          </a:xfrm>
          <a:custGeom>
            <a:avLst/>
            <a:gdLst>
              <a:gd name="T0" fmla="*/ 198 w 255"/>
              <a:gd name="T1" fmla="*/ 128 h 277"/>
              <a:gd name="T2" fmla="*/ 191 w 255"/>
              <a:gd name="T3" fmla="*/ 158 h 277"/>
              <a:gd name="T4" fmla="*/ 191 w 255"/>
              <a:gd name="T5" fmla="*/ 185 h 277"/>
              <a:gd name="T6" fmla="*/ 196 w 255"/>
              <a:gd name="T7" fmla="*/ 187 h 277"/>
              <a:gd name="T8" fmla="*/ 218 w 255"/>
              <a:gd name="T9" fmla="*/ 218 h 277"/>
              <a:gd name="T10" fmla="*/ 191 w 255"/>
              <a:gd name="T11" fmla="*/ 201 h 277"/>
              <a:gd name="T12" fmla="*/ 191 w 255"/>
              <a:gd name="T13" fmla="*/ 55 h 277"/>
              <a:gd name="T14" fmla="*/ 218 w 255"/>
              <a:gd name="T15" fmla="*/ 38 h 277"/>
              <a:gd name="T16" fmla="*/ 196 w 255"/>
              <a:gd name="T17" fmla="*/ 69 h 277"/>
              <a:gd name="T18" fmla="*/ 191 w 255"/>
              <a:gd name="T19" fmla="*/ 71 h 277"/>
              <a:gd name="T20" fmla="*/ 249 w 255"/>
              <a:gd name="T21" fmla="*/ 121 h 277"/>
              <a:gd name="T22" fmla="*/ 211 w 255"/>
              <a:gd name="T23" fmla="*/ 128 h 277"/>
              <a:gd name="T24" fmla="*/ 249 w 255"/>
              <a:gd name="T25" fmla="*/ 134 h 277"/>
              <a:gd name="T26" fmla="*/ 249 w 255"/>
              <a:gd name="T27" fmla="*/ 121 h 277"/>
              <a:gd name="T28" fmla="*/ 132 w 255"/>
              <a:gd name="T29" fmla="*/ 277 h 277"/>
              <a:gd name="T30" fmla="*/ 167 w 255"/>
              <a:gd name="T31" fmla="*/ 186 h 277"/>
              <a:gd name="T32" fmla="*/ 191 w 255"/>
              <a:gd name="T33" fmla="*/ 98 h 277"/>
              <a:gd name="T34" fmla="*/ 127 w 255"/>
              <a:gd name="T35" fmla="*/ 72 h 277"/>
              <a:gd name="T36" fmla="*/ 183 w 255"/>
              <a:gd name="T37" fmla="*/ 128 h 277"/>
              <a:gd name="T38" fmla="*/ 156 w 255"/>
              <a:gd name="T39" fmla="*/ 176 h 277"/>
              <a:gd name="T40" fmla="*/ 153 w 255"/>
              <a:gd name="T41" fmla="*/ 214 h 277"/>
              <a:gd name="T42" fmla="*/ 127 w 255"/>
              <a:gd name="T43" fmla="*/ 277 h 277"/>
              <a:gd name="T44" fmla="*/ 191 w 255"/>
              <a:gd name="T45" fmla="*/ 71 h 277"/>
              <a:gd name="T46" fmla="*/ 186 w 255"/>
              <a:gd name="T47" fmla="*/ 60 h 277"/>
              <a:gd name="T48" fmla="*/ 191 w 255"/>
              <a:gd name="T49" fmla="*/ 185 h 277"/>
              <a:gd name="T50" fmla="*/ 186 w 255"/>
              <a:gd name="T51" fmla="*/ 196 h 277"/>
              <a:gd name="T52" fmla="*/ 191 w 255"/>
              <a:gd name="T53" fmla="*/ 185 h 277"/>
              <a:gd name="T54" fmla="*/ 127 w 255"/>
              <a:gd name="T55" fmla="*/ 0 h 277"/>
              <a:gd name="T56" fmla="*/ 134 w 255"/>
              <a:gd name="T57" fmla="*/ 7 h 277"/>
              <a:gd name="T58" fmla="*/ 128 w 255"/>
              <a:gd name="T59" fmla="*/ 45 h 277"/>
              <a:gd name="T60" fmla="*/ 127 w 255"/>
              <a:gd name="T61" fmla="*/ 45 h 277"/>
              <a:gd name="T62" fmla="*/ 64 w 255"/>
              <a:gd name="T63" fmla="*/ 97 h 277"/>
              <a:gd name="T64" fmla="*/ 89 w 255"/>
              <a:gd name="T65" fmla="*/ 187 h 277"/>
              <a:gd name="T66" fmla="*/ 124 w 255"/>
              <a:gd name="T67" fmla="*/ 277 h 277"/>
              <a:gd name="T68" fmla="*/ 127 w 255"/>
              <a:gd name="T69" fmla="*/ 214 h 277"/>
              <a:gd name="T70" fmla="*/ 103 w 255"/>
              <a:gd name="T71" fmla="*/ 183 h 277"/>
              <a:gd name="T72" fmla="*/ 71 w 255"/>
              <a:gd name="T73" fmla="*/ 128 h 277"/>
              <a:gd name="T74" fmla="*/ 127 w 255"/>
              <a:gd name="T75" fmla="*/ 72 h 277"/>
              <a:gd name="T76" fmla="*/ 127 w 255"/>
              <a:gd name="T77" fmla="*/ 57 h 277"/>
              <a:gd name="T78" fmla="*/ 127 w 255"/>
              <a:gd name="T79" fmla="*/ 0 h 277"/>
              <a:gd name="T80" fmla="*/ 121 w 255"/>
              <a:gd name="T81" fmla="*/ 38 h 277"/>
              <a:gd name="T82" fmla="*/ 127 w 255"/>
              <a:gd name="T83" fmla="*/ 0 h 277"/>
              <a:gd name="T84" fmla="*/ 64 w 255"/>
              <a:gd name="T85" fmla="*/ 185 h 277"/>
              <a:gd name="T86" fmla="*/ 69 w 255"/>
              <a:gd name="T87" fmla="*/ 196 h 277"/>
              <a:gd name="T88" fmla="*/ 64 w 255"/>
              <a:gd name="T89" fmla="*/ 71 h 277"/>
              <a:gd name="T90" fmla="*/ 69 w 255"/>
              <a:gd name="T91" fmla="*/ 60 h 277"/>
              <a:gd name="T92" fmla="*/ 64 w 255"/>
              <a:gd name="T93" fmla="*/ 71 h 277"/>
              <a:gd name="T94" fmla="*/ 57 w 255"/>
              <a:gd name="T95" fmla="*/ 128 h 277"/>
              <a:gd name="T96" fmla="*/ 64 w 255"/>
              <a:gd name="T97" fmla="*/ 97 h 277"/>
              <a:gd name="T98" fmla="*/ 64 w 255"/>
              <a:gd name="T99" fmla="*/ 71 h 277"/>
              <a:gd name="T100" fmla="*/ 60 w 255"/>
              <a:gd name="T101" fmla="*/ 69 h 277"/>
              <a:gd name="T102" fmla="*/ 38 w 255"/>
              <a:gd name="T103" fmla="*/ 38 h 277"/>
              <a:gd name="T104" fmla="*/ 64 w 255"/>
              <a:gd name="T105" fmla="*/ 55 h 277"/>
              <a:gd name="T106" fmla="*/ 64 w 255"/>
              <a:gd name="T107" fmla="*/ 201 h 277"/>
              <a:gd name="T108" fmla="*/ 38 w 255"/>
              <a:gd name="T109" fmla="*/ 218 h 277"/>
              <a:gd name="T110" fmla="*/ 60 w 255"/>
              <a:gd name="T111" fmla="*/ 187 h 277"/>
              <a:gd name="T112" fmla="*/ 64 w 255"/>
              <a:gd name="T113" fmla="*/ 185 h 277"/>
              <a:gd name="T114" fmla="*/ 45 w 255"/>
              <a:gd name="T115" fmla="*/ 128 h 277"/>
              <a:gd name="T116" fmla="*/ 7 w 255"/>
              <a:gd name="T117" fmla="*/ 121 h 277"/>
              <a:gd name="T118" fmla="*/ 7 w 255"/>
              <a:gd name="T119" fmla="*/ 134 h 277"/>
              <a:gd name="T120" fmla="*/ 45 w 255"/>
              <a:gd name="T121" fmla="*/ 12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5" h="277">
                <a:moveTo>
                  <a:pt x="191" y="158"/>
                </a:moveTo>
                <a:cubicBezTo>
                  <a:pt x="195" y="149"/>
                  <a:pt x="198" y="139"/>
                  <a:pt x="198" y="128"/>
                </a:cubicBezTo>
                <a:cubicBezTo>
                  <a:pt x="198" y="117"/>
                  <a:pt x="195" y="107"/>
                  <a:pt x="191" y="98"/>
                </a:cubicBezTo>
                <a:cubicBezTo>
                  <a:pt x="191" y="158"/>
                  <a:pt x="191" y="158"/>
                  <a:pt x="191" y="158"/>
                </a:cubicBezTo>
                <a:close/>
                <a:moveTo>
                  <a:pt x="191" y="201"/>
                </a:moveTo>
                <a:cubicBezTo>
                  <a:pt x="191" y="185"/>
                  <a:pt x="191" y="185"/>
                  <a:pt x="191" y="185"/>
                </a:cubicBezTo>
                <a:cubicBezTo>
                  <a:pt x="193" y="185"/>
                  <a:pt x="194" y="185"/>
                  <a:pt x="196" y="187"/>
                </a:cubicBezTo>
                <a:cubicBezTo>
                  <a:pt x="196" y="187"/>
                  <a:pt x="196" y="187"/>
                  <a:pt x="196" y="187"/>
                </a:cubicBezTo>
                <a:cubicBezTo>
                  <a:pt x="218" y="209"/>
                  <a:pt x="218" y="209"/>
                  <a:pt x="218" y="209"/>
                </a:cubicBezTo>
                <a:cubicBezTo>
                  <a:pt x="220" y="211"/>
                  <a:pt x="220" y="216"/>
                  <a:pt x="218" y="218"/>
                </a:cubicBezTo>
                <a:cubicBezTo>
                  <a:pt x="215" y="221"/>
                  <a:pt x="211" y="221"/>
                  <a:pt x="209" y="218"/>
                </a:cubicBezTo>
                <a:cubicBezTo>
                  <a:pt x="191" y="201"/>
                  <a:pt x="191" y="201"/>
                  <a:pt x="191" y="201"/>
                </a:cubicBezTo>
                <a:close/>
                <a:moveTo>
                  <a:pt x="191" y="71"/>
                </a:moveTo>
                <a:cubicBezTo>
                  <a:pt x="191" y="55"/>
                  <a:pt x="191" y="55"/>
                  <a:pt x="191" y="55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11" y="35"/>
                  <a:pt x="215" y="35"/>
                  <a:pt x="218" y="38"/>
                </a:cubicBezTo>
                <a:cubicBezTo>
                  <a:pt x="220" y="40"/>
                  <a:pt x="220" y="44"/>
                  <a:pt x="218" y="47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4" y="71"/>
                  <a:pt x="193" y="71"/>
                  <a:pt x="191" y="71"/>
                </a:cubicBezTo>
                <a:close/>
                <a:moveTo>
                  <a:pt x="249" y="121"/>
                </a:moveTo>
                <a:cubicBezTo>
                  <a:pt x="249" y="121"/>
                  <a:pt x="249" y="121"/>
                  <a:pt x="249" y="121"/>
                </a:cubicBezTo>
                <a:cubicBezTo>
                  <a:pt x="217" y="121"/>
                  <a:pt x="217" y="121"/>
                  <a:pt x="217" y="121"/>
                </a:cubicBezTo>
                <a:cubicBezTo>
                  <a:pt x="214" y="121"/>
                  <a:pt x="211" y="124"/>
                  <a:pt x="211" y="128"/>
                </a:cubicBezTo>
                <a:cubicBezTo>
                  <a:pt x="211" y="132"/>
                  <a:pt x="214" y="134"/>
                  <a:pt x="217" y="134"/>
                </a:cubicBezTo>
                <a:cubicBezTo>
                  <a:pt x="249" y="134"/>
                  <a:pt x="249" y="134"/>
                  <a:pt x="249" y="134"/>
                </a:cubicBezTo>
                <a:cubicBezTo>
                  <a:pt x="252" y="134"/>
                  <a:pt x="255" y="132"/>
                  <a:pt x="255" y="128"/>
                </a:cubicBezTo>
                <a:cubicBezTo>
                  <a:pt x="255" y="124"/>
                  <a:pt x="252" y="121"/>
                  <a:pt x="249" y="121"/>
                </a:cubicBezTo>
                <a:close/>
                <a:moveTo>
                  <a:pt x="127" y="277"/>
                </a:moveTo>
                <a:cubicBezTo>
                  <a:pt x="132" y="277"/>
                  <a:pt x="132" y="277"/>
                  <a:pt x="132" y="277"/>
                </a:cubicBezTo>
                <a:cubicBezTo>
                  <a:pt x="151" y="277"/>
                  <a:pt x="167" y="262"/>
                  <a:pt x="167" y="242"/>
                </a:cubicBezTo>
                <a:cubicBezTo>
                  <a:pt x="167" y="186"/>
                  <a:pt x="167" y="186"/>
                  <a:pt x="167" y="186"/>
                </a:cubicBezTo>
                <a:cubicBezTo>
                  <a:pt x="177" y="179"/>
                  <a:pt x="186" y="169"/>
                  <a:pt x="191" y="158"/>
                </a:cubicBezTo>
                <a:cubicBezTo>
                  <a:pt x="191" y="98"/>
                  <a:pt x="191" y="98"/>
                  <a:pt x="191" y="98"/>
                </a:cubicBezTo>
                <a:cubicBezTo>
                  <a:pt x="180" y="74"/>
                  <a:pt x="156" y="57"/>
                  <a:pt x="127" y="57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43" y="72"/>
                  <a:pt x="157" y="78"/>
                  <a:pt x="167" y="88"/>
                </a:cubicBezTo>
                <a:cubicBezTo>
                  <a:pt x="177" y="98"/>
                  <a:pt x="183" y="112"/>
                  <a:pt x="183" y="128"/>
                </a:cubicBezTo>
                <a:cubicBezTo>
                  <a:pt x="183" y="148"/>
                  <a:pt x="172" y="166"/>
                  <a:pt x="156" y="176"/>
                </a:cubicBezTo>
                <a:cubicBezTo>
                  <a:pt x="156" y="176"/>
                  <a:pt x="156" y="176"/>
                  <a:pt x="156" y="176"/>
                </a:cubicBezTo>
                <a:cubicBezTo>
                  <a:pt x="154" y="177"/>
                  <a:pt x="153" y="180"/>
                  <a:pt x="153" y="182"/>
                </a:cubicBezTo>
                <a:cubicBezTo>
                  <a:pt x="153" y="214"/>
                  <a:pt x="153" y="214"/>
                  <a:pt x="153" y="214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27" y="277"/>
                  <a:pt x="127" y="277"/>
                  <a:pt x="127" y="277"/>
                </a:cubicBezTo>
                <a:close/>
                <a:moveTo>
                  <a:pt x="191" y="55"/>
                </a:moveTo>
                <a:cubicBezTo>
                  <a:pt x="191" y="71"/>
                  <a:pt x="191" y="71"/>
                  <a:pt x="191" y="71"/>
                </a:cubicBezTo>
                <a:cubicBezTo>
                  <a:pt x="189" y="71"/>
                  <a:pt x="188" y="71"/>
                  <a:pt x="186" y="69"/>
                </a:cubicBezTo>
                <a:cubicBezTo>
                  <a:pt x="184" y="67"/>
                  <a:pt x="184" y="63"/>
                  <a:pt x="186" y="60"/>
                </a:cubicBezTo>
                <a:cubicBezTo>
                  <a:pt x="191" y="55"/>
                  <a:pt x="191" y="55"/>
                  <a:pt x="191" y="55"/>
                </a:cubicBezTo>
                <a:close/>
                <a:moveTo>
                  <a:pt x="191" y="185"/>
                </a:moveTo>
                <a:cubicBezTo>
                  <a:pt x="191" y="201"/>
                  <a:pt x="191" y="201"/>
                  <a:pt x="191" y="201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84" y="193"/>
                  <a:pt x="184" y="189"/>
                  <a:pt x="186" y="187"/>
                </a:cubicBezTo>
                <a:cubicBezTo>
                  <a:pt x="188" y="185"/>
                  <a:pt x="189" y="185"/>
                  <a:pt x="191" y="185"/>
                </a:cubicBezTo>
                <a:close/>
                <a:moveTo>
                  <a:pt x="127" y="45"/>
                </a:moveTo>
                <a:cubicBezTo>
                  <a:pt x="127" y="0"/>
                  <a:pt x="127" y="0"/>
                  <a:pt x="127" y="0"/>
                </a:cubicBezTo>
                <a:cubicBezTo>
                  <a:pt x="127" y="0"/>
                  <a:pt x="128" y="0"/>
                  <a:pt x="128" y="0"/>
                </a:cubicBezTo>
                <a:cubicBezTo>
                  <a:pt x="131" y="0"/>
                  <a:pt x="134" y="3"/>
                  <a:pt x="134" y="7"/>
                </a:cubicBezTo>
                <a:cubicBezTo>
                  <a:pt x="134" y="38"/>
                  <a:pt x="134" y="38"/>
                  <a:pt x="134" y="38"/>
                </a:cubicBezTo>
                <a:cubicBezTo>
                  <a:pt x="134" y="42"/>
                  <a:pt x="131" y="45"/>
                  <a:pt x="128" y="45"/>
                </a:cubicBezTo>
                <a:cubicBezTo>
                  <a:pt x="128" y="45"/>
                  <a:pt x="128" y="45"/>
                  <a:pt x="128" y="45"/>
                </a:cubicBezTo>
                <a:cubicBezTo>
                  <a:pt x="128" y="45"/>
                  <a:pt x="127" y="45"/>
                  <a:pt x="127" y="45"/>
                </a:cubicBezTo>
                <a:close/>
                <a:moveTo>
                  <a:pt x="127" y="57"/>
                </a:moveTo>
                <a:cubicBezTo>
                  <a:pt x="99" y="57"/>
                  <a:pt x="75" y="74"/>
                  <a:pt x="64" y="97"/>
                </a:cubicBezTo>
                <a:cubicBezTo>
                  <a:pt x="64" y="159"/>
                  <a:pt x="64" y="159"/>
                  <a:pt x="64" y="159"/>
                </a:cubicBezTo>
                <a:cubicBezTo>
                  <a:pt x="70" y="170"/>
                  <a:pt x="78" y="180"/>
                  <a:pt x="89" y="187"/>
                </a:cubicBezTo>
                <a:cubicBezTo>
                  <a:pt x="89" y="242"/>
                  <a:pt x="89" y="242"/>
                  <a:pt x="89" y="242"/>
                </a:cubicBezTo>
                <a:cubicBezTo>
                  <a:pt x="89" y="262"/>
                  <a:pt x="104" y="277"/>
                  <a:pt x="124" y="277"/>
                </a:cubicBezTo>
                <a:cubicBezTo>
                  <a:pt x="127" y="277"/>
                  <a:pt x="127" y="277"/>
                  <a:pt x="127" y="277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83"/>
                  <a:pt x="103" y="183"/>
                  <a:pt x="103" y="183"/>
                </a:cubicBezTo>
                <a:cubicBezTo>
                  <a:pt x="103" y="180"/>
                  <a:pt x="102" y="178"/>
                  <a:pt x="100" y="176"/>
                </a:cubicBezTo>
                <a:cubicBezTo>
                  <a:pt x="83" y="167"/>
                  <a:pt x="71" y="149"/>
                  <a:pt x="71" y="128"/>
                </a:cubicBezTo>
                <a:cubicBezTo>
                  <a:pt x="71" y="112"/>
                  <a:pt x="78" y="98"/>
                  <a:pt x="88" y="88"/>
                </a:cubicBezTo>
                <a:cubicBezTo>
                  <a:pt x="98" y="78"/>
                  <a:pt x="112" y="72"/>
                  <a:pt x="127" y="72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7" y="57"/>
                  <a:pt x="127" y="57"/>
                  <a:pt x="127" y="57"/>
                </a:cubicBezTo>
                <a:close/>
                <a:moveTo>
                  <a:pt x="127" y="0"/>
                </a:moveTo>
                <a:cubicBezTo>
                  <a:pt x="127" y="45"/>
                  <a:pt x="127" y="45"/>
                  <a:pt x="127" y="45"/>
                </a:cubicBezTo>
                <a:cubicBezTo>
                  <a:pt x="124" y="45"/>
                  <a:pt x="121" y="42"/>
                  <a:pt x="121" y="38"/>
                </a:cubicBezTo>
                <a:cubicBezTo>
                  <a:pt x="121" y="7"/>
                  <a:pt x="121" y="7"/>
                  <a:pt x="121" y="7"/>
                </a:cubicBezTo>
                <a:cubicBezTo>
                  <a:pt x="121" y="4"/>
                  <a:pt x="124" y="1"/>
                  <a:pt x="127" y="0"/>
                </a:cubicBezTo>
                <a:close/>
                <a:moveTo>
                  <a:pt x="64" y="201"/>
                </a:moveTo>
                <a:cubicBezTo>
                  <a:pt x="64" y="185"/>
                  <a:pt x="64" y="185"/>
                  <a:pt x="64" y="185"/>
                </a:cubicBezTo>
                <a:cubicBezTo>
                  <a:pt x="66" y="185"/>
                  <a:pt x="68" y="185"/>
                  <a:pt x="69" y="187"/>
                </a:cubicBezTo>
                <a:cubicBezTo>
                  <a:pt x="72" y="189"/>
                  <a:pt x="72" y="193"/>
                  <a:pt x="69" y="196"/>
                </a:cubicBezTo>
                <a:cubicBezTo>
                  <a:pt x="64" y="201"/>
                  <a:pt x="64" y="201"/>
                  <a:pt x="64" y="201"/>
                </a:cubicBezTo>
                <a:close/>
                <a:moveTo>
                  <a:pt x="64" y="71"/>
                </a:moveTo>
                <a:cubicBezTo>
                  <a:pt x="64" y="55"/>
                  <a:pt x="64" y="55"/>
                  <a:pt x="64" y="55"/>
                </a:cubicBezTo>
                <a:cubicBezTo>
                  <a:pt x="69" y="60"/>
                  <a:pt x="69" y="60"/>
                  <a:pt x="69" y="60"/>
                </a:cubicBezTo>
                <a:cubicBezTo>
                  <a:pt x="72" y="63"/>
                  <a:pt x="72" y="67"/>
                  <a:pt x="69" y="69"/>
                </a:cubicBezTo>
                <a:cubicBezTo>
                  <a:pt x="68" y="71"/>
                  <a:pt x="66" y="71"/>
                  <a:pt x="64" y="71"/>
                </a:cubicBezTo>
                <a:close/>
                <a:moveTo>
                  <a:pt x="64" y="97"/>
                </a:moveTo>
                <a:cubicBezTo>
                  <a:pt x="59" y="106"/>
                  <a:pt x="57" y="117"/>
                  <a:pt x="57" y="128"/>
                </a:cubicBezTo>
                <a:cubicBezTo>
                  <a:pt x="57" y="139"/>
                  <a:pt x="59" y="149"/>
                  <a:pt x="64" y="159"/>
                </a:cubicBezTo>
                <a:cubicBezTo>
                  <a:pt x="64" y="97"/>
                  <a:pt x="64" y="97"/>
                  <a:pt x="64" y="97"/>
                </a:cubicBezTo>
                <a:close/>
                <a:moveTo>
                  <a:pt x="64" y="55"/>
                </a:moveTo>
                <a:cubicBezTo>
                  <a:pt x="64" y="71"/>
                  <a:pt x="64" y="71"/>
                  <a:pt x="64" y="71"/>
                </a:cubicBezTo>
                <a:cubicBezTo>
                  <a:pt x="62" y="71"/>
                  <a:pt x="61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38" y="47"/>
                  <a:pt x="38" y="47"/>
                  <a:pt x="38" y="47"/>
                </a:cubicBezTo>
                <a:cubicBezTo>
                  <a:pt x="35" y="44"/>
                  <a:pt x="35" y="40"/>
                  <a:pt x="38" y="38"/>
                </a:cubicBezTo>
                <a:cubicBezTo>
                  <a:pt x="40" y="35"/>
                  <a:pt x="44" y="35"/>
                  <a:pt x="47" y="38"/>
                </a:cubicBezTo>
                <a:cubicBezTo>
                  <a:pt x="64" y="55"/>
                  <a:pt x="64" y="55"/>
                  <a:pt x="64" y="55"/>
                </a:cubicBezTo>
                <a:close/>
                <a:moveTo>
                  <a:pt x="64" y="185"/>
                </a:moveTo>
                <a:cubicBezTo>
                  <a:pt x="64" y="201"/>
                  <a:pt x="64" y="201"/>
                  <a:pt x="64" y="201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44" y="221"/>
                  <a:pt x="40" y="221"/>
                  <a:pt x="38" y="218"/>
                </a:cubicBezTo>
                <a:cubicBezTo>
                  <a:pt x="35" y="216"/>
                  <a:pt x="35" y="211"/>
                  <a:pt x="38" y="209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1" y="185"/>
                  <a:pt x="62" y="185"/>
                  <a:pt x="64" y="185"/>
                </a:cubicBezTo>
                <a:close/>
                <a:moveTo>
                  <a:pt x="45" y="128"/>
                </a:moveTo>
                <a:cubicBezTo>
                  <a:pt x="45" y="128"/>
                  <a:pt x="45" y="128"/>
                  <a:pt x="45" y="128"/>
                </a:cubicBezTo>
                <a:cubicBezTo>
                  <a:pt x="45" y="124"/>
                  <a:pt x="42" y="121"/>
                  <a:pt x="38" y="121"/>
                </a:cubicBezTo>
                <a:cubicBezTo>
                  <a:pt x="7" y="121"/>
                  <a:pt x="7" y="121"/>
                  <a:pt x="7" y="121"/>
                </a:cubicBezTo>
                <a:cubicBezTo>
                  <a:pt x="3" y="121"/>
                  <a:pt x="0" y="124"/>
                  <a:pt x="0" y="128"/>
                </a:cubicBezTo>
                <a:cubicBezTo>
                  <a:pt x="0" y="132"/>
                  <a:pt x="3" y="134"/>
                  <a:pt x="7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2" y="134"/>
                  <a:pt x="45" y="132"/>
                  <a:pt x="45" y="128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6" name="Freeform 57"/>
          <p:cNvSpPr>
            <a:spLocks noEditPoints="1"/>
          </p:cNvSpPr>
          <p:nvPr/>
        </p:nvSpPr>
        <p:spPr bwMode="auto">
          <a:xfrm>
            <a:off x="2370858" y="817082"/>
            <a:ext cx="528638" cy="519113"/>
          </a:xfrm>
          <a:custGeom>
            <a:avLst/>
            <a:gdLst>
              <a:gd name="T0" fmla="*/ 231 w 243"/>
              <a:gd name="T1" fmla="*/ 92 h 238"/>
              <a:gd name="T2" fmla="*/ 214 w 243"/>
              <a:gd name="T3" fmla="*/ 83 h 238"/>
              <a:gd name="T4" fmla="*/ 206 w 243"/>
              <a:gd name="T5" fmla="*/ 71 h 238"/>
              <a:gd name="T6" fmla="*/ 192 w 243"/>
              <a:gd name="T7" fmla="*/ 82 h 238"/>
              <a:gd name="T8" fmla="*/ 194 w 243"/>
              <a:gd name="T9" fmla="*/ 64 h 238"/>
              <a:gd name="T10" fmla="*/ 179 w 243"/>
              <a:gd name="T11" fmla="*/ 64 h 238"/>
              <a:gd name="T12" fmla="*/ 162 w 243"/>
              <a:gd name="T13" fmla="*/ 54 h 238"/>
              <a:gd name="T14" fmla="*/ 154 w 243"/>
              <a:gd name="T15" fmla="*/ 42 h 238"/>
              <a:gd name="T16" fmla="*/ 140 w 243"/>
              <a:gd name="T17" fmla="*/ 53 h 238"/>
              <a:gd name="T18" fmla="*/ 142 w 243"/>
              <a:gd name="T19" fmla="*/ 35 h 238"/>
              <a:gd name="T20" fmla="*/ 128 w 243"/>
              <a:gd name="T21" fmla="*/ 35 h 238"/>
              <a:gd name="T22" fmla="*/ 110 w 243"/>
              <a:gd name="T23" fmla="*/ 25 h 238"/>
              <a:gd name="T24" fmla="*/ 102 w 243"/>
              <a:gd name="T25" fmla="*/ 13 h 238"/>
              <a:gd name="T26" fmla="*/ 101 w 243"/>
              <a:gd name="T27" fmla="*/ 22 h 238"/>
              <a:gd name="T28" fmla="*/ 208 w 243"/>
              <a:gd name="T29" fmla="*/ 128 h 238"/>
              <a:gd name="T30" fmla="*/ 206 w 243"/>
              <a:gd name="T31" fmla="*/ 132 h 238"/>
              <a:gd name="T32" fmla="*/ 101 w 243"/>
              <a:gd name="T33" fmla="*/ 74 h 238"/>
              <a:gd name="T34" fmla="*/ 196 w 243"/>
              <a:gd name="T35" fmla="*/ 149 h 238"/>
              <a:gd name="T36" fmla="*/ 194 w 243"/>
              <a:gd name="T37" fmla="*/ 153 h 238"/>
              <a:gd name="T38" fmla="*/ 101 w 243"/>
              <a:gd name="T39" fmla="*/ 101 h 238"/>
              <a:gd name="T40" fmla="*/ 185 w 243"/>
              <a:gd name="T41" fmla="*/ 170 h 238"/>
              <a:gd name="T42" fmla="*/ 182 w 243"/>
              <a:gd name="T43" fmla="*/ 174 h 238"/>
              <a:gd name="T44" fmla="*/ 101 w 243"/>
              <a:gd name="T45" fmla="*/ 129 h 238"/>
              <a:gd name="T46" fmla="*/ 173 w 243"/>
              <a:gd name="T47" fmla="*/ 191 h 238"/>
              <a:gd name="T48" fmla="*/ 171 w 243"/>
              <a:gd name="T49" fmla="*/ 195 h 238"/>
              <a:gd name="T50" fmla="*/ 101 w 243"/>
              <a:gd name="T51" fmla="*/ 156 h 238"/>
              <a:gd name="T52" fmla="*/ 138 w 243"/>
              <a:gd name="T53" fmla="*/ 231 h 238"/>
              <a:gd name="T54" fmla="*/ 243 w 243"/>
              <a:gd name="T55" fmla="*/ 91 h 238"/>
              <a:gd name="T56" fmla="*/ 101 w 243"/>
              <a:gd name="T57" fmla="*/ 22 h 238"/>
              <a:gd name="T58" fmla="*/ 85 w 243"/>
              <a:gd name="T59" fmla="*/ 11 h 238"/>
              <a:gd name="T60" fmla="*/ 78 w 243"/>
              <a:gd name="T61" fmla="*/ 0 h 238"/>
              <a:gd name="T62" fmla="*/ 15 w 243"/>
              <a:gd name="T63" fmla="*/ 163 h 238"/>
              <a:gd name="T64" fmla="*/ 101 w 243"/>
              <a:gd name="T65" fmla="*/ 156 h 238"/>
              <a:gd name="T66" fmla="*/ 27 w 243"/>
              <a:gd name="T67" fmla="*/ 113 h 238"/>
              <a:gd name="T68" fmla="*/ 101 w 243"/>
              <a:gd name="T69" fmla="*/ 151 h 238"/>
              <a:gd name="T70" fmla="*/ 40 w 243"/>
              <a:gd name="T71" fmla="*/ 95 h 238"/>
              <a:gd name="T72" fmla="*/ 42 w 243"/>
              <a:gd name="T73" fmla="*/ 91 h 238"/>
              <a:gd name="T74" fmla="*/ 101 w 243"/>
              <a:gd name="T75" fmla="*/ 101 h 238"/>
              <a:gd name="T76" fmla="*/ 51 w 243"/>
              <a:gd name="T77" fmla="*/ 71 h 238"/>
              <a:gd name="T78" fmla="*/ 101 w 243"/>
              <a:gd name="T79" fmla="*/ 96 h 238"/>
              <a:gd name="T80" fmla="*/ 63 w 243"/>
              <a:gd name="T81" fmla="*/ 53 h 238"/>
              <a:gd name="T82" fmla="*/ 65 w 243"/>
              <a:gd name="T83" fmla="*/ 49 h 238"/>
              <a:gd name="T84" fmla="*/ 101 w 243"/>
              <a:gd name="T85" fmla="*/ 2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3" h="238">
                <a:moveTo>
                  <a:pt x="232" y="85"/>
                </a:moveTo>
                <a:cubicBezTo>
                  <a:pt x="233" y="87"/>
                  <a:pt x="233" y="90"/>
                  <a:pt x="231" y="92"/>
                </a:cubicBezTo>
                <a:cubicBezTo>
                  <a:pt x="229" y="97"/>
                  <a:pt x="223" y="99"/>
                  <a:pt x="218" y="96"/>
                </a:cubicBezTo>
                <a:cubicBezTo>
                  <a:pt x="213" y="94"/>
                  <a:pt x="212" y="88"/>
                  <a:pt x="214" y="83"/>
                </a:cubicBezTo>
                <a:cubicBezTo>
                  <a:pt x="216" y="81"/>
                  <a:pt x="218" y="79"/>
                  <a:pt x="220" y="78"/>
                </a:cubicBezTo>
                <a:cubicBezTo>
                  <a:pt x="206" y="71"/>
                  <a:pt x="206" y="71"/>
                  <a:pt x="206" y="71"/>
                </a:cubicBezTo>
                <a:cubicBezTo>
                  <a:pt x="207" y="73"/>
                  <a:pt x="207" y="76"/>
                  <a:pt x="205" y="78"/>
                </a:cubicBezTo>
                <a:cubicBezTo>
                  <a:pt x="203" y="83"/>
                  <a:pt x="197" y="84"/>
                  <a:pt x="192" y="82"/>
                </a:cubicBezTo>
                <a:cubicBezTo>
                  <a:pt x="188" y="79"/>
                  <a:pt x="186" y="73"/>
                  <a:pt x="188" y="69"/>
                </a:cubicBezTo>
                <a:cubicBezTo>
                  <a:pt x="190" y="66"/>
                  <a:pt x="192" y="65"/>
                  <a:pt x="194" y="64"/>
                </a:cubicBezTo>
                <a:cubicBezTo>
                  <a:pt x="180" y="56"/>
                  <a:pt x="180" y="56"/>
                  <a:pt x="180" y="56"/>
                </a:cubicBezTo>
                <a:cubicBezTo>
                  <a:pt x="181" y="59"/>
                  <a:pt x="181" y="61"/>
                  <a:pt x="179" y="64"/>
                </a:cubicBezTo>
                <a:cubicBezTo>
                  <a:pt x="177" y="68"/>
                  <a:pt x="171" y="70"/>
                  <a:pt x="166" y="67"/>
                </a:cubicBezTo>
                <a:cubicBezTo>
                  <a:pt x="161" y="65"/>
                  <a:pt x="160" y="59"/>
                  <a:pt x="162" y="54"/>
                </a:cubicBezTo>
                <a:cubicBezTo>
                  <a:pt x="164" y="52"/>
                  <a:pt x="166" y="50"/>
                  <a:pt x="168" y="50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155" y="44"/>
                  <a:pt x="155" y="47"/>
                  <a:pt x="153" y="49"/>
                </a:cubicBezTo>
                <a:cubicBezTo>
                  <a:pt x="151" y="54"/>
                  <a:pt x="145" y="56"/>
                  <a:pt x="140" y="53"/>
                </a:cubicBezTo>
                <a:cubicBezTo>
                  <a:pt x="136" y="50"/>
                  <a:pt x="134" y="45"/>
                  <a:pt x="136" y="40"/>
                </a:cubicBezTo>
                <a:cubicBezTo>
                  <a:pt x="138" y="37"/>
                  <a:pt x="140" y="36"/>
                  <a:pt x="142" y="35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9" y="30"/>
                  <a:pt x="129" y="33"/>
                  <a:pt x="128" y="35"/>
                </a:cubicBezTo>
                <a:cubicBezTo>
                  <a:pt x="125" y="40"/>
                  <a:pt x="119" y="41"/>
                  <a:pt x="114" y="39"/>
                </a:cubicBezTo>
                <a:cubicBezTo>
                  <a:pt x="110" y="36"/>
                  <a:pt x="108" y="30"/>
                  <a:pt x="110" y="25"/>
                </a:cubicBezTo>
                <a:cubicBezTo>
                  <a:pt x="112" y="23"/>
                  <a:pt x="114" y="22"/>
                  <a:pt x="116" y="21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3" y="16"/>
                  <a:pt x="103" y="18"/>
                  <a:pt x="102" y="21"/>
                </a:cubicBezTo>
                <a:cubicBezTo>
                  <a:pt x="101" y="21"/>
                  <a:pt x="101" y="22"/>
                  <a:pt x="101" y="22"/>
                </a:cubicBezTo>
                <a:cubicBezTo>
                  <a:pt x="101" y="69"/>
                  <a:pt x="101" y="69"/>
                  <a:pt x="101" y="69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9" y="129"/>
                  <a:pt x="209" y="130"/>
                  <a:pt x="209" y="131"/>
                </a:cubicBezTo>
                <a:cubicBezTo>
                  <a:pt x="208" y="132"/>
                  <a:pt x="207" y="133"/>
                  <a:pt x="206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197" y="150"/>
                  <a:pt x="198" y="151"/>
                  <a:pt x="197" y="152"/>
                </a:cubicBezTo>
                <a:cubicBezTo>
                  <a:pt x="197" y="153"/>
                  <a:pt x="195" y="154"/>
                  <a:pt x="194" y="153"/>
                </a:cubicBezTo>
                <a:cubicBezTo>
                  <a:pt x="194" y="153"/>
                  <a:pt x="194" y="153"/>
                  <a:pt x="194" y="153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85" y="170"/>
                  <a:pt x="185" y="170"/>
                  <a:pt x="185" y="170"/>
                </a:cubicBezTo>
                <a:cubicBezTo>
                  <a:pt x="186" y="171"/>
                  <a:pt x="186" y="172"/>
                  <a:pt x="186" y="173"/>
                </a:cubicBezTo>
                <a:cubicBezTo>
                  <a:pt x="185" y="174"/>
                  <a:pt x="184" y="175"/>
                  <a:pt x="182" y="174"/>
                </a:cubicBezTo>
                <a:cubicBezTo>
                  <a:pt x="182" y="174"/>
                  <a:pt x="182" y="174"/>
                  <a:pt x="182" y="174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73" y="191"/>
                  <a:pt x="173" y="191"/>
                  <a:pt x="173" y="191"/>
                </a:cubicBezTo>
                <a:cubicBezTo>
                  <a:pt x="174" y="192"/>
                  <a:pt x="174" y="193"/>
                  <a:pt x="174" y="194"/>
                </a:cubicBezTo>
                <a:cubicBezTo>
                  <a:pt x="173" y="196"/>
                  <a:pt x="172" y="196"/>
                  <a:pt x="171" y="195"/>
                </a:cubicBezTo>
                <a:cubicBezTo>
                  <a:pt x="171" y="195"/>
                  <a:pt x="171" y="195"/>
                  <a:pt x="171" y="19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38" y="231"/>
                  <a:pt x="138" y="231"/>
                  <a:pt x="138" y="231"/>
                </a:cubicBezTo>
                <a:cubicBezTo>
                  <a:pt x="150" y="238"/>
                  <a:pt x="164" y="233"/>
                  <a:pt x="171" y="222"/>
                </a:cubicBezTo>
                <a:cubicBezTo>
                  <a:pt x="243" y="91"/>
                  <a:pt x="243" y="91"/>
                  <a:pt x="243" y="91"/>
                </a:cubicBezTo>
                <a:lnTo>
                  <a:pt x="232" y="85"/>
                </a:lnTo>
                <a:close/>
                <a:moveTo>
                  <a:pt x="101" y="22"/>
                </a:moveTo>
                <a:cubicBezTo>
                  <a:pt x="98" y="26"/>
                  <a:pt x="93" y="27"/>
                  <a:pt x="88" y="24"/>
                </a:cubicBezTo>
                <a:cubicBezTo>
                  <a:pt x="84" y="22"/>
                  <a:pt x="82" y="16"/>
                  <a:pt x="85" y="11"/>
                </a:cubicBezTo>
                <a:cubicBezTo>
                  <a:pt x="86" y="9"/>
                  <a:pt x="88" y="7"/>
                  <a:pt x="90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6" y="130"/>
                  <a:pt x="6" y="130"/>
                  <a:pt x="6" y="130"/>
                </a:cubicBezTo>
                <a:cubicBezTo>
                  <a:pt x="0" y="142"/>
                  <a:pt x="4" y="157"/>
                  <a:pt x="15" y="163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7" y="116"/>
                  <a:pt x="27" y="114"/>
                  <a:pt x="27" y="113"/>
                </a:cubicBezTo>
                <a:cubicBezTo>
                  <a:pt x="28" y="112"/>
                  <a:pt x="29" y="112"/>
                  <a:pt x="30" y="112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40" y="95"/>
                  <a:pt x="40" y="95"/>
                  <a:pt x="40" y="95"/>
                </a:cubicBezTo>
                <a:cubicBezTo>
                  <a:pt x="39" y="95"/>
                  <a:pt x="38" y="93"/>
                  <a:pt x="39" y="92"/>
                </a:cubicBezTo>
                <a:cubicBezTo>
                  <a:pt x="40" y="91"/>
                  <a:pt x="41" y="91"/>
                  <a:pt x="42" y="9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51" y="74"/>
                  <a:pt x="51" y="74"/>
                  <a:pt x="51" y="74"/>
                </a:cubicBezTo>
                <a:cubicBezTo>
                  <a:pt x="50" y="74"/>
                  <a:pt x="50" y="72"/>
                  <a:pt x="51" y="71"/>
                </a:cubicBezTo>
                <a:cubicBezTo>
                  <a:pt x="51" y="70"/>
                  <a:pt x="53" y="70"/>
                  <a:pt x="54" y="70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63" y="53"/>
                  <a:pt x="63" y="53"/>
                  <a:pt x="63" y="53"/>
                </a:cubicBezTo>
                <a:cubicBezTo>
                  <a:pt x="62" y="53"/>
                  <a:pt x="62" y="51"/>
                  <a:pt x="62" y="50"/>
                </a:cubicBezTo>
                <a:cubicBezTo>
                  <a:pt x="63" y="49"/>
                  <a:pt x="64" y="49"/>
                  <a:pt x="65" y="4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2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7" name="Freeform 58"/>
          <p:cNvSpPr>
            <a:spLocks noEditPoints="1"/>
          </p:cNvSpPr>
          <p:nvPr/>
        </p:nvSpPr>
        <p:spPr bwMode="auto">
          <a:xfrm>
            <a:off x="503450" y="2982706"/>
            <a:ext cx="514350" cy="520700"/>
          </a:xfrm>
          <a:custGeom>
            <a:avLst/>
            <a:gdLst>
              <a:gd name="T0" fmla="*/ 189 w 236"/>
              <a:gd name="T1" fmla="*/ 60 h 239"/>
              <a:gd name="T2" fmla="*/ 196 w 236"/>
              <a:gd name="T3" fmla="*/ 122 h 239"/>
              <a:gd name="T4" fmla="*/ 198 w 236"/>
              <a:gd name="T5" fmla="*/ 136 h 239"/>
              <a:gd name="T6" fmla="*/ 208 w 236"/>
              <a:gd name="T7" fmla="*/ 157 h 239"/>
              <a:gd name="T8" fmla="*/ 189 w 236"/>
              <a:gd name="T9" fmla="*/ 195 h 239"/>
              <a:gd name="T10" fmla="*/ 168 w 236"/>
              <a:gd name="T11" fmla="*/ 156 h 239"/>
              <a:gd name="T12" fmla="*/ 168 w 236"/>
              <a:gd name="T13" fmla="*/ 78 h 239"/>
              <a:gd name="T14" fmla="*/ 182 w 236"/>
              <a:gd name="T15" fmla="*/ 92 h 239"/>
              <a:gd name="T16" fmla="*/ 185 w 236"/>
              <a:gd name="T17" fmla="*/ 107 h 239"/>
              <a:gd name="T18" fmla="*/ 189 w 236"/>
              <a:gd name="T19" fmla="*/ 141 h 239"/>
              <a:gd name="T20" fmla="*/ 189 w 236"/>
              <a:gd name="T21" fmla="*/ 130 h 239"/>
              <a:gd name="T22" fmla="*/ 168 w 236"/>
              <a:gd name="T23" fmla="*/ 155 h 239"/>
              <a:gd name="T24" fmla="*/ 160 w 236"/>
              <a:gd name="T25" fmla="*/ 138 h 239"/>
              <a:gd name="T26" fmla="*/ 165 w 236"/>
              <a:gd name="T27" fmla="*/ 172 h 239"/>
              <a:gd name="T28" fmla="*/ 168 w 236"/>
              <a:gd name="T29" fmla="*/ 16 h 239"/>
              <a:gd name="T30" fmla="*/ 163 w 236"/>
              <a:gd name="T31" fmla="*/ 49 h 239"/>
              <a:gd name="T32" fmla="*/ 168 w 236"/>
              <a:gd name="T33" fmla="*/ 78 h 239"/>
              <a:gd name="T34" fmla="*/ 159 w 236"/>
              <a:gd name="T35" fmla="*/ 118 h 239"/>
              <a:gd name="T36" fmla="*/ 159 w 236"/>
              <a:gd name="T37" fmla="*/ 209 h 239"/>
              <a:gd name="T38" fmla="*/ 159 w 236"/>
              <a:gd name="T39" fmla="*/ 5 h 239"/>
              <a:gd name="T40" fmla="*/ 159 w 236"/>
              <a:gd name="T41" fmla="*/ 40 h 239"/>
              <a:gd name="T42" fmla="*/ 144 w 236"/>
              <a:gd name="T43" fmla="*/ 89 h 239"/>
              <a:gd name="T44" fmla="*/ 159 w 236"/>
              <a:gd name="T45" fmla="*/ 108 h 239"/>
              <a:gd name="T46" fmla="*/ 159 w 236"/>
              <a:gd name="T47" fmla="*/ 136 h 239"/>
              <a:gd name="T48" fmla="*/ 144 w 236"/>
              <a:gd name="T49" fmla="*/ 162 h 239"/>
              <a:gd name="T50" fmla="*/ 151 w 236"/>
              <a:gd name="T51" fmla="*/ 143 h 239"/>
              <a:gd name="T52" fmla="*/ 146 w 236"/>
              <a:gd name="T53" fmla="*/ 109 h 239"/>
              <a:gd name="T54" fmla="*/ 123 w 236"/>
              <a:gd name="T55" fmla="*/ 7 h 239"/>
              <a:gd name="T56" fmla="*/ 144 w 236"/>
              <a:gd name="T57" fmla="*/ 0 h 239"/>
              <a:gd name="T58" fmla="*/ 144 w 236"/>
              <a:gd name="T59" fmla="*/ 187 h 239"/>
              <a:gd name="T60" fmla="*/ 123 w 236"/>
              <a:gd name="T61" fmla="*/ 225 h 239"/>
              <a:gd name="T62" fmla="*/ 140 w 236"/>
              <a:gd name="T63" fmla="*/ 96 h 239"/>
              <a:gd name="T64" fmla="*/ 123 w 236"/>
              <a:gd name="T65" fmla="*/ 135 h 239"/>
              <a:gd name="T66" fmla="*/ 137 w 236"/>
              <a:gd name="T67" fmla="*/ 113 h 239"/>
              <a:gd name="T68" fmla="*/ 123 w 236"/>
              <a:gd name="T69" fmla="*/ 82 h 239"/>
              <a:gd name="T70" fmla="*/ 125 w 236"/>
              <a:gd name="T71" fmla="*/ 171 h 239"/>
              <a:gd name="T72" fmla="*/ 123 w 236"/>
              <a:gd name="T73" fmla="*/ 7 h 239"/>
              <a:gd name="T74" fmla="*/ 123 w 236"/>
              <a:gd name="T75" fmla="*/ 7 h 239"/>
              <a:gd name="T76" fmla="*/ 123 w 236"/>
              <a:gd name="T77" fmla="*/ 177 h 239"/>
              <a:gd name="T78" fmla="*/ 121 w 236"/>
              <a:gd name="T79" fmla="*/ 162 h 239"/>
              <a:gd name="T80" fmla="*/ 123 w 236"/>
              <a:gd name="T81" fmla="*/ 135 h 239"/>
              <a:gd name="T82" fmla="*/ 99 w 236"/>
              <a:gd name="T83" fmla="*/ 124 h 239"/>
              <a:gd name="T84" fmla="*/ 106 w 236"/>
              <a:gd name="T85" fmla="*/ 164 h 239"/>
              <a:gd name="T86" fmla="*/ 108 w 236"/>
              <a:gd name="T87" fmla="*/ 179 h 239"/>
              <a:gd name="T88" fmla="*/ 118 w 236"/>
              <a:gd name="T89" fmla="*/ 199 h 239"/>
              <a:gd name="T90" fmla="*/ 123 w 236"/>
              <a:gd name="T91" fmla="*/ 99 h 239"/>
              <a:gd name="T92" fmla="*/ 99 w 236"/>
              <a:gd name="T93" fmla="*/ 18 h 239"/>
              <a:gd name="T94" fmla="*/ 99 w 236"/>
              <a:gd name="T95" fmla="*/ 18 h 239"/>
              <a:gd name="T96" fmla="*/ 89 w 236"/>
              <a:gd name="T97" fmla="*/ 212 h 239"/>
              <a:gd name="T98" fmla="*/ 99 w 236"/>
              <a:gd name="T99" fmla="*/ 183 h 239"/>
              <a:gd name="T100" fmla="*/ 71 w 236"/>
              <a:gd name="T101" fmla="*/ 227 h 239"/>
              <a:gd name="T102" fmla="*/ 95 w 236"/>
              <a:gd name="T103" fmla="*/ 117 h 239"/>
              <a:gd name="T104" fmla="*/ 71 w 236"/>
              <a:gd name="T105" fmla="*/ 160 h 239"/>
              <a:gd name="T106" fmla="*/ 92 w 236"/>
              <a:gd name="T107" fmla="*/ 134 h 239"/>
              <a:gd name="T108" fmla="*/ 71 w 236"/>
              <a:gd name="T109" fmla="*/ 107 h 239"/>
              <a:gd name="T110" fmla="*/ 7 w 236"/>
              <a:gd name="T111" fmla="*/ 91 h 239"/>
              <a:gd name="T112" fmla="*/ 70 w 236"/>
              <a:gd name="T113" fmla="*/ 181 h 239"/>
              <a:gd name="T114" fmla="*/ 71 w 236"/>
              <a:gd name="T115" fmla="*/ 149 h 239"/>
              <a:gd name="T116" fmla="*/ 52 w 236"/>
              <a:gd name="T117" fmla="*/ 133 h 239"/>
              <a:gd name="T118" fmla="*/ 35 w 236"/>
              <a:gd name="T119" fmla="*/ 109 h 239"/>
              <a:gd name="T120" fmla="*/ 71 w 236"/>
              <a:gd name="T121" fmla="*/ 3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6" h="239">
                <a:moveTo>
                  <a:pt x="189" y="195"/>
                </a:moveTo>
                <a:cubicBezTo>
                  <a:pt x="216" y="182"/>
                  <a:pt x="216" y="182"/>
                  <a:pt x="216" y="182"/>
                </a:cubicBezTo>
                <a:cubicBezTo>
                  <a:pt x="230" y="176"/>
                  <a:pt x="236" y="159"/>
                  <a:pt x="229" y="14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107"/>
                  <a:pt x="189" y="107"/>
                  <a:pt x="189" y="107"/>
                </a:cubicBezTo>
                <a:cubicBezTo>
                  <a:pt x="190" y="108"/>
                  <a:pt x="190" y="108"/>
                  <a:pt x="190" y="109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7" y="124"/>
                  <a:pt x="196" y="126"/>
                  <a:pt x="194" y="127"/>
                </a:cubicBezTo>
                <a:cubicBezTo>
                  <a:pt x="189" y="130"/>
                  <a:pt x="189" y="130"/>
                  <a:pt x="189" y="130"/>
                </a:cubicBezTo>
                <a:cubicBezTo>
                  <a:pt x="189" y="141"/>
                  <a:pt x="189" y="141"/>
                  <a:pt x="189" y="141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201" y="135"/>
                  <a:pt x="203" y="136"/>
                  <a:pt x="204" y="138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1" y="153"/>
                  <a:pt x="210" y="156"/>
                  <a:pt x="208" y="157"/>
                </a:cubicBezTo>
                <a:cubicBezTo>
                  <a:pt x="189" y="166"/>
                  <a:pt x="189" y="166"/>
                  <a:pt x="189" y="166"/>
                </a:cubicBezTo>
                <a:lnTo>
                  <a:pt x="189" y="195"/>
                </a:lnTo>
                <a:close/>
                <a:moveTo>
                  <a:pt x="168" y="204"/>
                </a:moveTo>
                <a:cubicBezTo>
                  <a:pt x="189" y="195"/>
                  <a:pt x="189" y="195"/>
                  <a:pt x="189" y="195"/>
                </a:cubicBezTo>
                <a:cubicBezTo>
                  <a:pt x="189" y="166"/>
                  <a:pt x="189" y="166"/>
                  <a:pt x="189" y="166"/>
                </a:cubicBezTo>
                <a:cubicBezTo>
                  <a:pt x="180" y="170"/>
                  <a:pt x="180" y="170"/>
                  <a:pt x="180" y="170"/>
                </a:cubicBezTo>
                <a:cubicBezTo>
                  <a:pt x="178" y="171"/>
                  <a:pt x="175" y="170"/>
                  <a:pt x="174" y="168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204"/>
                  <a:pt x="168" y="204"/>
                  <a:pt x="168" y="204"/>
                </a:cubicBezTo>
                <a:close/>
                <a:moveTo>
                  <a:pt x="189" y="60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1" y="77"/>
                  <a:pt x="171" y="77"/>
                  <a:pt x="171" y="77"/>
                </a:cubicBezTo>
                <a:cubicBezTo>
                  <a:pt x="173" y="76"/>
                  <a:pt x="175" y="77"/>
                  <a:pt x="176" y="79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3" y="94"/>
                  <a:pt x="182" y="97"/>
                  <a:pt x="180" y="98"/>
                </a:cubicBezTo>
                <a:cubicBezTo>
                  <a:pt x="168" y="103"/>
                  <a:pt x="168" y="103"/>
                  <a:pt x="168" y="103"/>
                </a:cubicBezTo>
                <a:cubicBezTo>
                  <a:pt x="168" y="114"/>
                  <a:pt x="168" y="114"/>
                  <a:pt x="168" y="114"/>
                </a:cubicBezTo>
                <a:cubicBezTo>
                  <a:pt x="185" y="107"/>
                  <a:pt x="185" y="107"/>
                  <a:pt x="185" y="107"/>
                </a:cubicBezTo>
                <a:cubicBezTo>
                  <a:pt x="186" y="106"/>
                  <a:pt x="188" y="106"/>
                  <a:pt x="189" y="107"/>
                </a:cubicBezTo>
                <a:cubicBezTo>
                  <a:pt x="189" y="60"/>
                  <a:pt x="189" y="60"/>
                  <a:pt x="189" y="60"/>
                </a:cubicBezTo>
                <a:close/>
                <a:moveTo>
                  <a:pt x="189" y="130"/>
                </a:moveTo>
                <a:cubicBezTo>
                  <a:pt x="189" y="141"/>
                  <a:pt x="189" y="141"/>
                  <a:pt x="189" y="141"/>
                </a:cubicBezTo>
                <a:cubicBezTo>
                  <a:pt x="170" y="150"/>
                  <a:pt x="170" y="150"/>
                  <a:pt x="170" y="150"/>
                </a:cubicBezTo>
                <a:cubicBezTo>
                  <a:pt x="169" y="150"/>
                  <a:pt x="169" y="151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lnTo>
                  <a:pt x="189" y="130"/>
                </a:lnTo>
                <a:close/>
                <a:moveTo>
                  <a:pt x="159" y="209"/>
                </a:moveTo>
                <a:cubicBezTo>
                  <a:pt x="168" y="204"/>
                  <a:pt x="168" y="204"/>
                  <a:pt x="168" y="204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155"/>
                  <a:pt x="168" y="155"/>
                  <a:pt x="168" y="155"/>
                </a:cubicBezTo>
                <a:cubicBezTo>
                  <a:pt x="168" y="154"/>
                  <a:pt x="168" y="152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6" y="141"/>
                  <a:pt x="166" y="141"/>
                  <a:pt x="166" y="141"/>
                </a:cubicBezTo>
                <a:cubicBezTo>
                  <a:pt x="164" y="142"/>
                  <a:pt x="161" y="141"/>
                  <a:pt x="160" y="138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6" y="175"/>
                  <a:pt x="165" y="177"/>
                  <a:pt x="163" y="178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59" y="209"/>
                  <a:pt x="159" y="209"/>
                  <a:pt x="159" y="209"/>
                </a:cubicBezTo>
                <a:close/>
                <a:moveTo>
                  <a:pt x="168" y="16"/>
                </a:moveTo>
                <a:cubicBezTo>
                  <a:pt x="168" y="15"/>
                  <a:pt x="168" y="15"/>
                  <a:pt x="168" y="15"/>
                </a:cubicBezTo>
                <a:cubicBezTo>
                  <a:pt x="166" y="11"/>
                  <a:pt x="163" y="7"/>
                  <a:pt x="159" y="5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6" y="55"/>
                  <a:pt x="164" y="61"/>
                  <a:pt x="159" y="65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68" y="16"/>
                  <a:pt x="168" y="16"/>
                  <a:pt x="168" y="16"/>
                </a:cubicBezTo>
                <a:close/>
                <a:moveTo>
                  <a:pt x="168" y="103"/>
                </a:moveTo>
                <a:cubicBezTo>
                  <a:pt x="168" y="114"/>
                  <a:pt x="168" y="114"/>
                  <a:pt x="168" y="114"/>
                </a:cubicBezTo>
                <a:cubicBezTo>
                  <a:pt x="159" y="118"/>
                  <a:pt x="159" y="118"/>
                  <a:pt x="159" y="118"/>
                </a:cubicBezTo>
                <a:cubicBezTo>
                  <a:pt x="159" y="108"/>
                  <a:pt x="159" y="108"/>
                  <a:pt x="159" y="108"/>
                </a:cubicBezTo>
                <a:lnTo>
                  <a:pt x="168" y="103"/>
                </a:lnTo>
                <a:close/>
                <a:moveTo>
                  <a:pt x="144" y="216"/>
                </a:moveTo>
                <a:cubicBezTo>
                  <a:pt x="159" y="209"/>
                  <a:pt x="159" y="209"/>
                  <a:pt x="159" y="209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44" y="216"/>
                  <a:pt x="144" y="216"/>
                  <a:pt x="144" y="216"/>
                </a:cubicBezTo>
                <a:close/>
                <a:moveTo>
                  <a:pt x="159" y="5"/>
                </a:moveTo>
                <a:cubicBezTo>
                  <a:pt x="155" y="2"/>
                  <a:pt x="149" y="0"/>
                  <a:pt x="144" y="0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48" y="23"/>
                  <a:pt x="152" y="25"/>
                  <a:pt x="154" y="30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59" y="5"/>
                  <a:pt x="159" y="5"/>
                  <a:pt x="159" y="5"/>
                </a:cubicBezTo>
                <a:close/>
                <a:moveTo>
                  <a:pt x="159" y="65"/>
                </a:moveTo>
                <a:cubicBezTo>
                  <a:pt x="159" y="82"/>
                  <a:pt x="159" y="82"/>
                  <a:pt x="159" y="82"/>
                </a:cubicBezTo>
                <a:cubicBezTo>
                  <a:pt x="144" y="89"/>
                  <a:pt x="144" y="89"/>
                  <a:pt x="144" y="89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57" y="66"/>
                  <a:pt x="157" y="66"/>
                  <a:pt x="157" y="66"/>
                </a:cubicBezTo>
                <a:cubicBezTo>
                  <a:pt x="158" y="66"/>
                  <a:pt x="159" y="66"/>
                  <a:pt x="159" y="65"/>
                </a:cubicBezTo>
                <a:close/>
                <a:moveTo>
                  <a:pt x="159" y="108"/>
                </a:moveTo>
                <a:cubicBezTo>
                  <a:pt x="159" y="118"/>
                  <a:pt x="159" y="118"/>
                  <a:pt x="159" y="118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1"/>
                  <a:pt x="153" y="123"/>
                  <a:pt x="154" y="126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8" y="157"/>
                  <a:pt x="155" y="156"/>
                  <a:pt x="153" y="157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151" y="147"/>
                  <a:pt x="152" y="145"/>
                  <a:pt x="151" y="143"/>
                </a:cubicBezTo>
                <a:cubicBezTo>
                  <a:pt x="151" y="143"/>
                  <a:pt x="151" y="143"/>
                  <a:pt x="151" y="143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5" y="129"/>
                  <a:pt x="144" y="129"/>
                  <a:pt x="144" y="128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6" y="109"/>
                  <a:pt x="146" y="109"/>
                  <a:pt x="146" y="109"/>
                </a:cubicBezTo>
                <a:cubicBezTo>
                  <a:pt x="147" y="111"/>
                  <a:pt x="150" y="112"/>
                  <a:pt x="152" y="111"/>
                </a:cubicBezTo>
                <a:lnTo>
                  <a:pt x="159" y="108"/>
                </a:lnTo>
                <a:close/>
                <a:moveTo>
                  <a:pt x="132" y="2"/>
                </a:moveTo>
                <a:cubicBezTo>
                  <a:pt x="123" y="7"/>
                  <a:pt x="123" y="7"/>
                  <a:pt x="123" y="7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37" y="23"/>
                  <a:pt x="137" y="23"/>
                  <a:pt x="137" y="23"/>
                </a:cubicBezTo>
                <a:cubicBezTo>
                  <a:pt x="139" y="22"/>
                  <a:pt x="142" y="22"/>
                  <a:pt x="144" y="22"/>
                </a:cubicBezTo>
                <a:cubicBezTo>
                  <a:pt x="144" y="0"/>
                  <a:pt x="144" y="0"/>
                  <a:pt x="144" y="0"/>
                </a:cubicBezTo>
                <a:cubicBezTo>
                  <a:pt x="140" y="0"/>
                  <a:pt x="136" y="1"/>
                  <a:pt x="132" y="2"/>
                </a:cubicBezTo>
                <a:close/>
                <a:moveTo>
                  <a:pt x="123" y="225"/>
                </a:moveTo>
                <a:cubicBezTo>
                  <a:pt x="144" y="216"/>
                  <a:pt x="144" y="216"/>
                  <a:pt x="144" y="216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35" y="191"/>
                  <a:pt x="135" y="191"/>
                  <a:pt x="135" y="191"/>
                </a:cubicBezTo>
                <a:cubicBezTo>
                  <a:pt x="133" y="192"/>
                  <a:pt x="130" y="191"/>
                  <a:pt x="129" y="189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225"/>
                  <a:pt x="123" y="225"/>
                  <a:pt x="123" y="225"/>
                </a:cubicBezTo>
                <a:close/>
                <a:moveTo>
                  <a:pt x="144" y="72"/>
                </a:moveTo>
                <a:cubicBezTo>
                  <a:pt x="144" y="89"/>
                  <a:pt x="144" y="89"/>
                  <a:pt x="144" y="89"/>
                </a:cubicBezTo>
                <a:cubicBezTo>
                  <a:pt x="142" y="90"/>
                  <a:pt x="142" y="90"/>
                  <a:pt x="142" y="90"/>
                </a:cubicBezTo>
                <a:cubicBezTo>
                  <a:pt x="140" y="91"/>
                  <a:pt x="139" y="94"/>
                  <a:pt x="140" y="96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3" y="127"/>
                  <a:pt x="141" y="127"/>
                  <a:pt x="139" y="128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35" y="119"/>
                  <a:pt x="135" y="119"/>
                  <a:pt x="135" y="119"/>
                </a:cubicBezTo>
                <a:cubicBezTo>
                  <a:pt x="137" y="118"/>
                  <a:pt x="138" y="115"/>
                  <a:pt x="137" y="113"/>
                </a:cubicBezTo>
                <a:cubicBezTo>
                  <a:pt x="137" y="113"/>
                  <a:pt x="137" y="113"/>
                  <a:pt x="137" y="113"/>
                </a:cubicBezTo>
                <a:cubicBezTo>
                  <a:pt x="131" y="100"/>
                  <a:pt x="131" y="100"/>
                  <a:pt x="131" y="100"/>
                </a:cubicBezTo>
                <a:cubicBezTo>
                  <a:pt x="130" y="98"/>
                  <a:pt x="128" y="97"/>
                  <a:pt x="126" y="98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44" y="72"/>
                  <a:pt x="144" y="72"/>
                  <a:pt x="144" y="72"/>
                </a:cubicBezTo>
                <a:close/>
                <a:moveTo>
                  <a:pt x="144" y="151"/>
                </a:moveTo>
                <a:cubicBezTo>
                  <a:pt x="144" y="162"/>
                  <a:pt x="144" y="162"/>
                  <a:pt x="144" y="162"/>
                </a:cubicBezTo>
                <a:cubicBezTo>
                  <a:pt x="125" y="171"/>
                  <a:pt x="125" y="171"/>
                  <a:pt x="125" y="171"/>
                </a:cubicBezTo>
                <a:cubicBezTo>
                  <a:pt x="124" y="171"/>
                  <a:pt x="124" y="172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lnTo>
                  <a:pt x="144" y="151"/>
                </a:lnTo>
                <a:close/>
                <a:moveTo>
                  <a:pt x="123" y="7"/>
                </a:moveTo>
                <a:cubicBezTo>
                  <a:pt x="99" y="18"/>
                  <a:pt x="99" y="18"/>
                  <a:pt x="99" y="18"/>
                </a:cubicBezTo>
                <a:cubicBezTo>
                  <a:pt x="99" y="41"/>
                  <a:pt x="99" y="41"/>
                  <a:pt x="99" y="41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23" y="7"/>
                  <a:pt x="123" y="7"/>
                  <a:pt x="123" y="7"/>
                </a:cubicBezTo>
                <a:close/>
                <a:moveTo>
                  <a:pt x="99" y="236"/>
                </a:moveTo>
                <a:cubicBezTo>
                  <a:pt x="100" y="236"/>
                  <a:pt x="102" y="235"/>
                  <a:pt x="103" y="235"/>
                </a:cubicBezTo>
                <a:cubicBezTo>
                  <a:pt x="123" y="225"/>
                  <a:pt x="123" y="225"/>
                  <a:pt x="123" y="225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176"/>
                  <a:pt x="123" y="176"/>
                  <a:pt x="123" y="176"/>
                </a:cubicBezTo>
                <a:cubicBezTo>
                  <a:pt x="122" y="175"/>
                  <a:pt x="123" y="174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19" y="163"/>
                  <a:pt x="116" y="162"/>
                  <a:pt x="115" y="159"/>
                </a:cubicBezTo>
                <a:cubicBezTo>
                  <a:pt x="109" y="147"/>
                  <a:pt x="109" y="147"/>
                  <a:pt x="109" y="147"/>
                </a:cubicBezTo>
                <a:cubicBezTo>
                  <a:pt x="108" y="145"/>
                  <a:pt x="109" y="142"/>
                  <a:pt x="111" y="141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05" y="133"/>
                  <a:pt x="102" y="132"/>
                  <a:pt x="101" y="130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9" y="150"/>
                  <a:pt x="99" y="151"/>
                  <a:pt x="100" y="151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7" y="166"/>
                  <a:pt x="106" y="169"/>
                  <a:pt x="104" y="170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108" y="179"/>
                  <a:pt x="108" y="179"/>
                  <a:pt x="108" y="179"/>
                </a:cubicBezTo>
                <a:cubicBezTo>
                  <a:pt x="110" y="178"/>
                  <a:pt x="113" y="179"/>
                  <a:pt x="114" y="181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1" y="196"/>
                  <a:pt x="120" y="198"/>
                  <a:pt x="118" y="199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36"/>
                  <a:pt x="99" y="236"/>
                  <a:pt x="99" y="236"/>
                </a:cubicBezTo>
                <a:close/>
                <a:moveTo>
                  <a:pt x="123" y="82"/>
                </a:moveTo>
                <a:cubicBezTo>
                  <a:pt x="123" y="99"/>
                  <a:pt x="123" y="99"/>
                  <a:pt x="123" y="99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9" y="94"/>
                  <a:pt x="99" y="94"/>
                  <a:pt x="99" y="94"/>
                </a:cubicBezTo>
                <a:lnTo>
                  <a:pt x="123" y="82"/>
                </a:lnTo>
                <a:close/>
                <a:moveTo>
                  <a:pt x="99" y="18"/>
                </a:moveTo>
                <a:cubicBezTo>
                  <a:pt x="71" y="31"/>
                  <a:pt x="71" y="31"/>
                  <a:pt x="71" y="31"/>
                </a:cubicBezTo>
                <a:cubicBezTo>
                  <a:pt x="71" y="54"/>
                  <a:pt x="71" y="54"/>
                  <a:pt x="71" y="54"/>
                </a:cubicBezTo>
                <a:cubicBezTo>
                  <a:pt x="99" y="41"/>
                  <a:pt x="99" y="41"/>
                  <a:pt x="99" y="41"/>
                </a:cubicBezTo>
                <a:cubicBezTo>
                  <a:pt x="99" y="18"/>
                  <a:pt x="99" y="18"/>
                  <a:pt x="99" y="18"/>
                </a:cubicBezTo>
                <a:close/>
                <a:moveTo>
                  <a:pt x="71" y="227"/>
                </a:moveTo>
                <a:cubicBezTo>
                  <a:pt x="77" y="235"/>
                  <a:pt x="88" y="239"/>
                  <a:pt x="99" y="236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87" y="213"/>
                  <a:pt x="85" y="213"/>
                  <a:pt x="84" y="210"/>
                </a:cubicBezTo>
                <a:cubicBezTo>
                  <a:pt x="78" y="197"/>
                  <a:pt x="78" y="197"/>
                  <a:pt x="78" y="197"/>
                </a:cubicBezTo>
                <a:cubicBezTo>
                  <a:pt x="77" y="195"/>
                  <a:pt x="78" y="193"/>
                  <a:pt x="80" y="19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4" y="184"/>
                  <a:pt x="72" y="183"/>
                  <a:pt x="71" y="182"/>
                </a:cubicBezTo>
                <a:cubicBezTo>
                  <a:pt x="71" y="227"/>
                  <a:pt x="71" y="227"/>
                  <a:pt x="71" y="227"/>
                </a:cubicBezTo>
                <a:close/>
                <a:moveTo>
                  <a:pt x="99" y="94"/>
                </a:moveTo>
                <a:cubicBezTo>
                  <a:pt x="99" y="111"/>
                  <a:pt x="99" y="111"/>
                  <a:pt x="99" y="111"/>
                </a:cubicBezTo>
                <a:cubicBezTo>
                  <a:pt x="97" y="111"/>
                  <a:pt x="97" y="111"/>
                  <a:pt x="97" y="111"/>
                </a:cubicBezTo>
                <a:cubicBezTo>
                  <a:pt x="95" y="112"/>
                  <a:pt x="94" y="115"/>
                  <a:pt x="95" y="117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7" y="149"/>
                  <a:pt x="96" y="148"/>
                  <a:pt x="94" y="149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90" y="140"/>
                  <a:pt x="90" y="140"/>
                  <a:pt x="90" y="140"/>
                </a:cubicBezTo>
                <a:cubicBezTo>
                  <a:pt x="92" y="139"/>
                  <a:pt x="93" y="136"/>
                  <a:pt x="92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5" y="119"/>
                  <a:pt x="82" y="118"/>
                  <a:pt x="80" y="119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lnTo>
                  <a:pt x="99" y="94"/>
                </a:lnTo>
                <a:close/>
                <a:moveTo>
                  <a:pt x="71" y="31"/>
                </a:moveTo>
                <a:cubicBezTo>
                  <a:pt x="20" y="55"/>
                  <a:pt x="20" y="55"/>
                  <a:pt x="20" y="55"/>
                </a:cubicBezTo>
                <a:cubicBezTo>
                  <a:pt x="6" y="62"/>
                  <a:pt x="0" y="78"/>
                  <a:pt x="7" y="91"/>
                </a:cubicBezTo>
                <a:cubicBezTo>
                  <a:pt x="68" y="222"/>
                  <a:pt x="68" y="222"/>
                  <a:pt x="68" y="222"/>
                </a:cubicBezTo>
                <a:cubicBezTo>
                  <a:pt x="69" y="223"/>
                  <a:pt x="70" y="225"/>
                  <a:pt x="71" y="22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1" y="182"/>
                  <a:pt x="70" y="181"/>
                  <a:pt x="70" y="181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3" y="166"/>
                  <a:pt x="64" y="163"/>
                  <a:pt x="66" y="162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62" y="153"/>
                  <a:pt x="62" y="153"/>
                  <a:pt x="62" y="153"/>
                </a:cubicBezTo>
                <a:cubicBezTo>
                  <a:pt x="60" y="154"/>
                  <a:pt x="57" y="153"/>
                  <a:pt x="56" y="151"/>
                </a:cubicBezTo>
                <a:cubicBezTo>
                  <a:pt x="50" y="138"/>
                  <a:pt x="50" y="138"/>
                  <a:pt x="50" y="138"/>
                </a:cubicBezTo>
                <a:cubicBezTo>
                  <a:pt x="49" y="136"/>
                  <a:pt x="50" y="134"/>
                  <a:pt x="52" y="133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46" y="118"/>
                  <a:pt x="38" y="116"/>
                  <a:pt x="35" y="109"/>
                </a:cubicBezTo>
                <a:cubicBezTo>
                  <a:pt x="26" y="89"/>
                  <a:pt x="26" y="89"/>
                  <a:pt x="26" y="89"/>
                </a:cubicBezTo>
                <a:cubicBezTo>
                  <a:pt x="23" y="83"/>
                  <a:pt x="26" y="75"/>
                  <a:pt x="33" y="72"/>
                </a:cubicBezTo>
                <a:cubicBezTo>
                  <a:pt x="71" y="54"/>
                  <a:pt x="71" y="54"/>
                  <a:pt x="71" y="54"/>
                </a:cubicBezTo>
                <a:lnTo>
                  <a:pt x="71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8" name="Rectangle 59"/>
          <p:cNvSpPr>
            <a:spLocks noChangeArrowheads="1"/>
          </p:cNvSpPr>
          <p:nvPr/>
        </p:nvSpPr>
        <p:spPr bwMode="auto">
          <a:xfrm>
            <a:off x="2499445" y="2488720"/>
            <a:ext cx="627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9" name="Rectangle 60"/>
          <p:cNvSpPr>
            <a:spLocks noChangeArrowheads="1"/>
          </p:cNvSpPr>
          <p:nvPr/>
        </p:nvSpPr>
        <p:spPr bwMode="auto">
          <a:xfrm>
            <a:off x="2524845" y="2425220"/>
            <a:ext cx="5762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0" name="Rectangle 61"/>
          <p:cNvSpPr>
            <a:spLocks noChangeArrowheads="1"/>
          </p:cNvSpPr>
          <p:nvPr/>
        </p:nvSpPr>
        <p:spPr bwMode="auto">
          <a:xfrm>
            <a:off x="2751858" y="2360132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1" name="Rectangle 62"/>
          <p:cNvSpPr>
            <a:spLocks noChangeArrowheads="1"/>
          </p:cNvSpPr>
          <p:nvPr/>
        </p:nvSpPr>
        <p:spPr bwMode="auto">
          <a:xfrm>
            <a:off x="2774083" y="2126770"/>
            <a:ext cx="77788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2" name="Rectangle 63"/>
          <p:cNvSpPr>
            <a:spLocks noChangeArrowheads="1"/>
          </p:cNvSpPr>
          <p:nvPr/>
        </p:nvSpPr>
        <p:spPr bwMode="auto">
          <a:xfrm>
            <a:off x="2751858" y="2114070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3" name="Rectangle 64"/>
          <p:cNvSpPr>
            <a:spLocks noChangeArrowheads="1"/>
          </p:cNvSpPr>
          <p:nvPr/>
        </p:nvSpPr>
        <p:spPr bwMode="auto">
          <a:xfrm>
            <a:off x="2937595" y="2360132"/>
            <a:ext cx="119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4" name="Rectangle 65"/>
          <p:cNvSpPr>
            <a:spLocks noChangeArrowheads="1"/>
          </p:cNvSpPr>
          <p:nvPr/>
        </p:nvSpPr>
        <p:spPr bwMode="auto">
          <a:xfrm>
            <a:off x="2958233" y="2126770"/>
            <a:ext cx="76200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5" name="Rectangle 66"/>
          <p:cNvSpPr>
            <a:spLocks noChangeArrowheads="1"/>
          </p:cNvSpPr>
          <p:nvPr/>
        </p:nvSpPr>
        <p:spPr bwMode="auto">
          <a:xfrm>
            <a:off x="2937595" y="2114070"/>
            <a:ext cx="119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6" name="Rectangle 67"/>
          <p:cNvSpPr>
            <a:spLocks noChangeArrowheads="1"/>
          </p:cNvSpPr>
          <p:nvPr/>
        </p:nvSpPr>
        <p:spPr bwMode="auto">
          <a:xfrm>
            <a:off x="2569295" y="2360132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7" name="Rectangle 68"/>
          <p:cNvSpPr>
            <a:spLocks noChangeArrowheads="1"/>
          </p:cNvSpPr>
          <p:nvPr/>
        </p:nvSpPr>
        <p:spPr bwMode="auto">
          <a:xfrm>
            <a:off x="2589933" y="2126770"/>
            <a:ext cx="79375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8" name="Rectangle 69"/>
          <p:cNvSpPr>
            <a:spLocks noChangeArrowheads="1"/>
          </p:cNvSpPr>
          <p:nvPr/>
        </p:nvSpPr>
        <p:spPr bwMode="auto">
          <a:xfrm>
            <a:off x="2569295" y="2114070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9" name="Rectangle 70"/>
          <p:cNvSpPr>
            <a:spLocks noChangeArrowheads="1"/>
          </p:cNvSpPr>
          <p:nvPr/>
        </p:nvSpPr>
        <p:spPr bwMode="auto">
          <a:xfrm>
            <a:off x="2524845" y="2044220"/>
            <a:ext cx="5762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0" name="Freeform 71"/>
          <p:cNvSpPr>
            <a:spLocks/>
          </p:cNvSpPr>
          <p:nvPr/>
        </p:nvSpPr>
        <p:spPr bwMode="auto">
          <a:xfrm>
            <a:off x="2524845" y="1860070"/>
            <a:ext cx="576263" cy="184150"/>
          </a:xfrm>
          <a:custGeom>
            <a:avLst/>
            <a:gdLst>
              <a:gd name="T0" fmla="*/ 181 w 363"/>
              <a:gd name="T1" fmla="*/ 0 h 116"/>
              <a:gd name="T2" fmla="*/ 363 w 363"/>
              <a:gd name="T3" fmla="*/ 116 h 116"/>
              <a:gd name="T4" fmla="*/ 0 w 363"/>
              <a:gd name="T5" fmla="*/ 116 h 116"/>
              <a:gd name="T6" fmla="*/ 181 w 363"/>
              <a:gd name="T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16">
                <a:moveTo>
                  <a:pt x="181" y="0"/>
                </a:moveTo>
                <a:lnTo>
                  <a:pt x="363" y="116"/>
                </a:lnTo>
                <a:lnTo>
                  <a:pt x="0" y="116"/>
                </a:lnTo>
                <a:lnTo>
                  <a:pt x="181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1" name="Freeform 72"/>
          <p:cNvSpPr>
            <a:spLocks noEditPoints="1"/>
          </p:cNvSpPr>
          <p:nvPr/>
        </p:nvSpPr>
        <p:spPr bwMode="auto">
          <a:xfrm>
            <a:off x="940520" y="2026757"/>
            <a:ext cx="800100" cy="522288"/>
          </a:xfrm>
          <a:custGeom>
            <a:avLst/>
            <a:gdLst>
              <a:gd name="T0" fmla="*/ 82 w 367"/>
              <a:gd name="T1" fmla="*/ 27 h 240"/>
              <a:gd name="T2" fmla="*/ 367 w 367"/>
              <a:gd name="T3" fmla="*/ 120 h 240"/>
              <a:gd name="T4" fmla="*/ 82 w 367"/>
              <a:gd name="T5" fmla="*/ 213 h 240"/>
              <a:gd name="T6" fmla="*/ 82 w 367"/>
              <a:gd name="T7" fmla="*/ 177 h 240"/>
              <a:gd name="T8" fmla="*/ 127 w 367"/>
              <a:gd name="T9" fmla="*/ 143 h 240"/>
              <a:gd name="T10" fmla="*/ 127 w 367"/>
              <a:gd name="T11" fmla="*/ 87 h 240"/>
              <a:gd name="T12" fmla="*/ 138 w 367"/>
              <a:gd name="T13" fmla="*/ 87 h 240"/>
              <a:gd name="T14" fmla="*/ 138 w 367"/>
              <a:gd name="T15" fmla="*/ 64 h 240"/>
              <a:gd name="T16" fmla="*/ 127 w 367"/>
              <a:gd name="T17" fmla="*/ 64 h 240"/>
              <a:gd name="T18" fmla="*/ 102 w 367"/>
              <a:gd name="T19" fmla="*/ 64 h 240"/>
              <a:gd name="T20" fmla="*/ 91 w 367"/>
              <a:gd name="T21" fmla="*/ 64 h 240"/>
              <a:gd name="T22" fmla="*/ 91 w 367"/>
              <a:gd name="T23" fmla="*/ 87 h 240"/>
              <a:gd name="T24" fmla="*/ 102 w 367"/>
              <a:gd name="T25" fmla="*/ 87 h 240"/>
              <a:gd name="T26" fmla="*/ 102 w 367"/>
              <a:gd name="T27" fmla="*/ 143 h 240"/>
              <a:gd name="T28" fmla="*/ 82 w 367"/>
              <a:gd name="T29" fmla="*/ 156 h 240"/>
              <a:gd name="T30" fmla="*/ 82 w 367"/>
              <a:gd name="T31" fmla="*/ 27 h 240"/>
              <a:gd name="T32" fmla="*/ 0 w 367"/>
              <a:gd name="T33" fmla="*/ 0 h 240"/>
              <a:gd name="T34" fmla="*/ 82 w 367"/>
              <a:gd name="T35" fmla="*/ 27 h 240"/>
              <a:gd name="T36" fmla="*/ 82 w 367"/>
              <a:gd name="T37" fmla="*/ 156 h 240"/>
              <a:gd name="T38" fmla="*/ 82 w 367"/>
              <a:gd name="T39" fmla="*/ 156 h 240"/>
              <a:gd name="T40" fmla="*/ 62 w 367"/>
              <a:gd name="T41" fmla="*/ 143 h 240"/>
              <a:gd name="T42" fmla="*/ 62 w 367"/>
              <a:gd name="T43" fmla="*/ 87 h 240"/>
              <a:gd name="T44" fmla="*/ 73 w 367"/>
              <a:gd name="T45" fmla="*/ 87 h 240"/>
              <a:gd name="T46" fmla="*/ 73 w 367"/>
              <a:gd name="T47" fmla="*/ 64 h 240"/>
              <a:gd name="T48" fmla="*/ 62 w 367"/>
              <a:gd name="T49" fmla="*/ 64 h 240"/>
              <a:gd name="T50" fmla="*/ 37 w 367"/>
              <a:gd name="T51" fmla="*/ 64 h 240"/>
              <a:gd name="T52" fmla="*/ 26 w 367"/>
              <a:gd name="T53" fmla="*/ 64 h 240"/>
              <a:gd name="T54" fmla="*/ 26 w 367"/>
              <a:gd name="T55" fmla="*/ 87 h 240"/>
              <a:gd name="T56" fmla="*/ 37 w 367"/>
              <a:gd name="T57" fmla="*/ 87 h 240"/>
              <a:gd name="T58" fmla="*/ 37 w 367"/>
              <a:gd name="T59" fmla="*/ 143 h 240"/>
              <a:gd name="T60" fmla="*/ 82 w 367"/>
              <a:gd name="T61" fmla="*/ 177 h 240"/>
              <a:gd name="T62" fmla="*/ 82 w 367"/>
              <a:gd name="T63" fmla="*/ 177 h 240"/>
              <a:gd name="T64" fmla="*/ 82 w 367"/>
              <a:gd name="T65" fmla="*/ 213 h 240"/>
              <a:gd name="T66" fmla="*/ 0 w 367"/>
              <a:gd name="T67" fmla="*/ 240 h 240"/>
              <a:gd name="T68" fmla="*/ 0 w 367"/>
              <a:gd name="T6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7" h="240">
                <a:moveTo>
                  <a:pt x="82" y="27"/>
                </a:moveTo>
                <a:cubicBezTo>
                  <a:pt x="367" y="120"/>
                  <a:pt x="367" y="120"/>
                  <a:pt x="367" y="120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107" y="177"/>
                  <a:pt x="127" y="162"/>
                  <a:pt x="127" y="143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38" y="87"/>
                  <a:pt x="138" y="87"/>
                  <a:pt x="138" y="87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87"/>
                  <a:pt x="91" y="87"/>
                  <a:pt x="91" y="87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102" y="150"/>
                  <a:pt x="93" y="156"/>
                  <a:pt x="82" y="156"/>
                </a:cubicBezTo>
                <a:lnTo>
                  <a:pt x="82" y="27"/>
                </a:lnTo>
                <a:close/>
                <a:moveTo>
                  <a:pt x="0" y="0"/>
                </a:moveTo>
                <a:cubicBezTo>
                  <a:pt x="82" y="27"/>
                  <a:pt x="82" y="27"/>
                  <a:pt x="82" y="27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71" y="156"/>
                  <a:pt x="62" y="150"/>
                  <a:pt x="62" y="143"/>
                </a:cubicBezTo>
                <a:cubicBezTo>
                  <a:pt x="62" y="87"/>
                  <a:pt x="62" y="87"/>
                  <a:pt x="62" y="87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64"/>
                  <a:pt x="73" y="64"/>
                  <a:pt x="73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87"/>
                  <a:pt x="26" y="87"/>
                  <a:pt x="26" y="87"/>
                </a:cubicBezTo>
                <a:cubicBezTo>
                  <a:pt x="37" y="87"/>
                  <a:pt x="37" y="87"/>
                  <a:pt x="37" y="87"/>
                </a:cubicBezTo>
                <a:cubicBezTo>
                  <a:pt x="37" y="143"/>
                  <a:pt x="37" y="143"/>
                  <a:pt x="37" y="143"/>
                </a:cubicBezTo>
                <a:cubicBezTo>
                  <a:pt x="37" y="162"/>
                  <a:pt x="57" y="177"/>
                  <a:pt x="82" y="177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0" y="240"/>
                  <a:pt x="0" y="240"/>
                  <a:pt x="0" y="240"/>
                </a:cubicBez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2" name="Freeform 73"/>
          <p:cNvSpPr>
            <a:spLocks noEditPoints="1"/>
          </p:cNvSpPr>
          <p:nvPr/>
        </p:nvSpPr>
        <p:spPr bwMode="auto">
          <a:xfrm>
            <a:off x="2705820" y="2599845"/>
            <a:ext cx="187325" cy="327025"/>
          </a:xfrm>
          <a:custGeom>
            <a:avLst/>
            <a:gdLst>
              <a:gd name="T0" fmla="*/ 37 w 86"/>
              <a:gd name="T1" fmla="*/ 128 h 150"/>
              <a:gd name="T2" fmla="*/ 34 w 86"/>
              <a:gd name="T3" fmla="*/ 127 h 150"/>
              <a:gd name="T4" fmla="*/ 34 w 86"/>
              <a:gd name="T5" fmla="*/ 150 h 150"/>
              <a:gd name="T6" fmla="*/ 45 w 86"/>
              <a:gd name="T7" fmla="*/ 142 h 150"/>
              <a:gd name="T8" fmla="*/ 37 w 86"/>
              <a:gd name="T9" fmla="*/ 128 h 150"/>
              <a:gd name="T10" fmla="*/ 34 w 86"/>
              <a:gd name="T11" fmla="*/ 118 h 150"/>
              <a:gd name="T12" fmla="*/ 34 w 86"/>
              <a:gd name="T13" fmla="*/ 51 h 150"/>
              <a:gd name="T14" fmla="*/ 51 w 86"/>
              <a:gd name="T15" fmla="*/ 46 h 150"/>
              <a:gd name="T16" fmla="*/ 61 w 86"/>
              <a:gd name="T17" fmla="*/ 8 h 150"/>
              <a:gd name="T18" fmla="*/ 72 w 86"/>
              <a:gd name="T19" fmla="*/ 1 h 150"/>
              <a:gd name="T20" fmla="*/ 78 w 86"/>
              <a:gd name="T21" fmla="*/ 12 h 150"/>
              <a:gd name="T22" fmla="*/ 69 w 86"/>
              <a:gd name="T23" fmla="*/ 51 h 150"/>
              <a:gd name="T24" fmla="*/ 82 w 86"/>
              <a:gd name="T25" fmla="*/ 84 h 150"/>
              <a:gd name="T26" fmla="*/ 77 w 86"/>
              <a:gd name="T27" fmla="*/ 103 h 150"/>
              <a:gd name="T28" fmla="*/ 77 w 86"/>
              <a:gd name="T29" fmla="*/ 103 h 150"/>
              <a:gd name="T30" fmla="*/ 86 w 86"/>
              <a:gd name="T31" fmla="*/ 117 h 150"/>
              <a:gd name="T32" fmla="*/ 83 w 86"/>
              <a:gd name="T33" fmla="*/ 130 h 150"/>
              <a:gd name="T34" fmla="*/ 34 w 86"/>
              <a:gd name="T35" fmla="*/ 118 h 150"/>
              <a:gd name="T36" fmla="*/ 34 w 86"/>
              <a:gd name="T37" fmla="*/ 127 h 150"/>
              <a:gd name="T38" fmla="*/ 23 w 86"/>
              <a:gd name="T39" fmla="*/ 136 h 150"/>
              <a:gd name="T40" fmla="*/ 31 w 86"/>
              <a:gd name="T41" fmla="*/ 150 h 150"/>
              <a:gd name="T42" fmla="*/ 34 w 86"/>
              <a:gd name="T43" fmla="*/ 150 h 150"/>
              <a:gd name="T44" fmla="*/ 34 w 86"/>
              <a:gd name="T45" fmla="*/ 127 h 150"/>
              <a:gd name="T46" fmla="*/ 34 w 86"/>
              <a:gd name="T47" fmla="*/ 51 h 150"/>
              <a:gd name="T48" fmla="*/ 34 w 86"/>
              <a:gd name="T49" fmla="*/ 118 h 150"/>
              <a:gd name="T50" fmla="*/ 0 w 86"/>
              <a:gd name="T51" fmla="*/ 109 h 150"/>
              <a:gd name="T52" fmla="*/ 3 w 86"/>
              <a:gd name="T53" fmla="*/ 96 h 150"/>
              <a:gd name="T54" fmla="*/ 18 w 86"/>
              <a:gd name="T55" fmla="*/ 88 h 150"/>
              <a:gd name="T56" fmla="*/ 23 w 86"/>
              <a:gd name="T57" fmla="*/ 69 h 150"/>
              <a:gd name="T58" fmla="*/ 34 w 86"/>
              <a:gd name="T59" fmla="*/ 5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6" h="150">
                <a:moveTo>
                  <a:pt x="37" y="128"/>
                </a:moveTo>
                <a:cubicBezTo>
                  <a:pt x="36" y="127"/>
                  <a:pt x="35" y="127"/>
                  <a:pt x="34" y="127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9" y="150"/>
                  <a:pt x="44" y="147"/>
                  <a:pt x="45" y="142"/>
                </a:cubicBezTo>
                <a:cubicBezTo>
                  <a:pt x="47" y="136"/>
                  <a:pt x="43" y="129"/>
                  <a:pt x="37" y="128"/>
                </a:cubicBezTo>
                <a:close/>
                <a:moveTo>
                  <a:pt x="34" y="118"/>
                </a:moveTo>
                <a:cubicBezTo>
                  <a:pt x="34" y="51"/>
                  <a:pt x="34" y="51"/>
                  <a:pt x="34" y="51"/>
                </a:cubicBezTo>
                <a:cubicBezTo>
                  <a:pt x="39" y="48"/>
                  <a:pt x="45" y="46"/>
                  <a:pt x="51" y="46"/>
                </a:cubicBezTo>
                <a:cubicBezTo>
                  <a:pt x="61" y="8"/>
                  <a:pt x="61" y="8"/>
                  <a:pt x="61" y="8"/>
                </a:cubicBezTo>
                <a:cubicBezTo>
                  <a:pt x="62" y="3"/>
                  <a:pt x="67" y="0"/>
                  <a:pt x="72" y="1"/>
                </a:cubicBezTo>
                <a:cubicBezTo>
                  <a:pt x="77" y="2"/>
                  <a:pt x="80" y="7"/>
                  <a:pt x="78" y="12"/>
                </a:cubicBezTo>
                <a:cubicBezTo>
                  <a:pt x="69" y="51"/>
                  <a:pt x="69" y="51"/>
                  <a:pt x="69" y="51"/>
                </a:cubicBezTo>
                <a:cubicBezTo>
                  <a:pt x="79" y="57"/>
                  <a:pt x="86" y="68"/>
                  <a:pt x="82" y="84"/>
                </a:cubicBezTo>
                <a:cubicBezTo>
                  <a:pt x="82" y="84"/>
                  <a:pt x="79" y="97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5" y="112"/>
                  <a:pt x="86" y="117"/>
                  <a:pt x="86" y="117"/>
                </a:cubicBezTo>
                <a:cubicBezTo>
                  <a:pt x="83" y="130"/>
                  <a:pt x="83" y="130"/>
                  <a:pt x="83" y="130"/>
                </a:cubicBezTo>
                <a:lnTo>
                  <a:pt x="34" y="118"/>
                </a:lnTo>
                <a:close/>
                <a:moveTo>
                  <a:pt x="34" y="127"/>
                </a:moveTo>
                <a:cubicBezTo>
                  <a:pt x="29" y="127"/>
                  <a:pt x="24" y="131"/>
                  <a:pt x="23" y="136"/>
                </a:cubicBezTo>
                <a:cubicBezTo>
                  <a:pt x="21" y="142"/>
                  <a:pt x="25" y="148"/>
                  <a:pt x="31" y="150"/>
                </a:cubicBezTo>
                <a:cubicBezTo>
                  <a:pt x="32" y="150"/>
                  <a:pt x="33" y="150"/>
                  <a:pt x="34" y="150"/>
                </a:cubicBezTo>
                <a:cubicBezTo>
                  <a:pt x="34" y="127"/>
                  <a:pt x="34" y="127"/>
                  <a:pt x="34" y="127"/>
                </a:cubicBezTo>
                <a:close/>
                <a:moveTo>
                  <a:pt x="34" y="51"/>
                </a:moveTo>
                <a:cubicBezTo>
                  <a:pt x="34" y="118"/>
                  <a:pt x="34" y="118"/>
                  <a:pt x="34" y="118"/>
                </a:cubicBezTo>
                <a:cubicBezTo>
                  <a:pt x="0" y="109"/>
                  <a:pt x="0" y="109"/>
                  <a:pt x="0" y="109"/>
                </a:cubicBezTo>
                <a:cubicBezTo>
                  <a:pt x="3" y="96"/>
                  <a:pt x="3" y="96"/>
                  <a:pt x="3" y="96"/>
                </a:cubicBezTo>
                <a:cubicBezTo>
                  <a:pt x="3" y="96"/>
                  <a:pt x="16" y="97"/>
                  <a:pt x="18" y="88"/>
                </a:cubicBezTo>
                <a:cubicBezTo>
                  <a:pt x="20" y="80"/>
                  <a:pt x="23" y="69"/>
                  <a:pt x="23" y="69"/>
                </a:cubicBezTo>
                <a:cubicBezTo>
                  <a:pt x="25" y="61"/>
                  <a:pt x="29" y="55"/>
                  <a:pt x="34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3" name="Freeform 74"/>
          <p:cNvSpPr>
            <a:spLocks noEditPoints="1"/>
          </p:cNvSpPr>
          <p:nvPr/>
        </p:nvSpPr>
        <p:spPr bwMode="auto">
          <a:xfrm>
            <a:off x="1070695" y="1479070"/>
            <a:ext cx="376238" cy="460375"/>
          </a:xfrm>
          <a:custGeom>
            <a:avLst/>
            <a:gdLst>
              <a:gd name="T0" fmla="*/ 172 w 172"/>
              <a:gd name="T1" fmla="*/ 9 h 211"/>
              <a:gd name="T2" fmla="*/ 121 w 172"/>
              <a:gd name="T3" fmla="*/ 37 h 211"/>
              <a:gd name="T4" fmla="*/ 143 w 172"/>
              <a:gd name="T5" fmla="*/ 211 h 211"/>
              <a:gd name="T6" fmla="*/ 124 w 172"/>
              <a:gd name="T7" fmla="*/ 165 h 211"/>
              <a:gd name="T8" fmla="*/ 131 w 172"/>
              <a:gd name="T9" fmla="*/ 108 h 211"/>
              <a:gd name="T10" fmla="*/ 121 w 172"/>
              <a:gd name="T11" fmla="*/ 86 h 211"/>
              <a:gd name="T12" fmla="*/ 129 w 172"/>
              <a:gd name="T13" fmla="*/ 146 h 211"/>
              <a:gd name="T14" fmla="*/ 127 w 172"/>
              <a:gd name="T15" fmla="*/ 116 h 211"/>
              <a:gd name="T16" fmla="*/ 121 w 172"/>
              <a:gd name="T17" fmla="*/ 156 h 211"/>
              <a:gd name="T18" fmla="*/ 121 w 172"/>
              <a:gd name="T19" fmla="*/ 9 h 211"/>
              <a:gd name="T20" fmla="*/ 98 w 172"/>
              <a:gd name="T21" fmla="*/ 37 h 211"/>
              <a:gd name="T22" fmla="*/ 110 w 172"/>
              <a:gd name="T23" fmla="*/ 88 h 211"/>
              <a:gd name="T24" fmla="*/ 100 w 172"/>
              <a:gd name="T25" fmla="*/ 81 h 211"/>
              <a:gd name="T26" fmla="*/ 121 w 172"/>
              <a:gd name="T27" fmla="*/ 211 h 211"/>
              <a:gd name="T28" fmla="*/ 101 w 172"/>
              <a:gd name="T29" fmla="*/ 163 h 211"/>
              <a:gd name="T30" fmla="*/ 121 w 172"/>
              <a:gd name="T31" fmla="*/ 211 h 211"/>
              <a:gd name="T32" fmla="*/ 113 w 172"/>
              <a:gd name="T33" fmla="*/ 148 h 211"/>
              <a:gd name="T34" fmla="*/ 121 w 172"/>
              <a:gd name="T35" fmla="*/ 156 h 211"/>
              <a:gd name="T36" fmla="*/ 98 w 172"/>
              <a:gd name="T37" fmla="*/ 0 h 211"/>
              <a:gd name="T38" fmla="*/ 71 w 172"/>
              <a:gd name="T39" fmla="*/ 0 h 211"/>
              <a:gd name="T40" fmla="*/ 98 w 172"/>
              <a:gd name="T41" fmla="*/ 80 h 211"/>
              <a:gd name="T42" fmla="*/ 71 w 172"/>
              <a:gd name="T43" fmla="*/ 37 h 211"/>
              <a:gd name="T44" fmla="*/ 71 w 172"/>
              <a:gd name="T45" fmla="*/ 166 h 211"/>
              <a:gd name="T46" fmla="*/ 98 w 172"/>
              <a:gd name="T47" fmla="*/ 141 h 211"/>
              <a:gd name="T48" fmla="*/ 98 w 172"/>
              <a:gd name="T49" fmla="*/ 160 h 211"/>
              <a:gd name="T50" fmla="*/ 74 w 172"/>
              <a:gd name="T51" fmla="*/ 124 h 211"/>
              <a:gd name="T52" fmla="*/ 71 w 172"/>
              <a:gd name="T53" fmla="*/ 118 h 211"/>
              <a:gd name="T54" fmla="*/ 71 w 172"/>
              <a:gd name="T55" fmla="*/ 98 h 211"/>
              <a:gd name="T56" fmla="*/ 71 w 172"/>
              <a:gd name="T57" fmla="*/ 0 h 211"/>
              <a:gd name="T58" fmla="*/ 60 w 172"/>
              <a:gd name="T59" fmla="*/ 0 h 211"/>
              <a:gd name="T60" fmla="*/ 71 w 172"/>
              <a:gd name="T61" fmla="*/ 88 h 211"/>
              <a:gd name="T62" fmla="*/ 60 w 172"/>
              <a:gd name="T63" fmla="*/ 37 h 211"/>
              <a:gd name="T64" fmla="*/ 60 w 172"/>
              <a:gd name="T65" fmla="*/ 120 h 211"/>
              <a:gd name="T66" fmla="*/ 65 w 172"/>
              <a:gd name="T67" fmla="*/ 166 h 211"/>
              <a:gd name="T68" fmla="*/ 71 w 172"/>
              <a:gd name="T69" fmla="*/ 98 h 211"/>
              <a:gd name="T70" fmla="*/ 71 w 172"/>
              <a:gd name="T71" fmla="*/ 98 h 211"/>
              <a:gd name="T72" fmla="*/ 60 w 172"/>
              <a:gd name="T73" fmla="*/ 9 h 211"/>
              <a:gd name="T74" fmla="*/ 12 w 172"/>
              <a:gd name="T75" fmla="*/ 23 h 211"/>
              <a:gd name="T76" fmla="*/ 60 w 172"/>
              <a:gd name="T77" fmla="*/ 100 h 211"/>
              <a:gd name="T78" fmla="*/ 28 w 172"/>
              <a:gd name="T79" fmla="*/ 118 h 211"/>
              <a:gd name="T80" fmla="*/ 29 w 172"/>
              <a:gd name="T81" fmla="*/ 134 h 211"/>
              <a:gd name="T82" fmla="*/ 34 w 172"/>
              <a:gd name="T83" fmla="*/ 127 h 211"/>
              <a:gd name="T84" fmla="*/ 47 w 172"/>
              <a:gd name="T85" fmla="*/ 120 h 211"/>
              <a:gd name="T86" fmla="*/ 36 w 172"/>
              <a:gd name="T87" fmla="*/ 178 h 211"/>
              <a:gd name="T88" fmla="*/ 45 w 172"/>
              <a:gd name="T89" fmla="*/ 163 h 211"/>
              <a:gd name="T90" fmla="*/ 60 w 172"/>
              <a:gd name="T91" fmla="*/ 211 h 211"/>
              <a:gd name="T92" fmla="*/ 0 w 172"/>
              <a:gd name="T93" fmla="*/ 2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2" h="211">
                <a:moveTo>
                  <a:pt x="121" y="0"/>
                </a:moveTo>
                <a:cubicBezTo>
                  <a:pt x="172" y="0"/>
                  <a:pt x="172" y="0"/>
                  <a:pt x="172" y="0"/>
                </a:cubicBezTo>
                <a:cubicBezTo>
                  <a:pt x="172" y="9"/>
                  <a:pt x="172" y="9"/>
                  <a:pt x="172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0"/>
                  <a:pt x="121" y="0"/>
                  <a:pt x="121" y="0"/>
                </a:cubicBezTo>
                <a:close/>
                <a:moveTo>
                  <a:pt x="121" y="37"/>
                </a:moveTo>
                <a:cubicBezTo>
                  <a:pt x="172" y="37"/>
                  <a:pt x="172" y="37"/>
                  <a:pt x="172" y="37"/>
                </a:cubicBezTo>
                <a:cubicBezTo>
                  <a:pt x="172" y="183"/>
                  <a:pt x="172" y="183"/>
                  <a:pt x="172" y="183"/>
                </a:cubicBezTo>
                <a:cubicBezTo>
                  <a:pt x="172" y="198"/>
                  <a:pt x="159" y="211"/>
                  <a:pt x="143" y="211"/>
                </a:cubicBezTo>
                <a:cubicBezTo>
                  <a:pt x="121" y="211"/>
                  <a:pt x="121" y="211"/>
                  <a:pt x="121" y="211"/>
                </a:cubicBezTo>
                <a:cubicBezTo>
                  <a:pt x="121" y="166"/>
                  <a:pt x="121" y="166"/>
                  <a:pt x="121" y="166"/>
                </a:cubicBezTo>
                <a:cubicBezTo>
                  <a:pt x="122" y="166"/>
                  <a:pt x="123" y="166"/>
                  <a:pt x="124" y="165"/>
                </a:cubicBezTo>
                <a:cubicBezTo>
                  <a:pt x="130" y="163"/>
                  <a:pt x="134" y="159"/>
                  <a:pt x="138" y="153"/>
                </a:cubicBezTo>
                <a:cubicBezTo>
                  <a:pt x="142" y="145"/>
                  <a:pt x="145" y="137"/>
                  <a:pt x="145" y="128"/>
                </a:cubicBezTo>
                <a:cubicBezTo>
                  <a:pt x="145" y="115"/>
                  <a:pt x="140" y="108"/>
                  <a:pt x="131" y="108"/>
                </a:cubicBezTo>
                <a:cubicBezTo>
                  <a:pt x="128" y="108"/>
                  <a:pt x="125" y="109"/>
                  <a:pt x="121" y="111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21" y="37"/>
                  <a:pt x="121" y="37"/>
                  <a:pt x="121" y="37"/>
                </a:cubicBezTo>
                <a:close/>
                <a:moveTo>
                  <a:pt x="121" y="156"/>
                </a:moveTo>
                <a:cubicBezTo>
                  <a:pt x="123" y="155"/>
                  <a:pt x="126" y="152"/>
                  <a:pt x="129" y="146"/>
                </a:cubicBezTo>
                <a:cubicBezTo>
                  <a:pt x="131" y="140"/>
                  <a:pt x="133" y="134"/>
                  <a:pt x="133" y="129"/>
                </a:cubicBezTo>
                <a:cubicBezTo>
                  <a:pt x="133" y="123"/>
                  <a:pt x="132" y="119"/>
                  <a:pt x="129" y="117"/>
                </a:cubicBezTo>
                <a:cubicBezTo>
                  <a:pt x="129" y="117"/>
                  <a:pt x="128" y="116"/>
                  <a:pt x="127" y="116"/>
                </a:cubicBezTo>
                <a:cubicBezTo>
                  <a:pt x="126" y="116"/>
                  <a:pt x="124" y="117"/>
                  <a:pt x="123" y="117"/>
                </a:cubicBezTo>
                <a:cubicBezTo>
                  <a:pt x="122" y="117"/>
                  <a:pt x="121" y="117"/>
                  <a:pt x="121" y="118"/>
                </a:cubicBezTo>
                <a:lnTo>
                  <a:pt x="121" y="156"/>
                </a:lnTo>
                <a:close/>
                <a:moveTo>
                  <a:pt x="98" y="0"/>
                </a:moveTo>
                <a:cubicBezTo>
                  <a:pt x="121" y="0"/>
                  <a:pt x="121" y="0"/>
                  <a:pt x="121" y="0"/>
                </a:cubicBezTo>
                <a:cubicBezTo>
                  <a:pt x="121" y="9"/>
                  <a:pt x="121" y="9"/>
                  <a:pt x="121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0"/>
                  <a:pt x="98" y="0"/>
                  <a:pt x="98" y="0"/>
                </a:cubicBezTo>
                <a:close/>
                <a:moveTo>
                  <a:pt x="98" y="37"/>
                </a:moveTo>
                <a:cubicBezTo>
                  <a:pt x="121" y="37"/>
                  <a:pt x="121" y="37"/>
                  <a:pt x="121" y="37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8" y="90"/>
                  <a:pt x="98" y="90"/>
                  <a:pt x="98" y="90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99" y="81"/>
                  <a:pt x="98" y="80"/>
                </a:cubicBezTo>
                <a:cubicBezTo>
                  <a:pt x="98" y="37"/>
                  <a:pt x="98" y="37"/>
                  <a:pt x="98" y="37"/>
                </a:cubicBezTo>
                <a:close/>
                <a:moveTo>
                  <a:pt x="121" y="211"/>
                </a:moveTo>
                <a:cubicBezTo>
                  <a:pt x="98" y="211"/>
                  <a:pt x="98" y="211"/>
                  <a:pt x="98" y="211"/>
                </a:cubicBezTo>
                <a:cubicBezTo>
                  <a:pt x="98" y="160"/>
                  <a:pt x="98" y="160"/>
                  <a:pt x="98" y="160"/>
                </a:cubicBezTo>
                <a:cubicBezTo>
                  <a:pt x="99" y="161"/>
                  <a:pt x="100" y="162"/>
                  <a:pt x="101" y="163"/>
                </a:cubicBezTo>
                <a:cubicBezTo>
                  <a:pt x="103" y="166"/>
                  <a:pt x="107" y="167"/>
                  <a:pt x="112" y="167"/>
                </a:cubicBezTo>
                <a:cubicBezTo>
                  <a:pt x="115" y="167"/>
                  <a:pt x="118" y="167"/>
                  <a:pt x="121" y="166"/>
                </a:cubicBezTo>
                <a:cubicBezTo>
                  <a:pt x="121" y="211"/>
                  <a:pt x="121" y="211"/>
                  <a:pt x="121" y="211"/>
                </a:cubicBezTo>
                <a:close/>
                <a:moveTo>
                  <a:pt x="121" y="118"/>
                </a:moveTo>
                <a:cubicBezTo>
                  <a:pt x="120" y="118"/>
                  <a:pt x="120" y="118"/>
                  <a:pt x="120" y="119"/>
                </a:cubicBezTo>
                <a:cubicBezTo>
                  <a:pt x="113" y="148"/>
                  <a:pt x="113" y="148"/>
                  <a:pt x="113" y="148"/>
                </a:cubicBezTo>
                <a:cubicBezTo>
                  <a:pt x="113" y="149"/>
                  <a:pt x="113" y="150"/>
                  <a:pt x="113" y="151"/>
                </a:cubicBezTo>
                <a:cubicBezTo>
                  <a:pt x="113" y="154"/>
                  <a:pt x="115" y="156"/>
                  <a:pt x="119" y="156"/>
                </a:cubicBezTo>
                <a:cubicBezTo>
                  <a:pt x="120" y="156"/>
                  <a:pt x="120" y="156"/>
                  <a:pt x="121" y="156"/>
                </a:cubicBezTo>
                <a:lnTo>
                  <a:pt x="121" y="118"/>
                </a:lnTo>
                <a:close/>
                <a:moveTo>
                  <a:pt x="71" y="0"/>
                </a:moveTo>
                <a:cubicBezTo>
                  <a:pt x="98" y="0"/>
                  <a:pt x="98" y="0"/>
                  <a:pt x="98" y="0"/>
                </a:cubicBezTo>
                <a:cubicBezTo>
                  <a:pt x="98" y="9"/>
                  <a:pt x="98" y="9"/>
                  <a:pt x="98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0"/>
                  <a:pt x="71" y="0"/>
                  <a:pt x="71" y="0"/>
                </a:cubicBezTo>
                <a:close/>
                <a:moveTo>
                  <a:pt x="71" y="37"/>
                </a:moveTo>
                <a:cubicBezTo>
                  <a:pt x="98" y="37"/>
                  <a:pt x="98" y="37"/>
                  <a:pt x="98" y="37"/>
                </a:cubicBezTo>
                <a:cubicBezTo>
                  <a:pt x="98" y="80"/>
                  <a:pt x="98" y="80"/>
                  <a:pt x="98" y="80"/>
                </a:cubicBezTo>
                <a:cubicBezTo>
                  <a:pt x="96" y="80"/>
                  <a:pt x="94" y="80"/>
                  <a:pt x="91" y="80"/>
                </a:cubicBezTo>
                <a:cubicBezTo>
                  <a:pt x="85" y="80"/>
                  <a:pt x="78" y="83"/>
                  <a:pt x="71" y="88"/>
                </a:cubicBezTo>
                <a:cubicBezTo>
                  <a:pt x="71" y="37"/>
                  <a:pt x="71" y="37"/>
                  <a:pt x="71" y="37"/>
                </a:cubicBezTo>
                <a:close/>
                <a:moveTo>
                  <a:pt x="98" y="211"/>
                </a:moveTo>
                <a:cubicBezTo>
                  <a:pt x="71" y="211"/>
                  <a:pt x="71" y="211"/>
                  <a:pt x="71" y="211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82" y="166"/>
                  <a:pt x="82" y="166"/>
                  <a:pt x="82" y="166"/>
                </a:cubicBezTo>
                <a:cubicBezTo>
                  <a:pt x="98" y="90"/>
                  <a:pt x="98" y="90"/>
                  <a:pt x="98" y="90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97" y="148"/>
                  <a:pt x="97" y="150"/>
                  <a:pt x="97" y="152"/>
                </a:cubicBezTo>
                <a:cubicBezTo>
                  <a:pt x="97" y="155"/>
                  <a:pt x="97" y="158"/>
                  <a:pt x="98" y="160"/>
                </a:cubicBezTo>
                <a:cubicBezTo>
                  <a:pt x="98" y="211"/>
                  <a:pt x="98" y="211"/>
                  <a:pt x="98" y="211"/>
                </a:cubicBezTo>
                <a:close/>
                <a:moveTo>
                  <a:pt x="71" y="137"/>
                </a:moveTo>
                <a:cubicBezTo>
                  <a:pt x="74" y="124"/>
                  <a:pt x="74" y="124"/>
                  <a:pt x="74" y="124"/>
                </a:cubicBezTo>
                <a:cubicBezTo>
                  <a:pt x="73" y="124"/>
                  <a:pt x="72" y="124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lose/>
                <a:moveTo>
                  <a:pt x="71" y="118"/>
                </a:moveTo>
                <a:cubicBezTo>
                  <a:pt x="73" y="118"/>
                  <a:pt x="74" y="119"/>
                  <a:pt x="75" y="119"/>
                </a:cubicBezTo>
                <a:cubicBezTo>
                  <a:pt x="82" y="88"/>
                  <a:pt x="82" y="88"/>
                  <a:pt x="82" y="88"/>
                </a:cubicBezTo>
                <a:cubicBezTo>
                  <a:pt x="79" y="90"/>
                  <a:pt x="75" y="93"/>
                  <a:pt x="71" y="98"/>
                </a:cubicBezTo>
                <a:lnTo>
                  <a:pt x="71" y="118"/>
                </a:lnTo>
                <a:close/>
                <a:moveTo>
                  <a:pt x="60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9"/>
                  <a:pt x="71" y="9"/>
                  <a:pt x="71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0"/>
                  <a:pt x="60" y="0"/>
                  <a:pt x="60" y="0"/>
                </a:cubicBezTo>
                <a:close/>
                <a:moveTo>
                  <a:pt x="60" y="37"/>
                </a:moveTo>
                <a:cubicBezTo>
                  <a:pt x="71" y="37"/>
                  <a:pt x="71" y="37"/>
                  <a:pt x="71" y="37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9"/>
                  <a:pt x="71" y="89"/>
                  <a:pt x="71" y="89"/>
                </a:cubicBezTo>
                <a:cubicBezTo>
                  <a:pt x="67" y="92"/>
                  <a:pt x="64" y="96"/>
                  <a:pt x="60" y="100"/>
                </a:cubicBezTo>
                <a:cubicBezTo>
                  <a:pt x="60" y="37"/>
                  <a:pt x="60" y="37"/>
                  <a:pt x="60" y="37"/>
                </a:cubicBezTo>
                <a:close/>
                <a:moveTo>
                  <a:pt x="71" y="211"/>
                </a:moveTo>
                <a:cubicBezTo>
                  <a:pt x="60" y="211"/>
                  <a:pt x="60" y="211"/>
                  <a:pt x="60" y="211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4" y="121"/>
                  <a:pt x="68" y="122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71" y="211"/>
                  <a:pt x="71" y="211"/>
                  <a:pt x="71" y="211"/>
                </a:cubicBezTo>
                <a:close/>
                <a:moveTo>
                  <a:pt x="71" y="98"/>
                </a:moveTo>
                <a:cubicBezTo>
                  <a:pt x="68" y="102"/>
                  <a:pt x="65" y="108"/>
                  <a:pt x="61" y="115"/>
                </a:cubicBezTo>
                <a:cubicBezTo>
                  <a:pt x="65" y="116"/>
                  <a:pt x="68" y="117"/>
                  <a:pt x="71" y="118"/>
                </a:cubicBezTo>
                <a:lnTo>
                  <a:pt x="71" y="98"/>
                </a:lnTo>
                <a:close/>
                <a:moveTo>
                  <a:pt x="29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9"/>
                  <a:pt x="60" y="9"/>
                  <a:pt x="60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18" y="9"/>
                  <a:pt x="12" y="15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30"/>
                  <a:pt x="18" y="37"/>
                  <a:pt x="26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7" y="104"/>
                  <a:pt x="54" y="109"/>
                  <a:pt x="51" y="114"/>
                </a:cubicBezTo>
                <a:cubicBezTo>
                  <a:pt x="48" y="114"/>
                  <a:pt x="46" y="113"/>
                  <a:pt x="45" y="113"/>
                </a:cubicBezTo>
                <a:cubicBezTo>
                  <a:pt x="38" y="113"/>
                  <a:pt x="32" y="115"/>
                  <a:pt x="28" y="118"/>
                </a:cubicBezTo>
                <a:cubicBezTo>
                  <a:pt x="23" y="120"/>
                  <a:pt x="21" y="124"/>
                  <a:pt x="21" y="128"/>
                </a:cubicBezTo>
                <a:cubicBezTo>
                  <a:pt x="21" y="130"/>
                  <a:pt x="22" y="131"/>
                  <a:pt x="23" y="133"/>
                </a:cubicBezTo>
                <a:cubicBezTo>
                  <a:pt x="24" y="134"/>
                  <a:pt x="26" y="134"/>
                  <a:pt x="29" y="134"/>
                </a:cubicBezTo>
                <a:cubicBezTo>
                  <a:pt x="30" y="134"/>
                  <a:pt x="31" y="134"/>
                  <a:pt x="33" y="133"/>
                </a:cubicBezTo>
                <a:cubicBezTo>
                  <a:pt x="34" y="132"/>
                  <a:pt x="35" y="131"/>
                  <a:pt x="35" y="130"/>
                </a:cubicBezTo>
                <a:cubicBezTo>
                  <a:pt x="35" y="129"/>
                  <a:pt x="34" y="128"/>
                  <a:pt x="34" y="127"/>
                </a:cubicBezTo>
                <a:cubicBezTo>
                  <a:pt x="34" y="127"/>
                  <a:pt x="33" y="126"/>
                  <a:pt x="33" y="126"/>
                </a:cubicBezTo>
                <a:cubicBezTo>
                  <a:pt x="34" y="124"/>
                  <a:pt x="35" y="123"/>
                  <a:pt x="38" y="122"/>
                </a:cubicBezTo>
                <a:cubicBezTo>
                  <a:pt x="40" y="121"/>
                  <a:pt x="43" y="120"/>
                  <a:pt x="47" y="120"/>
                </a:cubicBezTo>
                <a:cubicBezTo>
                  <a:pt x="44" y="125"/>
                  <a:pt x="42" y="129"/>
                  <a:pt x="40" y="134"/>
                </a:cubicBezTo>
                <a:cubicBezTo>
                  <a:pt x="33" y="148"/>
                  <a:pt x="30" y="159"/>
                  <a:pt x="30" y="167"/>
                </a:cubicBezTo>
                <a:cubicBezTo>
                  <a:pt x="30" y="173"/>
                  <a:pt x="32" y="176"/>
                  <a:pt x="36" y="178"/>
                </a:cubicBezTo>
                <a:cubicBezTo>
                  <a:pt x="37" y="179"/>
                  <a:pt x="41" y="180"/>
                  <a:pt x="45" y="180"/>
                </a:cubicBezTo>
                <a:cubicBezTo>
                  <a:pt x="44" y="178"/>
                  <a:pt x="44" y="176"/>
                  <a:pt x="44" y="173"/>
                </a:cubicBezTo>
                <a:cubicBezTo>
                  <a:pt x="44" y="170"/>
                  <a:pt x="44" y="167"/>
                  <a:pt x="45" y="163"/>
                </a:cubicBezTo>
                <a:cubicBezTo>
                  <a:pt x="47" y="150"/>
                  <a:pt x="52" y="136"/>
                  <a:pt x="59" y="120"/>
                </a:cubicBezTo>
                <a:cubicBezTo>
                  <a:pt x="59" y="120"/>
                  <a:pt x="60" y="120"/>
                  <a:pt x="60" y="120"/>
                </a:cubicBezTo>
                <a:cubicBezTo>
                  <a:pt x="60" y="211"/>
                  <a:pt x="60" y="211"/>
                  <a:pt x="60" y="211"/>
                </a:cubicBezTo>
                <a:cubicBezTo>
                  <a:pt x="29" y="211"/>
                  <a:pt x="29" y="211"/>
                  <a:pt x="29" y="211"/>
                </a:cubicBezTo>
                <a:cubicBezTo>
                  <a:pt x="13" y="211"/>
                  <a:pt x="0" y="198"/>
                  <a:pt x="0" y="18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3" y="0"/>
                  <a:pt x="29" y="0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4" name="Freeform 75"/>
          <p:cNvSpPr>
            <a:spLocks noEditPoints="1"/>
          </p:cNvSpPr>
          <p:nvPr/>
        </p:nvSpPr>
        <p:spPr bwMode="auto">
          <a:xfrm>
            <a:off x="1794595" y="1963257"/>
            <a:ext cx="569913" cy="571500"/>
          </a:xfrm>
          <a:custGeom>
            <a:avLst/>
            <a:gdLst>
              <a:gd name="T0" fmla="*/ 249 w 261"/>
              <a:gd name="T1" fmla="*/ 220 h 262"/>
              <a:gd name="T2" fmla="*/ 261 w 261"/>
              <a:gd name="T3" fmla="*/ 70 h 262"/>
              <a:gd name="T4" fmla="*/ 249 w 261"/>
              <a:gd name="T5" fmla="*/ 70 h 262"/>
              <a:gd name="T6" fmla="*/ 249 w 261"/>
              <a:gd name="T7" fmla="*/ 154 h 262"/>
              <a:gd name="T8" fmla="*/ 227 w 261"/>
              <a:gd name="T9" fmla="*/ 180 h 262"/>
              <a:gd name="T10" fmla="*/ 209 w 261"/>
              <a:gd name="T11" fmla="*/ 262 h 262"/>
              <a:gd name="T12" fmla="*/ 209 w 261"/>
              <a:gd name="T13" fmla="*/ 262 h 262"/>
              <a:gd name="T14" fmla="*/ 209 w 261"/>
              <a:gd name="T15" fmla="*/ 15 h 262"/>
              <a:gd name="T16" fmla="*/ 203 w 261"/>
              <a:gd name="T17" fmla="*/ 28 h 262"/>
              <a:gd name="T18" fmla="*/ 209 w 261"/>
              <a:gd name="T19" fmla="*/ 50 h 262"/>
              <a:gd name="T20" fmla="*/ 201 w 261"/>
              <a:gd name="T21" fmla="*/ 120 h 262"/>
              <a:gd name="T22" fmla="*/ 209 w 261"/>
              <a:gd name="T23" fmla="*/ 197 h 262"/>
              <a:gd name="T24" fmla="*/ 209 w 261"/>
              <a:gd name="T25" fmla="*/ 197 h 262"/>
              <a:gd name="T26" fmla="*/ 195 w 261"/>
              <a:gd name="T27" fmla="*/ 232 h 262"/>
              <a:gd name="T28" fmla="*/ 168 w 261"/>
              <a:gd name="T29" fmla="*/ 36 h 262"/>
              <a:gd name="T30" fmla="*/ 195 w 261"/>
              <a:gd name="T31" fmla="*/ 20 h 262"/>
              <a:gd name="T32" fmla="*/ 195 w 261"/>
              <a:gd name="T33" fmla="*/ 50 h 262"/>
              <a:gd name="T34" fmla="*/ 195 w 261"/>
              <a:gd name="T35" fmla="*/ 120 h 262"/>
              <a:gd name="T36" fmla="*/ 168 w 261"/>
              <a:gd name="T37" fmla="*/ 220 h 262"/>
              <a:gd name="T38" fmla="*/ 192 w 261"/>
              <a:gd name="T39" fmla="*/ 249 h 262"/>
              <a:gd name="T40" fmla="*/ 168 w 261"/>
              <a:gd name="T41" fmla="*/ 21 h 262"/>
              <a:gd name="T42" fmla="*/ 168 w 261"/>
              <a:gd name="T43" fmla="*/ 44 h 262"/>
              <a:gd name="T44" fmla="*/ 135 w 261"/>
              <a:gd name="T45" fmla="*/ 120 h 262"/>
              <a:gd name="T46" fmla="*/ 167 w 261"/>
              <a:gd name="T47" fmla="*/ 198 h 262"/>
              <a:gd name="T48" fmla="*/ 167 w 261"/>
              <a:gd name="T49" fmla="*/ 167 h 262"/>
              <a:gd name="T50" fmla="*/ 130 w 261"/>
              <a:gd name="T51" fmla="*/ 147 h 262"/>
              <a:gd name="T52" fmla="*/ 93 w 261"/>
              <a:gd name="T53" fmla="*/ 44 h 262"/>
              <a:gd name="T54" fmla="*/ 130 w 261"/>
              <a:gd name="T55" fmla="*/ 0 h 262"/>
              <a:gd name="T56" fmla="*/ 126 w 261"/>
              <a:gd name="T57" fmla="*/ 120 h 262"/>
              <a:gd name="T58" fmla="*/ 130 w 261"/>
              <a:gd name="T59" fmla="*/ 159 h 262"/>
              <a:gd name="T60" fmla="*/ 130 w 261"/>
              <a:gd name="T61" fmla="*/ 179 h 262"/>
              <a:gd name="T62" fmla="*/ 130 w 261"/>
              <a:gd name="T63" fmla="*/ 198 h 262"/>
              <a:gd name="T64" fmla="*/ 93 w 261"/>
              <a:gd name="T65" fmla="*/ 3 h 262"/>
              <a:gd name="T66" fmla="*/ 93 w 261"/>
              <a:gd name="T67" fmla="*/ 36 h 262"/>
              <a:gd name="T68" fmla="*/ 67 w 261"/>
              <a:gd name="T69" fmla="*/ 20 h 262"/>
              <a:gd name="T70" fmla="*/ 67 w 261"/>
              <a:gd name="T71" fmla="*/ 70 h 262"/>
              <a:gd name="T72" fmla="*/ 92 w 261"/>
              <a:gd name="T73" fmla="*/ 147 h 262"/>
              <a:gd name="T74" fmla="*/ 92 w 261"/>
              <a:gd name="T75" fmla="*/ 179 h 262"/>
              <a:gd name="T76" fmla="*/ 93 w 261"/>
              <a:gd name="T77" fmla="*/ 198 h 262"/>
              <a:gd name="T78" fmla="*/ 67 w 261"/>
              <a:gd name="T79" fmla="*/ 171 h 262"/>
              <a:gd name="T80" fmla="*/ 69 w 261"/>
              <a:gd name="T81" fmla="*/ 232 h 262"/>
              <a:gd name="T82" fmla="*/ 58 w 261"/>
              <a:gd name="T83" fmla="*/ 28 h 262"/>
              <a:gd name="T84" fmla="*/ 67 w 261"/>
              <a:gd name="T85" fmla="*/ 9 h 262"/>
              <a:gd name="T86" fmla="*/ 67 w 261"/>
              <a:gd name="T87" fmla="*/ 120 h 262"/>
              <a:gd name="T88" fmla="*/ 67 w 261"/>
              <a:gd name="T89" fmla="*/ 188 h 262"/>
              <a:gd name="T90" fmla="*/ 67 w 261"/>
              <a:gd name="T91" fmla="*/ 232 h 262"/>
              <a:gd name="T92" fmla="*/ 67 w 261"/>
              <a:gd name="T93" fmla="*/ 232 h 262"/>
              <a:gd name="T94" fmla="*/ 52 w 261"/>
              <a:gd name="T95" fmla="*/ 50 h 262"/>
              <a:gd name="T96" fmla="*/ 12 w 261"/>
              <a:gd name="T97" fmla="*/ 220 h 262"/>
              <a:gd name="T98" fmla="*/ 52 w 261"/>
              <a:gd name="T99" fmla="*/ 232 h 262"/>
              <a:gd name="T100" fmla="*/ 52 w 261"/>
              <a:gd name="T101" fmla="*/ 232 h 262"/>
              <a:gd name="T102" fmla="*/ 12 w 261"/>
              <a:gd name="T103" fmla="*/ 114 h 262"/>
              <a:gd name="T104" fmla="*/ 0 w 261"/>
              <a:gd name="T105" fmla="*/ 104 h 262"/>
              <a:gd name="T106" fmla="*/ 12 w 261"/>
              <a:gd name="T107" fmla="*/ 154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" h="262">
                <a:moveTo>
                  <a:pt x="249" y="220"/>
                </a:moveTo>
                <a:cubicBezTo>
                  <a:pt x="249" y="154"/>
                  <a:pt x="249" y="154"/>
                  <a:pt x="249" y="154"/>
                </a:cubicBezTo>
                <a:cubicBezTo>
                  <a:pt x="251" y="157"/>
                  <a:pt x="252" y="160"/>
                  <a:pt x="252" y="164"/>
                </a:cubicBezTo>
                <a:cubicBezTo>
                  <a:pt x="252" y="220"/>
                  <a:pt x="252" y="220"/>
                  <a:pt x="252" y="220"/>
                </a:cubicBezTo>
                <a:cubicBezTo>
                  <a:pt x="249" y="220"/>
                  <a:pt x="249" y="220"/>
                  <a:pt x="249" y="220"/>
                </a:cubicBezTo>
                <a:close/>
                <a:moveTo>
                  <a:pt x="249" y="114"/>
                </a:moveTo>
                <a:cubicBezTo>
                  <a:pt x="249" y="70"/>
                  <a:pt x="249" y="70"/>
                  <a:pt x="249" y="70"/>
                </a:cubicBezTo>
                <a:cubicBezTo>
                  <a:pt x="250" y="70"/>
                  <a:pt x="250" y="70"/>
                  <a:pt x="250" y="69"/>
                </a:cubicBezTo>
                <a:cubicBezTo>
                  <a:pt x="257" y="67"/>
                  <a:pt x="257" y="67"/>
                  <a:pt x="257" y="67"/>
                </a:cubicBezTo>
                <a:cubicBezTo>
                  <a:pt x="259" y="66"/>
                  <a:pt x="261" y="67"/>
                  <a:pt x="261" y="70"/>
                </a:cubicBezTo>
                <a:cubicBezTo>
                  <a:pt x="261" y="104"/>
                  <a:pt x="261" y="104"/>
                  <a:pt x="261" y="104"/>
                </a:cubicBezTo>
                <a:cubicBezTo>
                  <a:pt x="261" y="107"/>
                  <a:pt x="259" y="110"/>
                  <a:pt x="257" y="111"/>
                </a:cubicBezTo>
                <a:cubicBezTo>
                  <a:pt x="250" y="113"/>
                  <a:pt x="250" y="113"/>
                  <a:pt x="250" y="113"/>
                </a:cubicBezTo>
                <a:cubicBezTo>
                  <a:pt x="250" y="114"/>
                  <a:pt x="250" y="114"/>
                  <a:pt x="249" y="114"/>
                </a:cubicBezTo>
                <a:close/>
                <a:moveTo>
                  <a:pt x="249" y="70"/>
                </a:moveTo>
                <a:cubicBezTo>
                  <a:pt x="249" y="114"/>
                  <a:pt x="249" y="114"/>
                  <a:pt x="249" y="114"/>
                </a:cubicBezTo>
                <a:cubicBezTo>
                  <a:pt x="248" y="114"/>
                  <a:pt x="246" y="112"/>
                  <a:pt x="246" y="110"/>
                </a:cubicBezTo>
                <a:cubicBezTo>
                  <a:pt x="246" y="76"/>
                  <a:pt x="246" y="76"/>
                  <a:pt x="246" y="76"/>
                </a:cubicBezTo>
                <a:cubicBezTo>
                  <a:pt x="246" y="74"/>
                  <a:pt x="248" y="71"/>
                  <a:pt x="249" y="70"/>
                </a:cubicBezTo>
                <a:close/>
                <a:moveTo>
                  <a:pt x="249" y="154"/>
                </a:moveTo>
                <a:cubicBezTo>
                  <a:pt x="246" y="150"/>
                  <a:pt x="241" y="146"/>
                  <a:pt x="235" y="146"/>
                </a:cubicBezTo>
                <a:cubicBezTo>
                  <a:pt x="235" y="50"/>
                  <a:pt x="235" y="50"/>
                  <a:pt x="235" y="50"/>
                </a:cubicBezTo>
                <a:cubicBezTo>
                  <a:pt x="209" y="50"/>
                  <a:pt x="209" y="50"/>
                  <a:pt x="209" y="50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19" y="162"/>
                  <a:pt x="227" y="170"/>
                  <a:pt x="227" y="180"/>
                </a:cubicBezTo>
                <a:cubicBezTo>
                  <a:pt x="227" y="189"/>
                  <a:pt x="219" y="197"/>
                  <a:pt x="209" y="197"/>
                </a:cubicBezTo>
                <a:cubicBezTo>
                  <a:pt x="209" y="220"/>
                  <a:pt x="209" y="220"/>
                  <a:pt x="209" y="220"/>
                </a:cubicBezTo>
                <a:cubicBezTo>
                  <a:pt x="249" y="220"/>
                  <a:pt x="249" y="220"/>
                  <a:pt x="249" y="220"/>
                </a:cubicBezTo>
                <a:cubicBezTo>
                  <a:pt x="249" y="154"/>
                  <a:pt x="249" y="154"/>
                  <a:pt x="249" y="154"/>
                </a:cubicBezTo>
                <a:close/>
                <a:moveTo>
                  <a:pt x="209" y="262"/>
                </a:moveTo>
                <a:cubicBezTo>
                  <a:pt x="209" y="232"/>
                  <a:pt x="209" y="232"/>
                  <a:pt x="209" y="232"/>
                </a:cubicBezTo>
                <a:cubicBezTo>
                  <a:pt x="226" y="232"/>
                  <a:pt x="226" y="232"/>
                  <a:pt x="226" y="232"/>
                </a:cubicBezTo>
                <a:cubicBezTo>
                  <a:pt x="226" y="249"/>
                  <a:pt x="226" y="249"/>
                  <a:pt x="226" y="249"/>
                </a:cubicBezTo>
                <a:cubicBezTo>
                  <a:pt x="226" y="257"/>
                  <a:pt x="220" y="262"/>
                  <a:pt x="213" y="262"/>
                </a:cubicBezTo>
                <a:cubicBezTo>
                  <a:pt x="209" y="262"/>
                  <a:pt x="209" y="262"/>
                  <a:pt x="209" y="262"/>
                </a:cubicBezTo>
                <a:close/>
                <a:moveTo>
                  <a:pt x="209" y="44"/>
                </a:moveTo>
                <a:cubicBezTo>
                  <a:pt x="209" y="15"/>
                  <a:pt x="209" y="15"/>
                  <a:pt x="209" y="15"/>
                </a:cubicBezTo>
                <a:cubicBezTo>
                  <a:pt x="225" y="23"/>
                  <a:pt x="235" y="33"/>
                  <a:pt x="235" y="44"/>
                </a:cubicBezTo>
                <a:lnTo>
                  <a:pt x="209" y="44"/>
                </a:lnTo>
                <a:close/>
                <a:moveTo>
                  <a:pt x="209" y="15"/>
                </a:moveTo>
                <a:cubicBezTo>
                  <a:pt x="209" y="44"/>
                  <a:pt x="209" y="44"/>
                  <a:pt x="209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9" y="37"/>
                  <a:pt x="203" y="33"/>
                  <a:pt x="203" y="28"/>
                </a:cubicBezTo>
                <a:cubicBezTo>
                  <a:pt x="203" y="24"/>
                  <a:pt x="199" y="20"/>
                  <a:pt x="195" y="20"/>
                </a:cubicBezTo>
                <a:cubicBezTo>
                  <a:pt x="195" y="20"/>
                  <a:pt x="195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200" y="11"/>
                  <a:pt x="205" y="13"/>
                  <a:pt x="209" y="15"/>
                </a:cubicBezTo>
                <a:close/>
                <a:moveTo>
                  <a:pt x="209" y="50"/>
                </a:moveTo>
                <a:cubicBezTo>
                  <a:pt x="209" y="162"/>
                  <a:pt x="209" y="162"/>
                  <a:pt x="209" y="162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03" y="162"/>
                  <a:pt x="198" y="166"/>
                  <a:pt x="195" y="171"/>
                </a:cubicBezTo>
                <a:cubicBezTo>
                  <a:pt x="195" y="120"/>
                  <a:pt x="195" y="120"/>
                  <a:pt x="195" y="120"/>
                </a:cubicBezTo>
                <a:cubicBezTo>
                  <a:pt x="201" y="120"/>
                  <a:pt x="201" y="120"/>
                  <a:pt x="201" y="120"/>
                </a:cubicBezTo>
                <a:cubicBezTo>
                  <a:pt x="201" y="70"/>
                  <a:pt x="201" y="70"/>
                  <a:pt x="201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5" y="50"/>
                  <a:pt x="195" y="50"/>
                  <a:pt x="195" y="50"/>
                </a:cubicBezTo>
                <a:cubicBezTo>
                  <a:pt x="209" y="50"/>
                  <a:pt x="209" y="50"/>
                  <a:pt x="209" y="50"/>
                </a:cubicBezTo>
                <a:close/>
                <a:moveTo>
                  <a:pt x="209" y="197"/>
                </a:moveTo>
                <a:cubicBezTo>
                  <a:pt x="209" y="220"/>
                  <a:pt x="209" y="220"/>
                  <a:pt x="209" y="220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95" y="188"/>
                  <a:pt x="195" y="188"/>
                  <a:pt x="195" y="188"/>
                </a:cubicBezTo>
                <a:cubicBezTo>
                  <a:pt x="198" y="193"/>
                  <a:pt x="203" y="197"/>
                  <a:pt x="209" y="197"/>
                </a:cubicBezTo>
                <a:cubicBezTo>
                  <a:pt x="209" y="197"/>
                  <a:pt x="209" y="197"/>
                  <a:pt x="209" y="197"/>
                </a:cubicBezTo>
                <a:close/>
                <a:moveTo>
                  <a:pt x="209" y="232"/>
                </a:moveTo>
                <a:cubicBezTo>
                  <a:pt x="209" y="262"/>
                  <a:pt x="209" y="262"/>
                  <a:pt x="209" y="262"/>
                </a:cubicBezTo>
                <a:cubicBezTo>
                  <a:pt x="206" y="262"/>
                  <a:pt x="206" y="262"/>
                  <a:pt x="206" y="262"/>
                </a:cubicBezTo>
                <a:cubicBezTo>
                  <a:pt x="201" y="262"/>
                  <a:pt x="197" y="260"/>
                  <a:pt x="195" y="257"/>
                </a:cubicBezTo>
                <a:cubicBezTo>
                  <a:pt x="195" y="232"/>
                  <a:pt x="195" y="232"/>
                  <a:pt x="195" y="232"/>
                </a:cubicBezTo>
                <a:lnTo>
                  <a:pt x="209" y="232"/>
                </a:lnTo>
                <a:close/>
                <a:moveTo>
                  <a:pt x="171" y="20"/>
                </a:moveTo>
                <a:cubicBezTo>
                  <a:pt x="175" y="20"/>
                  <a:pt x="179" y="24"/>
                  <a:pt x="179" y="28"/>
                </a:cubicBezTo>
                <a:cubicBezTo>
                  <a:pt x="179" y="33"/>
                  <a:pt x="175" y="37"/>
                  <a:pt x="171" y="37"/>
                </a:cubicBezTo>
                <a:cubicBezTo>
                  <a:pt x="170" y="37"/>
                  <a:pt x="169" y="37"/>
                  <a:pt x="168" y="36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0" y="37"/>
                  <a:pt x="186" y="33"/>
                  <a:pt x="186" y="28"/>
                </a:cubicBezTo>
                <a:cubicBezTo>
                  <a:pt x="186" y="24"/>
                  <a:pt x="190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187" y="6"/>
                  <a:pt x="178" y="4"/>
                  <a:pt x="168" y="3"/>
                </a:cubicBezTo>
                <a:cubicBezTo>
                  <a:pt x="168" y="21"/>
                  <a:pt x="168" y="21"/>
                  <a:pt x="168" y="21"/>
                </a:cubicBezTo>
                <a:cubicBezTo>
                  <a:pt x="169" y="20"/>
                  <a:pt x="170" y="20"/>
                  <a:pt x="171" y="20"/>
                </a:cubicBezTo>
                <a:close/>
                <a:moveTo>
                  <a:pt x="195" y="50"/>
                </a:moveTo>
                <a:cubicBezTo>
                  <a:pt x="195" y="70"/>
                  <a:pt x="195" y="70"/>
                  <a:pt x="195" y="70"/>
                </a:cubicBezTo>
                <a:cubicBezTo>
                  <a:pt x="168" y="70"/>
                  <a:pt x="168" y="70"/>
                  <a:pt x="168" y="70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95" y="50"/>
                  <a:pt x="195" y="50"/>
                  <a:pt x="195" y="50"/>
                </a:cubicBezTo>
                <a:close/>
                <a:moveTo>
                  <a:pt x="195" y="120"/>
                </a:moveTo>
                <a:cubicBezTo>
                  <a:pt x="195" y="171"/>
                  <a:pt x="195" y="171"/>
                  <a:pt x="195" y="171"/>
                </a:cubicBezTo>
                <a:cubicBezTo>
                  <a:pt x="193" y="173"/>
                  <a:pt x="192" y="176"/>
                  <a:pt x="192" y="180"/>
                </a:cubicBezTo>
                <a:cubicBezTo>
                  <a:pt x="192" y="183"/>
                  <a:pt x="193" y="186"/>
                  <a:pt x="195" y="188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95" y="120"/>
                  <a:pt x="195" y="120"/>
                  <a:pt x="195" y="120"/>
                </a:cubicBezTo>
                <a:close/>
                <a:moveTo>
                  <a:pt x="195" y="232"/>
                </a:moveTo>
                <a:cubicBezTo>
                  <a:pt x="195" y="257"/>
                  <a:pt x="195" y="257"/>
                  <a:pt x="195" y="257"/>
                </a:cubicBezTo>
                <a:cubicBezTo>
                  <a:pt x="193" y="254"/>
                  <a:pt x="192" y="252"/>
                  <a:pt x="192" y="249"/>
                </a:cubicBezTo>
                <a:cubicBezTo>
                  <a:pt x="192" y="232"/>
                  <a:pt x="192" y="232"/>
                  <a:pt x="192" y="232"/>
                </a:cubicBezTo>
                <a:lnTo>
                  <a:pt x="195" y="232"/>
                </a:lnTo>
                <a:close/>
                <a:moveTo>
                  <a:pt x="168" y="36"/>
                </a:moveTo>
                <a:cubicBezTo>
                  <a:pt x="165" y="35"/>
                  <a:pt x="162" y="32"/>
                  <a:pt x="162" y="28"/>
                </a:cubicBezTo>
                <a:cubicBezTo>
                  <a:pt x="162" y="25"/>
                  <a:pt x="165" y="22"/>
                  <a:pt x="168" y="21"/>
                </a:cubicBezTo>
                <a:cubicBezTo>
                  <a:pt x="168" y="3"/>
                  <a:pt x="168" y="3"/>
                  <a:pt x="168" y="3"/>
                </a:cubicBezTo>
                <a:cubicBezTo>
                  <a:pt x="157" y="1"/>
                  <a:pt x="144" y="0"/>
                  <a:pt x="131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68" y="36"/>
                  <a:pt x="168" y="36"/>
                  <a:pt x="168" y="36"/>
                </a:cubicBezTo>
                <a:close/>
                <a:moveTo>
                  <a:pt x="168" y="50"/>
                </a:moveTo>
                <a:cubicBezTo>
                  <a:pt x="168" y="70"/>
                  <a:pt x="168" y="70"/>
                  <a:pt x="168" y="70"/>
                </a:cubicBezTo>
                <a:cubicBezTo>
                  <a:pt x="135" y="70"/>
                  <a:pt x="135" y="70"/>
                  <a:pt x="135" y="70"/>
                </a:cubicBezTo>
                <a:cubicBezTo>
                  <a:pt x="135" y="120"/>
                  <a:pt x="135" y="120"/>
                  <a:pt x="135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30" y="220"/>
                  <a:pt x="130" y="220"/>
                  <a:pt x="130" y="220"/>
                </a:cubicBezTo>
                <a:cubicBezTo>
                  <a:pt x="130" y="198"/>
                  <a:pt x="130" y="198"/>
                  <a:pt x="130" y="198"/>
                </a:cubicBezTo>
                <a:cubicBezTo>
                  <a:pt x="167" y="198"/>
                  <a:pt x="167" y="198"/>
                  <a:pt x="167" y="198"/>
                </a:cubicBezTo>
                <a:cubicBezTo>
                  <a:pt x="167" y="187"/>
                  <a:pt x="167" y="187"/>
                  <a:pt x="167" y="187"/>
                </a:cubicBezTo>
                <a:cubicBezTo>
                  <a:pt x="130" y="187"/>
                  <a:pt x="130" y="187"/>
                  <a:pt x="130" y="187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67" y="179"/>
                  <a:pt x="167" y="179"/>
                  <a:pt x="167" y="179"/>
                </a:cubicBezTo>
                <a:cubicBezTo>
                  <a:pt x="167" y="167"/>
                  <a:pt x="167" y="167"/>
                  <a:pt x="167" y="167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130" y="159"/>
                  <a:pt x="130" y="159"/>
                  <a:pt x="130" y="159"/>
                </a:cubicBezTo>
                <a:cubicBezTo>
                  <a:pt x="167" y="159"/>
                  <a:pt x="167" y="159"/>
                  <a:pt x="167" y="159"/>
                </a:cubicBezTo>
                <a:cubicBezTo>
                  <a:pt x="167" y="147"/>
                  <a:pt x="167" y="147"/>
                  <a:pt x="167" y="147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30" y="50"/>
                  <a:pt x="130" y="50"/>
                  <a:pt x="130" y="50"/>
                </a:cubicBezTo>
                <a:lnTo>
                  <a:pt x="168" y="50"/>
                </a:lnTo>
                <a:close/>
                <a:moveTo>
                  <a:pt x="130" y="0"/>
                </a:moveTo>
                <a:cubicBezTo>
                  <a:pt x="130" y="44"/>
                  <a:pt x="130" y="44"/>
                  <a:pt x="130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36"/>
                  <a:pt x="93" y="36"/>
                  <a:pt x="93" y="36"/>
                </a:cubicBezTo>
                <a:cubicBezTo>
                  <a:pt x="96" y="35"/>
                  <a:pt x="99" y="32"/>
                  <a:pt x="99" y="28"/>
                </a:cubicBezTo>
                <a:cubicBezTo>
                  <a:pt x="99" y="25"/>
                  <a:pt x="96" y="22"/>
                  <a:pt x="93" y="21"/>
                </a:cubicBezTo>
                <a:cubicBezTo>
                  <a:pt x="93" y="3"/>
                  <a:pt x="93" y="3"/>
                  <a:pt x="93" y="3"/>
                </a:cubicBezTo>
                <a:cubicBezTo>
                  <a:pt x="104" y="1"/>
                  <a:pt x="117" y="0"/>
                  <a:pt x="130" y="0"/>
                </a:cubicBezTo>
                <a:close/>
                <a:moveTo>
                  <a:pt x="130" y="50"/>
                </a:moveTo>
                <a:cubicBezTo>
                  <a:pt x="130" y="147"/>
                  <a:pt x="130" y="147"/>
                  <a:pt x="130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126" y="120"/>
                  <a:pt x="126" y="120"/>
                  <a:pt x="126" y="120"/>
                </a:cubicBezTo>
                <a:cubicBezTo>
                  <a:pt x="126" y="70"/>
                  <a:pt x="126" y="70"/>
                  <a:pt x="126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50"/>
                  <a:pt x="93" y="50"/>
                  <a:pt x="93" y="50"/>
                </a:cubicBezTo>
                <a:cubicBezTo>
                  <a:pt x="130" y="50"/>
                  <a:pt x="130" y="50"/>
                  <a:pt x="130" y="50"/>
                </a:cubicBezTo>
                <a:close/>
                <a:moveTo>
                  <a:pt x="130" y="159"/>
                </a:moveTo>
                <a:cubicBezTo>
                  <a:pt x="130" y="167"/>
                  <a:pt x="130" y="167"/>
                  <a:pt x="130" y="167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130" y="159"/>
                  <a:pt x="130" y="159"/>
                  <a:pt x="130" y="159"/>
                </a:cubicBezTo>
                <a:close/>
                <a:moveTo>
                  <a:pt x="130" y="179"/>
                </a:moveTo>
                <a:cubicBezTo>
                  <a:pt x="130" y="187"/>
                  <a:pt x="130" y="187"/>
                  <a:pt x="130" y="187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130" y="179"/>
                  <a:pt x="130" y="179"/>
                  <a:pt x="130" y="179"/>
                </a:cubicBezTo>
                <a:close/>
                <a:moveTo>
                  <a:pt x="130" y="198"/>
                </a:moveTo>
                <a:cubicBezTo>
                  <a:pt x="130" y="220"/>
                  <a:pt x="130" y="220"/>
                  <a:pt x="130" y="220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93" y="198"/>
                  <a:pt x="93" y="198"/>
                  <a:pt x="93" y="198"/>
                </a:cubicBezTo>
                <a:lnTo>
                  <a:pt x="130" y="198"/>
                </a:lnTo>
                <a:close/>
                <a:moveTo>
                  <a:pt x="93" y="3"/>
                </a:moveTo>
                <a:cubicBezTo>
                  <a:pt x="93" y="21"/>
                  <a:pt x="93" y="21"/>
                  <a:pt x="93" y="21"/>
                </a:cubicBezTo>
                <a:cubicBezTo>
                  <a:pt x="92" y="20"/>
                  <a:pt x="92" y="20"/>
                  <a:pt x="91" y="20"/>
                </a:cubicBezTo>
                <a:cubicBezTo>
                  <a:pt x="86" y="20"/>
                  <a:pt x="83" y="24"/>
                  <a:pt x="83" y="28"/>
                </a:cubicBezTo>
                <a:cubicBezTo>
                  <a:pt x="83" y="33"/>
                  <a:pt x="86" y="37"/>
                  <a:pt x="91" y="37"/>
                </a:cubicBezTo>
                <a:cubicBezTo>
                  <a:pt x="92" y="37"/>
                  <a:pt x="92" y="37"/>
                  <a:pt x="93" y="36"/>
                </a:cubicBezTo>
                <a:cubicBezTo>
                  <a:pt x="93" y="44"/>
                  <a:pt x="93" y="44"/>
                  <a:pt x="93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37"/>
                  <a:pt x="67" y="37"/>
                  <a:pt x="67" y="37"/>
                </a:cubicBezTo>
                <a:cubicBezTo>
                  <a:pt x="71" y="37"/>
                  <a:pt x="75" y="33"/>
                  <a:pt x="75" y="28"/>
                </a:cubicBezTo>
                <a:cubicBezTo>
                  <a:pt x="75" y="24"/>
                  <a:pt x="71" y="20"/>
                  <a:pt x="67" y="20"/>
                </a:cubicBezTo>
                <a:cubicBezTo>
                  <a:pt x="67" y="9"/>
                  <a:pt x="67" y="9"/>
                  <a:pt x="67" y="9"/>
                </a:cubicBezTo>
                <a:cubicBezTo>
                  <a:pt x="75" y="6"/>
                  <a:pt x="84" y="4"/>
                  <a:pt x="93" y="3"/>
                </a:cubicBezTo>
                <a:close/>
                <a:moveTo>
                  <a:pt x="93" y="50"/>
                </a:moveTo>
                <a:cubicBezTo>
                  <a:pt x="93" y="70"/>
                  <a:pt x="93" y="70"/>
                  <a:pt x="93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50"/>
                  <a:pt x="67" y="50"/>
                  <a:pt x="67" y="50"/>
                </a:cubicBezTo>
                <a:cubicBezTo>
                  <a:pt x="93" y="50"/>
                  <a:pt x="93" y="50"/>
                  <a:pt x="93" y="50"/>
                </a:cubicBezTo>
                <a:close/>
                <a:moveTo>
                  <a:pt x="93" y="120"/>
                </a:moveTo>
                <a:cubicBezTo>
                  <a:pt x="93" y="147"/>
                  <a:pt x="93" y="147"/>
                  <a:pt x="93" y="147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92" y="159"/>
                  <a:pt x="92" y="159"/>
                  <a:pt x="92" y="159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79"/>
                  <a:pt x="92" y="179"/>
                  <a:pt x="92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2" y="187"/>
                  <a:pt x="92" y="187"/>
                  <a:pt x="92" y="187"/>
                </a:cubicBezTo>
                <a:cubicBezTo>
                  <a:pt x="92" y="198"/>
                  <a:pt x="92" y="198"/>
                  <a:pt x="92" y="198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67" y="220"/>
                  <a:pt x="67" y="220"/>
                  <a:pt x="67" y="220"/>
                </a:cubicBezTo>
                <a:cubicBezTo>
                  <a:pt x="67" y="188"/>
                  <a:pt x="67" y="188"/>
                  <a:pt x="67" y="188"/>
                </a:cubicBezTo>
                <a:cubicBezTo>
                  <a:pt x="68" y="186"/>
                  <a:pt x="69" y="183"/>
                  <a:pt x="69" y="180"/>
                </a:cubicBezTo>
                <a:cubicBezTo>
                  <a:pt x="69" y="176"/>
                  <a:pt x="68" y="173"/>
                  <a:pt x="67" y="171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93" y="120"/>
                  <a:pt x="93" y="120"/>
                  <a:pt x="93" y="120"/>
                </a:cubicBezTo>
                <a:close/>
                <a:moveTo>
                  <a:pt x="67" y="257"/>
                </a:moveTo>
                <a:cubicBezTo>
                  <a:pt x="67" y="232"/>
                  <a:pt x="67" y="232"/>
                  <a:pt x="67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9" y="249"/>
                  <a:pt x="69" y="249"/>
                  <a:pt x="69" y="249"/>
                </a:cubicBezTo>
                <a:cubicBezTo>
                  <a:pt x="69" y="252"/>
                  <a:pt x="68" y="254"/>
                  <a:pt x="67" y="257"/>
                </a:cubicBezTo>
                <a:close/>
                <a:moveTo>
                  <a:pt x="67" y="9"/>
                </a:moveTo>
                <a:cubicBezTo>
                  <a:pt x="67" y="20"/>
                  <a:pt x="67" y="20"/>
                  <a:pt x="67" y="20"/>
                </a:cubicBezTo>
                <a:cubicBezTo>
                  <a:pt x="62" y="20"/>
                  <a:pt x="58" y="24"/>
                  <a:pt x="58" y="28"/>
                </a:cubicBezTo>
                <a:cubicBezTo>
                  <a:pt x="58" y="33"/>
                  <a:pt x="62" y="37"/>
                  <a:pt x="67" y="37"/>
                </a:cubicBezTo>
                <a:cubicBezTo>
                  <a:pt x="67" y="44"/>
                  <a:pt x="67" y="44"/>
                  <a:pt x="67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6" y="13"/>
                  <a:pt x="61" y="11"/>
                  <a:pt x="67" y="9"/>
                </a:cubicBezTo>
                <a:close/>
                <a:moveTo>
                  <a:pt x="67" y="50"/>
                </a:moveTo>
                <a:cubicBezTo>
                  <a:pt x="67" y="70"/>
                  <a:pt x="67" y="70"/>
                  <a:pt x="67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7" y="171"/>
                  <a:pt x="67" y="171"/>
                  <a:pt x="67" y="171"/>
                </a:cubicBezTo>
                <a:cubicBezTo>
                  <a:pt x="64" y="166"/>
                  <a:pt x="58" y="162"/>
                  <a:pt x="52" y="162"/>
                </a:cubicBezTo>
                <a:cubicBezTo>
                  <a:pt x="52" y="50"/>
                  <a:pt x="52" y="50"/>
                  <a:pt x="52" y="50"/>
                </a:cubicBezTo>
                <a:cubicBezTo>
                  <a:pt x="67" y="50"/>
                  <a:pt x="67" y="50"/>
                  <a:pt x="67" y="50"/>
                </a:cubicBezTo>
                <a:close/>
                <a:moveTo>
                  <a:pt x="67" y="188"/>
                </a:moveTo>
                <a:cubicBezTo>
                  <a:pt x="67" y="220"/>
                  <a:pt x="67" y="220"/>
                  <a:pt x="67" y="220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2" y="197"/>
                  <a:pt x="52" y="197"/>
                  <a:pt x="52" y="197"/>
                </a:cubicBezTo>
                <a:cubicBezTo>
                  <a:pt x="58" y="197"/>
                  <a:pt x="64" y="193"/>
                  <a:pt x="67" y="188"/>
                </a:cubicBezTo>
                <a:close/>
                <a:moveTo>
                  <a:pt x="67" y="232"/>
                </a:moveTo>
                <a:cubicBezTo>
                  <a:pt x="67" y="257"/>
                  <a:pt x="67" y="257"/>
                  <a:pt x="67" y="257"/>
                </a:cubicBezTo>
                <a:cubicBezTo>
                  <a:pt x="64" y="260"/>
                  <a:pt x="60" y="262"/>
                  <a:pt x="56" y="262"/>
                </a:cubicBezTo>
                <a:cubicBezTo>
                  <a:pt x="52" y="262"/>
                  <a:pt x="52" y="262"/>
                  <a:pt x="52" y="262"/>
                </a:cubicBezTo>
                <a:cubicBezTo>
                  <a:pt x="52" y="232"/>
                  <a:pt x="52" y="232"/>
                  <a:pt x="52" y="232"/>
                </a:cubicBezTo>
                <a:lnTo>
                  <a:pt x="67" y="232"/>
                </a:lnTo>
                <a:close/>
                <a:moveTo>
                  <a:pt x="52" y="15"/>
                </a:moveTo>
                <a:cubicBezTo>
                  <a:pt x="52" y="44"/>
                  <a:pt x="52" y="44"/>
                  <a:pt x="52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33"/>
                  <a:pt x="36" y="23"/>
                  <a:pt x="52" y="15"/>
                </a:cubicBezTo>
                <a:close/>
                <a:moveTo>
                  <a:pt x="52" y="50"/>
                </a:moveTo>
                <a:cubicBezTo>
                  <a:pt x="52" y="162"/>
                  <a:pt x="52" y="162"/>
                  <a:pt x="52" y="162"/>
                </a:cubicBezTo>
                <a:cubicBezTo>
                  <a:pt x="42" y="162"/>
                  <a:pt x="35" y="170"/>
                  <a:pt x="35" y="180"/>
                </a:cubicBezTo>
                <a:cubicBezTo>
                  <a:pt x="35" y="189"/>
                  <a:pt x="42" y="197"/>
                  <a:pt x="52" y="197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12" y="220"/>
                  <a:pt x="12" y="220"/>
                  <a:pt x="12" y="220"/>
                </a:cubicBezTo>
                <a:cubicBezTo>
                  <a:pt x="12" y="154"/>
                  <a:pt x="12" y="154"/>
                  <a:pt x="12" y="154"/>
                </a:cubicBezTo>
                <a:cubicBezTo>
                  <a:pt x="15" y="150"/>
                  <a:pt x="21" y="146"/>
                  <a:pt x="27" y="146"/>
                </a:cubicBezTo>
                <a:cubicBezTo>
                  <a:pt x="27" y="50"/>
                  <a:pt x="27" y="50"/>
                  <a:pt x="27" y="50"/>
                </a:cubicBezTo>
                <a:cubicBezTo>
                  <a:pt x="52" y="50"/>
                  <a:pt x="52" y="50"/>
                  <a:pt x="52" y="50"/>
                </a:cubicBezTo>
                <a:close/>
                <a:moveTo>
                  <a:pt x="52" y="232"/>
                </a:moveTo>
                <a:cubicBezTo>
                  <a:pt x="52" y="262"/>
                  <a:pt x="52" y="262"/>
                  <a:pt x="52" y="262"/>
                </a:cubicBezTo>
                <a:cubicBezTo>
                  <a:pt x="48" y="262"/>
                  <a:pt x="48" y="262"/>
                  <a:pt x="48" y="262"/>
                </a:cubicBezTo>
                <a:cubicBezTo>
                  <a:pt x="41" y="262"/>
                  <a:pt x="35" y="257"/>
                  <a:pt x="35" y="249"/>
                </a:cubicBezTo>
                <a:cubicBezTo>
                  <a:pt x="35" y="232"/>
                  <a:pt x="35" y="232"/>
                  <a:pt x="35" y="232"/>
                </a:cubicBezTo>
                <a:cubicBezTo>
                  <a:pt x="52" y="232"/>
                  <a:pt x="52" y="232"/>
                  <a:pt x="52" y="232"/>
                </a:cubicBezTo>
                <a:close/>
                <a:moveTo>
                  <a:pt x="12" y="114"/>
                </a:moveTo>
                <a:cubicBezTo>
                  <a:pt x="14" y="114"/>
                  <a:pt x="15" y="112"/>
                  <a:pt x="15" y="110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4"/>
                  <a:pt x="14" y="71"/>
                  <a:pt x="12" y="70"/>
                </a:cubicBezTo>
                <a:lnTo>
                  <a:pt x="12" y="114"/>
                </a:lnTo>
                <a:close/>
                <a:moveTo>
                  <a:pt x="12" y="70"/>
                </a:moveTo>
                <a:cubicBezTo>
                  <a:pt x="12" y="114"/>
                  <a:pt x="12" y="114"/>
                  <a:pt x="12" y="114"/>
                </a:cubicBezTo>
                <a:cubicBezTo>
                  <a:pt x="12" y="114"/>
                  <a:pt x="11" y="114"/>
                  <a:pt x="11" y="113"/>
                </a:cubicBezTo>
                <a:cubicBezTo>
                  <a:pt x="4" y="111"/>
                  <a:pt x="4" y="111"/>
                  <a:pt x="4" y="111"/>
                </a:cubicBezTo>
                <a:cubicBezTo>
                  <a:pt x="2" y="110"/>
                  <a:pt x="0" y="107"/>
                  <a:pt x="0" y="10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7"/>
                  <a:pt x="2" y="66"/>
                  <a:pt x="4" y="67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70"/>
                  <a:pt x="12" y="70"/>
                  <a:pt x="12" y="70"/>
                </a:cubicBezTo>
                <a:close/>
                <a:moveTo>
                  <a:pt x="12" y="154"/>
                </a:moveTo>
                <a:cubicBezTo>
                  <a:pt x="12" y="220"/>
                  <a:pt x="12" y="220"/>
                  <a:pt x="12" y="220"/>
                </a:cubicBezTo>
                <a:cubicBezTo>
                  <a:pt x="9" y="220"/>
                  <a:pt x="9" y="220"/>
                  <a:pt x="9" y="220"/>
                </a:cubicBezTo>
                <a:cubicBezTo>
                  <a:pt x="9" y="164"/>
                  <a:pt x="9" y="164"/>
                  <a:pt x="9" y="164"/>
                </a:cubicBezTo>
                <a:cubicBezTo>
                  <a:pt x="9" y="160"/>
                  <a:pt x="10" y="157"/>
                  <a:pt x="12" y="154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5" name="Freeform 76"/>
          <p:cNvSpPr>
            <a:spLocks noEditPoints="1"/>
          </p:cNvSpPr>
          <p:nvPr/>
        </p:nvSpPr>
        <p:spPr bwMode="auto">
          <a:xfrm>
            <a:off x="1226270" y="2699857"/>
            <a:ext cx="642938" cy="487363"/>
          </a:xfrm>
          <a:custGeom>
            <a:avLst/>
            <a:gdLst>
              <a:gd name="T0" fmla="*/ 271 w 295"/>
              <a:gd name="T1" fmla="*/ 0 h 224"/>
              <a:gd name="T2" fmla="*/ 277 w 295"/>
              <a:gd name="T3" fmla="*/ 35 h 224"/>
              <a:gd name="T4" fmla="*/ 224 w 295"/>
              <a:gd name="T5" fmla="*/ 224 h 224"/>
              <a:gd name="T6" fmla="*/ 248 w 295"/>
              <a:gd name="T7" fmla="*/ 188 h 224"/>
              <a:gd name="T8" fmla="*/ 249 w 295"/>
              <a:gd name="T9" fmla="*/ 29 h 224"/>
              <a:gd name="T10" fmla="*/ 224 w 295"/>
              <a:gd name="T11" fmla="*/ 194 h 224"/>
              <a:gd name="T12" fmla="*/ 224 w 295"/>
              <a:gd name="T13" fmla="*/ 16 h 224"/>
              <a:gd name="T14" fmla="*/ 224 w 295"/>
              <a:gd name="T15" fmla="*/ 208 h 224"/>
              <a:gd name="T16" fmla="*/ 224 w 295"/>
              <a:gd name="T17" fmla="*/ 179 h 224"/>
              <a:gd name="T18" fmla="*/ 224 w 295"/>
              <a:gd name="T19" fmla="*/ 194 h 224"/>
              <a:gd name="T20" fmla="*/ 201 w 295"/>
              <a:gd name="T21" fmla="*/ 128 h 224"/>
              <a:gd name="T22" fmla="*/ 203 w 295"/>
              <a:gd name="T23" fmla="*/ 98 h 224"/>
              <a:gd name="T24" fmla="*/ 195 w 295"/>
              <a:gd name="T25" fmla="*/ 67 h 224"/>
              <a:gd name="T26" fmla="*/ 187 w 295"/>
              <a:gd name="T27" fmla="*/ 128 h 224"/>
              <a:gd name="T28" fmla="*/ 187 w 295"/>
              <a:gd name="T29" fmla="*/ 100 h 224"/>
              <a:gd name="T30" fmla="*/ 190 w 295"/>
              <a:gd name="T31" fmla="*/ 75 h 224"/>
              <a:gd name="T32" fmla="*/ 187 w 295"/>
              <a:gd name="T33" fmla="*/ 0 h 224"/>
              <a:gd name="T34" fmla="*/ 187 w 295"/>
              <a:gd name="T35" fmla="*/ 0 h 224"/>
              <a:gd name="T36" fmla="*/ 147 w 295"/>
              <a:gd name="T37" fmla="*/ 208 h 224"/>
              <a:gd name="T38" fmla="*/ 182 w 295"/>
              <a:gd name="T39" fmla="*/ 67 h 224"/>
              <a:gd name="T40" fmla="*/ 168 w 295"/>
              <a:gd name="T41" fmla="*/ 109 h 224"/>
              <a:gd name="T42" fmla="*/ 187 w 295"/>
              <a:gd name="T43" fmla="*/ 194 h 224"/>
              <a:gd name="T44" fmla="*/ 148 w 295"/>
              <a:gd name="T45" fmla="*/ 125 h 224"/>
              <a:gd name="T46" fmla="*/ 147 w 295"/>
              <a:gd name="T47" fmla="*/ 106 h 224"/>
              <a:gd name="T48" fmla="*/ 184 w 295"/>
              <a:gd name="T49" fmla="*/ 70 h 224"/>
              <a:gd name="T50" fmla="*/ 187 w 295"/>
              <a:gd name="T51" fmla="*/ 91 h 224"/>
              <a:gd name="T52" fmla="*/ 179 w 295"/>
              <a:gd name="T53" fmla="*/ 116 h 224"/>
              <a:gd name="T54" fmla="*/ 187 w 295"/>
              <a:gd name="T55" fmla="*/ 100 h 224"/>
              <a:gd name="T56" fmla="*/ 147 w 295"/>
              <a:gd name="T57" fmla="*/ 16 h 224"/>
              <a:gd name="T58" fmla="*/ 147 w 295"/>
              <a:gd name="T59" fmla="*/ 208 h 224"/>
              <a:gd name="T60" fmla="*/ 147 w 295"/>
              <a:gd name="T61" fmla="*/ 106 h 224"/>
              <a:gd name="T62" fmla="*/ 127 w 295"/>
              <a:gd name="T63" fmla="*/ 121 h 224"/>
              <a:gd name="T64" fmla="*/ 147 w 295"/>
              <a:gd name="T65" fmla="*/ 137 h 224"/>
              <a:gd name="T66" fmla="*/ 102 w 295"/>
              <a:gd name="T67" fmla="*/ 156 h 224"/>
              <a:gd name="T68" fmla="*/ 109 w 295"/>
              <a:gd name="T69" fmla="*/ 113 h 224"/>
              <a:gd name="T70" fmla="*/ 100 w 295"/>
              <a:gd name="T71" fmla="*/ 93 h 224"/>
              <a:gd name="T72" fmla="*/ 111 w 295"/>
              <a:gd name="T73" fmla="*/ 97 h 224"/>
              <a:gd name="T74" fmla="*/ 99 w 295"/>
              <a:gd name="T75" fmla="*/ 88 h 224"/>
              <a:gd name="T76" fmla="*/ 101 w 295"/>
              <a:gd name="T77" fmla="*/ 150 h 224"/>
              <a:gd name="T78" fmla="*/ 99 w 295"/>
              <a:gd name="T79" fmla="*/ 123 h 224"/>
              <a:gd name="T80" fmla="*/ 0 w 295"/>
              <a:gd name="T81" fmla="*/ 23 h 224"/>
              <a:gd name="T82" fmla="*/ 99 w 295"/>
              <a:gd name="T83" fmla="*/ 208 h 224"/>
              <a:gd name="T84" fmla="*/ 17 w 295"/>
              <a:gd name="T85" fmla="*/ 35 h 224"/>
              <a:gd name="T86" fmla="*/ 99 w 295"/>
              <a:gd name="T87" fmla="*/ 29 h 224"/>
              <a:gd name="T88" fmla="*/ 79 w 295"/>
              <a:gd name="T89" fmla="*/ 129 h 224"/>
              <a:gd name="T90" fmla="*/ 99 w 295"/>
              <a:gd name="T91" fmla="*/ 157 h 224"/>
              <a:gd name="T92" fmla="*/ 30 w 295"/>
              <a:gd name="T93" fmla="*/ 45 h 224"/>
              <a:gd name="T94" fmla="*/ 99 w 295"/>
              <a:gd name="T95" fmla="*/ 115 h 224"/>
              <a:gd name="T96" fmla="*/ 99 w 295"/>
              <a:gd name="T97" fmla="*/ 123 h 224"/>
              <a:gd name="T98" fmla="*/ 91 w 295"/>
              <a:gd name="T99" fmla="*/ 13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5" h="224">
                <a:moveTo>
                  <a:pt x="271" y="224"/>
                </a:moveTo>
                <a:cubicBezTo>
                  <a:pt x="284" y="224"/>
                  <a:pt x="295" y="213"/>
                  <a:pt x="295" y="200"/>
                </a:cubicBezTo>
                <a:cubicBezTo>
                  <a:pt x="295" y="23"/>
                  <a:pt x="295" y="23"/>
                  <a:pt x="295" y="23"/>
                </a:cubicBezTo>
                <a:cubicBezTo>
                  <a:pt x="295" y="10"/>
                  <a:pt x="284" y="0"/>
                  <a:pt x="271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58" y="16"/>
                  <a:pt x="258" y="16"/>
                  <a:pt x="258" y="16"/>
                </a:cubicBezTo>
                <a:cubicBezTo>
                  <a:pt x="268" y="16"/>
                  <a:pt x="277" y="24"/>
                  <a:pt x="277" y="35"/>
                </a:cubicBezTo>
                <a:cubicBezTo>
                  <a:pt x="277" y="189"/>
                  <a:pt x="277" y="189"/>
                  <a:pt x="277" y="189"/>
                </a:cubicBezTo>
                <a:cubicBezTo>
                  <a:pt x="277" y="199"/>
                  <a:pt x="268" y="208"/>
                  <a:pt x="258" y="208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224" y="224"/>
                  <a:pt x="224" y="224"/>
                  <a:pt x="224" y="224"/>
                </a:cubicBezTo>
                <a:cubicBezTo>
                  <a:pt x="271" y="224"/>
                  <a:pt x="271" y="224"/>
                  <a:pt x="271" y="224"/>
                </a:cubicBezTo>
                <a:close/>
                <a:moveTo>
                  <a:pt x="224" y="194"/>
                </a:moveTo>
                <a:cubicBezTo>
                  <a:pt x="224" y="188"/>
                  <a:pt x="224" y="188"/>
                  <a:pt x="224" y="188"/>
                </a:cubicBezTo>
                <a:cubicBezTo>
                  <a:pt x="248" y="188"/>
                  <a:pt x="248" y="188"/>
                  <a:pt x="248" y="188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24" y="179"/>
                  <a:pt x="224" y="179"/>
                  <a:pt x="224" y="179"/>
                </a:cubicBezTo>
                <a:cubicBezTo>
                  <a:pt x="224" y="29"/>
                  <a:pt x="224" y="29"/>
                  <a:pt x="224" y="29"/>
                </a:cubicBezTo>
                <a:cubicBezTo>
                  <a:pt x="249" y="29"/>
                  <a:pt x="249" y="29"/>
                  <a:pt x="249" y="29"/>
                </a:cubicBezTo>
                <a:cubicBezTo>
                  <a:pt x="257" y="29"/>
                  <a:pt x="264" y="36"/>
                  <a:pt x="264" y="45"/>
                </a:cubicBezTo>
                <a:cubicBezTo>
                  <a:pt x="264" y="179"/>
                  <a:pt x="264" y="179"/>
                  <a:pt x="264" y="179"/>
                </a:cubicBezTo>
                <a:cubicBezTo>
                  <a:pt x="264" y="187"/>
                  <a:pt x="257" y="194"/>
                  <a:pt x="249" y="194"/>
                </a:cubicBezTo>
                <a:lnTo>
                  <a:pt x="224" y="194"/>
                </a:lnTo>
                <a:close/>
                <a:moveTo>
                  <a:pt x="224" y="0"/>
                </a:moveTo>
                <a:cubicBezTo>
                  <a:pt x="187" y="0"/>
                  <a:pt x="187" y="0"/>
                  <a:pt x="187" y="0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24" y="0"/>
                  <a:pt x="224" y="0"/>
                  <a:pt x="224" y="0"/>
                </a:cubicBezTo>
                <a:close/>
                <a:moveTo>
                  <a:pt x="187" y="224"/>
                </a:moveTo>
                <a:cubicBezTo>
                  <a:pt x="224" y="224"/>
                  <a:pt x="224" y="224"/>
                  <a:pt x="224" y="224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87" y="224"/>
                  <a:pt x="187" y="224"/>
                  <a:pt x="187" y="224"/>
                </a:cubicBezTo>
                <a:close/>
                <a:moveTo>
                  <a:pt x="224" y="29"/>
                </a:moveTo>
                <a:cubicBezTo>
                  <a:pt x="224" y="179"/>
                  <a:pt x="224" y="179"/>
                  <a:pt x="224" y="179"/>
                </a:cubicBezTo>
                <a:cubicBezTo>
                  <a:pt x="200" y="179"/>
                  <a:pt x="200" y="179"/>
                  <a:pt x="200" y="179"/>
                </a:cubicBezTo>
                <a:cubicBezTo>
                  <a:pt x="200" y="188"/>
                  <a:pt x="200" y="188"/>
                  <a:pt x="200" y="188"/>
                </a:cubicBezTo>
                <a:cubicBezTo>
                  <a:pt x="224" y="188"/>
                  <a:pt x="224" y="188"/>
                  <a:pt x="224" y="188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87" y="135"/>
                  <a:pt x="187" y="135"/>
                  <a:pt x="187" y="135"/>
                </a:cubicBezTo>
                <a:cubicBezTo>
                  <a:pt x="188" y="135"/>
                  <a:pt x="189" y="134"/>
                  <a:pt x="189" y="134"/>
                </a:cubicBezTo>
                <a:cubicBezTo>
                  <a:pt x="194" y="133"/>
                  <a:pt x="197" y="131"/>
                  <a:pt x="201" y="128"/>
                </a:cubicBezTo>
                <a:cubicBezTo>
                  <a:pt x="204" y="124"/>
                  <a:pt x="206" y="121"/>
                  <a:pt x="207" y="117"/>
                </a:cubicBezTo>
                <a:cubicBezTo>
                  <a:pt x="208" y="115"/>
                  <a:pt x="208" y="113"/>
                  <a:pt x="208" y="111"/>
                </a:cubicBezTo>
                <a:cubicBezTo>
                  <a:pt x="208" y="109"/>
                  <a:pt x="208" y="107"/>
                  <a:pt x="207" y="104"/>
                </a:cubicBezTo>
                <a:cubicBezTo>
                  <a:pt x="207" y="102"/>
                  <a:pt x="205" y="100"/>
                  <a:pt x="203" y="98"/>
                </a:cubicBezTo>
                <a:cubicBezTo>
                  <a:pt x="200" y="96"/>
                  <a:pt x="197" y="94"/>
                  <a:pt x="193" y="94"/>
                </a:cubicBezTo>
                <a:cubicBezTo>
                  <a:pt x="197" y="91"/>
                  <a:pt x="199" y="88"/>
                  <a:pt x="201" y="85"/>
                </a:cubicBezTo>
                <a:cubicBezTo>
                  <a:pt x="202" y="81"/>
                  <a:pt x="202" y="78"/>
                  <a:pt x="201" y="74"/>
                </a:cubicBezTo>
                <a:cubicBezTo>
                  <a:pt x="200" y="71"/>
                  <a:pt x="198" y="69"/>
                  <a:pt x="195" y="67"/>
                </a:cubicBezTo>
                <a:cubicBezTo>
                  <a:pt x="193" y="66"/>
                  <a:pt x="190" y="66"/>
                  <a:pt x="187" y="66"/>
                </a:cubicBezTo>
                <a:cubicBezTo>
                  <a:pt x="187" y="29"/>
                  <a:pt x="187" y="29"/>
                  <a:pt x="187" y="29"/>
                </a:cubicBezTo>
                <a:cubicBezTo>
                  <a:pt x="224" y="29"/>
                  <a:pt x="224" y="29"/>
                  <a:pt x="224" y="29"/>
                </a:cubicBezTo>
                <a:close/>
                <a:moveTo>
                  <a:pt x="187" y="128"/>
                </a:moveTo>
                <a:cubicBezTo>
                  <a:pt x="187" y="128"/>
                  <a:pt x="188" y="128"/>
                  <a:pt x="188" y="128"/>
                </a:cubicBezTo>
                <a:cubicBezTo>
                  <a:pt x="191" y="127"/>
                  <a:pt x="193" y="125"/>
                  <a:pt x="194" y="122"/>
                </a:cubicBezTo>
                <a:cubicBezTo>
                  <a:pt x="195" y="118"/>
                  <a:pt x="195" y="115"/>
                  <a:pt x="194" y="111"/>
                </a:cubicBezTo>
                <a:cubicBezTo>
                  <a:pt x="193" y="106"/>
                  <a:pt x="191" y="103"/>
                  <a:pt x="187" y="100"/>
                </a:cubicBezTo>
                <a:cubicBezTo>
                  <a:pt x="187" y="128"/>
                  <a:pt x="187" y="128"/>
                  <a:pt x="187" y="128"/>
                </a:cubicBezTo>
                <a:close/>
                <a:moveTo>
                  <a:pt x="187" y="91"/>
                </a:moveTo>
                <a:cubicBezTo>
                  <a:pt x="189" y="87"/>
                  <a:pt x="190" y="84"/>
                  <a:pt x="190" y="80"/>
                </a:cubicBezTo>
                <a:cubicBezTo>
                  <a:pt x="190" y="78"/>
                  <a:pt x="190" y="77"/>
                  <a:pt x="190" y="75"/>
                </a:cubicBezTo>
                <a:cubicBezTo>
                  <a:pt x="189" y="74"/>
                  <a:pt x="189" y="72"/>
                  <a:pt x="188" y="71"/>
                </a:cubicBezTo>
                <a:cubicBezTo>
                  <a:pt x="187" y="71"/>
                  <a:pt x="187" y="71"/>
                  <a:pt x="187" y="71"/>
                </a:cubicBezTo>
                <a:lnTo>
                  <a:pt x="187" y="91"/>
                </a:lnTo>
                <a:close/>
                <a:moveTo>
                  <a:pt x="18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187" y="0"/>
                  <a:pt x="187" y="0"/>
                  <a:pt x="187" y="0"/>
                </a:cubicBezTo>
                <a:close/>
                <a:moveTo>
                  <a:pt x="147" y="224"/>
                </a:moveTo>
                <a:cubicBezTo>
                  <a:pt x="187" y="224"/>
                  <a:pt x="187" y="224"/>
                  <a:pt x="187" y="224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7" y="224"/>
                  <a:pt x="147" y="224"/>
                  <a:pt x="147" y="224"/>
                </a:cubicBezTo>
                <a:close/>
                <a:moveTo>
                  <a:pt x="187" y="29"/>
                </a:moveTo>
                <a:cubicBezTo>
                  <a:pt x="187" y="66"/>
                  <a:pt x="187" y="66"/>
                  <a:pt x="187" y="66"/>
                </a:cubicBezTo>
                <a:cubicBezTo>
                  <a:pt x="185" y="66"/>
                  <a:pt x="184" y="66"/>
                  <a:pt x="182" y="67"/>
                </a:cubicBezTo>
                <a:cubicBezTo>
                  <a:pt x="176" y="68"/>
                  <a:pt x="172" y="71"/>
                  <a:pt x="169" y="75"/>
                </a:cubicBezTo>
                <a:cubicBezTo>
                  <a:pt x="167" y="80"/>
                  <a:pt x="166" y="84"/>
                  <a:pt x="167" y="88"/>
                </a:cubicBezTo>
                <a:cubicBezTo>
                  <a:pt x="168" y="93"/>
                  <a:pt x="172" y="97"/>
                  <a:pt x="177" y="98"/>
                </a:cubicBezTo>
                <a:cubicBezTo>
                  <a:pt x="173" y="101"/>
                  <a:pt x="169" y="105"/>
                  <a:pt x="168" y="109"/>
                </a:cubicBezTo>
                <a:cubicBezTo>
                  <a:pt x="166" y="113"/>
                  <a:pt x="165" y="117"/>
                  <a:pt x="167" y="122"/>
                </a:cubicBezTo>
                <a:cubicBezTo>
                  <a:pt x="168" y="126"/>
                  <a:pt x="170" y="130"/>
                  <a:pt x="175" y="133"/>
                </a:cubicBezTo>
                <a:cubicBezTo>
                  <a:pt x="178" y="135"/>
                  <a:pt x="182" y="135"/>
                  <a:pt x="187" y="135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48" y="125"/>
                  <a:pt x="148" y="125"/>
                  <a:pt x="148" y="125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47" y="115"/>
                  <a:pt x="147" y="115"/>
                  <a:pt x="147" y="115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47" y="29"/>
                  <a:pt x="147" y="29"/>
                  <a:pt x="147" y="29"/>
                </a:cubicBezTo>
                <a:cubicBezTo>
                  <a:pt x="187" y="29"/>
                  <a:pt x="187" y="29"/>
                  <a:pt x="187" y="29"/>
                </a:cubicBezTo>
                <a:close/>
                <a:moveTo>
                  <a:pt x="187" y="71"/>
                </a:moveTo>
                <a:cubicBezTo>
                  <a:pt x="186" y="70"/>
                  <a:pt x="185" y="70"/>
                  <a:pt x="184" y="70"/>
                </a:cubicBezTo>
                <a:cubicBezTo>
                  <a:pt x="181" y="71"/>
                  <a:pt x="179" y="73"/>
                  <a:pt x="178" y="76"/>
                </a:cubicBezTo>
                <a:cubicBezTo>
                  <a:pt x="177" y="78"/>
                  <a:pt x="177" y="81"/>
                  <a:pt x="178" y="83"/>
                </a:cubicBezTo>
                <a:cubicBezTo>
                  <a:pt x="179" y="88"/>
                  <a:pt x="181" y="91"/>
                  <a:pt x="185" y="93"/>
                </a:cubicBezTo>
                <a:cubicBezTo>
                  <a:pt x="186" y="92"/>
                  <a:pt x="187" y="91"/>
                  <a:pt x="187" y="91"/>
                </a:cubicBezTo>
                <a:cubicBezTo>
                  <a:pt x="187" y="71"/>
                  <a:pt x="187" y="71"/>
                  <a:pt x="187" y="71"/>
                </a:cubicBezTo>
                <a:close/>
                <a:moveTo>
                  <a:pt x="187" y="100"/>
                </a:moveTo>
                <a:cubicBezTo>
                  <a:pt x="187" y="100"/>
                  <a:pt x="186" y="100"/>
                  <a:pt x="186" y="99"/>
                </a:cubicBezTo>
                <a:cubicBezTo>
                  <a:pt x="181" y="104"/>
                  <a:pt x="179" y="110"/>
                  <a:pt x="179" y="116"/>
                </a:cubicBezTo>
                <a:cubicBezTo>
                  <a:pt x="179" y="118"/>
                  <a:pt x="179" y="120"/>
                  <a:pt x="180" y="121"/>
                </a:cubicBezTo>
                <a:cubicBezTo>
                  <a:pt x="180" y="124"/>
                  <a:pt x="182" y="126"/>
                  <a:pt x="183" y="127"/>
                </a:cubicBezTo>
                <a:cubicBezTo>
                  <a:pt x="184" y="128"/>
                  <a:pt x="186" y="128"/>
                  <a:pt x="187" y="128"/>
                </a:cubicBezTo>
                <a:lnTo>
                  <a:pt x="187" y="100"/>
                </a:lnTo>
                <a:close/>
                <a:moveTo>
                  <a:pt x="147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16"/>
                  <a:pt x="99" y="16"/>
                  <a:pt x="99" y="1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7" y="0"/>
                  <a:pt x="147" y="0"/>
                  <a:pt x="147" y="0"/>
                </a:cubicBezTo>
                <a:close/>
                <a:moveTo>
                  <a:pt x="99" y="224"/>
                </a:moveTo>
                <a:cubicBezTo>
                  <a:pt x="147" y="224"/>
                  <a:pt x="147" y="224"/>
                  <a:pt x="147" y="224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24"/>
                  <a:pt x="99" y="224"/>
                  <a:pt x="99" y="224"/>
                </a:cubicBezTo>
                <a:close/>
                <a:moveTo>
                  <a:pt x="147" y="29"/>
                </a:moveTo>
                <a:cubicBezTo>
                  <a:pt x="147" y="106"/>
                  <a:pt x="147" y="106"/>
                  <a:pt x="147" y="106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37" y="107"/>
                  <a:pt x="137" y="107"/>
                  <a:pt x="137" y="107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27" y="121"/>
                  <a:pt x="127" y="121"/>
                  <a:pt x="127" y="12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8" y="128"/>
                  <a:pt x="138" y="128"/>
                  <a:pt x="138" y="128"/>
                </a:cubicBezTo>
                <a:cubicBezTo>
                  <a:pt x="138" y="139"/>
                  <a:pt x="138" y="139"/>
                  <a:pt x="138" y="139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99" y="157"/>
                  <a:pt x="99" y="157"/>
                  <a:pt x="99" y="157"/>
                </a:cubicBezTo>
                <a:cubicBezTo>
                  <a:pt x="100" y="157"/>
                  <a:pt x="101" y="157"/>
                  <a:pt x="102" y="156"/>
                </a:cubicBezTo>
                <a:cubicBezTo>
                  <a:pt x="109" y="155"/>
                  <a:pt x="113" y="151"/>
                  <a:pt x="117" y="145"/>
                </a:cubicBezTo>
                <a:cubicBezTo>
                  <a:pt x="120" y="139"/>
                  <a:pt x="121" y="132"/>
                  <a:pt x="119" y="124"/>
                </a:cubicBezTo>
                <a:cubicBezTo>
                  <a:pt x="118" y="120"/>
                  <a:pt x="116" y="117"/>
                  <a:pt x="114" y="115"/>
                </a:cubicBezTo>
                <a:cubicBezTo>
                  <a:pt x="112" y="114"/>
                  <a:pt x="111" y="113"/>
                  <a:pt x="109" y="113"/>
                </a:cubicBezTo>
                <a:cubicBezTo>
                  <a:pt x="108" y="112"/>
                  <a:pt x="105" y="113"/>
                  <a:pt x="103" y="113"/>
                </a:cubicBezTo>
                <a:cubicBezTo>
                  <a:pt x="101" y="114"/>
                  <a:pt x="100" y="114"/>
                  <a:pt x="99" y="115"/>
                </a:cubicBezTo>
                <a:cubicBezTo>
                  <a:pt x="99" y="93"/>
                  <a:pt x="99" y="93"/>
                  <a:pt x="99" y="93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2" y="93"/>
                  <a:pt x="103" y="93"/>
                  <a:pt x="104" y="94"/>
                </a:cubicBezTo>
                <a:cubicBezTo>
                  <a:pt x="105" y="94"/>
                  <a:pt x="106" y="95"/>
                  <a:pt x="106" y="97"/>
                </a:cubicBezTo>
                <a:cubicBezTo>
                  <a:pt x="106" y="98"/>
                  <a:pt x="106" y="99"/>
                  <a:pt x="105" y="100"/>
                </a:cubicBezTo>
                <a:cubicBezTo>
                  <a:pt x="108" y="99"/>
                  <a:pt x="110" y="98"/>
                  <a:pt x="111" y="97"/>
                </a:cubicBezTo>
                <a:cubicBezTo>
                  <a:pt x="112" y="95"/>
                  <a:pt x="112" y="93"/>
                  <a:pt x="111" y="92"/>
                </a:cubicBezTo>
                <a:cubicBezTo>
                  <a:pt x="111" y="90"/>
                  <a:pt x="110" y="89"/>
                  <a:pt x="107" y="88"/>
                </a:cubicBezTo>
                <a:cubicBezTo>
                  <a:pt x="105" y="87"/>
                  <a:pt x="103" y="87"/>
                  <a:pt x="100" y="88"/>
                </a:cubicBezTo>
                <a:cubicBezTo>
                  <a:pt x="99" y="88"/>
                  <a:pt x="99" y="88"/>
                  <a:pt x="99" y="88"/>
                </a:cubicBezTo>
                <a:cubicBezTo>
                  <a:pt x="99" y="29"/>
                  <a:pt x="99" y="29"/>
                  <a:pt x="99" y="29"/>
                </a:cubicBezTo>
                <a:cubicBezTo>
                  <a:pt x="147" y="29"/>
                  <a:pt x="147" y="29"/>
                  <a:pt x="147" y="29"/>
                </a:cubicBezTo>
                <a:close/>
                <a:moveTo>
                  <a:pt x="99" y="150"/>
                </a:moveTo>
                <a:cubicBezTo>
                  <a:pt x="100" y="150"/>
                  <a:pt x="101" y="150"/>
                  <a:pt x="101" y="150"/>
                </a:cubicBezTo>
                <a:cubicBezTo>
                  <a:pt x="105" y="149"/>
                  <a:pt x="107" y="146"/>
                  <a:pt x="109" y="142"/>
                </a:cubicBezTo>
                <a:cubicBezTo>
                  <a:pt x="110" y="137"/>
                  <a:pt x="111" y="133"/>
                  <a:pt x="110" y="129"/>
                </a:cubicBezTo>
                <a:cubicBezTo>
                  <a:pt x="108" y="123"/>
                  <a:pt x="106" y="120"/>
                  <a:pt x="103" y="121"/>
                </a:cubicBezTo>
                <a:cubicBezTo>
                  <a:pt x="101" y="121"/>
                  <a:pt x="100" y="122"/>
                  <a:pt x="99" y="123"/>
                </a:cubicBezTo>
                <a:lnTo>
                  <a:pt x="99" y="150"/>
                </a:lnTo>
                <a:close/>
                <a:moveTo>
                  <a:pt x="99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3"/>
                  <a:pt x="10" y="224"/>
                  <a:pt x="23" y="224"/>
                </a:cubicBezTo>
                <a:cubicBezTo>
                  <a:pt x="99" y="224"/>
                  <a:pt x="99" y="224"/>
                  <a:pt x="99" y="224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26" y="208"/>
                  <a:pt x="17" y="199"/>
                  <a:pt x="17" y="189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0"/>
                  <a:pt x="99" y="0"/>
                  <a:pt x="99" y="0"/>
                </a:cubicBezTo>
                <a:close/>
                <a:moveTo>
                  <a:pt x="99" y="29"/>
                </a:moveTo>
                <a:cubicBezTo>
                  <a:pt x="99" y="88"/>
                  <a:pt x="99" y="88"/>
                  <a:pt x="99" y="88"/>
                </a:cubicBezTo>
                <a:cubicBezTo>
                  <a:pt x="93" y="89"/>
                  <a:pt x="89" y="93"/>
                  <a:pt x="85" y="97"/>
                </a:cubicBezTo>
                <a:cubicBezTo>
                  <a:pt x="82" y="102"/>
                  <a:pt x="80" y="109"/>
                  <a:pt x="79" y="116"/>
                </a:cubicBezTo>
                <a:cubicBezTo>
                  <a:pt x="78" y="120"/>
                  <a:pt x="78" y="124"/>
                  <a:pt x="79" y="129"/>
                </a:cubicBezTo>
                <a:cubicBezTo>
                  <a:pt x="79" y="134"/>
                  <a:pt x="80" y="138"/>
                  <a:pt x="81" y="142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2" y="146"/>
                  <a:pt x="82" y="148"/>
                  <a:pt x="83" y="150"/>
                </a:cubicBezTo>
                <a:cubicBezTo>
                  <a:pt x="86" y="156"/>
                  <a:pt x="92" y="158"/>
                  <a:pt x="99" y="157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37" y="194"/>
                  <a:pt x="30" y="187"/>
                  <a:pt x="30" y="179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36"/>
                  <a:pt x="37" y="29"/>
                  <a:pt x="46" y="29"/>
                </a:cubicBezTo>
                <a:cubicBezTo>
                  <a:pt x="99" y="29"/>
                  <a:pt x="99" y="29"/>
                  <a:pt x="99" y="29"/>
                </a:cubicBezTo>
                <a:close/>
                <a:moveTo>
                  <a:pt x="99" y="93"/>
                </a:moveTo>
                <a:cubicBezTo>
                  <a:pt x="99" y="115"/>
                  <a:pt x="99" y="115"/>
                  <a:pt x="99" y="115"/>
                </a:cubicBezTo>
                <a:cubicBezTo>
                  <a:pt x="98" y="115"/>
                  <a:pt x="97" y="116"/>
                  <a:pt x="96" y="118"/>
                </a:cubicBezTo>
                <a:cubicBezTo>
                  <a:pt x="94" y="120"/>
                  <a:pt x="93" y="122"/>
                  <a:pt x="94" y="125"/>
                </a:cubicBezTo>
                <a:cubicBezTo>
                  <a:pt x="94" y="127"/>
                  <a:pt x="95" y="128"/>
                  <a:pt x="97" y="129"/>
                </a:cubicBezTo>
                <a:cubicBezTo>
                  <a:pt x="97" y="127"/>
                  <a:pt x="98" y="125"/>
                  <a:pt x="99" y="12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8" y="150"/>
                  <a:pt x="97" y="149"/>
                  <a:pt x="96" y="149"/>
                </a:cubicBezTo>
                <a:cubicBezTo>
                  <a:pt x="95" y="148"/>
                  <a:pt x="94" y="146"/>
                  <a:pt x="93" y="142"/>
                </a:cubicBezTo>
                <a:cubicBezTo>
                  <a:pt x="92" y="140"/>
                  <a:pt x="92" y="137"/>
                  <a:pt x="91" y="133"/>
                </a:cubicBezTo>
                <a:cubicBezTo>
                  <a:pt x="91" y="128"/>
                  <a:pt x="90" y="124"/>
                  <a:pt x="90" y="119"/>
                </a:cubicBezTo>
                <a:cubicBezTo>
                  <a:pt x="90" y="111"/>
                  <a:pt x="91" y="104"/>
                  <a:pt x="93" y="100"/>
                </a:cubicBezTo>
                <a:cubicBezTo>
                  <a:pt x="95" y="97"/>
                  <a:pt x="97" y="94"/>
                  <a:pt x="99" y="93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6" name="Freeform 77"/>
          <p:cNvSpPr>
            <a:spLocks/>
          </p:cNvSpPr>
          <p:nvPr/>
        </p:nvSpPr>
        <p:spPr bwMode="auto">
          <a:xfrm>
            <a:off x="1507258" y="1985482"/>
            <a:ext cx="214313" cy="160338"/>
          </a:xfrm>
          <a:custGeom>
            <a:avLst/>
            <a:gdLst>
              <a:gd name="T0" fmla="*/ 69 w 98"/>
              <a:gd name="T1" fmla="*/ 0 h 74"/>
              <a:gd name="T2" fmla="*/ 49 w 98"/>
              <a:gd name="T3" fmla="*/ 8 h 74"/>
              <a:gd name="T4" fmla="*/ 30 w 98"/>
              <a:gd name="T5" fmla="*/ 0 h 74"/>
              <a:gd name="T6" fmla="*/ 0 w 98"/>
              <a:gd name="T7" fmla="*/ 29 h 74"/>
              <a:gd name="T8" fmla="*/ 51 w 98"/>
              <a:gd name="T9" fmla="*/ 74 h 74"/>
              <a:gd name="T10" fmla="*/ 98 w 98"/>
              <a:gd name="T11" fmla="*/ 29 h 74"/>
              <a:gd name="T12" fmla="*/ 69 w 98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74">
                <a:moveTo>
                  <a:pt x="69" y="0"/>
                </a:moveTo>
                <a:cubicBezTo>
                  <a:pt x="61" y="0"/>
                  <a:pt x="54" y="3"/>
                  <a:pt x="49" y="8"/>
                </a:cubicBezTo>
                <a:cubicBezTo>
                  <a:pt x="44" y="3"/>
                  <a:pt x="37" y="0"/>
                  <a:pt x="30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7"/>
                  <a:pt x="15" y="74"/>
                  <a:pt x="51" y="74"/>
                </a:cubicBezTo>
                <a:cubicBezTo>
                  <a:pt x="88" y="74"/>
                  <a:pt x="98" y="45"/>
                  <a:pt x="98" y="29"/>
                </a:cubicBezTo>
                <a:cubicBezTo>
                  <a:pt x="98" y="13"/>
                  <a:pt x="85" y="0"/>
                  <a:pt x="69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7" name="Freeform 78"/>
          <p:cNvSpPr>
            <a:spLocks/>
          </p:cNvSpPr>
          <p:nvPr/>
        </p:nvSpPr>
        <p:spPr bwMode="auto">
          <a:xfrm>
            <a:off x="1602508" y="1944207"/>
            <a:ext cx="58738" cy="73025"/>
          </a:xfrm>
          <a:custGeom>
            <a:avLst/>
            <a:gdLst>
              <a:gd name="T0" fmla="*/ 6 w 27"/>
              <a:gd name="T1" fmla="*/ 34 h 34"/>
              <a:gd name="T2" fmla="*/ 13 w 27"/>
              <a:gd name="T3" fmla="*/ 0 h 34"/>
              <a:gd name="T4" fmla="*/ 27 w 27"/>
              <a:gd name="T5" fmla="*/ 3 h 34"/>
              <a:gd name="T6" fmla="*/ 6 w 27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34">
                <a:moveTo>
                  <a:pt x="6" y="34"/>
                </a:moveTo>
                <a:cubicBezTo>
                  <a:pt x="0" y="22"/>
                  <a:pt x="4" y="9"/>
                  <a:pt x="13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4" y="10"/>
                  <a:pt x="6" y="18"/>
                  <a:pt x="6" y="34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8" name="Freeform 79"/>
          <p:cNvSpPr>
            <a:spLocks noEditPoints="1"/>
          </p:cNvSpPr>
          <p:nvPr/>
        </p:nvSpPr>
        <p:spPr bwMode="auto">
          <a:xfrm>
            <a:off x="1269133" y="3280882"/>
            <a:ext cx="225425" cy="312738"/>
          </a:xfrm>
          <a:custGeom>
            <a:avLst/>
            <a:gdLst>
              <a:gd name="T0" fmla="*/ 87 w 103"/>
              <a:gd name="T1" fmla="*/ 88 h 143"/>
              <a:gd name="T2" fmla="*/ 103 w 103"/>
              <a:gd name="T3" fmla="*/ 112 h 143"/>
              <a:gd name="T4" fmla="*/ 102 w 103"/>
              <a:gd name="T5" fmla="*/ 143 h 143"/>
              <a:gd name="T6" fmla="*/ 87 w 103"/>
              <a:gd name="T7" fmla="*/ 137 h 143"/>
              <a:gd name="T8" fmla="*/ 87 w 103"/>
              <a:gd name="T9" fmla="*/ 134 h 143"/>
              <a:gd name="T10" fmla="*/ 91 w 103"/>
              <a:gd name="T11" fmla="*/ 136 h 143"/>
              <a:gd name="T12" fmla="*/ 100 w 103"/>
              <a:gd name="T13" fmla="*/ 130 h 143"/>
              <a:gd name="T14" fmla="*/ 100 w 103"/>
              <a:gd name="T15" fmla="*/ 113 h 143"/>
              <a:gd name="T16" fmla="*/ 100 w 103"/>
              <a:gd name="T17" fmla="*/ 113 h 143"/>
              <a:gd name="T18" fmla="*/ 99 w 103"/>
              <a:gd name="T19" fmla="*/ 111 h 143"/>
              <a:gd name="T20" fmla="*/ 92 w 103"/>
              <a:gd name="T21" fmla="*/ 110 h 143"/>
              <a:gd name="T22" fmla="*/ 90 w 103"/>
              <a:gd name="T23" fmla="*/ 116 h 143"/>
              <a:gd name="T24" fmla="*/ 87 w 103"/>
              <a:gd name="T25" fmla="*/ 115 h 143"/>
              <a:gd name="T26" fmla="*/ 87 w 103"/>
              <a:gd name="T27" fmla="*/ 88 h 143"/>
              <a:gd name="T28" fmla="*/ 73 w 103"/>
              <a:gd name="T29" fmla="*/ 132 h 143"/>
              <a:gd name="T30" fmla="*/ 32 w 103"/>
              <a:gd name="T31" fmla="*/ 70 h 143"/>
              <a:gd name="T32" fmla="*/ 28 w 103"/>
              <a:gd name="T33" fmla="*/ 68 h 143"/>
              <a:gd name="T34" fmla="*/ 28 w 103"/>
              <a:gd name="T35" fmla="*/ 67 h 143"/>
              <a:gd name="T36" fmla="*/ 28 w 103"/>
              <a:gd name="T37" fmla="*/ 63 h 143"/>
              <a:gd name="T38" fmla="*/ 29 w 103"/>
              <a:gd name="T39" fmla="*/ 65 h 143"/>
              <a:gd name="T40" fmla="*/ 34 w 103"/>
              <a:gd name="T41" fmla="*/ 66 h 143"/>
              <a:gd name="T42" fmla="*/ 41 w 103"/>
              <a:gd name="T43" fmla="*/ 61 h 143"/>
              <a:gd name="T44" fmla="*/ 41 w 103"/>
              <a:gd name="T45" fmla="*/ 61 h 143"/>
              <a:gd name="T46" fmla="*/ 37 w 103"/>
              <a:gd name="T47" fmla="*/ 59 h 143"/>
              <a:gd name="T48" fmla="*/ 28 w 103"/>
              <a:gd name="T49" fmla="*/ 45 h 143"/>
              <a:gd name="T50" fmla="*/ 28 w 103"/>
              <a:gd name="T51" fmla="*/ 26 h 143"/>
              <a:gd name="T52" fmla="*/ 39 w 103"/>
              <a:gd name="T53" fmla="*/ 19 h 143"/>
              <a:gd name="T54" fmla="*/ 44 w 103"/>
              <a:gd name="T55" fmla="*/ 21 h 143"/>
              <a:gd name="T56" fmla="*/ 61 w 103"/>
              <a:gd name="T57" fmla="*/ 46 h 143"/>
              <a:gd name="T58" fmla="*/ 61 w 103"/>
              <a:gd name="T59" fmla="*/ 50 h 143"/>
              <a:gd name="T60" fmla="*/ 87 w 103"/>
              <a:gd name="T61" fmla="*/ 88 h 143"/>
              <a:gd name="T62" fmla="*/ 87 w 103"/>
              <a:gd name="T63" fmla="*/ 115 h 143"/>
              <a:gd name="T64" fmla="*/ 84 w 103"/>
              <a:gd name="T65" fmla="*/ 116 h 143"/>
              <a:gd name="T66" fmla="*/ 82 w 103"/>
              <a:gd name="T67" fmla="*/ 122 h 143"/>
              <a:gd name="T68" fmla="*/ 75 w 103"/>
              <a:gd name="T69" fmla="*/ 121 h 143"/>
              <a:gd name="T70" fmla="*/ 74 w 103"/>
              <a:gd name="T71" fmla="*/ 128 h 143"/>
              <a:gd name="T72" fmla="*/ 75 w 103"/>
              <a:gd name="T73" fmla="*/ 130 h 143"/>
              <a:gd name="T74" fmla="*/ 87 w 103"/>
              <a:gd name="T75" fmla="*/ 134 h 143"/>
              <a:gd name="T76" fmla="*/ 87 w 103"/>
              <a:gd name="T77" fmla="*/ 137 h 143"/>
              <a:gd name="T78" fmla="*/ 73 w 103"/>
              <a:gd name="T79" fmla="*/ 132 h 143"/>
              <a:gd name="T80" fmla="*/ 28 w 103"/>
              <a:gd name="T81" fmla="*/ 4 h 143"/>
              <a:gd name="T82" fmla="*/ 28 w 103"/>
              <a:gd name="T83" fmla="*/ 24 h 143"/>
              <a:gd name="T84" fmla="*/ 36 w 103"/>
              <a:gd name="T85" fmla="*/ 15 h 143"/>
              <a:gd name="T86" fmla="*/ 32 w 103"/>
              <a:gd name="T87" fmla="*/ 8 h 143"/>
              <a:gd name="T88" fmla="*/ 28 w 103"/>
              <a:gd name="T89" fmla="*/ 4 h 143"/>
              <a:gd name="T90" fmla="*/ 28 w 103"/>
              <a:gd name="T91" fmla="*/ 67 h 143"/>
              <a:gd name="T92" fmla="*/ 11 w 103"/>
              <a:gd name="T93" fmla="*/ 43 h 143"/>
              <a:gd name="T94" fmla="*/ 11 w 103"/>
              <a:gd name="T95" fmla="*/ 37 h 143"/>
              <a:gd name="T96" fmla="*/ 5 w 103"/>
              <a:gd name="T97" fmla="*/ 27 h 143"/>
              <a:gd name="T98" fmla="*/ 9 w 103"/>
              <a:gd name="T99" fmla="*/ 4 h 143"/>
              <a:gd name="T100" fmla="*/ 28 w 103"/>
              <a:gd name="T101" fmla="*/ 4 h 143"/>
              <a:gd name="T102" fmla="*/ 28 w 103"/>
              <a:gd name="T103" fmla="*/ 24 h 143"/>
              <a:gd name="T104" fmla="*/ 21 w 103"/>
              <a:gd name="T105" fmla="*/ 31 h 143"/>
              <a:gd name="T106" fmla="*/ 28 w 103"/>
              <a:gd name="T107" fmla="*/ 26 h 143"/>
              <a:gd name="T108" fmla="*/ 28 w 103"/>
              <a:gd name="T109" fmla="*/ 45 h 143"/>
              <a:gd name="T110" fmla="*/ 22 w 103"/>
              <a:gd name="T111" fmla="*/ 37 h 143"/>
              <a:gd name="T112" fmla="*/ 22 w 103"/>
              <a:gd name="T113" fmla="*/ 33 h 143"/>
              <a:gd name="T114" fmla="*/ 15 w 103"/>
              <a:gd name="T115" fmla="*/ 37 h 143"/>
              <a:gd name="T116" fmla="*/ 14 w 103"/>
              <a:gd name="T117" fmla="*/ 43 h 143"/>
              <a:gd name="T118" fmla="*/ 28 w 103"/>
              <a:gd name="T119" fmla="*/ 63 h 143"/>
              <a:gd name="T120" fmla="*/ 28 w 103"/>
              <a:gd name="T121" fmla="*/ 6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3" h="143">
                <a:moveTo>
                  <a:pt x="87" y="88"/>
                </a:moveTo>
                <a:cubicBezTo>
                  <a:pt x="103" y="112"/>
                  <a:pt x="103" y="112"/>
                  <a:pt x="103" y="112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8" y="109"/>
                  <a:pt x="95" y="108"/>
                  <a:pt x="92" y="110"/>
                </a:cubicBezTo>
                <a:cubicBezTo>
                  <a:pt x="90" y="111"/>
                  <a:pt x="89" y="114"/>
                  <a:pt x="90" y="116"/>
                </a:cubicBezTo>
                <a:cubicBezTo>
                  <a:pt x="89" y="115"/>
                  <a:pt x="88" y="115"/>
                  <a:pt x="87" y="115"/>
                </a:cubicBezTo>
                <a:lnTo>
                  <a:pt x="87" y="88"/>
                </a:lnTo>
                <a:close/>
                <a:moveTo>
                  <a:pt x="73" y="132"/>
                </a:moveTo>
                <a:cubicBezTo>
                  <a:pt x="32" y="70"/>
                  <a:pt x="32" y="70"/>
                  <a:pt x="32" y="70"/>
                </a:cubicBezTo>
                <a:cubicBezTo>
                  <a:pt x="30" y="70"/>
                  <a:pt x="29" y="69"/>
                  <a:pt x="28" y="68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3"/>
                  <a:pt x="28" y="63"/>
                  <a:pt x="28" y="63"/>
                </a:cubicBezTo>
                <a:cubicBezTo>
                  <a:pt x="29" y="65"/>
                  <a:pt x="29" y="65"/>
                  <a:pt x="29" y="65"/>
                </a:cubicBezTo>
                <a:cubicBezTo>
                  <a:pt x="30" y="67"/>
                  <a:pt x="33" y="67"/>
                  <a:pt x="34" y="66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0" y="61"/>
                  <a:pt x="38" y="61"/>
                  <a:pt x="37" y="59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26"/>
                  <a:pt x="28" y="26"/>
                  <a:pt x="28" y="26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8"/>
                  <a:pt x="43" y="19"/>
                  <a:pt x="44" y="21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7"/>
                  <a:pt x="62" y="49"/>
                  <a:pt x="61" y="50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115"/>
                  <a:pt x="87" y="115"/>
                  <a:pt x="87" y="115"/>
                </a:cubicBezTo>
                <a:cubicBezTo>
                  <a:pt x="86" y="115"/>
                  <a:pt x="85" y="115"/>
                  <a:pt x="84" y="116"/>
                </a:cubicBezTo>
                <a:cubicBezTo>
                  <a:pt x="82" y="117"/>
                  <a:pt x="81" y="120"/>
                  <a:pt x="82" y="122"/>
                </a:cubicBezTo>
                <a:cubicBezTo>
                  <a:pt x="80" y="120"/>
                  <a:pt x="77" y="120"/>
                  <a:pt x="75" y="121"/>
                </a:cubicBezTo>
                <a:cubicBezTo>
                  <a:pt x="73" y="123"/>
                  <a:pt x="72" y="126"/>
                  <a:pt x="74" y="128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73" y="132"/>
                  <a:pt x="73" y="132"/>
                  <a:pt x="73" y="132"/>
                </a:cubicBezTo>
                <a:close/>
                <a:moveTo>
                  <a:pt x="28" y="4"/>
                </a:moveTo>
                <a:cubicBezTo>
                  <a:pt x="28" y="24"/>
                  <a:pt x="28" y="24"/>
                  <a:pt x="28" y="24"/>
                </a:cubicBezTo>
                <a:cubicBezTo>
                  <a:pt x="36" y="15"/>
                  <a:pt x="36" y="15"/>
                  <a:pt x="36" y="15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7"/>
                  <a:pt x="29" y="5"/>
                  <a:pt x="28" y="4"/>
                </a:cubicBezTo>
                <a:close/>
                <a:moveTo>
                  <a:pt x="28" y="67"/>
                </a:moveTo>
                <a:cubicBezTo>
                  <a:pt x="11" y="43"/>
                  <a:pt x="11" y="43"/>
                  <a:pt x="11" y="43"/>
                </a:cubicBezTo>
                <a:cubicBezTo>
                  <a:pt x="10" y="41"/>
                  <a:pt x="10" y="38"/>
                  <a:pt x="11" y="37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19"/>
                  <a:pt x="2" y="9"/>
                  <a:pt x="9" y="4"/>
                </a:cubicBezTo>
                <a:cubicBezTo>
                  <a:pt x="15" y="0"/>
                  <a:pt x="22" y="0"/>
                  <a:pt x="28" y="4"/>
                </a:cubicBezTo>
                <a:cubicBezTo>
                  <a:pt x="28" y="24"/>
                  <a:pt x="28" y="24"/>
                  <a:pt x="28" y="24"/>
                </a:cubicBezTo>
                <a:cubicBezTo>
                  <a:pt x="21" y="31"/>
                  <a:pt x="21" y="31"/>
                  <a:pt x="21" y="31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22" y="37"/>
                  <a:pt x="22" y="37"/>
                  <a:pt x="22" y="37"/>
                </a:cubicBezTo>
                <a:cubicBezTo>
                  <a:pt x="21" y="36"/>
                  <a:pt x="21" y="34"/>
                  <a:pt x="22" y="33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9"/>
                  <a:pt x="13" y="41"/>
                  <a:pt x="14" y="43"/>
                </a:cubicBezTo>
                <a:cubicBezTo>
                  <a:pt x="28" y="63"/>
                  <a:pt x="28" y="63"/>
                  <a:pt x="28" y="63"/>
                </a:cubicBezTo>
                <a:lnTo>
                  <a:pt x="28" y="67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9" name="Freeform 80"/>
          <p:cNvSpPr>
            <a:spLocks noEditPoints="1"/>
          </p:cNvSpPr>
          <p:nvPr/>
        </p:nvSpPr>
        <p:spPr bwMode="auto">
          <a:xfrm>
            <a:off x="3001095" y="1677507"/>
            <a:ext cx="282575" cy="309563"/>
          </a:xfrm>
          <a:custGeom>
            <a:avLst/>
            <a:gdLst>
              <a:gd name="T0" fmla="*/ 101 w 130"/>
              <a:gd name="T1" fmla="*/ 65 h 142"/>
              <a:gd name="T2" fmla="*/ 97 w 130"/>
              <a:gd name="T3" fmla="*/ 81 h 142"/>
              <a:gd name="T4" fmla="*/ 97 w 130"/>
              <a:gd name="T5" fmla="*/ 94 h 142"/>
              <a:gd name="T6" fmla="*/ 100 w 130"/>
              <a:gd name="T7" fmla="*/ 95 h 142"/>
              <a:gd name="T8" fmla="*/ 111 w 130"/>
              <a:gd name="T9" fmla="*/ 112 h 142"/>
              <a:gd name="T10" fmla="*/ 97 w 130"/>
              <a:gd name="T11" fmla="*/ 103 h 142"/>
              <a:gd name="T12" fmla="*/ 97 w 130"/>
              <a:gd name="T13" fmla="*/ 28 h 142"/>
              <a:gd name="T14" fmla="*/ 111 w 130"/>
              <a:gd name="T15" fmla="*/ 19 h 142"/>
              <a:gd name="T16" fmla="*/ 100 w 130"/>
              <a:gd name="T17" fmla="*/ 35 h 142"/>
              <a:gd name="T18" fmla="*/ 97 w 130"/>
              <a:gd name="T19" fmla="*/ 36 h 142"/>
              <a:gd name="T20" fmla="*/ 127 w 130"/>
              <a:gd name="T21" fmla="*/ 62 h 142"/>
              <a:gd name="T22" fmla="*/ 108 w 130"/>
              <a:gd name="T23" fmla="*/ 65 h 142"/>
              <a:gd name="T24" fmla="*/ 127 w 130"/>
              <a:gd name="T25" fmla="*/ 69 h 142"/>
              <a:gd name="T26" fmla="*/ 127 w 130"/>
              <a:gd name="T27" fmla="*/ 62 h 142"/>
              <a:gd name="T28" fmla="*/ 67 w 130"/>
              <a:gd name="T29" fmla="*/ 142 h 142"/>
              <a:gd name="T30" fmla="*/ 85 w 130"/>
              <a:gd name="T31" fmla="*/ 95 h 142"/>
              <a:gd name="T32" fmla="*/ 97 w 130"/>
              <a:gd name="T33" fmla="*/ 50 h 142"/>
              <a:gd name="T34" fmla="*/ 65 w 130"/>
              <a:gd name="T35" fmla="*/ 37 h 142"/>
              <a:gd name="T36" fmla="*/ 93 w 130"/>
              <a:gd name="T37" fmla="*/ 65 h 142"/>
              <a:gd name="T38" fmla="*/ 79 w 130"/>
              <a:gd name="T39" fmla="*/ 90 h 142"/>
              <a:gd name="T40" fmla="*/ 78 w 130"/>
              <a:gd name="T41" fmla="*/ 110 h 142"/>
              <a:gd name="T42" fmla="*/ 65 w 130"/>
              <a:gd name="T43" fmla="*/ 142 h 142"/>
              <a:gd name="T44" fmla="*/ 97 w 130"/>
              <a:gd name="T45" fmla="*/ 36 h 142"/>
              <a:gd name="T46" fmla="*/ 95 w 130"/>
              <a:gd name="T47" fmla="*/ 31 h 142"/>
              <a:gd name="T48" fmla="*/ 97 w 130"/>
              <a:gd name="T49" fmla="*/ 94 h 142"/>
              <a:gd name="T50" fmla="*/ 95 w 130"/>
              <a:gd name="T51" fmla="*/ 100 h 142"/>
              <a:gd name="T52" fmla="*/ 97 w 130"/>
              <a:gd name="T53" fmla="*/ 94 h 142"/>
              <a:gd name="T54" fmla="*/ 65 w 130"/>
              <a:gd name="T55" fmla="*/ 0 h 142"/>
              <a:gd name="T56" fmla="*/ 68 w 130"/>
              <a:gd name="T57" fmla="*/ 3 h 142"/>
              <a:gd name="T58" fmla="*/ 65 w 130"/>
              <a:gd name="T59" fmla="*/ 23 h 142"/>
              <a:gd name="T60" fmla="*/ 65 w 130"/>
              <a:gd name="T61" fmla="*/ 23 h 142"/>
              <a:gd name="T62" fmla="*/ 32 w 130"/>
              <a:gd name="T63" fmla="*/ 50 h 142"/>
              <a:gd name="T64" fmla="*/ 45 w 130"/>
              <a:gd name="T65" fmla="*/ 96 h 142"/>
              <a:gd name="T66" fmla="*/ 63 w 130"/>
              <a:gd name="T67" fmla="*/ 142 h 142"/>
              <a:gd name="T68" fmla="*/ 65 w 130"/>
              <a:gd name="T69" fmla="*/ 110 h 142"/>
              <a:gd name="T70" fmla="*/ 52 w 130"/>
              <a:gd name="T71" fmla="*/ 93 h 142"/>
              <a:gd name="T72" fmla="*/ 36 w 130"/>
              <a:gd name="T73" fmla="*/ 65 h 142"/>
              <a:gd name="T74" fmla="*/ 65 w 130"/>
              <a:gd name="T75" fmla="*/ 37 h 142"/>
              <a:gd name="T76" fmla="*/ 65 w 130"/>
              <a:gd name="T77" fmla="*/ 29 h 142"/>
              <a:gd name="T78" fmla="*/ 65 w 130"/>
              <a:gd name="T79" fmla="*/ 0 h 142"/>
              <a:gd name="T80" fmla="*/ 62 w 130"/>
              <a:gd name="T81" fmla="*/ 20 h 142"/>
              <a:gd name="T82" fmla="*/ 65 w 130"/>
              <a:gd name="T83" fmla="*/ 0 h 142"/>
              <a:gd name="T84" fmla="*/ 32 w 130"/>
              <a:gd name="T85" fmla="*/ 94 h 142"/>
              <a:gd name="T86" fmla="*/ 35 w 130"/>
              <a:gd name="T87" fmla="*/ 100 h 142"/>
              <a:gd name="T88" fmla="*/ 32 w 130"/>
              <a:gd name="T89" fmla="*/ 36 h 142"/>
              <a:gd name="T90" fmla="*/ 35 w 130"/>
              <a:gd name="T91" fmla="*/ 31 h 142"/>
              <a:gd name="T92" fmla="*/ 32 w 130"/>
              <a:gd name="T93" fmla="*/ 36 h 142"/>
              <a:gd name="T94" fmla="*/ 29 w 130"/>
              <a:gd name="T95" fmla="*/ 65 h 142"/>
              <a:gd name="T96" fmla="*/ 32 w 130"/>
              <a:gd name="T97" fmla="*/ 50 h 142"/>
              <a:gd name="T98" fmla="*/ 32 w 130"/>
              <a:gd name="T99" fmla="*/ 36 h 142"/>
              <a:gd name="T100" fmla="*/ 30 w 130"/>
              <a:gd name="T101" fmla="*/ 35 h 142"/>
              <a:gd name="T102" fmla="*/ 19 w 130"/>
              <a:gd name="T103" fmla="*/ 19 h 142"/>
              <a:gd name="T104" fmla="*/ 32 w 130"/>
              <a:gd name="T105" fmla="*/ 28 h 142"/>
              <a:gd name="T106" fmla="*/ 32 w 130"/>
              <a:gd name="T107" fmla="*/ 103 h 142"/>
              <a:gd name="T108" fmla="*/ 19 w 130"/>
              <a:gd name="T109" fmla="*/ 112 h 142"/>
              <a:gd name="T110" fmla="*/ 30 w 130"/>
              <a:gd name="T111" fmla="*/ 95 h 142"/>
              <a:gd name="T112" fmla="*/ 32 w 130"/>
              <a:gd name="T113" fmla="*/ 94 h 142"/>
              <a:gd name="T114" fmla="*/ 22 w 130"/>
              <a:gd name="T115" fmla="*/ 65 h 142"/>
              <a:gd name="T116" fmla="*/ 3 w 130"/>
              <a:gd name="T117" fmla="*/ 62 h 142"/>
              <a:gd name="T118" fmla="*/ 3 w 130"/>
              <a:gd name="T119" fmla="*/ 69 h 142"/>
              <a:gd name="T120" fmla="*/ 22 w 130"/>
              <a:gd name="T121" fmla="*/ 6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0" h="142">
                <a:moveTo>
                  <a:pt x="97" y="81"/>
                </a:moveTo>
                <a:cubicBezTo>
                  <a:pt x="100" y="76"/>
                  <a:pt x="101" y="71"/>
                  <a:pt x="101" y="65"/>
                </a:cubicBezTo>
                <a:cubicBezTo>
                  <a:pt x="101" y="60"/>
                  <a:pt x="100" y="55"/>
                  <a:pt x="97" y="50"/>
                </a:cubicBezTo>
                <a:cubicBezTo>
                  <a:pt x="97" y="81"/>
                  <a:pt x="97" y="81"/>
                  <a:pt x="97" y="81"/>
                </a:cubicBezTo>
                <a:close/>
                <a:moveTo>
                  <a:pt x="97" y="103"/>
                </a:moveTo>
                <a:cubicBezTo>
                  <a:pt x="97" y="94"/>
                  <a:pt x="97" y="94"/>
                  <a:pt x="97" y="94"/>
                </a:cubicBezTo>
                <a:cubicBezTo>
                  <a:pt x="98" y="94"/>
                  <a:pt x="99" y="95"/>
                  <a:pt x="100" y="95"/>
                </a:cubicBezTo>
                <a:cubicBezTo>
                  <a:pt x="100" y="95"/>
                  <a:pt x="100" y="95"/>
                  <a:pt x="100" y="95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3" y="108"/>
                  <a:pt x="113" y="110"/>
                  <a:pt x="111" y="112"/>
                </a:cubicBezTo>
                <a:cubicBezTo>
                  <a:pt x="110" y="113"/>
                  <a:pt x="108" y="113"/>
                  <a:pt x="106" y="112"/>
                </a:cubicBezTo>
                <a:cubicBezTo>
                  <a:pt x="97" y="103"/>
                  <a:pt x="97" y="103"/>
                  <a:pt x="97" y="103"/>
                </a:cubicBezTo>
                <a:close/>
                <a:moveTo>
                  <a:pt x="97" y="36"/>
                </a:moveTo>
                <a:cubicBezTo>
                  <a:pt x="97" y="28"/>
                  <a:pt x="97" y="28"/>
                  <a:pt x="97" y="28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8" y="18"/>
                  <a:pt x="110" y="18"/>
                  <a:pt x="111" y="19"/>
                </a:cubicBezTo>
                <a:cubicBezTo>
                  <a:pt x="113" y="20"/>
                  <a:pt x="113" y="23"/>
                  <a:pt x="111" y="24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99" y="36"/>
                  <a:pt x="98" y="36"/>
                  <a:pt x="97" y="36"/>
                </a:cubicBezTo>
                <a:close/>
                <a:moveTo>
                  <a:pt x="127" y="62"/>
                </a:moveTo>
                <a:cubicBezTo>
                  <a:pt x="127" y="62"/>
                  <a:pt x="127" y="62"/>
                  <a:pt x="127" y="62"/>
                </a:cubicBezTo>
                <a:cubicBezTo>
                  <a:pt x="111" y="62"/>
                  <a:pt x="111" y="62"/>
                  <a:pt x="111" y="62"/>
                </a:cubicBezTo>
                <a:cubicBezTo>
                  <a:pt x="109" y="62"/>
                  <a:pt x="108" y="64"/>
                  <a:pt x="108" y="65"/>
                </a:cubicBezTo>
                <a:cubicBezTo>
                  <a:pt x="108" y="67"/>
                  <a:pt x="109" y="69"/>
                  <a:pt x="111" y="69"/>
                </a:cubicBezTo>
                <a:cubicBezTo>
                  <a:pt x="127" y="69"/>
                  <a:pt x="127" y="69"/>
                  <a:pt x="127" y="69"/>
                </a:cubicBezTo>
                <a:cubicBezTo>
                  <a:pt x="129" y="69"/>
                  <a:pt x="130" y="67"/>
                  <a:pt x="130" y="65"/>
                </a:cubicBezTo>
                <a:cubicBezTo>
                  <a:pt x="130" y="64"/>
                  <a:pt x="129" y="62"/>
                  <a:pt x="127" y="62"/>
                </a:cubicBezTo>
                <a:close/>
                <a:moveTo>
                  <a:pt x="65" y="142"/>
                </a:moveTo>
                <a:cubicBezTo>
                  <a:pt x="67" y="142"/>
                  <a:pt x="67" y="142"/>
                  <a:pt x="67" y="142"/>
                </a:cubicBezTo>
                <a:cubicBezTo>
                  <a:pt x="77" y="142"/>
                  <a:pt x="85" y="134"/>
                  <a:pt x="85" y="124"/>
                </a:cubicBezTo>
                <a:cubicBezTo>
                  <a:pt x="85" y="95"/>
                  <a:pt x="85" y="95"/>
                  <a:pt x="85" y="95"/>
                </a:cubicBezTo>
                <a:cubicBezTo>
                  <a:pt x="90" y="92"/>
                  <a:pt x="95" y="87"/>
                  <a:pt x="97" y="81"/>
                </a:cubicBezTo>
                <a:cubicBezTo>
                  <a:pt x="97" y="50"/>
                  <a:pt x="97" y="50"/>
                  <a:pt x="97" y="50"/>
                </a:cubicBezTo>
                <a:cubicBezTo>
                  <a:pt x="92" y="38"/>
                  <a:pt x="79" y="29"/>
                  <a:pt x="65" y="29"/>
                </a:cubicBezTo>
                <a:cubicBezTo>
                  <a:pt x="65" y="37"/>
                  <a:pt x="65" y="37"/>
                  <a:pt x="65" y="37"/>
                </a:cubicBezTo>
                <a:cubicBezTo>
                  <a:pt x="73" y="37"/>
                  <a:pt x="80" y="40"/>
                  <a:pt x="85" y="45"/>
                </a:cubicBezTo>
                <a:cubicBezTo>
                  <a:pt x="90" y="50"/>
                  <a:pt x="93" y="57"/>
                  <a:pt x="93" y="65"/>
                </a:cubicBezTo>
                <a:cubicBezTo>
                  <a:pt x="93" y="76"/>
                  <a:pt x="88" y="85"/>
                  <a:pt x="79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78" y="91"/>
                  <a:pt x="78" y="92"/>
                  <a:pt x="78" y="93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65" y="142"/>
                  <a:pt x="65" y="142"/>
                  <a:pt x="65" y="142"/>
                </a:cubicBezTo>
                <a:close/>
                <a:moveTo>
                  <a:pt x="97" y="28"/>
                </a:moveTo>
                <a:cubicBezTo>
                  <a:pt x="97" y="36"/>
                  <a:pt x="97" y="36"/>
                  <a:pt x="97" y="36"/>
                </a:cubicBezTo>
                <a:cubicBezTo>
                  <a:pt x="97" y="36"/>
                  <a:pt x="96" y="36"/>
                  <a:pt x="95" y="35"/>
                </a:cubicBezTo>
                <a:cubicBezTo>
                  <a:pt x="94" y="34"/>
                  <a:pt x="94" y="32"/>
                  <a:pt x="95" y="31"/>
                </a:cubicBezTo>
                <a:cubicBezTo>
                  <a:pt x="97" y="28"/>
                  <a:pt x="97" y="28"/>
                  <a:pt x="97" y="28"/>
                </a:cubicBezTo>
                <a:close/>
                <a:moveTo>
                  <a:pt x="97" y="94"/>
                </a:moveTo>
                <a:cubicBezTo>
                  <a:pt x="97" y="103"/>
                  <a:pt x="97" y="103"/>
                  <a:pt x="97" y="103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94" y="99"/>
                  <a:pt x="94" y="97"/>
                  <a:pt x="95" y="95"/>
                </a:cubicBezTo>
                <a:cubicBezTo>
                  <a:pt x="96" y="95"/>
                  <a:pt x="97" y="94"/>
                  <a:pt x="97" y="94"/>
                </a:cubicBezTo>
                <a:close/>
                <a:moveTo>
                  <a:pt x="65" y="23"/>
                </a:move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7" y="0"/>
                  <a:pt x="68" y="2"/>
                  <a:pt x="68" y="3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1"/>
                  <a:pt x="67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lose/>
                <a:moveTo>
                  <a:pt x="65" y="29"/>
                </a:moveTo>
                <a:cubicBezTo>
                  <a:pt x="50" y="29"/>
                  <a:pt x="38" y="37"/>
                  <a:pt x="32" y="50"/>
                </a:cubicBezTo>
                <a:cubicBezTo>
                  <a:pt x="32" y="81"/>
                  <a:pt x="32" y="81"/>
                  <a:pt x="32" y="81"/>
                </a:cubicBezTo>
                <a:cubicBezTo>
                  <a:pt x="35" y="87"/>
                  <a:pt x="40" y="92"/>
                  <a:pt x="45" y="96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45" y="134"/>
                  <a:pt x="53" y="142"/>
                  <a:pt x="63" y="142"/>
                </a:cubicBezTo>
                <a:cubicBezTo>
                  <a:pt x="65" y="142"/>
                  <a:pt x="65" y="142"/>
                  <a:pt x="65" y="142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2" y="93"/>
                  <a:pt x="52" y="93"/>
                  <a:pt x="52" y="93"/>
                </a:cubicBezTo>
                <a:cubicBezTo>
                  <a:pt x="52" y="92"/>
                  <a:pt x="52" y="91"/>
                  <a:pt x="51" y="90"/>
                </a:cubicBezTo>
                <a:cubicBezTo>
                  <a:pt x="42" y="85"/>
                  <a:pt x="36" y="76"/>
                  <a:pt x="36" y="65"/>
                </a:cubicBezTo>
                <a:cubicBezTo>
                  <a:pt x="36" y="57"/>
                  <a:pt x="39" y="50"/>
                  <a:pt x="44" y="45"/>
                </a:cubicBezTo>
                <a:cubicBezTo>
                  <a:pt x="50" y="40"/>
                  <a:pt x="57" y="37"/>
                  <a:pt x="65" y="37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29"/>
                  <a:pt x="65" y="29"/>
                  <a:pt x="65" y="29"/>
                </a:cubicBezTo>
                <a:cubicBezTo>
                  <a:pt x="65" y="29"/>
                  <a:pt x="65" y="29"/>
                  <a:pt x="65" y="29"/>
                </a:cubicBezTo>
                <a:close/>
                <a:moveTo>
                  <a:pt x="65" y="0"/>
                </a:moveTo>
                <a:cubicBezTo>
                  <a:pt x="65" y="23"/>
                  <a:pt x="65" y="23"/>
                  <a:pt x="65" y="23"/>
                </a:cubicBezTo>
                <a:cubicBezTo>
                  <a:pt x="63" y="23"/>
                  <a:pt x="62" y="21"/>
                  <a:pt x="62" y="20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2"/>
                  <a:pt x="63" y="0"/>
                  <a:pt x="65" y="0"/>
                </a:cubicBezTo>
                <a:close/>
                <a:moveTo>
                  <a:pt x="32" y="103"/>
                </a:moveTo>
                <a:cubicBezTo>
                  <a:pt x="32" y="94"/>
                  <a:pt x="32" y="94"/>
                  <a:pt x="32" y="94"/>
                </a:cubicBezTo>
                <a:cubicBezTo>
                  <a:pt x="33" y="94"/>
                  <a:pt x="34" y="95"/>
                  <a:pt x="35" y="95"/>
                </a:cubicBezTo>
                <a:cubicBezTo>
                  <a:pt x="36" y="97"/>
                  <a:pt x="36" y="99"/>
                  <a:pt x="35" y="100"/>
                </a:cubicBezTo>
                <a:cubicBezTo>
                  <a:pt x="32" y="103"/>
                  <a:pt x="32" y="103"/>
                  <a:pt x="32" y="103"/>
                </a:cubicBezTo>
                <a:close/>
                <a:moveTo>
                  <a:pt x="32" y="36"/>
                </a:moveTo>
                <a:cubicBezTo>
                  <a:pt x="32" y="28"/>
                  <a:pt x="32" y="28"/>
                  <a:pt x="32" y="28"/>
                </a:cubicBezTo>
                <a:cubicBezTo>
                  <a:pt x="35" y="31"/>
                  <a:pt x="35" y="31"/>
                  <a:pt x="35" y="31"/>
                </a:cubicBezTo>
                <a:cubicBezTo>
                  <a:pt x="36" y="32"/>
                  <a:pt x="36" y="34"/>
                  <a:pt x="35" y="35"/>
                </a:cubicBezTo>
                <a:cubicBezTo>
                  <a:pt x="34" y="36"/>
                  <a:pt x="33" y="36"/>
                  <a:pt x="32" y="36"/>
                </a:cubicBezTo>
                <a:close/>
                <a:moveTo>
                  <a:pt x="32" y="50"/>
                </a:moveTo>
                <a:cubicBezTo>
                  <a:pt x="30" y="54"/>
                  <a:pt x="29" y="60"/>
                  <a:pt x="29" y="65"/>
                </a:cubicBezTo>
                <a:cubicBezTo>
                  <a:pt x="29" y="71"/>
                  <a:pt x="30" y="76"/>
                  <a:pt x="32" y="81"/>
                </a:cubicBezTo>
                <a:cubicBezTo>
                  <a:pt x="32" y="50"/>
                  <a:pt x="32" y="50"/>
                  <a:pt x="32" y="50"/>
                </a:cubicBezTo>
                <a:close/>
                <a:moveTo>
                  <a:pt x="32" y="28"/>
                </a:move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1" y="36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19" y="24"/>
                  <a:pt x="19" y="24"/>
                  <a:pt x="19" y="24"/>
                </a:cubicBezTo>
                <a:cubicBezTo>
                  <a:pt x="17" y="23"/>
                  <a:pt x="17" y="20"/>
                  <a:pt x="19" y="19"/>
                </a:cubicBezTo>
                <a:cubicBezTo>
                  <a:pt x="20" y="18"/>
                  <a:pt x="22" y="18"/>
                  <a:pt x="24" y="19"/>
                </a:cubicBezTo>
                <a:cubicBezTo>
                  <a:pt x="32" y="28"/>
                  <a:pt x="32" y="28"/>
                  <a:pt x="32" y="28"/>
                </a:cubicBezTo>
                <a:close/>
                <a:moveTo>
                  <a:pt x="32" y="94"/>
                </a:moveTo>
                <a:cubicBezTo>
                  <a:pt x="32" y="103"/>
                  <a:pt x="32" y="103"/>
                  <a:pt x="32" y="103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2" y="113"/>
                  <a:pt x="20" y="113"/>
                  <a:pt x="19" y="112"/>
                </a:cubicBezTo>
                <a:cubicBezTo>
                  <a:pt x="17" y="110"/>
                  <a:pt x="17" y="108"/>
                  <a:pt x="19" y="107"/>
                </a:cubicBezTo>
                <a:cubicBezTo>
                  <a:pt x="30" y="95"/>
                  <a:pt x="30" y="95"/>
                  <a:pt x="30" y="95"/>
                </a:cubicBezTo>
                <a:cubicBezTo>
                  <a:pt x="30" y="95"/>
                  <a:pt x="30" y="95"/>
                  <a:pt x="30" y="95"/>
                </a:cubicBezTo>
                <a:cubicBezTo>
                  <a:pt x="31" y="95"/>
                  <a:pt x="32" y="95"/>
                  <a:pt x="32" y="94"/>
                </a:cubicBezTo>
                <a:close/>
                <a:moveTo>
                  <a:pt x="22" y="65"/>
                </a:moveTo>
                <a:cubicBezTo>
                  <a:pt x="22" y="65"/>
                  <a:pt x="22" y="65"/>
                  <a:pt x="22" y="65"/>
                </a:cubicBezTo>
                <a:cubicBezTo>
                  <a:pt x="22" y="64"/>
                  <a:pt x="21" y="62"/>
                  <a:pt x="19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2"/>
                  <a:pt x="0" y="64"/>
                  <a:pt x="0" y="65"/>
                </a:cubicBezTo>
                <a:cubicBezTo>
                  <a:pt x="0" y="67"/>
                  <a:pt x="1" y="69"/>
                  <a:pt x="3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69"/>
                  <a:pt x="22" y="67"/>
                  <a:pt x="22" y="6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0" name="Freeform 81"/>
          <p:cNvSpPr>
            <a:spLocks noEditPoints="1"/>
          </p:cNvSpPr>
          <p:nvPr/>
        </p:nvSpPr>
        <p:spPr bwMode="auto">
          <a:xfrm>
            <a:off x="1588220" y="1261582"/>
            <a:ext cx="427038" cy="614363"/>
          </a:xfrm>
          <a:custGeom>
            <a:avLst/>
            <a:gdLst>
              <a:gd name="T0" fmla="*/ 98 w 196"/>
              <a:gd name="T1" fmla="*/ 5 h 282"/>
              <a:gd name="T2" fmla="*/ 113 w 196"/>
              <a:gd name="T3" fmla="*/ 0 h 282"/>
              <a:gd name="T4" fmla="*/ 155 w 196"/>
              <a:gd name="T5" fmla="*/ 128 h 282"/>
              <a:gd name="T6" fmla="*/ 108 w 196"/>
              <a:gd name="T7" fmla="*/ 143 h 282"/>
              <a:gd name="T8" fmla="*/ 98 w 196"/>
              <a:gd name="T9" fmla="*/ 111 h 282"/>
              <a:gd name="T10" fmla="*/ 98 w 196"/>
              <a:gd name="T11" fmla="*/ 5 h 282"/>
              <a:gd name="T12" fmla="*/ 98 w 196"/>
              <a:gd name="T13" fmla="*/ 222 h 282"/>
              <a:gd name="T14" fmla="*/ 136 w 196"/>
              <a:gd name="T15" fmla="*/ 209 h 282"/>
              <a:gd name="T16" fmla="*/ 107 w 196"/>
              <a:gd name="T17" fmla="*/ 209 h 282"/>
              <a:gd name="T18" fmla="*/ 107 w 196"/>
              <a:gd name="T19" fmla="*/ 192 h 282"/>
              <a:gd name="T20" fmla="*/ 152 w 196"/>
              <a:gd name="T21" fmla="*/ 192 h 282"/>
              <a:gd name="T22" fmla="*/ 189 w 196"/>
              <a:gd name="T23" fmla="*/ 192 h 282"/>
              <a:gd name="T24" fmla="*/ 196 w 196"/>
              <a:gd name="T25" fmla="*/ 192 h 282"/>
              <a:gd name="T26" fmla="*/ 196 w 196"/>
              <a:gd name="T27" fmla="*/ 209 h 282"/>
              <a:gd name="T28" fmla="*/ 180 w 196"/>
              <a:gd name="T29" fmla="*/ 209 h 282"/>
              <a:gd name="T30" fmla="*/ 134 w 196"/>
              <a:gd name="T31" fmla="*/ 247 h 282"/>
              <a:gd name="T32" fmla="*/ 169 w 196"/>
              <a:gd name="T33" fmla="*/ 267 h 282"/>
              <a:gd name="T34" fmla="*/ 169 w 196"/>
              <a:gd name="T35" fmla="*/ 282 h 282"/>
              <a:gd name="T36" fmla="*/ 98 w 196"/>
              <a:gd name="T37" fmla="*/ 282 h 282"/>
              <a:gd name="T38" fmla="*/ 98 w 196"/>
              <a:gd name="T39" fmla="*/ 268 h 282"/>
              <a:gd name="T40" fmla="*/ 111 w 196"/>
              <a:gd name="T41" fmla="*/ 255 h 282"/>
              <a:gd name="T42" fmla="*/ 98 w 196"/>
              <a:gd name="T43" fmla="*/ 242 h 282"/>
              <a:gd name="T44" fmla="*/ 98 w 196"/>
              <a:gd name="T45" fmla="*/ 222 h 282"/>
              <a:gd name="T46" fmla="*/ 67 w 196"/>
              <a:gd name="T47" fmla="*/ 15 h 282"/>
              <a:gd name="T48" fmla="*/ 98 w 196"/>
              <a:gd name="T49" fmla="*/ 5 h 282"/>
              <a:gd name="T50" fmla="*/ 98 w 196"/>
              <a:gd name="T51" fmla="*/ 111 h 282"/>
              <a:gd name="T52" fmla="*/ 92 w 196"/>
              <a:gd name="T53" fmla="*/ 92 h 282"/>
              <a:gd name="T54" fmla="*/ 33 w 196"/>
              <a:gd name="T55" fmla="*/ 157 h 282"/>
              <a:gd name="T56" fmla="*/ 98 w 196"/>
              <a:gd name="T57" fmla="*/ 222 h 282"/>
              <a:gd name="T58" fmla="*/ 98 w 196"/>
              <a:gd name="T59" fmla="*/ 222 h 282"/>
              <a:gd name="T60" fmla="*/ 98 w 196"/>
              <a:gd name="T61" fmla="*/ 242 h 282"/>
              <a:gd name="T62" fmla="*/ 85 w 196"/>
              <a:gd name="T63" fmla="*/ 255 h 282"/>
              <a:gd name="T64" fmla="*/ 98 w 196"/>
              <a:gd name="T65" fmla="*/ 268 h 282"/>
              <a:gd name="T66" fmla="*/ 98 w 196"/>
              <a:gd name="T67" fmla="*/ 282 h 282"/>
              <a:gd name="T68" fmla="*/ 27 w 196"/>
              <a:gd name="T69" fmla="*/ 282 h 282"/>
              <a:gd name="T70" fmla="*/ 27 w 196"/>
              <a:gd name="T71" fmla="*/ 267 h 282"/>
              <a:gd name="T72" fmla="*/ 61 w 196"/>
              <a:gd name="T73" fmla="*/ 247 h 282"/>
              <a:gd name="T74" fmla="*/ 0 w 196"/>
              <a:gd name="T75" fmla="*/ 157 h 282"/>
              <a:gd name="T76" fmla="*/ 82 w 196"/>
              <a:gd name="T77" fmla="*/ 61 h 282"/>
              <a:gd name="T78" fmla="*/ 67 w 196"/>
              <a:gd name="T79" fmla="*/ 1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6" h="282">
                <a:moveTo>
                  <a:pt x="98" y="5"/>
                </a:moveTo>
                <a:cubicBezTo>
                  <a:pt x="113" y="0"/>
                  <a:pt x="113" y="0"/>
                  <a:pt x="113" y="0"/>
                </a:cubicBezTo>
                <a:cubicBezTo>
                  <a:pt x="155" y="128"/>
                  <a:pt x="155" y="128"/>
                  <a:pt x="155" y="128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8" y="5"/>
                  <a:pt x="98" y="5"/>
                  <a:pt x="98" y="5"/>
                </a:cubicBezTo>
                <a:close/>
                <a:moveTo>
                  <a:pt x="98" y="222"/>
                </a:moveTo>
                <a:cubicBezTo>
                  <a:pt x="112" y="222"/>
                  <a:pt x="125" y="217"/>
                  <a:pt x="136" y="209"/>
                </a:cubicBezTo>
                <a:cubicBezTo>
                  <a:pt x="107" y="209"/>
                  <a:pt x="107" y="209"/>
                  <a:pt x="107" y="209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52" y="192"/>
                  <a:pt x="152" y="192"/>
                  <a:pt x="152" y="192"/>
                </a:cubicBezTo>
                <a:cubicBezTo>
                  <a:pt x="189" y="192"/>
                  <a:pt x="189" y="192"/>
                  <a:pt x="189" y="192"/>
                </a:cubicBezTo>
                <a:cubicBezTo>
                  <a:pt x="196" y="192"/>
                  <a:pt x="196" y="192"/>
                  <a:pt x="196" y="192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80" y="209"/>
                  <a:pt x="180" y="209"/>
                  <a:pt x="180" y="209"/>
                </a:cubicBezTo>
                <a:cubicBezTo>
                  <a:pt x="169" y="226"/>
                  <a:pt x="153" y="239"/>
                  <a:pt x="134" y="247"/>
                </a:cubicBezTo>
                <a:cubicBezTo>
                  <a:pt x="154" y="251"/>
                  <a:pt x="169" y="257"/>
                  <a:pt x="169" y="267"/>
                </a:cubicBezTo>
                <a:cubicBezTo>
                  <a:pt x="169" y="282"/>
                  <a:pt x="169" y="282"/>
                  <a:pt x="169" y="282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98" y="268"/>
                  <a:pt x="98" y="268"/>
                  <a:pt x="98" y="268"/>
                </a:cubicBezTo>
                <a:cubicBezTo>
                  <a:pt x="105" y="268"/>
                  <a:pt x="111" y="262"/>
                  <a:pt x="111" y="255"/>
                </a:cubicBezTo>
                <a:cubicBezTo>
                  <a:pt x="111" y="248"/>
                  <a:pt x="105" y="242"/>
                  <a:pt x="98" y="242"/>
                </a:cubicBezTo>
                <a:lnTo>
                  <a:pt x="98" y="222"/>
                </a:lnTo>
                <a:close/>
                <a:moveTo>
                  <a:pt x="67" y="15"/>
                </a:moveTo>
                <a:cubicBezTo>
                  <a:pt x="98" y="5"/>
                  <a:pt x="98" y="5"/>
                  <a:pt x="98" y="5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2" y="92"/>
                  <a:pt x="92" y="92"/>
                  <a:pt x="92" y="92"/>
                </a:cubicBezTo>
                <a:cubicBezTo>
                  <a:pt x="59" y="95"/>
                  <a:pt x="33" y="123"/>
                  <a:pt x="33" y="157"/>
                </a:cubicBezTo>
                <a:cubicBezTo>
                  <a:pt x="33" y="193"/>
                  <a:pt x="62" y="222"/>
                  <a:pt x="98" y="22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98" y="242"/>
                  <a:pt x="98" y="242"/>
                  <a:pt x="98" y="242"/>
                </a:cubicBezTo>
                <a:cubicBezTo>
                  <a:pt x="91" y="242"/>
                  <a:pt x="85" y="248"/>
                  <a:pt x="85" y="255"/>
                </a:cubicBezTo>
                <a:cubicBezTo>
                  <a:pt x="85" y="262"/>
                  <a:pt x="91" y="268"/>
                  <a:pt x="98" y="268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27" y="282"/>
                  <a:pt x="27" y="282"/>
                  <a:pt x="27" y="282"/>
                </a:cubicBezTo>
                <a:cubicBezTo>
                  <a:pt x="27" y="267"/>
                  <a:pt x="27" y="267"/>
                  <a:pt x="27" y="267"/>
                </a:cubicBezTo>
                <a:cubicBezTo>
                  <a:pt x="27" y="257"/>
                  <a:pt x="41" y="251"/>
                  <a:pt x="61" y="247"/>
                </a:cubicBezTo>
                <a:cubicBezTo>
                  <a:pt x="26" y="233"/>
                  <a:pt x="0" y="198"/>
                  <a:pt x="0" y="157"/>
                </a:cubicBezTo>
                <a:cubicBezTo>
                  <a:pt x="0" y="108"/>
                  <a:pt x="36" y="68"/>
                  <a:pt x="82" y="61"/>
                </a:cubicBezTo>
                <a:lnTo>
                  <a:pt x="67" y="1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1" name="Freeform 82"/>
          <p:cNvSpPr>
            <a:spLocks noEditPoints="1"/>
          </p:cNvSpPr>
          <p:nvPr/>
        </p:nvSpPr>
        <p:spPr bwMode="auto">
          <a:xfrm>
            <a:off x="1435820" y="1174270"/>
            <a:ext cx="246063" cy="217488"/>
          </a:xfrm>
          <a:custGeom>
            <a:avLst/>
            <a:gdLst>
              <a:gd name="T0" fmla="*/ 103 w 113"/>
              <a:gd name="T1" fmla="*/ 31 h 100"/>
              <a:gd name="T2" fmla="*/ 57 w 113"/>
              <a:gd name="T3" fmla="*/ 0 h 100"/>
              <a:gd name="T4" fmla="*/ 57 w 113"/>
              <a:gd name="T5" fmla="*/ 9 h 100"/>
              <a:gd name="T6" fmla="*/ 95 w 113"/>
              <a:gd name="T7" fmla="*/ 35 h 100"/>
              <a:gd name="T8" fmla="*/ 72 w 113"/>
              <a:gd name="T9" fmla="*/ 88 h 100"/>
              <a:gd name="T10" fmla="*/ 57 w 113"/>
              <a:gd name="T11" fmla="*/ 91 h 100"/>
              <a:gd name="T12" fmla="*/ 57 w 113"/>
              <a:gd name="T13" fmla="*/ 100 h 100"/>
              <a:gd name="T14" fmla="*/ 75 w 113"/>
              <a:gd name="T15" fmla="*/ 96 h 100"/>
              <a:gd name="T16" fmla="*/ 103 w 113"/>
              <a:gd name="T17" fmla="*/ 31 h 100"/>
              <a:gd name="T18" fmla="*/ 57 w 113"/>
              <a:gd name="T19" fmla="*/ 0 h 100"/>
              <a:gd name="T20" fmla="*/ 38 w 113"/>
              <a:gd name="T21" fmla="*/ 4 h 100"/>
              <a:gd name="T22" fmla="*/ 11 w 113"/>
              <a:gd name="T23" fmla="*/ 68 h 100"/>
              <a:gd name="T24" fmla="*/ 57 w 113"/>
              <a:gd name="T25" fmla="*/ 100 h 100"/>
              <a:gd name="T26" fmla="*/ 57 w 113"/>
              <a:gd name="T27" fmla="*/ 91 h 100"/>
              <a:gd name="T28" fmla="*/ 19 w 113"/>
              <a:gd name="T29" fmla="*/ 65 h 100"/>
              <a:gd name="T30" fmla="*/ 19 w 113"/>
              <a:gd name="T31" fmla="*/ 65 h 100"/>
              <a:gd name="T32" fmla="*/ 42 w 113"/>
              <a:gd name="T33" fmla="*/ 12 h 100"/>
              <a:gd name="T34" fmla="*/ 57 w 113"/>
              <a:gd name="T35" fmla="*/ 9 h 100"/>
              <a:gd name="T36" fmla="*/ 57 w 113"/>
              <a:gd name="T3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" h="100">
                <a:moveTo>
                  <a:pt x="103" y="31"/>
                </a:moveTo>
                <a:cubicBezTo>
                  <a:pt x="95" y="12"/>
                  <a:pt x="77" y="0"/>
                  <a:pt x="57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73" y="9"/>
                  <a:pt x="88" y="19"/>
                  <a:pt x="95" y="35"/>
                </a:cubicBezTo>
                <a:cubicBezTo>
                  <a:pt x="103" y="56"/>
                  <a:pt x="93" y="79"/>
                  <a:pt x="72" y="88"/>
                </a:cubicBezTo>
                <a:cubicBezTo>
                  <a:pt x="67" y="90"/>
                  <a:pt x="62" y="91"/>
                  <a:pt x="57" y="91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63" y="100"/>
                  <a:pt x="69" y="99"/>
                  <a:pt x="75" y="96"/>
                </a:cubicBezTo>
                <a:cubicBezTo>
                  <a:pt x="101" y="86"/>
                  <a:pt x="113" y="57"/>
                  <a:pt x="103" y="31"/>
                </a:cubicBezTo>
                <a:close/>
                <a:moveTo>
                  <a:pt x="57" y="0"/>
                </a:moveTo>
                <a:cubicBezTo>
                  <a:pt x="51" y="0"/>
                  <a:pt x="44" y="1"/>
                  <a:pt x="38" y="4"/>
                </a:cubicBezTo>
                <a:cubicBezTo>
                  <a:pt x="13" y="14"/>
                  <a:pt x="0" y="43"/>
                  <a:pt x="11" y="68"/>
                </a:cubicBezTo>
                <a:cubicBezTo>
                  <a:pt x="18" y="88"/>
                  <a:pt x="37" y="100"/>
                  <a:pt x="57" y="100"/>
                </a:cubicBezTo>
                <a:cubicBezTo>
                  <a:pt x="57" y="91"/>
                  <a:pt x="57" y="91"/>
                  <a:pt x="57" y="91"/>
                </a:cubicBezTo>
                <a:cubicBezTo>
                  <a:pt x="41" y="90"/>
                  <a:pt x="26" y="81"/>
                  <a:pt x="19" y="65"/>
                </a:cubicBezTo>
                <a:cubicBezTo>
                  <a:pt x="19" y="65"/>
                  <a:pt x="19" y="65"/>
                  <a:pt x="19" y="65"/>
                </a:cubicBezTo>
                <a:cubicBezTo>
                  <a:pt x="11" y="44"/>
                  <a:pt x="21" y="21"/>
                  <a:pt x="42" y="12"/>
                </a:cubicBezTo>
                <a:cubicBezTo>
                  <a:pt x="47" y="10"/>
                  <a:pt x="52" y="9"/>
                  <a:pt x="57" y="9"/>
                </a:cubicBezTo>
                <a:lnTo>
                  <a:pt x="57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2" name="Freeform 83"/>
          <p:cNvSpPr>
            <a:spLocks/>
          </p:cNvSpPr>
          <p:nvPr/>
        </p:nvSpPr>
        <p:spPr bwMode="auto">
          <a:xfrm>
            <a:off x="1365970" y="1304445"/>
            <a:ext cx="107950" cy="68263"/>
          </a:xfrm>
          <a:custGeom>
            <a:avLst/>
            <a:gdLst>
              <a:gd name="T0" fmla="*/ 7 w 68"/>
              <a:gd name="T1" fmla="*/ 43 h 43"/>
              <a:gd name="T2" fmla="*/ 0 w 68"/>
              <a:gd name="T3" fmla="*/ 25 h 43"/>
              <a:gd name="T4" fmla="*/ 62 w 68"/>
              <a:gd name="T5" fmla="*/ 0 h 43"/>
              <a:gd name="T6" fmla="*/ 68 w 68"/>
              <a:gd name="T7" fmla="*/ 18 h 43"/>
              <a:gd name="T8" fmla="*/ 7 w 68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43">
                <a:moveTo>
                  <a:pt x="7" y="43"/>
                </a:moveTo>
                <a:lnTo>
                  <a:pt x="0" y="25"/>
                </a:lnTo>
                <a:lnTo>
                  <a:pt x="62" y="0"/>
                </a:lnTo>
                <a:lnTo>
                  <a:pt x="68" y="18"/>
                </a:lnTo>
                <a:lnTo>
                  <a:pt x="7" y="4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3" name="Freeform 84"/>
          <p:cNvSpPr>
            <a:spLocks/>
          </p:cNvSpPr>
          <p:nvPr/>
        </p:nvSpPr>
        <p:spPr bwMode="auto">
          <a:xfrm>
            <a:off x="1297708" y="1313970"/>
            <a:ext cx="146050" cy="88900"/>
          </a:xfrm>
          <a:custGeom>
            <a:avLst/>
            <a:gdLst>
              <a:gd name="T0" fmla="*/ 16 w 67"/>
              <a:gd name="T1" fmla="*/ 39 h 41"/>
              <a:gd name="T2" fmla="*/ 2 w 67"/>
              <a:gd name="T3" fmla="*/ 33 h 41"/>
              <a:gd name="T4" fmla="*/ 8 w 67"/>
              <a:gd name="T5" fmla="*/ 19 h 41"/>
              <a:gd name="T6" fmla="*/ 50 w 67"/>
              <a:gd name="T7" fmla="*/ 2 h 41"/>
              <a:gd name="T8" fmla="*/ 64 w 67"/>
              <a:gd name="T9" fmla="*/ 8 h 41"/>
              <a:gd name="T10" fmla="*/ 58 w 67"/>
              <a:gd name="T11" fmla="*/ 22 h 41"/>
              <a:gd name="T12" fmla="*/ 16 w 67"/>
              <a:gd name="T13" fmla="*/ 3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41">
                <a:moveTo>
                  <a:pt x="16" y="39"/>
                </a:moveTo>
                <a:cubicBezTo>
                  <a:pt x="10" y="41"/>
                  <a:pt x="4" y="39"/>
                  <a:pt x="2" y="33"/>
                </a:cubicBezTo>
                <a:cubicBezTo>
                  <a:pt x="0" y="28"/>
                  <a:pt x="2" y="21"/>
                  <a:pt x="8" y="19"/>
                </a:cubicBezTo>
                <a:cubicBezTo>
                  <a:pt x="50" y="2"/>
                  <a:pt x="50" y="2"/>
                  <a:pt x="50" y="2"/>
                </a:cubicBezTo>
                <a:cubicBezTo>
                  <a:pt x="56" y="0"/>
                  <a:pt x="62" y="3"/>
                  <a:pt x="64" y="8"/>
                </a:cubicBezTo>
                <a:cubicBezTo>
                  <a:pt x="67" y="14"/>
                  <a:pt x="64" y="20"/>
                  <a:pt x="58" y="22"/>
                </a:cubicBezTo>
                <a:lnTo>
                  <a:pt x="16" y="3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4" name="Freeform 85"/>
          <p:cNvSpPr>
            <a:spLocks noEditPoints="1"/>
          </p:cNvSpPr>
          <p:nvPr/>
        </p:nvSpPr>
        <p:spPr bwMode="auto">
          <a:xfrm>
            <a:off x="1213570" y="2472845"/>
            <a:ext cx="446088" cy="158750"/>
          </a:xfrm>
          <a:custGeom>
            <a:avLst/>
            <a:gdLst>
              <a:gd name="T0" fmla="*/ 142 w 205"/>
              <a:gd name="T1" fmla="*/ 5 h 73"/>
              <a:gd name="T2" fmla="*/ 157 w 205"/>
              <a:gd name="T3" fmla="*/ 2 h 73"/>
              <a:gd name="T4" fmla="*/ 164 w 205"/>
              <a:gd name="T5" fmla="*/ 5 h 73"/>
              <a:gd name="T6" fmla="*/ 179 w 205"/>
              <a:gd name="T7" fmla="*/ 2 h 73"/>
              <a:gd name="T8" fmla="*/ 202 w 205"/>
              <a:gd name="T9" fmla="*/ 18 h 73"/>
              <a:gd name="T10" fmla="*/ 187 w 205"/>
              <a:gd name="T11" fmla="*/ 42 h 73"/>
              <a:gd name="T12" fmla="*/ 177 w 205"/>
              <a:gd name="T13" fmla="*/ 43 h 73"/>
              <a:gd name="T14" fmla="*/ 166 w 205"/>
              <a:gd name="T15" fmla="*/ 18 h 73"/>
              <a:gd name="T16" fmla="*/ 172 w 205"/>
              <a:gd name="T17" fmla="*/ 45 h 73"/>
              <a:gd name="T18" fmla="*/ 167 w 205"/>
              <a:gd name="T19" fmla="*/ 50 h 73"/>
              <a:gd name="T20" fmla="*/ 142 w 205"/>
              <a:gd name="T21" fmla="*/ 55 h 73"/>
              <a:gd name="T22" fmla="*/ 142 w 205"/>
              <a:gd name="T23" fmla="*/ 20 h 73"/>
              <a:gd name="T24" fmla="*/ 158 w 205"/>
              <a:gd name="T25" fmla="*/ 17 h 73"/>
              <a:gd name="T26" fmla="*/ 163 w 205"/>
              <a:gd name="T27" fmla="*/ 19 h 73"/>
              <a:gd name="T28" fmla="*/ 161 w 205"/>
              <a:gd name="T29" fmla="*/ 9 h 73"/>
              <a:gd name="T30" fmla="*/ 155 w 205"/>
              <a:gd name="T31" fmla="*/ 5 h 73"/>
              <a:gd name="T32" fmla="*/ 142 w 205"/>
              <a:gd name="T33" fmla="*/ 8 h 73"/>
              <a:gd name="T34" fmla="*/ 142 w 205"/>
              <a:gd name="T35" fmla="*/ 5 h 73"/>
              <a:gd name="T36" fmla="*/ 28 w 205"/>
              <a:gd name="T37" fmla="*/ 30 h 73"/>
              <a:gd name="T38" fmla="*/ 116 w 205"/>
              <a:gd name="T39" fmla="*/ 13 h 73"/>
              <a:gd name="T40" fmla="*/ 121 w 205"/>
              <a:gd name="T41" fmla="*/ 9 h 73"/>
              <a:gd name="T42" fmla="*/ 142 w 205"/>
              <a:gd name="T43" fmla="*/ 5 h 73"/>
              <a:gd name="T44" fmla="*/ 142 w 205"/>
              <a:gd name="T45" fmla="*/ 8 h 73"/>
              <a:gd name="T46" fmla="*/ 124 w 205"/>
              <a:gd name="T47" fmla="*/ 11 h 73"/>
              <a:gd name="T48" fmla="*/ 120 w 205"/>
              <a:gd name="T49" fmla="*/ 17 h 73"/>
              <a:gd name="T50" fmla="*/ 122 w 205"/>
              <a:gd name="T51" fmla="*/ 28 h 73"/>
              <a:gd name="T52" fmla="*/ 122 w 205"/>
              <a:gd name="T53" fmla="*/ 28 h 73"/>
              <a:gd name="T54" fmla="*/ 126 w 205"/>
              <a:gd name="T55" fmla="*/ 24 h 73"/>
              <a:gd name="T56" fmla="*/ 142 w 205"/>
              <a:gd name="T57" fmla="*/ 20 h 73"/>
              <a:gd name="T58" fmla="*/ 142 w 205"/>
              <a:gd name="T59" fmla="*/ 55 h 73"/>
              <a:gd name="T60" fmla="*/ 130 w 205"/>
              <a:gd name="T61" fmla="*/ 57 h 73"/>
              <a:gd name="T62" fmla="*/ 125 w 205"/>
              <a:gd name="T63" fmla="*/ 56 h 73"/>
              <a:gd name="T64" fmla="*/ 35 w 205"/>
              <a:gd name="T65" fmla="*/ 73 h 73"/>
              <a:gd name="T66" fmla="*/ 28 w 205"/>
              <a:gd name="T67" fmla="*/ 70 h 73"/>
              <a:gd name="T68" fmla="*/ 28 w 205"/>
              <a:gd name="T69" fmla="*/ 67 h 73"/>
              <a:gd name="T70" fmla="*/ 35 w 205"/>
              <a:gd name="T71" fmla="*/ 70 h 73"/>
              <a:gd name="T72" fmla="*/ 35 w 205"/>
              <a:gd name="T73" fmla="*/ 70 h 73"/>
              <a:gd name="T74" fmla="*/ 37 w 205"/>
              <a:gd name="T75" fmla="*/ 70 h 73"/>
              <a:gd name="T76" fmla="*/ 42 w 205"/>
              <a:gd name="T77" fmla="*/ 62 h 73"/>
              <a:gd name="T78" fmla="*/ 36 w 205"/>
              <a:gd name="T79" fmla="*/ 57 h 73"/>
              <a:gd name="T80" fmla="*/ 40 w 205"/>
              <a:gd name="T81" fmla="*/ 50 h 73"/>
              <a:gd name="T82" fmla="*/ 34 w 205"/>
              <a:gd name="T83" fmla="*/ 45 h 73"/>
              <a:gd name="T84" fmla="*/ 37 w 205"/>
              <a:gd name="T85" fmla="*/ 38 h 73"/>
              <a:gd name="T86" fmla="*/ 30 w 205"/>
              <a:gd name="T87" fmla="*/ 33 h 73"/>
              <a:gd name="T88" fmla="*/ 28 w 205"/>
              <a:gd name="T89" fmla="*/ 33 h 73"/>
              <a:gd name="T90" fmla="*/ 28 w 205"/>
              <a:gd name="T91" fmla="*/ 34 h 73"/>
              <a:gd name="T92" fmla="*/ 28 w 205"/>
              <a:gd name="T93" fmla="*/ 30 h 73"/>
              <a:gd name="T94" fmla="*/ 26 w 205"/>
              <a:gd name="T95" fmla="*/ 31 h 73"/>
              <a:gd name="T96" fmla="*/ 28 w 205"/>
              <a:gd name="T97" fmla="*/ 30 h 73"/>
              <a:gd name="T98" fmla="*/ 28 w 205"/>
              <a:gd name="T99" fmla="*/ 34 h 73"/>
              <a:gd name="T100" fmla="*/ 13 w 205"/>
              <a:gd name="T101" fmla="*/ 49 h 73"/>
              <a:gd name="T102" fmla="*/ 15 w 205"/>
              <a:gd name="T103" fmla="*/ 62 h 73"/>
              <a:gd name="T104" fmla="*/ 28 w 205"/>
              <a:gd name="T105" fmla="*/ 67 h 73"/>
              <a:gd name="T106" fmla="*/ 28 w 205"/>
              <a:gd name="T107" fmla="*/ 70 h 73"/>
              <a:gd name="T108" fmla="*/ 0 w 205"/>
              <a:gd name="T109" fmla="*/ 58 h 73"/>
              <a:gd name="T110" fmla="*/ 26 w 205"/>
              <a:gd name="T111" fmla="*/ 3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5" h="73">
                <a:moveTo>
                  <a:pt x="142" y="5"/>
                </a:moveTo>
                <a:cubicBezTo>
                  <a:pt x="157" y="2"/>
                  <a:pt x="157" y="2"/>
                  <a:pt x="157" y="2"/>
                </a:cubicBezTo>
                <a:cubicBezTo>
                  <a:pt x="160" y="1"/>
                  <a:pt x="163" y="3"/>
                  <a:pt x="164" y="5"/>
                </a:cubicBezTo>
                <a:cubicBezTo>
                  <a:pt x="179" y="2"/>
                  <a:pt x="179" y="2"/>
                  <a:pt x="179" y="2"/>
                </a:cubicBezTo>
                <a:cubicBezTo>
                  <a:pt x="190" y="0"/>
                  <a:pt x="200" y="7"/>
                  <a:pt x="202" y="18"/>
                </a:cubicBezTo>
                <a:cubicBezTo>
                  <a:pt x="205" y="29"/>
                  <a:pt x="197" y="39"/>
                  <a:pt x="187" y="42"/>
                </a:cubicBezTo>
                <a:cubicBezTo>
                  <a:pt x="177" y="43"/>
                  <a:pt x="177" y="43"/>
                  <a:pt x="177" y="43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72" y="45"/>
                  <a:pt x="172" y="45"/>
                  <a:pt x="172" y="45"/>
                </a:cubicBezTo>
                <a:cubicBezTo>
                  <a:pt x="172" y="47"/>
                  <a:pt x="170" y="50"/>
                  <a:pt x="167" y="5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58" y="17"/>
                  <a:pt x="158" y="17"/>
                  <a:pt x="158" y="17"/>
                </a:cubicBezTo>
                <a:cubicBezTo>
                  <a:pt x="160" y="17"/>
                  <a:pt x="162" y="18"/>
                  <a:pt x="163" y="19"/>
                </a:cubicBezTo>
                <a:cubicBezTo>
                  <a:pt x="161" y="9"/>
                  <a:pt x="161" y="9"/>
                  <a:pt x="161" y="9"/>
                </a:cubicBezTo>
                <a:cubicBezTo>
                  <a:pt x="161" y="6"/>
                  <a:pt x="158" y="5"/>
                  <a:pt x="155" y="5"/>
                </a:cubicBezTo>
                <a:cubicBezTo>
                  <a:pt x="142" y="8"/>
                  <a:pt x="142" y="8"/>
                  <a:pt x="142" y="8"/>
                </a:cubicBezTo>
                <a:lnTo>
                  <a:pt x="142" y="5"/>
                </a:lnTo>
                <a:close/>
                <a:moveTo>
                  <a:pt x="28" y="30"/>
                </a:moveTo>
                <a:cubicBezTo>
                  <a:pt x="116" y="13"/>
                  <a:pt x="116" y="13"/>
                  <a:pt x="116" y="13"/>
                </a:cubicBezTo>
                <a:cubicBezTo>
                  <a:pt x="117" y="11"/>
                  <a:pt x="119" y="9"/>
                  <a:pt x="121" y="9"/>
                </a:cubicBezTo>
                <a:cubicBezTo>
                  <a:pt x="142" y="5"/>
                  <a:pt x="142" y="5"/>
                  <a:pt x="142" y="5"/>
                </a:cubicBezTo>
                <a:cubicBezTo>
                  <a:pt x="142" y="8"/>
                  <a:pt x="142" y="8"/>
                  <a:pt x="142" y="8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1" y="12"/>
                  <a:pt x="119" y="15"/>
                  <a:pt x="120" y="17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6"/>
                  <a:pt x="124" y="24"/>
                  <a:pt x="126" y="24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28" y="58"/>
                  <a:pt x="126" y="57"/>
                  <a:pt x="125" y="56"/>
                </a:cubicBezTo>
                <a:cubicBezTo>
                  <a:pt x="35" y="73"/>
                  <a:pt x="35" y="73"/>
                  <a:pt x="35" y="73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67"/>
                  <a:pt x="28" y="67"/>
                  <a:pt x="28" y="67"/>
                </a:cubicBezTo>
                <a:cubicBezTo>
                  <a:pt x="35" y="70"/>
                  <a:pt x="35" y="70"/>
                  <a:pt x="35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41" y="69"/>
                  <a:pt x="43" y="66"/>
                  <a:pt x="42" y="62"/>
                </a:cubicBezTo>
                <a:cubicBezTo>
                  <a:pt x="42" y="59"/>
                  <a:pt x="39" y="57"/>
                  <a:pt x="36" y="57"/>
                </a:cubicBezTo>
                <a:cubicBezTo>
                  <a:pt x="39" y="56"/>
                  <a:pt x="40" y="53"/>
                  <a:pt x="40" y="50"/>
                </a:cubicBezTo>
                <a:cubicBezTo>
                  <a:pt x="39" y="47"/>
                  <a:pt x="37" y="45"/>
                  <a:pt x="34" y="45"/>
                </a:cubicBezTo>
                <a:cubicBezTo>
                  <a:pt x="36" y="44"/>
                  <a:pt x="38" y="41"/>
                  <a:pt x="37" y="38"/>
                </a:cubicBezTo>
                <a:cubicBezTo>
                  <a:pt x="37" y="34"/>
                  <a:pt x="33" y="32"/>
                  <a:pt x="30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lnTo>
                  <a:pt x="28" y="30"/>
                </a:lnTo>
                <a:close/>
                <a:moveTo>
                  <a:pt x="26" y="31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4"/>
                  <a:pt x="28" y="34"/>
                  <a:pt x="28" y="3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62"/>
                  <a:pt x="15" y="62"/>
                  <a:pt x="15" y="62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70"/>
                  <a:pt x="28" y="70"/>
                  <a:pt x="28" y="70"/>
                </a:cubicBezTo>
                <a:cubicBezTo>
                  <a:pt x="0" y="58"/>
                  <a:pt x="0" y="58"/>
                  <a:pt x="0" y="58"/>
                </a:cubicBezTo>
                <a:lnTo>
                  <a:pt x="26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5" name="Freeform 86"/>
          <p:cNvSpPr>
            <a:spLocks/>
          </p:cNvSpPr>
          <p:nvPr/>
        </p:nvSpPr>
        <p:spPr bwMode="auto">
          <a:xfrm>
            <a:off x="3061420" y="2882420"/>
            <a:ext cx="246063" cy="315913"/>
          </a:xfrm>
          <a:custGeom>
            <a:avLst/>
            <a:gdLst>
              <a:gd name="T0" fmla="*/ 113 w 113"/>
              <a:gd name="T1" fmla="*/ 25 h 145"/>
              <a:gd name="T2" fmla="*/ 108 w 113"/>
              <a:gd name="T3" fmla="*/ 22 h 145"/>
              <a:gd name="T4" fmla="*/ 42 w 113"/>
              <a:gd name="T5" fmla="*/ 128 h 145"/>
              <a:gd name="T6" fmla="*/ 19 w 113"/>
              <a:gd name="T7" fmla="*/ 132 h 145"/>
              <a:gd name="T8" fmla="*/ 12 w 113"/>
              <a:gd name="T9" fmla="*/ 109 h 145"/>
              <a:gd name="T10" fmla="*/ 78 w 113"/>
              <a:gd name="T11" fmla="*/ 3 h 145"/>
              <a:gd name="T12" fmla="*/ 73 w 113"/>
              <a:gd name="T13" fmla="*/ 0 h 145"/>
              <a:gd name="T14" fmla="*/ 6 w 113"/>
              <a:gd name="T15" fmla="*/ 107 h 145"/>
              <a:gd name="T16" fmla="*/ 15 w 113"/>
              <a:gd name="T17" fmla="*/ 138 h 145"/>
              <a:gd name="T18" fmla="*/ 47 w 113"/>
              <a:gd name="T19" fmla="*/ 132 h 145"/>
              <a:gd name="T20" fmla="*/ 113 w 113"/>
              <a:gd name="T21" fmla="*/ 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145">
                <a:moveTo>
                  <a:pt x="113" y="25"/>
                </a:moveTo>
                <a:cubicBezTo>
                  <a:pt x="108" y="22"/>
                  <a:pt x="108" y="22"/>
                  <a:pt x="108" y="22"/>
                </a:cubicBezTo>
                <a:cubicBezTo>
                  <a:pt x="42" y="128"/>
                  <a:pt x="42" y="128"/>
                  <a:pt x="42" y="128"/>
                </a:cubicBezTo>
                <a:cubicBezTo>
                  <a:pt x="38" y="135"/>
                  <a:pt x="27" y="137"/>
                  <a:pt x="19" y="132"/>
                </a:cubicBezTo>
                <a:cubicBezTo>
                  <a:pt x="11" y="127"/>
                  <a:pt x="8" y="117"/>
                  <a:pt x="12" y="109"/>
                </a:cubicBezTo>
                <a:cubicBezTo>
                  <a:pt x="78" y="3"/>
                  <a:pt x="78" y="3"/>
                  <a:pt x="78" y="3"/>
                </a:cubicBezTo>
                <a:cubicBezTo>
                  <a:pt x="73" y="0"/>
                  <a:pt x="73" y="0"/>
                  <a:pt x="73" y="0"/>
                </a:cubicBezTo>
                <a:cubicBezTo>
                  <a:pt x="6" y="107"/>
                  <a:pt x="6" y="107"/>
                  <a:pt x="6" y="107"/>
                </a:cubicBezTo>
                <a:cubicBezTo>
                  <a:pt x="0" y="117"/>
                  <a:pt x="4" y="131"/>
                  <a:pt x="15" y="138"/>
                </a:cubicBezTo>
                <a:cubicBezTo>
                  <a:pt x="26" y="145"/>
                  <a:pt x="40" y="142"/>
                  <a:pt x="47" y="132"/>
                </a:cubicBezTo>
                <a:lnTo>
                  <a:pt x="113" y="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6" name="Freeform 87"/>
          <p:cNvSpPr>
            <a:spLocks/>
          </p:cNvSpPr>
          <p:nvPr/>
        </p:nvSpPr>
        <p:spPr bwMode="auto">
          <a:xfrm>
            <a:off x="3201120" y="2871307"/>
            <a:ext cx="119063" cy="82550"/>
          </a:xfrm>
          <a:custGeom>
            <a:avLst/>
            <a:gdLst>
              <a:gd name="T0" fmla="*/ 54 w 55"/>
              <a:gd name="T1" fmla="*/ 35 h 38"/>
              <a:gd name="T2" fmla="*/ 48 w 55"/>
              <a:gd name="T3" fmla="*/ 37 h 38"/>
              <a:gd name="T4" fmla="*/ 3 w 55"/>
              <a:gd name="T5" fmla="*/ 9 h 38"/>
              <a:gd name="T6" fmla="*/ 2 w 55"/>
              <a:gd name="T7" fmla="*/ 3 h 38"/>
              <a:gd name="T8" fmla="*/ 8 w 55"/>
              <a:gd name="T9" fmla="*/ 1 h 38"/>
              <a:gd name="T10" fmla="*/ 53 w 55"/>
              <a:gd name="T11" fmla="*/ 29 h 38"/>
              <a:gd name="T12" fmla="*/ 54 w 55"/>
              <a:gd name="T13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38">
                <a:moveTo>
                  <a:pt x="54" y="35"/>
                </a:moveTo>
                <a:cubicBezTo>
                  <a:pt x="53" y="37"/>
                  <a:pt x="50" y="38"/>
                  <a:pt x="48" y="37"/>
                </a:cubicBezTo>
                <a:cubicBezTo>
                  <a:pt x="3" y="9"/>
                  <a:pt x="3" y="9"/>
                  <a:pt x="3" y="9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6" y="0"/>
                  <a:pt x="8" y="1"/>
                </a:cubicBezTo>
                <a:cubicBezTo>
                  <a:pt x="53" y="29"/>
                  <a:pt x="53" y="29"/>
                  <a:pt x="53" y="29"/>
                </a:cubicBezTo>
                <a:cubicBezTo>
                  <a:pt x="55" y="31"/>
                  <a:pt x="55" y="33"/>
                  <a:pt x="54" y="3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7" name="Freeform 88"/>
          <p:cNvSpPr>
            <a:spLocks/>
          </p:cNvSpPr>
          <p:nvPr/>
        </p:nvSpPr>
        <p:spPr bwMode="auto">
          <a:xfrm>
            <a:off x="3109045" y="2936395"/>
            <a:ext cx="163513" cy="227013"/>
          </a:xfrm>
          <a:custGeom>
            <a:avLst/>
            <a:gdLst>
              <a:gd name="T0" fmla="*/ 75 w 75"/>
              <a:gd name="T1" fmla="*/ 4 h 104"/>
              <a:gd name="T2" fmla="*/ 69 w 75"/>
              <a:gd name="T3" fmla="*/ 0 h 104"/>
              <a:gd name="T4" fmla="*/ 10 w 75"/>
              <a:gd name="T5" fmla="*/ 95 h 104"/>
              <a:gd name="T6" fmla="*/ 0 w 75"/>
              <a:gd name="T7" fmla="*/ 100 h 104"/>
              <a:gd name="T8" fmla="*/ 1 w 75"/>
              <a:gd name="T9" fmla="*/ 101 h 104"/>
              <a:gd name="T10" fmla="*/ 17 w 75"/>
              <a:gd name="T11" fmla="*/ 98 h 104"/>
              <a:gd name="T12" fmla="*/ 75 w 75"/>
              <a:gd name="T13" fmla="*/ 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104">
                <a:moveTo>
                  <a:pt x="75" y="4"/>
                </a:moveTo>
                <a:cubicBezTo>
                  <a:pt x="69" y="0"/>
                  <a:pt x="69" y="0"/>
                  <a:pt x="69" y="0"/>
                </a:cubicBezTo>
                <a:cubicBezTo>
                  <a:pt x="10" y="95"/>
                  <a:pt x="10" y="95"/>
                  <a:pt x="10" y="95"/>
                </a:cubicBezTo>
                <a:cubicBezTo>
                  <a:pt x="8" y="98"/>
                  <a:pt x="4" y="100"/>
                  <a:pt x="0" y="100"/>
                </a:cubicBezTo>
                <a:cubicBezTo>
                  <a:pt x="0" y="100"/>
                  <a:pt x="1" y="100"/>
                  <a:pt x="1" y="101"/>
                </a:cubicBezTo>
                <a:cubicBezTo>
                  <a:pt x="7" y="104"/>
                  <a:pt x="14" y="103"/>
                  <a:pt x="17" y="98"/>
                </a:cubicBezTo>
                <a:lnTo>
                  <a:pt x="75" y="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8" name="Freeform 89"/>
          <p:cNvSpPr>
            <a:spLocks noEditPoints="1"/>
          </p:cNvSpPr>
          <p:nvPr/>
        </p:nvSpPr>
        <p:spPr bwMode="auto">
          <a:xfrm>
            <a:off x="2728045" y="1644170"/>
            <a:ext cx="222250" cy="161925"/>
          </a:xfrm>
          <a:custGeom>
            <a:avLst/>
            <a:gdLst>
              <a:gd name="T0" fmla="*/ 84 w 102"/>
              <a:gd name="T1" fmla="*/ 71 h 74"/>
              <a:gd name="T2" fmla="*/ 79 w 102"/>
              <a:gd name="T3" fmla="*/ 69 h 74"/>
              <a:gd name="T4" fmla="*/ 79 w 102"/>
              <a:gd name="T5" fmla="*/ 69 h 74"/>
              <a:gd name="T6" fmla="*/ 79 w 102"/>
              <a:gd name="T7" fmla="*/ 52 h 74"/>
              <a:gd name="T8" fmla="*/ 86 w 102"/>
              <a:gd name="T9" fmla="*/ 49 h 74"/>
              <a:gd name="T10" fmla="*/ 90 w 102"/>
              <a:gd name="T11" fmla="*/ 38 h 74"/>
              <a:gd name="T12" fmla="*/ 79 w 102"/>
              <a:gd name="T13" fmla="*/ 31 h 74"/>
              <a:gd name="T14" fmla="*/ 85 w 102"/>
              <a:gd name="T15" fmla="*/ 20 h 74"/>
              <a:gd name="T16" fmla="*/ 79 w 102"/>
              <a:gd name="T17" fmla="*/ 16 h 74"/>
              <a:gd name="T18" fmla="*/ 72 w 102"/>
              <a:gd name="T19" fmla="*/ 3 h 74"/>
              <a:gd name="T20" fmla="*/ 79 w 102"/>
              <a:gd name="T21" fmla="*/ 16 h 74"/>
              <a:gd name="T22" fmla="*/ 72 w 102"/>
              <a:gd name="T23" fmla="*/ 21 h 74"/>
              <a:gd name="T24" fmla="*/ 72 w 102"/>
              <a:gd name="T25" fmla="*/ 9 h 74"/>
              <a:gd name="T26" fmla="*/ 79 w 102"/>
              <a:gd name="T27" fmla="*/ 73 h 74"/>
              <a:gd name="T28" fmla="*/ 72 w 102"/>
              <a:gd name="T29" fmla="*/ 69 h 74"/>
              <a:gd name="T30" fmla="*/ 79 w 102"/>
              <a:gd name="T31" fmla="*/ 73 h 74"/>
              <a:gd name="T32" fmla="*/ 79 w 102"/>
              <a:gd name="T33" fmla="*/ 34 h 74"/>
              <a:gd name="T34" fmla="*/ 75 w 102"/>
              <a:gd name="T35" fmla="*/ 45 h 74"/>
              <a:gd name="T36" fmla="*/ 79 w 102"/>
              <a:gd name="T37" fmla="*/ 52 h 74"/>
              <a:gd name="T38" fmla="*/ 72 w 102"/>
              <a:gd name="T39" fmla="*/ 25 h 74"/>
              <a:gd name="T40" fmla="*/ 79 w 102"/>
              <a:gd name="T41" fmla="*/ 31 h 74"/>
              <a:gd name="T42" fmla="*/ 72 w 102"/>
              <a:gd name="T43" fmla="*/ 3 h 74"/>
              <a:gd name="T44" fmla="*/ 71 w 102"/>
              <a:gd name="T45" fmla="*/ 8 h 74"/>
              <a:gd name="T46" fmla="*/ 66 w 102"/>
              <a:gd name="T47" fmla="*/ 2 h 74"/>
              <a:gd name="T48" fmla="*/ 66 w 102"/>
              <a:gd name="T49" fmla="*/ 73 h 74"/>
              <a:gd name="T50" fmla="*/ 67 w 102"/>
              <a:gd name="T51" fmla="*/ 65 h 74"/>
              <a:gd name="T52" fmla="*/ 72 w 102"/>
              <a:gd name="T53" fmla="*/ 74 h 74"/>
              <a:gd name="T54" fmla="*/ 72 w 102"/>
              <a:gd name="T55" fmla="*/ 21 h 74"/>
              <a:gd name="T56" fmla="*/ 72 w 102"/>
              <a:gd name="T57" fmla="*/ 52 h 74"/>
              <a:gd name="T58" fmla="*/ 66 w 102"/>
              <a:gd name="T59" fmla="*/ 57 h 74"/>
              <a:gd name="T60" fmla="*/ 69 w 102"/>
              <a:gd name="T61" fmla="*/ 16 h 74"/>
              <a:gd name="T62" fmla="*/ 22 w 102"/>
              <a:gd name="T63" fmla="*/ 10 h 74"/>
              <a:gd name="T64" fmla="*/ 66 w 102"/>
              <a:gd name="T65" fmla="*/ 5 h 74"/>
              <a:gd name="T66" fmla="*/ 64 w 102"/>
              <a:gd name="T67" fmla="*/ 6 h 74"/>
              <a:gd name="T68" fmla="*/ 66 w 102"/>
              <a:gd name="T69" fmla="*/ 16 h 74"/>
              <a:gd name="T70" fmla="*/ 66 w 102"/>
              <a:gd name="T71" fmla="*/ 64 h 74"/>
              <a:gd name="T72" fmla="*/ 37 w 102"/>
              <a:gd name="T73" fmla="*/ 57 h 74"/>
              <a:gd name="T74" fmla="*/ 22 w 102"/>
              <a:gd name="T75" fmla="*/ 49 h 74"/>
              <a:gd name="T76" fmla="*/ 27 w 102"/>
              <a:gd name="T77" fmla="*/ 48 h 74"/>
              <a:gd name="T78" fmla="*/ 22 w 102"/>
              <a:gd name="T79" fmla="*/ 27 h 74"/>
              <a:gd name="T80" fmla="*/ 2 w 102"/>
              <a:gd name="T81" fmla="*/ 41 h 74"/>
              <a:gd name="T82" fmla="*/ 22 w 102"/>
              <a:gd name="T83" fmla="*/ 10 h 74"/>
              <a:gd name="T84" fmla="*/ 17 w 102"/>
              <a:gd name="T85" fmla="*/ 28 h 74"/>
              <a:gd name="T86" fmla="*/ 22 w 102"/>
              <a:gd name="T87" fmla="*/ 49 h 74"/>
              <a:gd name="T88" fmla="*/ 2 w 102"/>
              <a:gd name="T89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2" h="74">
                <a:moveTo>
                  <a:pt x="79" y="7"/>
                </a:moveTo>
                <a:cubicBezTo>
                  <a:pt x="102" y="22"/>
                  <a:pt x="98" y="62"/>
                  <a:pt x="84" y="71"/>
                </a:cubicBezTo>
                <a:cubicBezTo>
                  <a:pt x="82" y="72"/>
                  <a:pt x="80" y="73"/>
                  <a:pt x="79" y="73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83" y="67"/>
                  <a:pt x="85" y="61"/>
                  <a:pt x="83" y="57"/>
                </a:cubicBezTo>
                <a:cubicBezTo>
                  <a:pt x="82" y="55"/>
                  <a:pt x="80" y="53"/>
                  <a:pt x="79" y="52"/>
                </a:cubicBezTo>
                <a:cubicBezTo>
                  <a:pt x="79" y="49"/>
                  <a:pt x="79" y="49"/>
                  <a:pt x="79" y="49"/>
                </a:cubicBezTo>
                <a:cubicBezTo>
                  <a:pt x="81" y="50"/>
                  <a:pt x="84" y="50"/>
                  <a:pt x="86" y="49"/>
                </a:cubicBezTo>
                <a:cubicBezTo>
                  <a:pt x="86" y="49"/>
                  <a:pt x="86" y="49"/>
                  <a:pt x="86" y="49"/>
                </a:cubicBezTo>
                <a:cubicBezTo>
                  <a:pt x="90" y="47"/>
                  <a:pt x="92" y="42"/>
                  <a:pt x="90" y="38"/>
                </a:cubicBezTo>
                <a:cubicBezTo>
                  <a:pt x="88" y="34"/>
                  <a:pt x="83" y="32"/>
                  <a:pt x="79" y="34"/>
                </a:cubicBezTo>
                <a:cubicBezTo>
                  <a:pt x="79" y="31"/>
                  <a:pt x="79" y="31"/>
                  <a:pt x="79" y="31"/>
                </a:cubicBezTo>
                <a:cubicBezTo>
                  <a:pt x="80" y="31"/>
                  <a:pt x="81" y="30"/>
                  <a:pt x="82" y="30"/>
                </a:cubicBezTo>
                <a:cubicBezTo>
                  <a:pt x="86" y="28"/>
                  <a:pt x="87" y="24"/>
                  <a:pt x="85" y="20"/>
                </a:cubicBezTo>
                <a:cubicBezTo>
                  <a:pt x="85" y="20"/>
                  <a:pt x="85" y="20"/>
                  <a:pt x="85" y="20"/>
                </a:cubicBezTo>
                <a:cubicBezTo>
                  <a:pt x="84" y="17"/>
                  <a:pt x="81" y="16"/>
                  <a:pt x="79" y="16"/>
                </a:cubicBezTo>
                <a:lnTo>
                  <a:pt x="79" y="7"/>
                </a:lnTo>
                <a:close/>
                <a:moveTo>
                  <a:pt x="72" y="3"/>
                </a:moveTo>
                <a:cubicBezTo>
                  <a:pt x="74" y="4"/>
                  <a:pt x="76" y="5"/>
                  <a:pt x="79" y="7"/>
                </a:cubicBezTo>
                <a:cubicBezTo>
                  <a:pt x="79" y="16"/>
                  <a:pt x="79" y="16"/>
                  <a:pt x="79" y="16"/>
                </a:cubicBezTo>
                <a:cubicBezTo>
                  <a:pt x="77" y="16"/>
                  <a:pt x="76" y="16"/>
                  <a:pt x="75" y="17"/>
                </a:cubicBezTo>
                <a:cubicBezTo>
                  <a:pt x="73" y="17"/>
                  <a:pt x="72" y="19"/>
                  <a:pt x="72" y="21"/>
                </a:cubicBezTo>
                <a:cubicBezTo>
                  <a:pt x="72" y="13"/>
                  <a:pt x="72" y="13"/>
                  <a:pt x="72" y="13"/>
                </a:cubicBezTo>
                <a:cubicBezTo>
                  <a:pt x="72" y="12"/>
                  <a:pt x="72" y="10"/>
                  <a:pt x="72" y="9"/>
                </a:cubicBezTo>
                <a:cubicBezTo>
                  <a:pt x="72" y="3"/>
                  <a:pt x="72" y="3"/>
                  <a:pt x="72" y="3"/>
                </a:cubicBezTo>
                <a:close/>
                <a:moveTo>
                  <a:pt x="79" y="73"/>
                </a:moveTo>
                <a:cubicBezTo>
                  <a:pt x="76" y="74"/>
                  <a:pt x="74" y="74"/>
                  <a:pt x="72" y="74"/>
                </a:cubicBezTo>
                <a:cubicBezTo>
                  <a:pt x="72" y="69"/>
                  <a:pt x="72" y="69"/>
                  <a:pt x="72" y="69"/>
                </a:cubicBezTo>
                <a:cubicBezTo>
                  <a:pt x="74" y="70"/>
                  <a:pt x="76" y="70"/>
                  <a:pt x="79" y="69"/>
                </a:cubicBezTo>
                <a:cubicBezTo>
                  <a:pt x="79" y="73"/>
                  <a:pt x="79" y="73"/>
                  <a:pt x="79" y="73"/>
                </a:cubicBezTo>
                <a:close/>
                <a:moveTo>
                  <a:pt x="79" y="31"/>
                </a:moveTo>
                <a:cubicBezTo>
                  <a:pt x="79" y="34"/>
                  <a:pt x="79" y="34"/>
                  <a:pt x="79" y="34"/>
                </a:cubicBezTo>
                <a:cubicBezTo>
                  <a:pt x="78" y="34"/>
                  <a:pt x="78" y="34"/>
                  <a:pt x="78" y="34"/>
                </a:cubicBezTo>
                <a:cubicBezTo>
                  <a:pt x="74" y="36"/>
                  <a:pt x="73" y="41"/>
                  <a:pt x="75" y="45"/>
                </a:cubicBezTo>
                <a:cubicBezTo>
                  <a:pt x="76" y="47"/>
                  <a:pt x="77" y="48"/>
                  <a:pt x="79" y="49"/>
                </a:cubicBezTo>
                <a:cubicBezTo>
                  <a:pt x="79" y="52"/>
                  <a:pt x="79" y="52"/>
                  <a:pt x="79" y="52"/>
                </a:cubicBezTo>
                <a:cubicBezTo>
                  <a:pt x="76" y="51"/>
                  <a:pt x="74" y="51"/>
                  <a:pt x="72" y="52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6"/>
                  <a:pt x="72" y="26"/>
                  <a:pt x="72" y="26"/>
                </a:cubicBezTo>
                <a:cubicBezTo>
                  <a:pt x="73" y="29"/>
                  <a:pt x="76" y="31"/>
                  <a:pt x="79" y="31"/>
                </a:cubicBezTo>
                <a:close/>
                <a:moveTo>
                  <a:pt x="66" y="2"/>
                </a:moveTo>
                <a:cubicBezTo>
                  <a:pt x="68" y="2"/>
                  <a:pt x="70" y="3"/>
                  <a:pt x="72" y="3"/>
                </a:cubicBezTo>
                <a:cubicBezTo>
                  <a:pt x="72" y="9"/>
                  <a:pt x="72" y="9"/>
                  <a:pt x="72" y="9"/>
                </a:cubicBezTo>
                <a:cubicBezTo>
                  <a:pt x="71" y="9"/>
                  <a:pt x="71" y="9"/>
                  <a:pt x="71" y="8"/>
                </a:cubicBezTo>
                <a:cubicBezTo>
                  <a:pt x="70" y="7"/>
                  <a:pt x="68" y="5"/>
                  <a:pt x="66" y="5"/>
                </a:cubicBezTo>
                <a:cubicBezTo>
                  <a:pt x="66" y="2"/>
                  <a:pt x="66" y="2"/>
                  <a:pt x="66" y="2"/>
                </a:cubicBezTo>
                <a:close/>
                <a:moveTo>
                  <a:pt x="72" y="74"/>
                </a:moveTo>
                <a:cubicBezTo>
                  <a:pt x="70" y="74"/>
                  <a:pt x="68" y="73"/>
                  <a:pt x="66" y="73"/>
                </a:cubicBezTo>
                <a:cubicBezTo>
                  <a:pt x="66" y="64"/>
                  <a:pt x="66" y="64"/>
                  <a:pt x="66" y="64"/>
                </a:cubicBezTo>
                <a:cubicBezTo>
                  <a:pt x="66" y="64"/>
                  <a:pt x="67" y="64"/>
                  <a:pt x="67" y="65"/>
                </a:cubicBezTo>
                <a:cubicBezTo>
                  <a:pt x="68" y="67"/>
                  <a:pt x="70" y="68"/>
                  <a:pt x="72" y="69"/>
                </a:cubicBezTo>
                <a:cubicBezTo>
                  <a:pt x="72" y="74"/>
                  <a:pt x="72" y="74"/>
                  <a:pt x="72" y="74"/>
                </a:cubicBezTo>
                <a:close/>
                <a:moveTo>
                  <a:pt x="72" y="13"/>
                </a:moveTo>
                <a:cubicBezTo>
                  <a:pt x="72" y="21"/>
                  <a:pt x="72" y="21"/>
                  <a:pt x="72" y="21"/>
                </a:cubicBezTo>
                <a:cubicBezTo>
                  <a:pt x="71" y="22"/>
                  <a:pt x="71" y="24"/>
                  <a:pt x="72" y="25"/>
                </a:cubicBezTo>
                <a:cubicBezTo>
                  <a:pt x="72" y="52"/>
                  <a:pt x="72" y="52"/>
                  <a:pt x="72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69" y="54"/>
                  <a:pt x="67" y="55"/>
                  <a:pt x="66" y="57"/>
                </a:cubicBezTo>
                <a:cubicBezTo>
                  <a:pt x="66" y="16"/>
                  <a:pt x="66" y="16"/>
                  <a:pt x="66" y="16"/>
                </a:cubicBezTo>
                <a:cubicBezTo>
                  <a:pt x="67" y="16"/>
                  <a:pt x="68" y="16"/>
                  <a:pt x="69" y="16"/>
                </a:cubicBezTo>
                <a:cubicBezTo>
                  <a:pt x="70" y="15"/>
                  <a:pt x="71" y="14"/>
                  <a:pt x="72" y="13"/>
                </a:cubicBezTo>
                <a:close/>
                <a:moveTo>
                  <a:pt x="22" y="10"/>
                </a:moveTo>
                <a:cubicBezTo>
                  <a:pt x="41" y="2"/>
                  <a:pt x="55" y="0"/>
                  <a:pt x="66" y="2"/>
                </a:cubicBezTo>
                <a:cubicBezTo>
                  <a:pt x="66" y="5"/>
                  <a:pt x="66" y="5"/>
                  <a:pt x="66" y="5"/>
                </a:cubicBezTo>
                <a:cubicBezTo>
                  <a:pt x="65" y="5"/>
                  <a:pt x="65" y="6"/>
                  <a:pt x="64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61" y="7"/>
                  <a:pt x="60" y="11"/>
                  <a:pt x="61" y="13"/>
                </a:cubicBezTo>
                <a:cubicBezTo>
                  <a:pt x="62" y="15"/>
                  <a:pt x="64" y="16"/>
                  <a:pt x="66" y="16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9"/>
                  <a:pt x="66" y="62"/>
                  <a:pt x="66" y="64"/>
                </a:cubicBezTo>
                <a:cubicBezTo>
                  <a:pt x="66" y="73"/>
                  <a:pt x="66" y="73"/>
                  <a:pt x="66" y="73"/>
                </a:cubicBezTo>
                <a:cubicBezTo>
                  <a:pt x="56" y="68"/>
                  <a:pt x="48" y="56"/>
                  <a:pt x="37" y="57"/>
                </a:cubicBezTo>
                <a:cubicBezTo>
                  <a:pt x="32" y="57"/>
                  <a:pt x="27" y="58"/>
                  <a:pt x="22" y="57"/>
                </a:cubicBezTo>
                <a:cubicBezTo>
                  <a:pt x="22" y="49"/>
                  <a:pt x="22" y="49"/>
                  <a:pt x="22" y="49"/>
                </a:cubicBezTo>
                <a:cubicBezTo>
                  <a:pt x="24" y="49"/>
                  <a:pt x="25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2" y="45"/>
                  <a:pt x="34" y="38"/>
                  <a:pt x="32" y="33"/>
                </a:cubicBezTo>
                <a:cubicBezTo>
                  <a:pt x="30" y="29"/>
                  <a:pt x="26" y="27"/>
                  <a:pt x="22" y="27"/>
                </a:cubicBezTo>
                <a:lnTo>
                  <a:pt x="22" y="10"/>
                </a:lnTo>
                <a:close/>
                <a:moveTo>
                  <a:pt x="2" y="41"/>
                </a:moveTo>
                <a:cubicBezTo>
                  <a:pt x="0" y="23"/>
                  <a:pt x="18" y="12"/>
                  <a:pt x="18" y="12"/>
                </a:cubicBezTo>
                <a:cubicBezTo>
                  <a:pt x="20" y="12"/>
                  <a:pt x="21" y="11"/>
                  <a:pt x="22" y="10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7"/>
                  <a:pt x="19" y="27"/>
                  <a:pt x="17" y="28"/>
                </a:cubicBezTo>
                <a:cubicBezTo>
                  <a:pt x="12" y="31"/>
                  <a:pt x="9" y="37"/>
                  <a:pt x="12" y="43"/>
                </a:cubicBezTo>
                <a:cubicBezTo>
                  <a:pt x="14" y="47"/>
                  <a:pt x="18" y="49"/>
                  <a:pt x="22" y="49"/>
                </a:cubicBezTo>
                <a:cubicBezTo>
                  <a:pt x="22" y="57"/>
                  <a:pt x="22" y="57"/>
                  <a:pt x="22" y="57"/>
                </a:cubicBezTo>
                <a:cubicBezTo>
                  <a:pt x="12" y="57"/>
                  <a:pt x="4" y="53"/>
                  <a:pt x="2" y="4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9" name="Freeform 90"/>
          <p:cNvSpPr>
            <a:spLocks/>
          </p:cNvSpPr>
          <p:nvPr/>
        </p:nvSpPr>
        <p:spPr bwMode="auto">
          <a:xfrm>
            <a:off x="875433" y="2704620"/>
            <a:ext cx="206375" cy="266700"/>
          </a:xfrm>
          <a:custGeom>
            <a:avLst/>
            <a:gdLst>
              <a:gd name="T0" fmla="*/ 0 w 95"/>
              <a:gd name="T1" fmla="*/ 21 h 123"/>
              <a:gd name="T2" fmla="*/ 4 w 95"/>
              <a:gd name="T3" fmla="*/ 19 h 123"/>
              <a:gd name="T4" fmla="*/ 59 w 95"/>
              <a:gd name="T5" fmla="*/ 109 h 123"/>
              <a:gd name="T6" fmla="*/ 79 w 95"/>
              <a:gd name="T7" fmla="*/ 112 h 123"/>
              <a:gd name="T8" fmla="*/ 85 w 95"/>
              <a:gd name="T9" fmla="*/ 93 h 123"/>
              <a:gd name="T10" fmla="*/ 29 w 95"/>
              <a:gd name="T11" fmla="*/ 3 h 123"/>
              <a:gd name="T12" fmla="*/ 34 w 95"/>
              <a:gd name="T13" fmla="*/ 0 h 123"/>
              <a:gd name="T14" fmla="*/ 90 w 95"/>
              <a:gd name="T15" fmla="*/ 91 h 123"/>
              <a:gd name="T16" fmla="*/ 82 w 95"/>
              <a:gd name="T17" fmla="*/ 117 h 123"/>
              <a:gd name="T18" fmla="*/ 56 w 95"/>
              <a:gd name="T19" fmla="*/ 112 h 123"/>
              <a:gd name="T20" fmla="*/ 0 w 95"/>
              <a:gd name="T21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123">
                <a:moveTo>
                  <a:pt x="0" y="21"/>
                </a:moveTo>
                <a:cubicBezTo>
                  <a:pt x="4" y="19"/>
                  <a:pt x="4" y="19"/>
                  <a:pt x="4" y="19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63" y="115"/>
                  <a:pt x="72" y="117"/>
                  <a:pt x="79" y="112"/>
                </a:cubicBezTo>
                <a:cubicBezTo>
                  <a:pt x="87" y="108"/>
                  <a:pt x="89" y="99"/>
                  <a:pt x="85" y="93"/>
                </a:cubicBezTo>
                <a:cubicBezTo>
                  <a:pt x="29" y="3"/>
                  <a:pt x="29" y="3"/>
                  <a:pt x="29" y="3"/>
                </a:cubicBezTo>
                <a:cubicBezTo>
                  <a:pt x="34" y="0"/>
                  <a:pt x="34" y="0"/>
                  <a:pt x="34" y="0"/>
                </a:cubicBezTo>
                <a:cubicBezTo>
                  <a:pt x="90" y="91"/>
                  <a:pt x="90" y="91"/>
                  <a:pt x="90" y="91"/>
                </a:cubicBezTo>
                <a:cubicBezTo>
                  <a:pt x="95" y="100"/>
                  <a:pt x="92" y="111"/>
                  <a:pt x="82" y="117"/>
                </a:cubicBezTo>
                <a:cubicBezTo>
                  <a:pt x="73" y="123"/>
                  <a:pt x="61" y="121"/>
                  <a:pt x="56" y="112"/>
                </a:cubicBezTo>
                <a:lnTo>
                  <a:pt x="0" y="2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0" name="Freeform 91"/>
          <p:cNvSpPr>
            <a:spLocks/>
          </p:cNvSpPr>
          <p:nvPr/>
        </p:nvSpPr>
        <p:spPr bwMode="auto">
          <a:xfrm>
            <a:off x="862733" y="2695095"/>
            <a:ext cx="101600" cy="69850"/>
          </a:xfrm>
          <a:custGeom>
            <a:avLst/>
            <a:gdLst>
              <a:gd name="T0" fmla="*/ 1 w 47"/>
              <a:gd name="T1" fmla="*/ 30 h 32"/>
              <a:gd name="T2" fmla="*/ 6 w 47"/>
              <a:gd name="T3" fmla="*/ 31 h 32"/>
              <a:gd name="T4" fmla="*/ 44 w 47"/>
              <a:gd name="T5" fmla="*/ 7 h 32"/>
              <a:gd name="T6" fmla="*/ 46 w 47"/>
              <a:gd name="T7" fmla="*/ 2 h 32"/>
              <a:gd name="T8" fmla="*/ 41 w 47"/>
              <a:gd name="T9" fmla="*/ 1 h 32"/>
              <a:gd name="T10" fmla="*/ 2 w 47"/>
              <a:gd name="T11" fmla="*/ 25 h 32"/>
              <a:gd name="T12" fmla="*/ 1 w 47"/>
              <a:gd name="T13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2">
                <a:moveTo>
                  <a:pt x="1" y="30"/>
                </a:moveTo>
                <a:cubicBezTo>
                  <a:pt x="2" y="32"/>
                  <a:pt x="4" y="32"/>
                  <a:pt x="6" y="31"/>
                </a:cubicBezTo>
                <a:cubicBezTo>
                  <a:pt x="44" y="7"/>
                  <a:pt x="44" y="7"/>
                  <a:pt x="44" y="7"/>
                </a:cubicBezTo>
                <a:cubicBezTo>
                  <a:pt x="46" y="6"/>
                  <a:pt x="47" y="4"/>
                  <a:pt x="46" y="2"/>
                </a:cubicBezTo>
                <a:cubicBezTo>
                  <a:pt x="45" y="1"/>
                  <a:pt x="42" y="0"/>
                  <a:pt x="41" y="1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6"/>
                  <a:pt x="0" y="28"/>
                  <a:pt x="1" y="3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1" name="Freeform 92"/>
          <p:cNvSpPr>
            <a:spLocks/>
          </p:cNvSpPr>
          <p:nvPr/>
        </p:nvSpPr>
        <p:spPr bwMode="auto">
          <a:xfrm>
            <a:off x="904008" y="2752245"/>
            <a:ext cx="139700" cy="192088"/>
          </a:xfrm>
          <a:custGeom>
            <a:avLst/>
            <a:gdLst>
              <a:gd name="T0" fmla="*/ 0 w 64"/>
              <a:gd name="T1" fmla="*/ 3 h 88"/>
              <a:gd name="T2" fmla="*/ 5 w 64"/>
              <a:gd name="T3" fmla="*/ 0 h 88"/>
              <a:gd name="T4" fmla="*/ 55 w 64"/>
              <a:gd name="T5" fmla="*/ 80 h 88"/>
              <a:gd name="T6" fmla="*/ 64 w 64"/>
              <a:gd name="T7" fmla="*/ 85 h 88"/>
              <a:gd name="T8" fmla="*/ 63 w 64"/>
              <a:gd name="T9" fmla="*/ 85 h 88"/>
              <a:gd name="T10" fmla="*/ 49 w 64"/>
              <a:gd name="T11" fmla="*/ 82 h 88"/>
              <a:gd name="T12" fmla="*/ 0 w 64"/>
              <a:gd name="T13" fmla="*/ 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88">
                <a:moveTo>
                  <a:pt x="0" y="3"/>
                </a:moveTo>
                <a:cubicBezTo>
                  <a:pt x="5" y="0"/>
                  <a:pt x="5" y="0"/>
                  <a:pt x="5" y="0"/>
                </a:cubicBezTo>
                <a:cubicBezTo>
                  <a:pt x="55" y="80"/>
                  <a:pt x="55" y="80"/>
                  <a:pt x="55" y="80"/>
                </a:cubicBezTo>
                <a:cubicBezTo>
                  <a:pt x="57" y="83"/>
                  <a:pt x="60" y="85"/>
                  <a:pt x="64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58" y="88"/>
                  <a:pt x="52" y="87"/>
                  <a:pt x="49" y="82"/>
                </a:cubicBezTo>
                <a:lnTo>
                  <a:pt x="0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2" name="Freeform 93"/>
          <p:cNvSpPr>
            <a:spLocks noEditPoints="1"/>
          </p:cNvSpPr>
          <p:nvPr/>
        </p:nvSpPr>
        <p:spPr bwMode="auto">
          <a:xfrm>
            <a:off x="2235920" y="4355620"/>
            <a:ext cx="219075" cy="239713"/>
          </a:xfrm>
          <a:custGeom>
            <a:avLst/>
            <a:gdLst>
              <a:gd name="T0" fmla="*/ 78 w 101"/>
              <a:gd name="T1" fmla="*/ 51 h 110"/>
              <a:gd name="T2" fmla="*/ 75 w 101"/>
              <a:gd name="T3" fmla="*/ 63 h 110"/>
              <a:gd name="T4" fmla="*/ 75 w 101"/>
              <a:gd name="T5" fmla="*/ 73 h 110"/>
              <a:gd name="T6" fmla="*/ 77 w 101"/>
              <a:gd name="T7" fmla="*/ 74 h 110"/>
              <a:gd name="T8" fmla="*/ 86 w 101"/>
              <a:gd name="T9" fmla="*/ 86 h 110"/>
              <a:gd name="T10" fmla="*/ 75 w 101"/>
              <a:gd name="T11" fmla="*/ 80 h 110"/>
              <a:gd name="T12" fmla="*/ 75 w 101"/>
              <a:gd name="T13" fmla="*/ 22 h 110"/>
              <a:gd name="T14" fmla="*/ 86 w 101"/>
              <a:gd name="T15" fmla="*/ 15 h 110"/>
              <a:gd name="T16" fmla="*/ 77 w 101"/>
              <a:gd name="T17" fmla="*/ 28 h 110"/>
              <a:gd name="T18" fmla="*/ 75 w 101"/>
              <a:gd name="T19" fmla="*/ 28 h 110"/>
              <a:gd name="T20" fmla="*/ 98 w 101"/>
              <a:gd name="T21" fmla="*/ 48 h 110"/>
              <a:gd name="T22" fmla="*/ 83 w 101"/>
              <a:gd name="T23" fmla="*/ 51 h 110"/>
              <a:gd name="T24" fmla="*/ 98 w 101"/>
              <a:gd name="T25" fmla="*/ 53 h 110"/>
              <a:gd name="T26" fmla="*/ 98 w 101"/>
              <a:gd name="T27" fmla="*/ 48 h 110"/>
              <a:gd name="T28" fmla="*/ 52 w 101"/>
              <a:gd name="T29" fmla="*/ 110 h 110"/>
              <a:gd name="T30" fmla="*/ 66 w 101"/>
              <a:gd name="T31" fmla="*/ 74 h 110"/>
              <a:gd name="T32" fmla="*/ 75 w 101"/>
              <a:gd name="T33" fmla="*/ 39 h 110"/>
              <a:gd name="T34" fmla="*/ 50 w 101"/>
              <a:gd name="T35" fmla="*/ 29 h 110"/>
              <a:gd name="T36" fmla="*/ 72 w 101"/>
              <a:gd name="T37" fmla="*/ 51 h 110"/>
              <a:gd name="T38" fmla="*/ 62 w 101"/>
              <a:gd name="T39" fmla="*/ 70 h 110"/>
              <a:gd name="T40" fmla="*/ 60 w 101"/>
              <a:gd name="T41" fmla="*/ 85 h 110"/>
              <a:gd name="T42" fmla="*/ 50 w 101"/>
              <a:gd name="T43" fmla="*/ 110 h 110"/>
              <a:gd name="T44" fmla="*/ 75 w 101"/>
              <a:gd name="T45" fmla="*/ 28 h 110"/>
              <a:gd name="T46" fmla="*/ 74 w 101"/>
              <a:gd name="T47" fmla="*/ 24 h 110"/>
              <a:gd name="T48" fmla="*/ 75 w 101"/>
              <a:gd name="T49" fmla="*/ 73 h 110"/>
              <a:gd name="T50" fmla="*/ 74 w 101"/>
              <a:gd name="T51" fmla="*/ 78 h 110"/>
              <a:gd name="T52" fmla="*/ 75 w 101"/>
              <a:gd name="T53" fmla="*/ 73 h 110"/>
              <a:gd name="T54" fmla="*/ 50 w 101"/>
              <a:gd name="T55" fmla="*/ 0 h 110"/>
              <a:gd name="T56" fmla="*/ 53 w 101"/>
              <a:gd name="T57" fmla="*/ 3 h 110"/>
              <a:gd name="T58" fmla="*/ 50 w 101"/>
              <a:gd name="T59" fmla="*/ 18 h 110"/>
              <a:gd name="T60" fmla="*/ 50 w 101"/>
              <a:gd name="T61" fmla="*/ 23 h 110"/>
              <a:gd name="T62" fmla="*/ 25 w 101"/>
              <a:gd name="T63" fmla="*/ 63 h 110"/>
              <a:gd name="T64" fmla="*/ 35 w 101"/>
              <a:gd name="T65" fmla="*/ 96 h 110"/>
              <a:gd name="T66" fmla="*/ 50 w 101"/>
              <a:gd name="T67" fmla="*/ 110 h 110"/>
              <a:gd name="T68" fmla="*/ 41 w 101"/>
              <a:gd name="T69" fmla="*/ 85 h 110"/>
              <a:gd name="T70" fmla="*/ 39 w 101"/>
              <a:gd name="T71" fmla="*/ 70 h 110"/>
              <a:gd name="T72" fmla="*/ 34 w 101"/>
              <a:gd name="T73" fmla="*/ 35 h 110"/>
              <a:gd name="T74" fmla="*/ 50 w 101"/>
              <a:gd name="T75" fmla="*/ 23 h 110"/>
              <a:gd name="T76" fmla="*/ 50 w 101"/>
              <a:gd name="T77" fmla="*/ 18 h 110"/>
              <a:gd name="T78" fmla="*/ 48 w 101"/>
              <a:gd name="T79" fmla="*/ 3 h 110"/>
              <a:gd name="T80" fmla="*/ 25 w 101"/>
              <a:gd name="T81" fmla="*/ 80 h 110"/>
              <a:gd name="T82" fmla="*/ 27 w 101"/>
              <a:gd name="T83" fmla="*/ 74 h 110"/>
              <a:gd name="T84" fmla="*/ 25 w 101"/>
              <a:gd name="T85" fmla="*/ 80 h 110"/>
              <a:gd name="T86" fmla="*/ 25 w 101"/>
              <a:gd name="T87" fmla="*/ 22 h 110"/>
              <a:gd name="T88" fmla="*/ 27 w 101"/>
              <a:gd name="T89" fmla="*/ 28 h 110"/>
              <a:gd name="T90" fmla="*/ 25 w 101"/>
              <a:gd name="T91" fmla="*/ 39 h 110"/>
              <a:gd name="T92" fmla="*/ 25 w 101"/>
              <a:gd name="T93" fmla="*/ 63 h 110"/>
              <a:gd name="T94" fmla="*/ 25 w 101"/>
              <a:gd name="T95" fmla="*/ 22 h 110"/>
              <a:gd name="T96" fmla="*/ 23 w 101"/>
              <a:gd name="T97" fmla="*/ 28 h 110"/>
              <a:gd name="T98" fmla="*/ 15 w 101"/>
              <a:gd name="T99" fmla="*/ 19 h 110"/>
              <a:gd name="T100" fmla="*/ 18 w 101"/>
              <a:gd name="T101" fmla="*/ 15 h 110"/>
              <a:gd name="T102" fmla="*/ 25 w 101"/>
              <a:gd name="T103" fmla="*/ 73 h 110"/>
              <a:gd name="T104" fmla="*/ 18 w 101"/>
              <a:gd name="T105" fmla="*/ 86 h 110"/>
              <a:gd name="T106" fmla="*/ 15 w 101"/>
              <a:gd name="T107" fmla="*/ 83 h 110"/>
              <a:gd name="T108" fmla="*/ 23 w 101"/>
              <a:gd name="T109" fmla="*/ 74 h 110"/>
              <a:gd name="T110" fmla="*/ 18 w 101"/>
              <a:gd name="T111" fmla="*/ 51 h 110"/>
              <a:gd name="T112" fmla="*/ 15 w 101"/>
              <a:gd name="T113" fmla="*/ 48 h 110"/>
              <a:gd name="T114" fmla="*/ 0 w 101"/>
              <a:gd name="T115" fmla="*/ 51 h 110"/>
              <a:gd name="T116" fmla="*/ 15 w 101"/>
              <a:gd name="T117" fmla="*/ 5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10">
                <a:moveTo>
                  <a:pt x="75" y="63"/>
                </a:moveTo>
                <a:cubicBezTo>
                  <a:pt x="77" y="59"/>
                  <a:pt x="78" y="55"/>
                  <a:pt x="78" y="51"/>
                </a:cubicBezTo>
                <a:cubicBezTo>
                  <a:pt x="78" y="47"/>
                  <a:pt x="77" y="43"/>
                  <a:pt x="75" y="39"/>
                </a:cubicBezTo>
                <a:cubicBezTo>
                  <a:pt x="75" y="63"/>
                  <a:pt x="75" y="63"/>
                  <a:pt x="75" y="63"/>
                </a:cubicBezTo>
                <a:close/>
                <a:moveTo>
                  <a:pt x="75" y="80"/>
                </a:moveTo>
                <a:cubicBezTo>
                  <a:pt x="75" y="73"/>
                  <a:pt x="75" y="73"/>
                  <a:pt x="75" y="73"/>
                </a:cubicBezTo>
                <a:cubicBezTo>
                  <a:pt x="76" y="73"/>
                  <a:pt x="77" y="73"/>
                  <a:pt x="77" y="74"/>
                </a:cubicBezTo>
                <a:cubicBezTo>
                  <a:pt x="77" y="74"/>
                  <a:pt x="77" y="74"/>
                  <a:pt x="77" y="74"/>
                </a:cubicBezTo>
                <a:cubicBezTo>
                  <a:pt x="86" y="83"/>
                  <a:pt x="86" y="83"/>
                  <a:pt x="86" y="83"/>
                </a:cubicBezTo>
                <a:cubicBezTo>
                  <a:pt x="87" y="84"/>
                  <a:pt x="87" y="85"/>
                  <a:pt x="86" y="86"/>
                </a:cubicBezTo>
                <a:cubicBezTo>
                  <a:pt x="85" y="87"/>
                  <a:pt x="83" y="87"/>
                  <a:pt x="82" y="86"/>
                </a:cubicBezTo>
                <a:cubicBezTo>
                  <a:pt x="75" y="80"/>
                  <a:pt x="75" y="80"/>
                  <a:pt x="75" y="80"/>
                </a:cubicBezTo>
                <a:close/>
                <a:moveTo>
                  <a:pt x="75" y="28"/>
                </a:moveTo>
                <a:cubicBezTo>
                  <a:pt x="75" y="22"/>
                  <a:pt x="75" y="22"/>
                  <a:pt x="75" y="22"/>
                </a:cubicBezTo>
                <a:cubicBezTo>
                  <a:pt x="82" y="15"/>
                  <a:pt x="82" y="15"/>
                  <a:pt x="82" y="15"/>
                </a:cubicBezTo>
                <a:cubicBezTo>
                  <a:pt x="83" y="14"/>
                  <a:pt x="85" y="14"/>
                  <a:pt x="86" y="15"/>
                </a:cubicBezTo>
                <a:cubicBezTo>
                  <a:pt x="87" y="16"/>
                  <a:pt x="87" y="18"/>
                  <a:pt x="86" y="19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6" y="28"/>
                  <a:pt x="75" y="28"/>
                </a:cubicBezTo>
                <a:close/>
                <a:moveTo>
                  <a:pt x="98" y="48"/>
                </a:moveTo>
                <a:cubicBezTo>
                  <a:pt x="98" y="48"/>
                  <a:pt x="98" y="48"/>
                  <a:pt x="9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4" y="48"/>
                  <a:pt x="83" y="49"/>
                  <a:pt x="83" y="51"/>
                </a:cubicBezTo>
                <a:cubicBezTo>
                  <a:pt x="83" y="52"/>
                  <a:pt x="84" y="53"/>
                  <a:pt x="86" y="53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3"/>
                  <a:pt x="101" y="52"/>
                  <a:pt x="101" y="51"/>
                </a:cubicBezTo>
                <a:cubicBezTo>
                  <a:pt x="101" y="49"/>
                  <a:pt x="100" y="48"/>
                  <a:pt x="98" y="48"/>
                </a:cubicBezTo>
                <a:close/>
                <a:moveTo>
                  <a:pt x="50" y="110"/>
                </a:moveTo>
                <a:cubicBezTo>
                  <a:pt x="52" y="110"/>
                  <a:pt x="52" y="110"/>
                  <a:pt x="52" y="110"/>
                </a:cubicBezTo>
                <a:cubicBezTo>
                  <a:pt x="60" y="110"/>
                  <a:pt x="66" y="104"/>
                  <a:pt x="66" y="96"/>
                </a:cubicBezTo>
                <a:cubicBezTo>
                  <a:pt x="66" y="74"/>
                  <a:pt x="66" y="74"/>
                  <a:pt x="66" y="74"/>
                </a:cubicBezTo>
                <a:cubicBezTo>
                  <a:pt x="70" y="71"/>
                  <a:pt x="73" y="67"/>
                  <a:pt x="75" y="63"/>
                </a:cubicBezTo>
                <a:cubicBezTo>
                  <a:pt x="75" y="39"/>
                  <a:pt x="75" y="39"/>
                  <a:pt x="75" y="39"/>
                </a:cubicBezTo>
                <a:cubicBezTo>
                  <a:pt x="71" y="29"/>
                  <a:pt x="61" y="23"/>
                  <a:pt x="50" y="23"/>
                </a:cubicBezTo>
                <a:cubicBezTo>
                  <a:pt x="50" y="29"/>
                  <a:pt x="50" y="29"/>
                  <a:pt x="50" y="29"/>
                </a:cubicBezTo>
                <a:cubicBezTo>
                  <a:pt x="56" y="29"/>
                  <a:pt x="62" y="31"/>
                  <a:pt x="66" y="35"/>
                </a:cubicBezTo>
                <a:cubicBezTo>
                  <a:pt x="70" y="39"/>
                  <a:pt x="72" y="45"/>
                  <a:pt x="72" y="51"/>
                </a:cubicBezTo>
                <a:cubicBezTo>
                  <a:pt x="72" y="59"/>
                  <a:pt x="68" y="66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1" y="70"/>
                  <a:pt x="60" y="71"/>
                  <a:pt x="60" y="72"/>
                </a:cubicBezTo>
                <a:cubicBezTo>
                  <a:pt x="60" y="85"/>
                  <a:pt x="60" y="85"/>
                  <a:pt x="60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110"/>
                  <a:pt x="50" y="110"/>
                  <a:pt x="50" y="110"/>
                </a:cubicBezTo>
                <a:close/>
                <a:moveTo>
                  <a:pt x="75" y="22"/>
                </a:moveTo>
                <a:cubicBezTo>
                  <a:pt x="75" y="28"/>
                  <a:pt x="75" y="28"/>
                  <a:pt x="75" y="28"/>
                </a:cubicBezTo>
                <a:cubicBezTo>
                  <a:pt x="75" y="28"/>
                  <a:pt x="74" y="28"/>
                  <a:pt x="74" y="28"/>
                </a:cubicBezTo>
                <a:cubicBezTo>
                  <a:pt x="72" y="27"/>
                  <a:pt x="72" y="25"/>
                  <a:pt x="74" y="24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5" y="73"/>
                </a:moveTo>
                <a:cubicBezTo>
                  <a:pt x="75" y="80"/>
                  <a:pt x="75" y="80"/>
                  <a:pt x="75" y="80"/>
                </a:cubicBezTo>
                <a:cubicBezTo>
                  <a:pt x="74" y="78"/>
                  <a:pt x="74" y="78"/>
                  <a:pt x="74" y="78"/>
                </a:cubicBezTo>
                <a:cubicBezTo>
                  <a:pt x="72" y="77"/>
                  <a:pt x="72" y="75"/>
                  <a:pt x="74" y="74"/>
                </a:cubicBezTo>
                <a:cubicBezTo>
                  <a:pt x="74" y="73"/>
                  <a:pt x="75" y="73"/>
                  <a:pt x="75" y="73"/>
                </a:cubicBezTo>
                <a:close/>
                <a:moveTo>
                  <a:pt x="50" y="18"/>
                </a:move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2" y="0"/>
                  <a:pt x="53" y="2"/>
                  <a:pt x="53" y="3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7"/>
                  <a:pt x="52" y="18"/>
                  <a:pt x="50" y="18"/>
                </a:cubicBezTo>
                <a:cubicBezTo>
                  <a:pt x="50" y="18"/>
                  <a:pt x="50" y="18"/>
                  <a:pt x="50" y="18"/>
                </a:cubicBezTo>
                <a:close/>
                <a:moveTo>
                  <a:pt x="50" y="23"/>
                </a:moveTo>
                <a:cubicBezTo>
                  <a:pt x="39" y="23"/>
                  <a:pt x="30" y="29"/>
                  <a:pt x="25" y="39"/>
                </a:cubicBezTo>
                <a:cubicBezTo>
                  <a:pt x="25" y="63"/>
                  <a:pt x="25" y="63"/>
                  <a:pt x="25" y="63"/>
                </a:cubicBezTo>
                <a:cubicBezTo>
                  <a:pt x="27" y="68"/>
                  <a:pt x="31" y="71"/>
                  <a:pt x="35" y="74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104"/>
                  <a:pt x="41" y="110"/>
                  <a:pt x="49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0" y="85"/>
                  <a:pt x="50" y="85"/>
                  <a:pt x="50" y="85"/>
                </a:cubicBezTo>
                <a:cubicBezTo>
                  <a:pt x="41" y="85"/>
                  <a:pt x="41" y="85"/>
                  <a:pt x="41" y="85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0" y="71"/>
                  <a:pt x="39" y="70"/>
                </a:cubicBezTo>
                <a:cubicBezTo>
                  <a:pt x="33" y="66"/>
                  <a:pt x="28" y="59"/>
                  <a:pt x="28" y="51"/>
                </a:cubicBezTo>
                <a:cubicBezTo>
                  <a:pt x="28" y="45"/>
                  <a:pt x="30" y="39"/>
                  <a:pt x="34" y="35"/>
                </a:cubicBezTo>
                <a:cubicBezTo>
                  <a:pt x="39" y="31"/>
                  <a:pt x="44" y="29"/>
                  <a:pt x="50" y="29"/>
                </a:cubicBezTo>
                <a:cubicBezTo>
                  <a:pt x="50" y="23"/>
                  <a:pt x="50" y="23"/>
                  <a:pt x="50" y="23"/>
                </a:cubicBezTo>
                <a:close/>
                <a:moveTo>
                  <a:pt x="50" y="0"/>
                </a:moveTo>
                <a:cubicBezTo>
                  <a:pt x="50" y="18"/>
                  <a:pt x="50" y="18"/>
                  <a:pt x="50" y="18"/>
                </a:cubicBezTo>
                <a:cubicBezTo>
                  <a:pt x="49" y="18"/>
                  <a:pt x="48" y="17"/>
                  <a:pt x="48" y="15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2"/>
                  <a:pt x="49" y="1"/>
                  <a:pt x="50" y="0"/>
                </a:cubicBezTo>
                <a:close/>
                <a:moveTo>
                  <a:pt x="25" y="80"/>
                </a:moveTo>
                <a:cubicBezTo>
                  <a:pt x="25" y="73"/>
                  <a:pt x="25" y="73"/>
                  <a:pt x="25" y="73"/>
                </a:cubicBezTo>
                <a:cubicBezTo>
                  <a:pt x="26" y="73"/>
                  <a:pt x="27" y="73"/>
                  <a:pt x="27" y="74"/>
                </a:cubicBezTo>
                <a:cubicBezTo>
                  <a:pt x="28" y="75"/>
                  <a:pt x="28" y="77"/>
                  <a:pt x="27" y="78"/>
                </a:cubicBezTo>
                <a:cubicBezTo>
                  <a:pt x="25" y="80"/>
                  <a:pt x="25" y="80"/>
                  <a:pt x="25" y="80"/>
                </a:cubicBezTo>
                <a:close/>
                <a:moveTo>
                  <a:pt x="25" y="28"/>
                </a:moveTo>
                <a:cubicBezTo>
                  <a:pt x="25" y="22"/>
                  <a:pt x="25" y="22"/>
                  <a:pt x="25" y="22"/>
                </a:cubicBezTo>
                <a:cubicBezTo>
                  <a:pt x="27" y="24"/>
                  <a:pt x="27" y="24"/>
                  <a:pt x="27" y="24"/>
                </a:cubicBezTo>
                <a:cubicBezTo>
                  <a:pt x="28" y="25"/>
                  <a:pt x="28" y="27"/>
                  <a:pt x="27" y="28"/>
                </a:cubicBezTo>
                <a:cubicBezTo>
                  <a:pt x="27" y="28"/>
                  <a:pt x="26" y="28"/>
                  <a:pt x="25" y="28"/>
                </a:cubicBezTo>
                <a:close/>
                <a:moveTo>
                  <a:pt x="25" y="39"/>
                </a:moveTo>
                <a:cubicBezTo>
                  <a:pt x="23" y="42"/>
                  <a:pt x="22" y="46"/>
                  <a:pt x="22" y="51"/>
                </a:cubicBezTo>
                <a:cubicBezTo>
                  <a:pt x="22" y="55"/>
                  <a:pt x="23" y="59"/>
                  <a:pt x="25" y="63"/>
                </a:cubicBezTo>
                <a:cubicBezTo>
                  <a:pt x="25" y="39"/>
                  <a:pt x="25" y="39"/>
                  <a:pt x="25" y="39"/>
                </a:cubicBezTo>
                <a:close/>
                <a:moveTo>
                  <a:pt x="25" y="22"/>
                </a:move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4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8"/>
                  <a:pt x="14" y="16"/>
                  <a:pt x="15" y="15"/>
                </a:cubicBezTo>
                <a:cubicBezTo>
                  <a:pt x="16" y="14"/>
                  <a:pt x="17" y="14"/>
                  <a:pt x="18" y="15"/>
                </a:cubicBezTo>
                <a:cubicBezTo>
                  <a:pt x="25" y="22"/>
                  <a:pt x="25" y="22"/>
                  <a:pt x="25" y="22"/>
                </a:cubicBezTo>
                <a:close/>
                <a:moveTo>
                  <a:pt x="25" y="73"/>
                </a:moveTo>
                <a:cubicBezTo>
                  <a:pt x="25" y="80"/>
                  <a:pt x="25" y="80"/>
                  <a:pt x="25" y="80"/>
                </a:cubicBezTo>
                <a:cubicBezTo>
                  <a:pt x="18" y="86"/>
                  <a:pt x="18" y="86"/>
                  <a:pt x="18" y="86"/>
                </a:cubicBezTo>
                <a:cubicBezTo>
                  <a:pt x="17" y="87"/>
                  <a:pt x="16" y="87"/>
                  <a:pt x="15" y="86"/>
                </a:cubicBezTo>
                <a:cubicBezTo>
                  <a:pt x="14" y="85"/>
                  <a:pt x="14" y="84"/>
                  <a:pt x="15" y="83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4"/>
                  <a:pt x="23" y="74"/>
                  <a:pt x="23" y="74"/>
                </a:cubicBezTo>
                <a:cubicBezTo>
                  <a:pt x="24" y="74"/>
                  <a:pt x="25" y="73"/>
                  <a:pt x="25" y="73"/>
                </a:cubicBezTo>
                <a:close/>
                <a:moveTo>
                  <a:pt x="18" y="51"/>
                </a:moveTo>
                <a:cubicBezTo>
                  <a:pt x="18" y="51"/>
                  <a:pt x="18" y="51"/>
                  <a:pt x="18" y="51"/>
                </a:cubicBezTo>
                <a:cubicBezTo>
                  <a:pt x="18" y="49"/>
                  <a:pt x="16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9"/>
                  <a:pt x="0" y="51"/>
                </a:cubicBezTo>
                <a:cubicBezTo>
                  <a:pt x="0" y="52"/>
                  <a:pt x="1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6" y="53"/>
                  <a:pt x="18" y="52"/>
                  <a:pt x="18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3" name="Freeform 94"/>
          <p:cNvSpPr>
            <a:spLocks/>
          </p:cNvSpPr>
          <p:nvPr/>
        </p:nvSpPr>
        <p:spPr bwMode="auto">
          <a:xfrm>
            <a:off x="1970808" y="2776057"/>
            <a:ext cx="63500" cy="60325"/>
          </a:xfrm>
          <a:custGeom>
            <a:avLst/>
            <a:gdLst>
              <a:gd name="T0" fmla="*/ 28 w 29"/>
              <a:gd name="T1" fmla="*/ 16 h 28"/>
              <a:gd name="T2" fmla="*/ 12 w 29"/>
              <a:gd name="T3" fmla="*/ 27 h 28"/>
              <a:gd name="T4" fmla="*/ 1 w 29"/>
              <a:gd name="T5" fmla="*/ 12 h 28"/>
              <a:gd name="T6" fmla="*/ 17 w 29"/>
              <a:gd name="T7" fmla="*/ 1 h 28"/>
              <a:gd name="T8" fmla="*/ 28 w 29"/>
              <a:gd name="T9" fmla="*/ 1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">
                <a:moveTo>
                  <a:pt x="28" y="16"/>
                </a:moveTo>
                <a:cubicBezTo>
                  <a:pt x="26" y="23"/>
                  <a:pt x="19" y="28"/>
                  <a:pt x="12" y="27"/>
                </a:cubicBezTo>
                <a:cubicBezTo>
                  <a:pt x="5" y="26"/>
                  <a:pt x="0" y="19"/>
                  <a:pt x="1" y="12"/>
                </a:cubicBezTo>
                <a:cubicBezTo>
                  <a:pt x="3" y="4"/>
                  <a:pt x="10" y="0"/>
                  <a:pt x="17" y="1"/>
                </a:cubicBezTo>
                <a:cubicBezTo>
                  <a:pt x="24" y="2"/>
                  <a:pt x="29" y="9"/>
                  <a:pt x="28" y="1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4" name="Freeform 95"/>
          <p:cNvSpPr>
            <a:spLocks/>
          </p:cNvSpPr>
          <p:nvPr/>
        </p:nvSpPr>
        <p:spPr bwMode="auto">
          <a:xfrm>
            <a:off x="1956520" y="2593495"/>
            <a:ext cx="58738" cy="196850"/>
          </a:xfrm>
          <a:custGeom>
            <a:avLst/>
            <a:gdLst>
              <a:gd name="T0" fmla="*/ 27 w 27"/>
              <a:gd name="T1" fmla="*/ 90 h 91"/>
              <a:gd name="T2" fmla="*/ 12 w 27"/>
              <a:gd name="T3" fmla="*/ 14 h 91"/>
              <a:gd name="T4" fmla="*/ 1 w 27"/>
              <a:gd name="T5" fmla="*/ 0 h 91"/>
              <a:gd name="T6" fmla="*/ 17 w 27"/>
              <a:gd name="T7" fmla="*/ 91 h 91"/>
              <a:gd name="T8" fmla="*/ 27 w 27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91">
                <a:moveTo>
                  <a:pt x="27" y="90"/>
                </a:moveTo>
                <a:cubicBezTo>
                  <a:pt x="27" y="90"/>
                  <a:pt x="12" y="14"/>
                  <a:pt x="12" y="14"/>
                </a:cubicBezTo>
                <a:cubicBezTo>
                  <a:pt x="12" y="14"/>
                  <a:pt x="3" y="0"/>
                  <a:pt x="1" y="0"/>
                </a:cubicBezTo>
                <a:cubicBezTo>
                  <a:pt x="0" y="0"/>
                  <a:pt x="17" y="91"/>
                  <a:pt x="17" y="91"/>
                </a:cubicBezTo>
                <a:lnTo>
                  <a:pt x="27" y="9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5" name="Freeform 96"/>
          <p:cNvSpPr>
            <a:spLocks/>
          </p:cNvSpPr>
          <p:nvPr/>
        </p:nvSpPr>
        <p:spPr bwMode="auto">
          <a:xfrm>
            <a:off x="1997795" y="2625245"/>
            <a:ext cx="127000" cy="169863"/>
          </a:xfrm>
          <a:custGeom>
            <a:avLst/>
            <a:gdLst>
              <a:gd name="T0" fmla="*/ 1 w 80"/>
              <a:gd name="T1" fmla="*/ 99 h 107"/>
              <a:gd name="T2" fmla="*/ 60 w 80"/>
              <a:gd name="T3" fmla="*/ 13 h 107"/>
              <a:gd name="T4" fmla="*/ 80 w 80"/>
              <a:gd name="T5" fmla="*/ 0 h 107"/>
              <a:gd name="T6" fmla="*/ 71 w 80"/>
              <a:gd name="T7" fmla="*/ 21 h 107"/>
              <a:gd name="T8" fmla="*/ 12 w 80"/>
              <a:gd name="T9" fmla="*/ 107 h 107"/>
              <a:gd name="T10" fmla="*/ 0 w 80"/>
              <a:gd name="T11" fmla="*/ 100 h 107"/>
              <a:gd name="T12" fmla="*/ 1 w 80"/>
              <a:gd name="T13" fmla="*/ 9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107">
                <a:moveTo>
                  <a:pt x="1" y="99"/>
                </a:moveTo>
                <a:lnTo>
                  <a:pt x="60" y="13"/>
                </a:lnTo>
                <a:lnTo>
                  <a:pt x="80" y="0"/>
                </a:lnTo>
                <a:lnTo>
                  <a:pt x="71" y="21"/>
                </a:lnTo>
                <a:lnTo>
                  <a:pt x="12" y="107"/>
                </a:lnTo>
                <a:lnTo>
                  <a:pt x="0" y="100"/>
                </a:lnTo>
                <a:lnTo>
                  <a:pt x="1" y="9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6" name="Freeform 97"/>
          <p:cNvSpPr>
            <a:spLocks/>
          </p:cNvSpPr>
          <p:nvPr/>
        </p:nvSpPr>
        <p:spPr bwMode="auto">
          <a:xfrm>
            <a:off x="1986683" y="2822095"/>
            <a:ext cx="15875" cy="31750"/>
          </a:xfrm>
          <a:custGeom>
            <a:avLst/>
            <a:gdLst>
              <a:gd name="T0" fmla="*/ 2 w 7"/>
              <a:gd name="T1" fmla="*/ 3 h 15"/>
              <a:gd name="T2" fmla="*/ 5 w 7"/>
              <a:gd name="T3" fmla="*/ 1 h 15"/>
              <a:gd name="T4" fmla="*/ 7 w 7"/>
              <a:gd name="T5" fmla="*/ 3 h 15"/>
              <a:gd name="T6" fmla="*/ 5 w 7"/>
              <a:gd name="T7" fmla="*/ 13 h 15"/>
              <a:gd name="T8" fmla="*/ 3 w 7"/>
              <a:gd name="T9" fmla="*/ 15 h 15"/>
              <a:gd name="T10" fmla="*/ 1 w 7"/>
              <a:gd name="T11" fmla="*/ 12 h 15"/>
              <a:gd name="T12" fmla="*/ 2 w 7"/>
              <a:gd name="T13" fmla="*/ 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5">
                <a:moveTo>
                  <a:pt x="2" y="3"/>
                </a:moveTo>
                <a:cubicBezTo>
                  <a:pt x="3" y="1"/>
                  <a:pt x="4" y="0"/>
                  <a:pt x="5" y="1"/>
                </a:cubicBezTo>
                <a:cubicBezTo>
                  <a:pt x="6" y="1"/>
                  <a:pt x="7" y="2"/>
                  <a:pt x="7" y="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4"/>
                  <a:pt x="4" y="15"/>
                  <a:pt x="3" y="15"/>
                </a:cubicBezTo>
                <a:cubicBezTo>
                  <a:pt x="1" y="15"/>
                  <a:pt x="0" y="13"/>
                  <a:pt x="1" y="12"/>
                </a:cubicBezTo>
                <a:lnTo>
                  <a:pt x="2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7" name="Freeform 98"/>
          <p:cNvSpPr>
            <a:spLocks noEditPoints="1"/>
          </p:cNvSpPr>
          <p:nvPr/>
        </p:nvSpPr>
        <p:spPr bwMode="auto">
          <a:xfrm>
            <a:off x="1935883" y="1213957"/>
            <a:ext cx="220663" cy="236538"/>
          </a:xfrm>
          <a:custGeom>
            <a:avLst/>
            <a:gdLst>
              <a:gd name="T0" fmla="*/ 78 w 101"/>
              <a:gd name="T1" fmla="*/ 50 h 109"/>
              <a:gd name="T2" fmla="*/ 76 w 101"/>
              <a:gd name="T3" fmla="*/ 62 h 109"/>
              <a:gd name="T4" fmla="*/ 76 w 101"/>
              <a:gd name="T5" fmla="*/ 73 h 109"/>
              <a:gd name="T6" fmla="*/ 78 w 101"/>
              <a:gd name="T7" fmla="*/ 73 h 109"/>
              <a:gd name="T8" fmla="*/ 86 w 101"/>
              <a:gd name="T9" fmla="*/ 86 h 109"/>
              <a:gd name="T10" fmla="*/ 76 w 101"/>
              <a:gd name="T11" fmla="*/ 79 h 109"/>
              <a:gd name="T12" fmla="*/ 76 w 101"/>
              <a:gd name="T13" fmla="*/ 22 h 109"/>
              <a:gd name="T14" fmla="*/ 86 w 101"/>
              <a:gd name="T15" fmla="*/ 15 h 109"/>
              <a:gd name="T16" fmla="*/ 78 w 101"/>
              <a:gd name="T17" fmla="*/ 27 h 109"/>
              <a:gd name="T18" fmla="*/ 76 w 101"/>
              <a:gd name="T19" fmla="*/ 28 h 109"/>
              <a:gd name="T20" fmla="*/ 99 w 101"/>
              <a:gd name="T21" fmla="*/ 48 h 109"/>
              <a:gd name="T22" fmla="*/ 84 w 101"/>
              <a:gd name="T23" fmla="*/ 50 h 109"/>
              <a:gd name="T24" fmla="*/ 99 w 101"/>
              <a:gd name="T25" fmla="*/ 53 h 109"/>
              <a:gd name="T26" fmla="*/ 99 w 101"/>
              <a:gd name="T27" fmla="*/ 48 h 109"/>
              <a:gd name="T28" fmla="*/ 53 w 101"/>
              <a:gd name="T29" fmla="*/ 109 h 109"/>
              <a:gd name="T30" fmla="*/ 66 w 101"/>
              <a:gd name="T31" fmla="*/ 73 h 109"/>
              <a:gd name="T32" fmla="*/ 76 w 101"/>
              <a:gd name="T33" fmla="*/ 38 h 109"/>
              <a:gd name="T34" fmla="*/ 51 w 101"/>
              <a:gd name="T35" fmla="*/ 28 h 109"/>
              <a:gd name="T36" fmla="*/ 73 w 101"/>
              <a:gd name="T37" fmla="*/ 50 h 109"/>
              <a:gd name="T38" fmla="*/ 62 w 101"/>
              <a:gd name="T39" fmla="*/ 69 h 109"/>
              <a:gd name="T40" fmla="*/ 61 w 101"/>
              <a:gd name="T41" fmla="*/ 84 h 109"/>
              <a:gd name="T42" fmla="*/ 51 w 101"/>
              <a:gd name="T43" fmla="*/ 109 h 109"/>
              <a:gd name="T44" fmla="*/ 76 w 101"/>
              <a:gd name="T45" fmla="*/ 28 h 109"/>
              <a:gd name="T46" fmla="*/ 74 w 101"/>
              <a:gd name="T47" fmla="*/ 23 h 109"/>
              <a:gd name="T48" fmla="*/ 76 w 101"/>
              <a:gd name="T49" fmla="*/ 73 h 109"/>
              <a:gd name="T50" fmla="*/ 74 w 101"/>
              <a:gd name="T51" fmla="*/ 77 h 109"/>
              <a:gd name="T52" fmla="*/ 76 w 101"/>
              <a:gd name="T53" fmla="*/ 73 h 109"/>
              <a:gd name="T54" fmla="*/ 51 w 101"/>
              <a:gd name="T55" fmla="*/ 0 h 109"/>
              <a:gd name="T56" fmla="*/ 53 w 101"/>
              <a:gd name="T57" fmla="*/ 2 h 109"/>
              <a:gd name="T58" fmla="*/ 51 w 101"/>
              <a:gd name="T59" fmla="*/ 17 h 109"/>
              <a:gd name="T60" fmla="*/ 51 w 101"/>
              <a:gd name="T61" fmla="*/ 22 h 109"/>
              <a:gd name="T62" fmla="*/ 26 w 101"/>
              <a:gd name="T63" fmla="*/ 62 h 109"/>
              <a:gd name="T64" fmla="*/ 35 w 101"/>
              <a:gd name="T65" fmla="*/ 95 h 109"/>
              <a:gd name="T66" fmla="*/ 51 w 101"/>
              <a:gd name="T67" fmla="*/ 109 h 109"/>
              <a:gd name="T68" fmla="*/ 41 w 101"/>
              <a:gd name="T69" fmla="*/ 84 h 109"/>
              <a:gd name="T70" fmla="*/ 40 w 101"/>
              <a:gd name="T71" fmla="*/ 69 h 109"/>
              <a:gd name="T72" fmla="*/ 35 w 101"/>
              <a:gd name="T73" fmla="*/ 35 h 109"/>
              <a:gd name="T74" fmla="*/ 51 w 101"/>
              <a:gd name="T75" fmla="*/ 22 h 109"/>
              <a:gd name="T76" fmla="*/ 51 w 101"/>
              <a:gd name="T77" fmla="*/ 17 h 109"/>
              <a:gd name="T78" fmla="*/ 48 w 101"/>
              <a:gd name="T79" fmla="*/ 2 h 109"/>
              <a:gd name="T80" fmla="*/ 26 w 101"/>
              <a:gd name="T81" fmla="*/ 79 h 109"/>
              <a:gd name="T82" fmla="*/ 28 w 101"/>
              <a:gd name="T83" fmla="*/ 73 h 109"/>
              <a:gd name="T84" fmla="*/ 26 w 101"/>
              <a:gd name="T85" fmla="*/ 79 h 109"/>
              <a:gd name="T86" fmla="*/ 26 w 101"/>
              <a:gd name="T87" fmla="*/ 21 h 109"/>
              <a:gd name="T88" fmla="*/ 28 w 101"/>
              <a:gd name="T89" fmla="*/ 27 h 109"/>
              <a:gd name="T90" fmla="*/ 26 w 101"/>
              <a:gd name="T91" fmla="*/ 38 h 109"/>
              <a:gd name="T92" fmla="*/ 26 w 101"/>
              <a:gd name="T93" fmla="*/ 62 h 109"/>
              <a:gd name="T94" fmla="*/ 26 w 101"/>
              <a:gd name="T95" fmla="*/ 21 h 109"/>
              <a:gd name="T96" fmla="*/ 24 w 101"/>
              <a:gd name="T97" fmla="*/ 27 h 109"/>
              <a:gd name="T98" fmla="*/ 15 w 101"/>
              <a:gd name="T99" fmla="*/ 18 h 109"/>
              <a:gd name="T100" fmla="*/ 19 w 101"/>
              <a:gd name="T101" fmla="*/ 15 h 109"/>
              <a:gd name="T102" fmla="*/ 26 w 101"/>
              <a:gd name="T103" fmla="*/ 73 h 109"/>
              <a:gd name="T104" fmla="*/ 19 w 101"/>
              <a:gd name="T105" fmla="*/ 86 h 109"/>
              <a:gd name="T106" fmla="*/ 15 w 101"/>
              <a:gd name="T107" fmla="*/ 82 h 109"/>
              <a:gd name="T108" fmla="*/ 24 w 101"/>
              <a:gd name="T109" fmla="*/ 73 h 109"/>
              <a:gd name="T110" fmla="*/ 18 w 101"/>
              <a:gd name="T111" fmla="*/ 50 h 109"/>
              <a:gd name="T112" fmla="*/ 15 w 101"/>
              <a:gd name="T113" fmla="*/ 48 h 109"/>
              <a:gd name="T114" fmla="*/ 0 w 101"/>
              <a:gd name="T115" fmla="*/ 50 h 109"/>
              <a:gd name="T116" fmla="*/ 15 w 101"/>
              <a:gd name="T117" fmla="*/ 5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09">
                <a:moveTo>
                  <a:pt x="76" y="62"/>
                </a:moveTo>
                <a:cubicBezTo>
                  <a:pt x="78" y="58"/>
                  <a:pt x="78" y="54"/>
                  <a:pt x="78" y="50"/>
                </a:cubicBezTo>
                <a:cubicBezTo>
                  <a:pt x="78" y="46"/>
                  <a:pt x="78" y="42"/>
                  <a:pt x="76" y="38"/>
                </a:cubicBezTo>
                <a:cubicBezTo>
                  <a:pt x="76" y="62"/>
                  <a:pt x="76" y="62"/>
                  <a:pt x="76" y="62"/>
                </a:cubicBezTo>
                <a:close/>
                <a:moveTo>
                  <a:pt x="76" y="79"/>
                </a:moveTo>
                <a:cubicBezTo>
                  <a:pt x="76" y="73"/>
                  <a:pt x="76" y="73"/>
                  <a:pt x="76" y="73"/>
                </a:cubicBezTo>
                <a:cubicBezTo>
                  <a:pt x="77" y="73"/>
                  <a:pt x="77" y="73"/>
                  <a:pt x="78" y="73"/>
                </a:cubicBezTo>
                <a:cubicBezTo>
                  <a:pt x="78" y="73"/>
                  <a:pt x="78" y="73"/>
                  <a:pt x="78" y="73"/>
                </a:cubicBezTo>
                <a:cubicBezTo>
                  <a:pt x="86" y="82"/>
                  <a:pt x="86" y="82"/>
                  <a:pt x="86" y="82"/>
                </a:cubicBezTo>
                <a:cubicBezTo>
                  <a:pt x="87" y="83"/>
                  <a:pt x="87" y="85"/>
                  <a:pt x="86" y="86"/>
                </a:cubicBezTo>
                <a:cubicBezTo>
                  <a:pt x="85" y="87"/>
                  <a:pt x="84" y="87"/>
                  <a:pt x="83" y="86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76" y="28"/>
                </a:moveTo>
                <a:cubicBezTo>
                  <a:pt x="76" y="22"/>
                  <a:pt x="76" y="22"/>
                  <a:pt x="76" y="22"/>
                </a:cubicBezTo>
                <a:cubicBezTo>
                  <a:pt x="83" y="15"/>
                  <a:pt x="83" y="15"/>
                  <a:pt x="83" y="15"/>
                </a:cubicBezTo>
                <a:cubicBezTo>
                  <a:pt x="84" y="14"/>
                  <a:pt x="85" y="14"/>
                  <a:pt x="86" y="15"/>
                </a:cubicBezTo>
                <a:cubicBezTo>
                  <a:pt x="87" y="16"/>
                  <a:pt x="87" y="17"/>
                  <a:pt x="86" y="1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8"/>
                  <a:pt x="77" y="28"/>
                  <a:pt x="76" y="28"/>
                </a:cubicBezTo>
                <a:close/>
                <a:moveTo>
                  <a:pt x="99" y="48"/>
                </a:moveTo>
                <a:cubicBezTo>
                  <a:pt x="99" y="48"/>
                  <a:pt x="99" y="48"/>
                  <a:pt x="99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5" y="48"/>
                  <a:pt x="84" y="49"/>
                  <a:pt x="84" y="50"/>
                </a:cubicBezTo>
                <a:cubicBezTo>
                  <a:pt x="84" y="52"/>
                  <a:pt x="85" y="53"/>
                  <a:pt x="86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100" y="53"/>
                  <a:pt x="101" y="52"/>
                  <a:pt x="101" y="50"/>
                </a:cubicBezTo>
                <a:cubicBezTo>
                  <a:pt x="101" y="49"/>
                  <a:pt x="100" y="48"/>
                  <a:pt x="99" y="48"/>
                </a:cubicBezTo>
                <a:close/>
                <a:moveTo>
                  <a:pt x="51" y="109"/>
                </a:moveTo>
                <a:cubicBezTo>
                  <a:pt x="53" y="109"/>
                  <a:pt x="53" y="109"/>
                  <a:pt x="53" y="109"/>
                </a:cubicBezTo>
                <a:cubicBezTo>
                  <a:pt x="60" y="109"/>
                  <a:pt x="66" y="103"/>
                  <a:pt x="66" y="95"/>
                </a:cubicBezTo>
                <a:cubicBezTo>
                  <a:pt x="66" y="73"/>
                  <a:pt x="66" y="73"/>
                  <a:pt x="66" y="73"/>
                </a:cubicBezTo>
                <a:cubicBezTo>
                  <a:pt x="70" y="70"/>
                  <a:pt x="74" y="67"/>
                  <a:pt x="76" y="62"/>
                </a:cubicBezTo>
                <a:cubicBezTo>
                  <a:pt x="76" y="38"/>
                  <a:pt x="76" y="38"/>
                  <a:pt x="76" y="38"/>
                </a:cubicBezTo>
                <a:cubicBezTo>
                  <a:pt x="71" y="29"/>
                  <a:pt x="62" y="22"/>
                  <a:pt x="51" y="22"/>
                </a:cubicBezTo>
                <a:cubicBezTo>
                  <a:pt x="51" y="28"/>
                  <a:pt x="51" y="28"/>
                  <a:pt x="51" y="28"/>
                </a:cubicBezTo>
                <a:cubicBezTo>
                  <a:pt x="57" y="28"/>
                  <a:pt x="62" y="31"/>
                  <a:pt x="66" y="35"/>
                </a:cubicBezTo>
                <a:cubicBezTo>
                  <a:pt x="70" y="39"/>
                  <a:pt x="73" y="44"/>
                  <a:pt x="73" y="50"/>
                </a:cubicBezTo>
                <a:cubicBezTo>
                  <a:pt x="73" y="58"/>
                  <a:pt x="68" y="65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1" y="70"/>
                  <a:pt x="61" y="71"/>
                  <a:pt x="61" y="72"/>
                </a:cubicBezTo>
                <a:cubicBezTo>
                  <a:pt x="61" y="84"/>
                  <a:pt x="61" y="84"/>
                  <a:pt x="61" y="84"/>
                </a:cubicBezTo>
                <a:cubicBezTo>
                  <a:pt x="51" y="84"/>
                  <a:pt x="51" y="84"/>
                  <a:pt x="51" y="84"/>
                </a:cubicBezTo>
                <a:cubicBezTo>
                  <a:pt x="51" y="109"/>
                  <a:pt x="51" y="109"/>
                  <a:pt x="51" y="109"/>
                </a:cubicBezTo>
                <a:close/>
                <a:moveTo>
                  <a:pt x="76" y="22"/>
                </a:moveTo>
                <a:cubicBezTo>
                  <a:pt x="76" y="28"/>
                  <a:pt x="76" y="28"/>
                  <a:pt x="76" y="28"/>
                </a:cubicBezTo>
                <a:cubicBezTo>
                  <a:pt x="75" y="28"/>
                  <a:pt x="75" y="28"/>
                  <a:pt x="74" y="27"/>
                </a:cubicBezTo>
                <a:cubicBezTo>
                  <a:pt x="73" y="26"/>
                  <a:pt x="73" y="24"/>
                  <a:pt x="74" y="23"/>
                </a:cubicBezTo>
                <a:cubicBezTo>
                  <a:pt x="76" y="22"/>
                  <a:pt x="76" y="22"/>
                  <a:pt x="76" y="22"/>
                </a:cubicBezTo>
                <a:close/>
                <a:moveTo>
                  <a:pt x="76" y="73"/>
                </a:moveTo>
                <a:cubicBezTo>
                  <a:pt x="76" y="79"/>
                  <a:pt x="76" y="79"/>
                  <a:pt x="76" y="79"/>
                </a:cubicBezTo>
                <a:cubicBezTo>
                  <a:pt x="74" y="77"/>
                  <a:pt x="74" y="77"/>
                  <a:pt x="74" y="77"/>
                </a:cubicBezTo>
                <a:cubicBezTo>
                  <a:pt x="73" y="76"/>
                  <a:pt x="73" y="74"/>
                  <a:pt x="74" y="73"/>
                </a:cubicBezTo>
                <a:cubicBezTo>
                  <a:pt x="75" y="73"/>
                  <a:pt x="75" y="73"/>
                  <a:pt x="76" y="73"/>
                </a:cubicBezTo>
                <a:close/>
                <a:moveTo>
                  <a:pt x="51" y="17"/>
                </a:moveTo>
                <a:cubicBezTo>
                  <a:pt x="51" y="0"/>
                  <a:pt x="51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6"/>
                  <a:pt x="52" y="17"/>
                  <a:pt x="51" y="17"/>
                </a:cubicBezTo>
                <a:cubicBezTo>
                  <a:pt x="51" y="17"/>
                  <a:pt x="51" y="17"/>
                  <a:pt x="51" y="17"/>
                </a:cubicBezTo>
                <a:close/>
                <a:moveTo>
                  <a:pt x="51" y="22"/>
                </a:moveTo>
                <a:cubicBezTo>
                  <a:pt x="40" y="22"/>
                  <a:pt x="30" y="29"/>
                  <a:pt x="26" y="38"/>
                </a:cubicBezTo>
                <a:cubicBezTo>
                  <a:pt x="26" y="62"/>
                  <a:pt x="26" y="62"/>
                  <a:pt x="26" y="62"/>
                </a:cubicBezTo>
                <a:cubicBezTo>
                  <a:pt x="28" y="67"/>
                  <a:pt x="31" y="71"/>
                  <a:pt x="35" y="74"/>
                </a:cubicBezTo>
                <a:cubicBezTo>
                  <a:pt x="35" y="95"/>
                  <a:pt x="35" y="95"/>
                  <a:pt x="35" y="95"/>
                </a:cubicBezTo>
                <a:cubicBezTo>
                  <a:pt x="35" y="103"/>
                  <a:pt x="42" y="109"/>
                  <a:pt x="49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84"/>
                  <a:pt x="51" y="84"/>
                  <a:pt x="51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1" y="70"/>
                  <a:pt x="40" y="69"/>
                </a:cubicBezTo>
                <a:cubicBezTo>
                  <a:pt x="33" y="66"/>
                  <a:pt x="28" y="58"/>
                  <a:pt x="28" y="50"/>
                </a:cubicBezTo>
                <a:cubicBezTo>
                  <a:pt x="28" y="44"/>
                  <a:pt x="31" y="39"/>
                  <a:pt x="35" y="35"/>
                </a:cubicBezTo>
                <a:cubicBezTo>
                  <a:pt x="39" y="31"/>
                  <a:pt x="44" y="28"/>
                  <a:pt x="51" y="28"/>
                </a:cubicBezTo>
                <a:cubicBezTo>
                  <a:pt x="51" y="22"/>
                  <a:pt x="51" y="22"/>
                  <a:pt x="51" y="22"/>
                </a:cubicBezTo>
                <a:close/>
                <a:moveTo>
                  <a:pt x="51" y="0"/>
                </a:moveTo>
                <a:cubicBezTo>
                  <a:pt x="51" y="17"/>
                  <a:pt x="51" y="17"/>
                  <a:pt x="51" y="17"/>
                </a:cubicBezTo>
                <a:cubicBezTo>
                  <a:pt x="49" y="17"/>
                  <a:pt x="48" y="16"/>
                  <a:pt x="48" y="15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1"/>
                  <a:pt x="49" y="0"/>
                  <a:pt x="51" y="0"/>
                </a:cubicBezTo>
                <a:close/>
                <a:moveTo>
                  <a:pt x="26" y="79"/>
                </a:moveTo>
                <a:cubicBezTo>
                  <a:pt x="26" y="73"/>
                  <a:pt x="26" y="73"/>
                  <a:pt x="26" y="73"/>
                </a:cubicBezTo>
                <a:cubicBezTo>
                  <a:pt x="26" y="73"/>
                  <a:pt x="27" y="73"/>
                  <a:pt x="28" y="73"/>
                </a:cubicBezTo>
                <a:cubicBezTo>
                  <a:pt x="29" y="74"/>
                  <a:pt x="29" y="76"/>
                  <a:pt x="28" y="77"/>
                </a:cubicBezTo>
                <a:cubicBezTo>
                  <a:pt x="26" y="79"/>
                  <a:pt x="26" y="79"/>
                  <a:pt x="26" y="79"/>
                </a:cubicBezTo>
                <a:close/>
                <a:moveTo>
                  <a:pt x="26" y="28"/>
                </a:moveTo>
                <a:cubicBezTo>
                  <a:pt x="26" y="21"/>
                  <a:pt x="26" y="21"/>
                  <a:pt x="26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4"/>
                  <a:pt x="29" y="26"/>
                  <a:pt x="28" y="27"/>
                </a:cubicBezTo>
                <a:cubicBezTo>
                  <a:pt x="27" y="28"/>
                  <a:pt x="26" y="28"/>
                  <a:pt x="26" y="28"/>
                </a:cubicBezTo>
                <a:close/>
                <a:moveTo>
                  <a:pt x="26" y="38"/>
                </a:moveTo>
                <a:cubicBezTo>
                  <a:pt x="24" y="42"/>
                  <a:pt x="23" y="46"/>
                  <a:pt x="23" y="50"/>
                </a:cubicBezTo>
                <a:cubicBezTo>
                  <a:pt x="23" y="55"/>
                  <a:pt x="24" y="59"/>
                  <a:pt x="26" y="62"/>
                </a:cubicBezTo>
                <a:cubicBezTo>
                  <a:pt x="26" y="38"/>
                  <a:pt x="26" y="38"/>
                  <a:pt x="26" y="38"/>
                </a:cubicBezTo>
                <a:close/>
                <a:moveTo>
                  <a:pt x="26" y="21"/>
                </a:moveTo>
                <a:cubicBezTo>
                  <a:pt x="26" y="28"/>
                  <a:pt x="26" y="28"/>
                  <a:pt x="26" y="28"/>
                </a:cubicBezTo>
                <a:cubicBezTo>
                  <a:pt x="25" y="28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15" y="18"/>
                  <a:pt x="15" y="18"/>
                  <a:pt x="15" y="18"/>
                </a:cubicBezTo>
                <a:cubicBezTo>
                  <a:pt x="14" y="17"/>
                  <a:pt x="14" y="16"/>
                  <a:pt x="15" y="15"/>
                </a:cubicBezTo>
                <a:cubicBezTo>
                  <a:pt x="16" y="14"/>
                  <a:pt x="18" y="14"/>
                  <a:pt x="19" y="15"/>
                </a:cubicBezTo>
                <a:cubicBezTo>
                  <a:pt x="26" y="21"/>
                  <a:pt x="26" y="21"/>
                  <a:pt x="26" y="21"/>
                </a:cubicBezTo>
                <a:close/>
                <a:moveTo>
                  <a:pt x="26" y="73"/>
                </a:moveTo>
                <a:cubicBezTo>
                  <a:pt x="26" y="79"/>
                  <a:pt x="26" y="79"/>
                  <a:pt x="26" y="79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7"/>
                  <a:pt x="16" y="87"/>
                  <a:pt x="15" y="86"/>
                </a:cubicBezTo>
                <a:cubicBezTo>
                  <a:pt x="14" y="85"/>
                  <a:pt x="14" y="83"/>
                  <a:pt x="15" y="82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5" y="73"/>
                  <a:pt x="26" y="73"/>
                </a:cubicBezTo>
                <a:close/>
                <a:moveTo>
                  <a:pt x="18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9"/>
                  <a:pt x="17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0"/>
                </a:cubicBezTo>
                <a:cubicBezTo>
                  <a:pt x="0" y="52"/>
                  <a:pt x="2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7" y="53"/>
                  <a:pt x="18" y="52"/>
                  <a:pt x="18" y="5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9" name="矩形 258"/>
          <p:cNvSpPr/>
          <p:nvPr/>
        </p:nvSpPr>
        <p:spPr>
          <a:xfrm>
            <a:off x="6377839" y="4875635"/>
            <a:ext cx="21903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+mn-ea"/>
              </a:rPr>
              <a:t>Presented By Jake.C.Xiao</a:t>
            </a:r>
            <a:endParaRPr lang="id-ID" altLang="zh-CN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0" name="矩形 259"/>
          <p:cNvSpPr/>
          <p:nvPr/>
        </p:nvSpPr>
        <p:spPr>
          <a:xfrm>
            <a:off x="6373219" y="5231234"/>
            <a:ext cx="1965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Love Tech, Love Sharing</a:t>
            </a:r>
            <a:endParaRPr lang="id-ID" altLang="zh-CN" sz="14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3594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后台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产品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实践产品思维的阻碍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55015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Barrier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95450" y="1320411"/>
            <a:ext cx="5270500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业务为导向，而非用户为导向，没有时间“做产品”。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BSD</a:t>
            </a:r>
            <a:r>
              <a:rPr lang="zh-CN" altLang="en-US" dirty="0" smtClean="0"/>
              <a:t>充当实质上的产品经理，但</a:t>
            </a:r>
            <a:r>
              <a:rPr lang="en-US" altLang="zh-CN" dirty="0" smtClean="0"/>
              <a:t>BSD</a:t>
            </a:r>
            <a:r>
              <a:rPr lang="zh-CN" altLang="en-US" dirty="0" smtClean="0"/>
              <a:t>更关注流程，而非产品。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用户</a:t>
            </a:r>
            <a:r>
              <a:rPr lang="zh-CN" altLang="en-US" dirty="0"/>
              <a:t>量小，用户容忍度高，不</a:t>
            </a:r>
            <a:r>
              <a:rPr lang="en-US" altLang="zh-CN" dirty="0"/>
              <a:t>care</a:t>
            </a:r>
            <a:r>
              <a:rPr lang="zh-CN" altLang="en-US" dirty="0"/>
              <a:t>用户体验，缺乏反馈。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没有</a:t>
            </a:r>
            <a:r>
              <a:rPr lang="zh-CN" altLang="en-US" dirty="0"/>
              <a:t>竞品压力，缺乏优化动力。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 </a:t>
            </a:r>
            <a:r>
              <a:rPr lang="zh-CN" altLang="en-US" dirty="0"/>
              <a:t>难以衡量商业价值。</a:t>
            </a:r>
          </a:p>
        </p:txBody>
      </p:sp>
    </p:spTree>
    <p:extLst>
      <p:ext uri="{BB962C8B-B14F-4D97-AF65-F5344CB8AC3E}">
        <p14:creationId xmlns:p14="http://schemas.microsoft.com/office/powerpoint/2010/main" val="43818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2177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BSD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达成一致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55015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Barrier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09650" y="1320411"/>
            <a:ext cx="70675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开发团队认可</a:t>
            </a:r>
            <a:r>
              <a:rPr lang="en-US" altLang="zh-CN" dirty="0" smtClean="0"/>
              <a:t>BSD</a:t>
            </a:r>
            <a:r>
              <a:rPr lang="zh-CN" altLang="en-US" dirty="0" smtClean="0"/>
              <a:t>的业务专业性、经验阅历、战略眼光。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BSD</a:t>
            </a:r>
            <a:r>
              <a:rPr lang="zh-CN" altLang="en-US" dirty="0" smtClean="0"/>
              <a:t>认可团队的技术专业性和产品化能力，愿意放权，给予团队一定的自由。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9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3839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2.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战略设计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——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为产品赋予灵魂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99097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Strategy Design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6" y="1133345"/>
            <a:ext cx="3507412" cy="5063331"/>
          </a:xfrm>
          <a:prstGeom prst="rect">
            <a:avLst/>
          </a:prstGeom>
        </p:spPr>
      </p:pic>
      <p:grpSp>
        <p:nvGrpSpPr>
          <p:cNvPr id="7" name="Group 16"/>
          <p:cNvGrpSpPr/>
          <p:nvPr/>
        </p:nvGrpSpPr>
        <p:grpSpPr>
          <a:xfrm>
            <a:off x="4652800" y="2239282"/>
            <a:ext cx="4065750" cy="784125"/>
            <a:chOff x="4652800" y="2239282"/>
            <a:chExt cx="4065750" cy="784125"/>
          </a:xfrm>
        </p:grpSpPr>
        <p:sp>
          <p:nvSpPr>
            <p:cNvPr id="8" name="TextBox 7"/>
            <p:cNvSpPr txBox="1"/>
            <p:nvPr/>
          </p:nvSpPr>
          <p:spPr>
            <a:xfrm>
              <a:off x="5149850" y="2239282"/>
              <a:ext cx="3568700" cy="78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dirty="0" smtClean="0">
                  <a:latin typeface="+mj-ea"/>
                  <a:ea typeface="+mj-ea"/>
                </a:rPr>
                <a:t>框架层（</a:t>
              </a:r>
              <a:r>
                <a:rPr lang="en-US" altLang="zh-CN" sz="1800" dirty="0" smtClean="0">
                  <a:latin typeface="+mj-ea"/>
                  <a:ea typeface="+mj-ea"/>
                </a:rPr>
                <a:t>Skeleton</a:t>
              </a:r>
              <a:r>
                <a:rPr lang="zh-CN" altLang="en-US" sz="1800" dirty="0" smtClean="0">
                  <a:latin typeface="+mj-ea"/>
                  <a:ea typeface="+mj-ea"/>
                </a:rPr>
                <a:t>）</a:t>
              </a:r>
              <a:endParaRPr lang="en-US" altLang="zh-CN" sz="1800" dirty="0" smtClean="0"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latin typeface="+mn-ea"/>
                </a:rPr>
                <a:t>页面布局。</a:t>
              </a:r>
              <a:endParaRPr lang="en-US" altLang="zh-CN" dirty="0" smtClean="0">
                <a:latin typeface="+mn-ea"/>
              </a:endParaRPr>
            </a:p>
          </p:txBody>
        </p:sp>
        <p:pic>
          <p:nvPicPr>
            <p:cNvPr id="9" name="Picture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800" y="2382819"/>
              <a:ext cx="497050" cy="497050"/>
            </a:xfrm>
            <a:prstGeom prst="rect">
              <a:avLst/>
            </a:prstGeom>
          </p:spPr>
        </p:pic>
      </p:grpSp>
      <p:grpSp>
        <p:nvGrpSpPr>
          <p:cNvPr id="11" name="Group 11"/>
          <p:cNvGrpSpPr/>
          <p:nvPr/>
        </p:nvGrpSpPr>
        <p:grpSpPr>
          <a:xfrm>
            <a:off x="4658898" y="3255282"/>
            <a:ext cx="4059652" cy="819455"/>
            <a:chOff x="4658898" y="3255282"/>
            <a:chExt cx="4059652" cy="819455"/>
          </a:xfrm>
        </p:grpSpPr>
        <p:sp>
          <p:nvSpPr>
            <p:cNvPr id="12" name="TextBox 11"/>
            <p:cNvSpPr txBox="1"/>
            <p:nvPr/>
          </p:nvSpPr>
          <p:spPr>
            <a:xfrm>
              <a:off x="5149850" y="3255282"/>
              <a:ext cx="3568700" cy="819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dirty="0" smtClean="0">
                  <a:latin typeface="+mj-ea"/>
                  <a:ea typeface="+mj-ea"/>
                </a:rPr>
                <a:t>结构层（</a:t>
              </a:r>
              <a:r>
                <a:rPr lang="en-US" altLang="zh-CN" sz="1800" dirty="0">
                  <a:latin typeface="+mj-ea"/>
                  <a:ea typeface="+mj-ea"/>
                </a:rPr>
                <a:t>Structure</a:t>
              </a:r>
              <a:r>
                <a:rPr lang="zh-CN" altLang="en-US" sz="1800" dirty="0" smtClean="0">
                  <a:latin typeface="+mj-ea"/>
                  <a:ea typeface="+mj-ea"/>
                </a:rPr>
                <a:t>）</a:t>
              </a:r>
              <a:endParaRPr lang="en-US" altLang="zh-CN" sz="1800" dirty="0" smtClean="0"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latin typeface="+mn-ea"/>
                </a:rPr>
                <a:t>产品形态、模块、结构。</a:t>
              </a:r>
              <a:endParaRPr lang="en-US" altLang="zh-CN" dirty="0" smtClean="0">
                <a:latin typeface="+mn-ea"/>
              </a:endParaRPr>
            </a:p>
          </p:txBody>
        </p:sp>
        <p:pic>
          <p:nvPicPr>
            <p:cNvPr id="13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8898" y="3419534"/>
              <a:ext cx="490952" cy="490952"/>
            </a:xfrm>
            <a:prstGeom prst="rect">
              <a:avLst/>
            </a:prstGeom>
          </p:spPr>
        </p:pic>
      </p:grpSp>
      <p:grpSp>
        <p:nvGrpSpPr>
          <p:cNvPr id="14" name="Group 10"/>
          <p:cNvGrpSpPr/>
          <p:nvPr/>
        </p:nvGrpSpPr>
        <p:grpSpPr>
          <a:xfrm>
            <a:off x="4633134" y="4317830"/>
            <a:ext cx="4085416" cy="819455"/>
            <a:chOff x="4633134" y="4317830"/>
            <a:chExt cx="4085416" cy="819455"/>
          </a:xfrm>
        </p:grpSpPr>
        <p:sp>
          <p:nvSpPr>
            <p:cNvPr id="15" name="TextBox 14"/>
            <p:cNvSpPr txBox="1"/>
            <p:nvPr/>
          </p:nvSpPr>
          <p:spPr>
            <a:xfrm>
              <a:off x="5149850" y="4317830"/>
              <a:ext cx="3568700" cy="819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dirty="0" smtClean="0">
                  <a:latin typeface="+mj-ea"/>
                  <a:ea typeface="+mj-ea"/>
                </a:rPr>
                <a:t>范围层（</a:t>
              </a:r>
              <a:r>
                <a:rPr lang="en-US" altLang="zh-CN" sz="1800" dirty="0">
                  <a:latin typeface="+mj-ea"/>
                  <a:ea typeface="+mj-ea"/>
                </a:rPr>
                <a:t>Scope</a:t>
              </a:r>
              <a:r>
                <a:rPr lang="zh-CN" altLang="en-US" sz="1800" dirty="0" smtClean="0">
                  <a:latin typeface="+mj-ea"/>
                  <a:ea typeface="+mj-ea"/>
                </a:rPr>
                <a:t>）</a:t>
              </a:r>
              <a:endParaRPr lang="en-US" altLang="zh-CN" sz="1800" dirty="0" smtClean="0"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latin typeface="+mn-ea"/>
                </a:rPr>
                <a:t>产品的功能，即需求列表。</a:t>
              </a:r>
              <a:endParaRPr lang="en-US" altLang="zh-CN" dirty="0" smtClean="0">
                <a:latin typeface="+mn-ea"/>
              </a:endParaRPr>
            </a:p>
          </p:txBody>
        </p:sp>
        <p:pic>
          <p:nvPicPr>
            <p:cNvPr id="16" name="Picture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3134" y="4490035"/>
              <a:ext cx="475043" cy="475043"/>
            </a:xfrm>
            <a:prstGeom prst="rect">
              <a:avLst/>
            </a:prstGeom>
          </p:spPr>
        </p:pic>
      </p:grpSp>
      <p:grpSp>
        <p:nvGrpSpPr>
          <p:cNvPr id="17" name="Group 8"/>
          <p:cNvGrpSpPr/>
          <p:nvPr/>
        </p:nvGrpSpPr>
        <p:grpSpPr>
          <a:xfrm>
            <a:off x="4689050" y="5333830"/>
            <a:ext cx="4029500" cy="819455"/>
            <a:chOff x="4689050" y="5333830"/>
            <a:chExt cx="4029500" cy="819455"/>
          </a:xfrm>
        </p:grpSpPr>
        <p:sp>
          <p:nvSpPr>
            <p:cNvPr id="18" name="TextBox 17"/>
            <p:cNvSpPr txBox="1"/>
            <p:nvPr/>
          </p:nvSpPr>
          <p:spPr>
            <a:xfrm>
              <a:off x="5149850" y="5333830"/>
              <a:ext cx="3568700" cy="819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dirty="0" smtClean="0">
                  <a:latin typeface="+mj-ea"/>
                  <a:ea typeface="+mj-ea"/>
                </a:rPr>
                <a:t>战略层（</a:t>
              </a:r>
              <a:r>
                <a:rPr lang="en-US" altLang="zh-CN" sz="1800" dirty="0" smtClean="0">
                  <a:latin typeface="+mj-ea"/>
                  <a:ea typeface="+mj-ea"/>
                </a:rPr>
                <a:t>Strategy</a:t>
              </a:r>
              <a:r>
                <a:rPr lang="zh-CN" altLang="en-US" sz="1800" dirty="0" smtClean="0">
                  <a:latin typeface="+mj-ea"/>
                  <a:ea typeface="+mj-ea"/>
                </a:rPr>
                <a:t>）</a:t>
              </a:r>
              <a:endParaRPr lang="en-US" altLang="zh-CN" sz="1800" dirty="0" smtClean="0"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latin typeface="+mn-ea"/>
                </a:rPr>
                <a:t>“我</a:t>
              </a:r>
              <a:r>
                <a:rPr lang="en-US" altLang="zh-CN" dirty="0" smtClean="0">
                  <a:latin typeface="+mn-ea"/>
                </a:rPr>
                <a:t>”</a:t>
              </a:r>
              <a:r>
                <a:rPr lang="zh-CN" altLang="en-US" dirty="0" smtClean="0">
                  <a:latin typeface="+mn-ea"/>
                </a:rPr>
                <a:t>是谁</a:t>
              </a:r>
              <a:r>
                <a:rPr lang="zh-CN" altLang="en-US" dirty="0">
                  <a:latin typeface="+mn-ea"/>
                </a:rPr>
                <a:t>？ “我</a:t>
              </a:r>
              <a:r>
                <a:rPr lang="en-US" altLang="zh-CN" dirty="0">
                  <a:latin typeface="+mn-ea"/>
                </a:rPr>
                <a:t>”</a:t>
              </a:r>
              <a:r>
                <a:rPr lang="zh-CN" altLang="en-US" dirty="0" smtClean="0">
                  <a:latin typeface="+mn-ea"/>
                </a:rPr>
                <a:t>从哪儿来</a:t>
              </a:r>
              <a:r>
                <a:rPr lang="zh-CN" altLang="en-US" dirty="0">
                  <a:latin typeface="+mn-ea"/>
                </a:rPr>
                <a:t>？ “我</a:t>
              </a:r>
              <a:r>
                <a:rPr lang="en-US" altLang="zh-CN" dirty="0" smtClean="0">
                  <a:latin typeface="+mn-ea"/>
                </a:rPr>
                <a:t>”</a:t>
              </a:r>
              <a:r>
                <a:rPr lang="zh-CN" altLang="en-US" dirty="0" smtClean="0">
                  <a:latin typeface="+mn-ea"/>
                </a:rPr>
                <a:t>要到哪儿去？</a:t>
              </a:r>
              <a:endParaRPr lang="en-US" altLang="zh-CN" dirty="0" smtClean="0">
                <a:latin typeface="+mn-ea"/>
              </a:endParaRPr>
            </a:p>
          </p:txBody>
        </p:sp>
        <p:pic>
          <p:nvPicPr>
            <p:cNvPr id="20" name="Picture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050" y="5530242"/>
              <a:ext cx="419127" cy="426627"/>
            </a:xfrm>
            <a:prstGeom prst="rect">
              <a:avLst/>
            </a:prstGeom>
          </p:spPr>
        </p:pic>
      </p:grpSp>
      <p:grpSp>
        <p:nvGrpSpPr>
          <p:cNvPr id="21" name="Group 17"/>
          <p:cNvGrpSpPr/>
          <p:nvPr/>
        </p:nvGrpSpPr>
        <p:grpSpPr>
          <a:xfrm>
            <a:off x="4689050" y="1255032"/>
            <a:ext cx="4029500" cy="819455"/>
            <a:chOff x="4689050" y="1255032"/>
            <a:chExt cx="4029500" cy="819455"/>
          </a:xfrm>
        </p:grpSpPr>
        <p:sp>
          <p:nvSpPr>
            <p:cNvPr id="22" name="TextBox 21"/>
            <p:cNvSpPr txBox="1"/>
            <p:nvPr/>
          </p:nvSpPr>
          <p:spPr>
            <a:xfrm>
              <a:off x="5149850" y="1255032"/>
              <a:ext cx="3568700" cy="819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dirty="0" smtClean="0">
                  <a:latin typeface="+mj-ea"/>
                  <a:ea typeface="+mj-ea"/>
                </a:rPr>
                <a:t>表现层（</a:t>
              </a:r>
              <a:r>
                <a:rPr lang="en-US" altLang="zh-CN" sz="1800" dirty="0">
                  <a:latin typeface="+mj-ea"/>
                  <a:ea typeface="+mj-ea"/>
                </a:rPr>
                <a:t>Surface</a:t>
              </a:r>
              <a:r>
                <a:rPr lang="zh-CN" altLang="en-US" sz="1800" dirty="0" smtClean="0">
                  <a:latin typeface="+mj-ea"/>
                  <a:ea typeface="+mj-ea"/>
                </a:rPr>
                <a:t>）</a:t>
              </a:r>
              <a:endParaRPr lang="en-US" altLang="zh-CN" sz="1800" dirty="0" smtClean="0"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 smtClean="0">
                  <a:latin typeface="+mn-ea"/>
                </a:rPr>
                <a:t>UI/UE</a:t>
              </a:r>
              <a:r>
                <a:rPr lang="zh-CN" altLang="en-US" dirty="0" smtClean="0">
                  <a:latin typeface="+mn-ea"/>
                </a:rPr>
                <a:t>。</a:t>
              </a:r>
              <a:endParaRPr lang="en-US" altLang="zh-CN" dirty="0" smtClean="0">
                <a:latin typeface="+mn-ea"/>
              </a:endParaRPr>
            </a:p>
          </p:txBody>
        </p:sp>
        <p:pic>
          <p:nvPicPr>
            <p:cNvPr id="23" name="Picture 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050" y="1486657"/>
              <a:ext cx="419127" cy="419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353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895" y="1605368"/>
            <a:ext cx="71295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要解决</a:t>
            </a:r>
            <a:r>
              <a:rPr lang="zh-CN" altLang="en-US" sz="2000" dirty="0" smtClean="0">
                <a:solidFill>
                  <a:srgbClr val="358FCB"/>
                </a:solidFill>
                <a:latin typeface="+mj-ea"/>
                <a:ea typeface="+mj-ea"/>
              </a:rPr>
              <a:t>谁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的什么</a:t>
            </a:r>
            <a:r>
              <a:rPr lang="zh-CN" altLang="en-US" sz="2000" dirty="0" smtClean="0">
                <a:solidFill>
                  <a:srgbClr val="358FCB"/>
                </a:solidFill>
                <a:latin typeface="+mj-ea"/>
                <a:ea typeface="+mj-ea"/>
              </a:rPr>
              <a:t>问题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？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现状是什么？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2" indent="-34290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行业背景：别的公司、别的产品是怎么做的？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2" indent="-34290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公司背景：我们处于哪一环？公司的战略规划？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2" indent="-34290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团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队现状：现有产品处于什么状态？团队有多少资源？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怎么一步步达到目的？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33441" y="4876907"/>
            <a:ext cx="2748647" cy="510778"/>
          </a:xfrm>
          <a:prstGeom prst="roundRect">
            <a:avLst/>
          </a:prstGeom>
          <a:noFill/>
          <a:ln w="19050">
            <a:solidFill>
              <a:srgbClr val="27506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25000"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产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出：</a:t>
            </a:r>
            <a:r>
              <a:rPr lang="en-US" altLang="zh-CN" sz="2400" dirty="0" smtClean="0">
                <a:solidFill>
                  <a:srgbClr val="358FCB"/>
                </a:solidFill>
                <a:latin typeface="+mj-ea"/>
                <a:ea typeface="+mj-ea"/>
              </a:rPr>
              <a:t>Roadmap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077" y="4570825"/>
            <a:ext cx="1103202" cy="1122941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4107764" y="1691833"/>
            <a:ext cx="4489453" cy="1816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358F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公司层面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：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供应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链管理的其中一环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——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采购管理。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用户层面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：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p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PM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：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高效下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单。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审批人员：高效审批、风险控制。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管理人员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：灵活配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置、数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据分析和报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表服务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3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884933"/>
              </p:ext>
            </p:extLst>
          </p:nvPr>
        </p:nvGraphicFramePr>
        <p:xfrm>
          <a:off x="495300" y="936496"/>
          <a:ext cx="816972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9729"/>
              </a:tblGrid>
              <a:tr h="38535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rgbClr val="358FCB"/>
                          </a:solidFill>
                          <a:latin typeface="+mj-ea"/>
                          <a:ea typeface="+mj-ea"/>
                          <a:cs typeface="+mn-cs"/>
                        </a:rPr>
                        <a:t>战略层设计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01543" y="273728"/>
            <a:ext cx="3839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2.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战略设计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——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为产品赋予灵魂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5" name="Rectangle 29"/>
          <p:cNvSpPr/>
          <p:nvPr/>
        </p:nvSpPr>
        <p:spPr>
          <a:xfrm>
            <a:off x="620016" y="605681"/>
            <a:ext cx="99097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Strategy Design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13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01543" y="273728"/>
            <a:ext cx="3583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3.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产品设计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——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以用户为中心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2" name="Rectangle 29"/>
          <p:cNvSpPr/>
          <p:nvPr/>
        </p:nvSpPr>
        <p:spPr>
          <a:xfrm>
            <a:off x="620016" y="605681"/>
            <a:ext cx="94769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Product Design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4850" y="1339850"/>
            <a:ext cx="508000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用户画像。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场景化思考。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把精力放在用户真正关心的东西上，不要只感动了自己。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建立反馈渠道。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尽可能多地埋点。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0269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3587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4.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产品开发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——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领域驱动开发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  <a:p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9412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Domain Driven</a:t>
            </a:r>
            <a:endParaRPr lang="en-US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pic>
        <p:nvPicPr>
          <p:cNvPr id="49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81" y="2563369"/>
            <a:ext cx="488883" cy="488883"/>
          </a:xfrm>
          <a:prstGeom prst="rect">
            <a:avLst/>
          </a:prstGeom>
        </p:spPr>
      </p:pic>
      <p:grpSp>
        <p:nvGrpSpPr>
          <p:cNvPr id="50" name="Group 51"/>
          <p:cNvGrpSpPr/>
          <p:nvPr/>
        </p:nvGrpSpPr>
        <p:grpSpPr>
          <a:xfrm>
            <a:off x="448670" y="1878234"/>
            <a:ext cx="937416" cy="783875"/>
            <a:chOff x="5685138" y="2471211"/>
            <a:chExt cx="937416" cy="783875"/>
          </a:xfrm>
        </p:grpSpPr>
        <p:sp>
          <p:nvSpPr>
            <p:cNvPr id="51" name="下箭头 21"/>
            <p:cNvSpPr/>
            <p:nvPr/>
          </p:nvSpPr>
          <p:spPr>
            <a:xfrm rot="18910728">
              <a:off x="6412001" y="3062581"/>
              <a:ext cx="210553" cy="192505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2" name="Group 53"/>
            <p:cNvGrpSpPr/>
            <p:nvPr/>
          </p:nvGrpSpPr>
          <p:grpSpPr>
            <a:xfrm>
              <a:off x="5685138" y="2471211"/>
              <a:ext cx="792974" cy="735748"/>
              <a:chOff x="5685138" y="2471211"/>
              <a:chExt cx="792974" cy="735748"/>
            </a:xfrm>
          </p:grpSpPr>
          <p:pic>
            <p:nvPicPr>
              <p:cNvPr id="53" name="Picture 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3900" y="2471211"/>
                <a:ext cx="475450" cy="475450"/>
              </a:xfrm>
              <a:prstGeom prst="rect">
                <a:avLst/>
              </a:prstGeom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5685138" y="2906877"/>
                <a:ext cx="792974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BSD/BSA</a:t>
                </a:r>
                <a:endParaRPr lang="zh-CN" altLang="en-US" dirty="0"/>
              </a:p>
            </p:txBody>
          </p:sp>
        </p:grpSp>
      </p:grpSp>
      <p:grpSp>
        <p:nvGrpSpPr>
          <p:cNvPr id="55" name="Group 56"/>
          <p:cNvGrpSpPr/>
          <p:nvPr/>
        </p:nvGrpSpPr>
        <p:grpSpPr>
          <a:xfrm>
            <a:off x="2158343" y="1878234"/>
            <a:ext cx="900858" cy="811485"/>
            <a:chOff x="7394811" y="2471211"/>
            <a:chExt cx="900858" cy="811485"/>
          </a:xfrm>
        </p:grpSpPr>
        <p:sp>
          <p:nvSpPr>
            <p:cNvPr id="56" name="下箭头 23"/>
            <p:cNvSpPr/>
            <p:nvPr/>
          </p:nvSpPr>
          <p:spPr>
            <a:xfrm rot="3126579">
              <a:off x="7385787" y="3081167"/>
              <a:ext cx="210553" cy="192505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7" name="Group 58"/>
            <p:cNvGrpSpPr/>
            <p:nvPr/>
          </p:nvGrpSpPr>
          <p:grpSpPr>
            <a:xfrm>
              <a:off x="7765632" y="2471211"/>
              <a:ext cx="530037" cy="735748"/>
              <a:chOff x="7765632" y="2471211"/>
              <a:chExt cx="530037" cy="735748"/>
            </a:xfrm>
          </p:grpSpPr>
          <p:pic>
            <p:nvPicPr>
              <p:cNvPr id="58" name="Picture 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5632" y="2471211"/>
                <a:ext cx="530037" cy="530037"/>
              </a:xfrm>
              <a:prstGeom prst="rect">
                <a:avLst/>
              </a:prstGeom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7815318" y="2906877"/>
                <a:ext cx="418704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PM</a:t>
                </a:r>
              </a:p>
            </p:txBody>
          </p:sp>
        </p:grpSp>
      </p:grpSp>
      <p:grpSp>
        <p:nvGrpSpPr>
          <p:cNvPr id="60" name="Group 61"/>
          <p:cNvGrpSpPr/>
          <p:nvPr/>
        </p:nvGrpSpPr>
        <p:grpSpPr>
          <a:xfrm>
            <a:off x="607432" y="3098467"/>
            <a:ext cx="788300" cy="769979"/>
            <a:chOff x="5843900" y="3691444"/>
            <a:chExt cx="788300" cy="769979"/>
          </a:xfrm>
        </p:grpSpPr>
        <p:sp>
          <p:nvSpPr>
            <p:cNvPr id="61" name="下箭头 22"/>
            <p:cNvSpPr/>
            <p:nvPr/>
          </p:nvSpPr>
          <p:spPr>
            <a:xfrm rot="14321752">
              <a:off x="6430671" y="3700468"/>
              <a:ext cx="210553" cy="192505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2" name="Group 63"/>
            <p:cNvGrpSpPr/>
            <p:nvPr/>
          </p:nvGrpSpPr>
          <p:grpSpPr>
            <a:xfrm>
              <a:off x="5843900" y="3732276"/>
              <a:ext cx="487815" cy="729147"/>
              <a:chOff x="5843900" y="3732276"/>
              <a:chExt cx="487815" cy="729147"/>
            </a:xfrm>
          </p:grpSpPr>
          <p:pic>
            <p:nvPicPr>
              <p:cNvPr id="63" name="Picture 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3900" y="3732276"/>
                <a:ext cx="487815" cy="487815"/>
              </a:xfrm>
              <a:prstGeom prst="rect">
                <a:avLst/>
              </a:prstGeom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5907539" y="4161341"/>
                <a:ext cx="348172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SE</a:t>
                </a:r>
              </a:p>
            </p:txBody>
          </p:sp>
        </p:grpSp>
      </p:grpSp>
      <p:grpSp>
        <p:nvGrpSpPr>
          <p:cNvPr id="65" name="Group 66"/>
          <p:cNvGrpSpPr/>
          <p:nvPr/>
        </p:nvGrpSpPr>
        <p:grpSpPr>
          <a:xfrm>
            <a:off x="2152185" y="3104520"/>
            <a:ext cx="931579" cy="763926"/>
            <a:chOff x="7388653" y="3697497"/>
            <a:chExt cx="931579" cy="763926"/>
          </a:xfrm>
        </p:grpSpPr>
        <p:sp>
          <p:nvSpPr>
            <p:cNvPr id="66" name="下箭头 26"/>
            <p:cNvSpPr/>
            <p:nvPr/>
          </p:nvSpPr>
          <p:spPr>
            <a:xfrm rot="7083481">
              <a:off x="7379629" y="3706521"/>
              <a:ext cx="210553" cy="192505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7" name="Group 68"/>
            <p:cNvGrpSpPr/>
            <p:nvPr/>
          </p:nvGrpSpPr>
          <p:grpSpPr>
            <a:xfrm>
              <a:off x="7729108" y="3732276"/>
              <a:ext cx="591124" cy="729147"/>
              <a:chOff x="7729108" y="3732276"/>
              <a:chExt cx="591124" cy="729147"/>
            </a:xfrm>
          </p:grpSpPr>
          <p:pic>
            <p:nvPicPr>
              <p:cNvPr id="68" name="Picture 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9108" y="3732276"/>
                <a:ext cx="591124" cy="591124"/>
              </a:xfrm>
              <a:prstGeom prst="rect">
                <a:avLst/>
              </a:prstGeom>
            </p:spPr>
          </p:pic>
          <p:sp>
            <p:nvSpPr>
              <p:cNvPr id="69" name="TextBox 68"/>
              <p:cNvSpPr txBox="1"/>
              <p:nvPr/>
            </p:nvSpPr>
            <p:spPr>
              <a:xfrm>
                <a:off x="7825737" y="4161341"/>
                <a:ext cx="397866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QA</a:t>
                </a:r>
              </a:p>
            </p:txBody>
          </p:sp>
        </p:grpSp>
      </p:grpSp>
      <p:grpSp>
        <p:nvGrpSpPr>
          <p:cNvPr id="70" name="Group 71"/>
          <p:cNvGrpSpPr/>
          <p:nvPr/>
        </p:nvGrpSpPr>
        <p:grpSpPr>
          <a:xfrm>
            <a:off x="1473850" y="3257129"/>
            <a:ext cx="563744" cy="1587514"/>
            <a:chOff x="6710318" y="3850106"/>
            <a:chExt cx="563744" cy="1587514"/>
          </a:xfrm>
        </p:grpSpPr>
        <p:grpSp>
          <p:nvGrpSpPr>
            <p:cNvPr id="71" name="Group 72"/>
            <p:cNvGrpSpPr/>
            <p:nvPr/>
          </p:nvGrpSpPr>
          <p:grpSpPr>
            <a:xfrm>
              <a:off x="6710318" y="3850106"/>
              <a:ext cx="563744" cy="1437473"/>
              <a:chOff x="6710318" y="3850106"/>
              <a:chExt cx="563744" cy="1437473"/>
            </a:xfrm>
          </p:grpSpPr>
          <p:pic>
            <p:nvPicPr>
              <p:cNvPr id="73" name="Picture 1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0318" y="4723835"/>
                <a:ext cx="563744" cy="563744"/>
              </a:xfrm>
              <a:prstGeom prst="rect">
                <a:avLst/>
              </a:prstGeom>
            </p:spPr>
          </p:pic>
          <p:sp>
            <p:nvSpPr>
              <p:cNvPr id="74" name="下箭头 28"/>
              <p:cNvSpPr/>
              <p:nvPr/>
            </p:nvSpPr>
            <p:spPr>
              <a:xfrm>
                <a:off x="6886913" y="3850106"/>
                <a:ext cx="210553" cy="860292"/>
              </a:xfrm>
              <a:prstGeom prst="down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710318" y="5137538"/>
              <a:ext cx="54213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Code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3306300" y="1456238"/>
            <a:ext cx="57070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+mn-ea"/>
              </a:rPr>
              <a:t>业</a:t>
            </a:r>
            <a:r>
              <a:rPr lang="zh-CN" altLang="en-US" sz="1800" dirty="0" smtClean="0">
                <a:latin typeface="+mn-ea"/>
              </a:rPr>
              <a:t>务价值：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+mn-ea"/>
              </a:rPr>
              <a:t>提</a:t>
            </a:r>
            <a:r>
              <a:rPr lang="zh-CN" altLang="en-US" sz="1800" dirty="0" smtClean="0">
                <a:latin typeface="+mn-ea"/>
              </a:rPr>
              <a:t>高沟通效率。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+mn-ea"/>
              </a:rPr>
              <a:t>保</a:t>
            </a:r>
            <a:r>
              <a:rPr lang="zh-CN" altLang="en-US" sz="1800" dirty="0" smtClean="0">
                <a:latin typeface="+mn-ea"/>
              </a:rPr>
              <a:t>证产品准确满足用户需求。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+mn-ea"/>
              </a:rPr>
              <a:t>避</a:t>
            </a:r>
            <a:r>
              <a:rPr lang="zh-CN" altLang="en-US" sz="1800" dirty="0" smtClean="0">
                <a:latin typeface="+mn-ea"/>
              </a:rPr>
              <a:t>免知识集中于少数人手中。</a:t>
            </a:r>
            <a:endParaRPr lang="en-US" altLang="zh-CN" sz="18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+mn-ea"/>
              </a:rPr>
              <a:t>开</a:t>
            </a:r>
            <a:r>
              <a:rPr lang="zh-CN" altLang="en-US" sz="1800" dirty="0" smtClean="0">
                <a:latin typeface="+mn-ea"/>
              </a:rPr>
              <a:t>发价值：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+mn-ea"/>
              </a:rPr>
              <a:t>更</a:t>
            </a:r>
            <a:r>
              <a:rPr lang="zh-CN" altLang="en-US" sz="1800" dirty="0" smtClean="0">
                <a:latin typeface="+mn-ea"/>
              </a:rPr>
              <a:t>好的软件架构设计，与微服务相得益彰。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latin typeface="+mn-ea"/>
              </a:rPr>
              <a:t>实践面向对象编程，设计模式终于有用武之地。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latin typeface="+mn-ea"/>
              </a:rPr>
              <a:t>基于通用语言编写的代码可读性、可维护性更高。</a:t>
            </a: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465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27719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5.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形成产品的独有气质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  <a:p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9412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Domain Driven</a:t>
            </a:r>
            <a:endParaRPr lang="en-US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85129" y="1392738"/>
            <a:ext cx="5707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+mn-ea"/>
              </a:rPr>
              <a:t>即解决问题的套路。对团队来说可复用，对用户来说可预期。</a:t>
            </a: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935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01543" y="273728"/>
            <a:ext cx="1489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5.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团队建设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2" name="Rectangle 29"/>
          <p:cNvSpPr/>
          <p:nvPr/>
        </p:nvSpPr>
        <p:spPr>
          <a:xfrm>
            <a:off x="620016" y="605681"/>
            <a:ext cx="94769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Product Design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4850" y="1339850"/>
            <a:ext cx="50800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人人都是产品经理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重视业务价值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重视文档质量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9219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09930"/>
              </p:ext>
            </p:extLst>
          </p:nvPr>
        </p:nvGraphicFramePr>
        <p:xfrm>
          <a:off x="495300" y="936496"/>
          <a:ext cx="816972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9729"/>
              </a:tblGrid>
              <a:tr h="38535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rgbClr val="358FCB"/>
                          </a:solidFill>
                          <a:latin typeface="+mj-ea"/>
                          <a:ea typeface="+mj-ea"/>
                          <a:cs typeface="+mn-cs"/>
                        </a:rPr>
                        <a:t>范围层设计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0274" y="1592669"/>
            <a:ext cx="341456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收集需求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2" indent="-34290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老系统功能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2" indent="-34290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BSD/BSA</a:t>
            </a:r>
          </a:p>
          <a:p>
            <a:pPr lvl="2" indent="-34290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用户访谈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2" indent="-34290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问券调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查（效果不好）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2" indent="-34290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Issue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分析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2" indent="-34290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团队成员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产品之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大</a:t>
            </a:r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设计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1432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Product Design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658" y="2583514"/>
            <a:ext cx="950744" cy="950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448" y="2092501"/>
            <a:ext cx="2794962" cy="15751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602" y="2391171"/>
            <a:ext cx="1025979" cy="1382372"/>
          </a:xfrm>
          <a:prstGeom prst="rect">
            <a:avLst/>
          </a:prstGeom>
        </p:spPr>
      </p:pic>
      <p:pic>
        <p:nvPicPr>
          <p:cNvPr id="1026" name="Issu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248" y="2008308"/>
            <a:ext cx="2714094" cy="15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Team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329" y="2557559"/>
            <a:ext cx="1230252" cy="1230252"/>
          </a:xfrm>
          <a:prstGeom prst="rect">
            <a:avLst/>
          </a:prstGeom>
        </p:spPr>
      </p:pic>
      <p:pic>
        <p:nvPicPr>
          <p:cNvPr id="16" name="Picture 2" descr="cid:image004.png@01D4D8C5.9A3B6E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526" y="3995021"/>
            <a:ext cx="3452073" cy="264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80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998517"/>
              </p:ext>
            </p:extLst>
          </p:nvPr>
        </p:nvGraphicFramePr>
        <p:xfrm>
          <a:off x="495300" y="936496"/>
          <a:ext cx="816972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9729"/>
              </a:tblGrid>
              <a:tr h="38535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rgbClr val="358FCB"/>
                          </a:solidFill>
                          <a:latin typeface="+mj-ea"/>
                          <a:ea typeface="+mj-ea"/>
                          <a:cs typeface="+mn-cs"/>
                        </a:rPr>
                        <a:t>范围层设计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3" name="TextBox 122"/>
          <p:cNvSpPr txBox="1"/>
          <p:nvPr/>
        </p:nvSpPr>
        <p:spPr>
          <a:xfrm>
            <a:off x="601543" y="27372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产品之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大</a:t>
            </a:r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设计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1432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Product Design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21958" y="4609190"/>
            <a:ext cx="4033162" cy="1023257"/>
            <a:chOff x="753001" y="5255237"/>
            <a:chExt cx="4033162" cy="1023257"/>
          </a:xfrm>
        </p:grpSpPr>
        <p:sp>
          <p:nvSpPr>
            <p:cNvPr id="13" name="TextBox 12"/>
            <p:cNvSpPr txBox="1"/>
            <p:nvPr/>
          </p:nvSpPr>
          <p:spPr>
            <a:xfrm>
              <a:off x="753001" y="5511477"/>
              <a:ext cx="2748647" cy="510778"/>
            </a:xfrm>
            <a:prstGeom prst="roundRect">
              <a:avLst/>
            </a:prstGeom>
            <a:noFill/>
            <a:ln w="19050">
              <a:solidFill>
                <a:srgbClr val="27506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buClr>
                  <a:srgbClr val="FF0000"/>
                </a:buClr>
                <a:buSzPct val="125000"/>
              </a:pPr>
              <a:r>
                <a: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产</a:t>
              </a:r>
              <a:r>
                <a:rPr lang="zh-CN" altLang="en-US" sz="24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出：</a:t>
              </a:r>
              <a:r>
                <a:rPr lang="zh-CN" altLang="en-US" sz="2400" dirty="0" smtClean="0">
                  <a:solidFill>
                    <a:srgbClr val="358FCB"/>
                  </a:solidFill>
                  <a:latin typeface="+mj-ea"/>
                  <a:ea typeface="+mj-ea"/>
                </a:rPr>
                <a:t>需求文档</a:t>
              </a:r>
              <a:endParaRPr lang="en-US" altLang="zh-CN" sz="2400" dirty="0" smtClean="0">
                <a:solidFill>
                  <a:srgbClr val="358FCB"/>
                </a:solidFill>
                <a:latin typeface="+mj-ea"/>
                <a:ea typeface="+mj-ea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906" y="5255237"/>
              <a:ext cx="1023257" cy="1023257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492686" y="1592668"/>
            <a:ext cx="489170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分析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需求，过滤需求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关注目的，而非手段。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不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光要知道是什么，还要知道为什么。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功能使用情况统计，以数据说话。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合并相似功能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599" y="4485658"/>
            <a:ext cx="762680" cy="24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278" y="4887163"/>
            <a:ext cx="55149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101" y="1687284"/>
            <a:ext cx="2446303" cy="43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55" y="4323147"/>
            <a:ext cx="54578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55" y="4886640"/>
            <a:ext cx="445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55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604057" y="3039851"/>
            <a:ext cx="24416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 smtClean="0">
                <a:solidFill>
                  <a:srgbClr val="358FCB"/>
                </a:solidFill>
                <a:latin typeface="Raleway" panose="020B0003030101060003" pitchFamily="34" charset="0"/>
                <a:ea typeface="+mn-ea"/>
              </a:rPr>
              <a:t>CONTENTS</a:t>
            </a:r>
            <a:endParaRPr lang="zh-CN" altLang="en-US" sz="3200" b="1" dirty="0">
              <a:solidFill>
                <a:srgbClr val="358FCB"/>
              </a:solidFill>
              <a:latin typeface="Raleway" panose="020B0003030101060003" pitchFamily="34" charset="0"/>
              <a:ea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953714" y="3543035"/>
            <a:ext cx="99515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997965" y="1734419"/>
            <a:ext cx="3694454" cy="693587"/>
            <a:chOff x="4309007" y="1780461"/>
            <a:chExt cx="3694454" cy="693587"/>
          </a:xfrm>
        </p:grpSpPr>
        <p:grpSp>
          <p:nvGrpSpPr>
            <p:cNvPr id="8" name="Group 7"/>
            <p:cNvGrpSpPr/>
            <p:nvPr/>
          </p:nvGrpSpPr>
          <p:grpSpPr>
            <a:xfrm>
              <a:off x="4858048" y="1780461"/>
              <a:ext cx="3145413" cy="693587"/>
              <a:chOff x="5337019" y="1805422"/>
              <a:chExt cx="3145413" cy="693587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5337019" y="1805422"/>
                <a:ext cx="314541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Raleway" panose="020B0003030101060003" pitchFamily="34" charset="0"/>
                  </a:rPr>
                  <a:t>什么</a:t>
                </a:r>
                <a:r>
                  <a:rPr lang="zh-CN" altLang="en-US" sz="2800" dirty="0">
                    <a:solidFill>
                      <a:schemeClr val="bg1">
                        <a:lumMod val="50000"/>
                      </a:schemeClr>
                    </a:solidFill>
                    <a:latin typeface="Raleway" panose="020B0003030101060003" pitchFamily="34" charset="0"/>
                  </a:rPr>
                  <a:t>是</a:t>
                </a:r>
                <a:r>
                  <a:rPr lang="zh-CN" alt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Raleway" panose="020B0003030101060003" pitchFamily="34" charset="0"/>
                  </a:rPr>
                  <a:t> </a:t>
                </a:r>
                <a:r>
                  <a:rPr lang="zh-CN" altLang="en-US" sz="2800" dirty="0" smtClean="0">
                    <a:solidFill>
                      <a:srgbClr val="358FCB"/>
                    </a:solidFill>
                    <a:latin typeface="+mn-ea"/>
                  </a:rPr>
                  <a:t>产品思维？</a:t>
                </a:r>
                <a:endParaRPr lang="id-ID" altLang="zh-CN" sz="2800" dirty="0">
                  <a:solidFill>
                    <a:srgbClr val="358FCB"/>
                  </a:solidFill>
                  <a:latin typeface="+mn-ea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337020" y="2158275"/>
                <a:ext cx="2500798" cy="3407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200" dirty="0" smtClean="0">
                    <a:solidFill>
                      <a:schemeClr val="bg2">
                        <a:lumMod val="50000"/>
                      </a:schemeClr>
                    </a:solidFill>
                  </a:rPr>
                  <a:t>What</a:t>
                </a:r>
                <a:endParaRPr lang="en-US" altLang="zh-CN" sz="1200" dirty="0" smtClean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9007" y="1900910"/>
              <a:ext cx="402771" cy="402771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2997965" y="2962107"/>
            <a:ext cx="4430232" cy="693587"/>
            <a:chOff x="4309007" y="3008149"/>
            <a:chExt cx="4430232" cy="69358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9007" y="3128598"/>
              <a:ext cx="402771" cy="402771"/>
            </a:xfrm>
            <a:prstGeom prst="rect">
              <a:avLst/>
            </a:prstGeom>
          </p:spPr>
        </p:pic>
        <p:grpSp>
          <p:nvGrpSpPr>
            <p:cNvPr id="34" name="Group 33"/>
            <p:cNvGrpSpPr/>
            <p:nvPr/>
          </p:nvGrpSpPr>
          <p:grpSpPr>
            <a:xfrm>
              <a:off x="4858048" y="3008149"/>
              <a:ext cx="3881191" cy="693587"/>
              <a:chOff x="5337019" y="1805422"/>
              <a:chExt cx="3881191" cy="693587"/>
            </a:xfrm>
          </p:grpSpPr>
          <p:sp>
            <p:nvSpPr>
              <p:cNvPr id="35" name="矩形 41"/>
              <p:cNvSpPr/>
              <p:nvPr/>
            </p:nvSpPr>
            <p:spPr>
              <a:xfrm>
                <a:off x="5337019" y="1805422"/>
                <a:ext cx="388119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>
                    <a:solidFill>
                      <a:srgbClr val="7F7F7F"/>
                    </a:solidFill>
                    <a:latin typeface="+mn-ea"/>
                  </a:rPr>
                  <a:t>为什么需要 </a:t>
                </a:r>
                <a:r>
                  <a:rPr lang="zh-CN" altLang="en-US" sz="2800" dirty="0" smtClean="0">
                    <a:solidFill>
                      <a:srgbClr val="358FCB"/>
                    </a:solidFill>
                    <a:latin typeface="+mn-ea"/>
                  </a:rPr>
                  <a:t>产品思维？</a:t>
                </a:r>
                <a:endParaRPr lang="id-ID" altLang="zh-CN" sz="2800" dirty="0">
                  <a:solidFill>
                    <a:srgbClr val="358FCB"/>
                  </a:solidFill>
                  <a:latin typeface="+mn-ea"/>
                </a:endParaRPr>
              </a:p>
            </p:txBody>
          </p:sp>
          <p:sp>
            <p:nvSpPr>
              <p:cNvPr id="37" name="矩形 42"/>
              <p:cNvSpPr/>
              <p:nvPr/>
            </p:nvSpPr>
            <p:spPr>
              <a:xfrm>
                <a:off x="5337020" y="2158275"/>
                <a:ext cx="2500798" cy="3407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200" dirty="0" smtClean="0">
                    <a:solidFill>
                      <a:schemeClr val="bg2">
                        <a:lumMod val="50000"/>
                      </a:schemeClr>
                    </a:solidFill>
                  </a:rPr>
                  <a:t>Why</a:t>
                </a:r>
                <a:endParaRPr lang="en-US" altLang="zh-CN" sz="12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2997965" y="4189794"/>
            <a:ext cx="6225595" cy="693587"/>
            <a:chOff x="4309007" y="4235836"/>
            <a:chExt cx="6225595" cy="69358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9007" y="4356285"/>
              <a:ext cx="402771" cy="402771"/>
            </a:xfrm>
            <a:prstGeom prst="rect">
              <a:avLst/>
            </a:prstGeom>
          </p:spPr>
        </p:pic>
        <p:grpSp>
          <p:nvGrpSpPr>
            <p:cNvPr id="38" name="Group 37"/>
            <p:cNvGrpSpPr/>
            <p:nvPr/>
          </p:nvGrpSpPr>
          <p:grpSpPr>
            <a:xfrm>
              <a:off x="4858048" y="4235836"/>
              <a:ext cx="5676554" cy="693587"/>
              <a:chOff x="5337019" y="1805422"/>
              <a:chExt cx="5676554" cy="693587"/>
            </a:xfrm>
          </p:grpSpPr>
          <p:sp>
            <p:nvSpPr>
              <p:cNvPr id="39" name="矩形 41"/>
              <p:cNvSpPr/>
              <p:nvPr/>
            </p:nvSpPr>
            <p:spPr>
              <a:xfrm>
                <a:off x="5337019" y="1805422"/>
                <a:ext cx="56765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>
                    <a:solidFill>
                      <a:srgbClr val="7F7F7F"/>
                    </a:solidFill>
                    <a:latin typeface="+mn-ea"/>
                  </a:rPr>
                  <a:t>如何在后台产品中实践 </a:t>
                </a:r>
                <a:r>
                  <a:rPr lang="zh-CN" altLang="en-US" sz="2800" dirty="0" smtClean="0">
                    <a:solidFill>
                      <a:srgbClr val="358FCB"/>
                    </a:solidFill>
                    <a:latin typeface="+mn-ea"/>
                  </a:rPr>
                  <a:t>产品思维？</a:t>
                </a:r>
                <a:endParaRPr lang="id-ID" altLang="zh-CN" sz="2800" dirty="0">
                  <a:solidFill>
                    <a:srgbClr val="358FCB"/>
                  </a:solidFill>
                  <a:latin typeface="+mn-ea"/>
                </a:endParaRPr>
              </a:p>
            </p:txBody>
          </p:sp>
          <p:sp>
            <p:nvSpPr>
              <p:cNvPr id="40" name="矩形 42"/>
              <p:cNvSpPr/>
              <p:nvPr/>
            </p:nvSpPr>
            <p:spPr>
              <a:xfrm>
                <a:off x="5337020" y="2158275"/>
                <a:ext cx="2500798" cy="3407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200" dirty="0" smtClean="0">
                    <a:solidFill>
                      <a:schemeClr val="bg2">
                        <a:lumMod val="50000"/>
                      </a:schemeClr>
                    </a:solidFill>
                  </a:rPr>
                  <a:t>How</a:t>
                </a:r>
                <a:endParaRPr lang="en-US" altLang="zh-CN" sz="12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971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产品之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大</a:t>
            </a:r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设计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1432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Product Design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73678"/>
              </p:ext>
            </p:extLst>
          </p:nvPr>
        </p:nvGraphicFramePr>
        <p:xfrm>
          <a:off x="508903" y="1055266"/>
          <a:ext cx="817607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6079"/>
              </a:tblGrid>
              <a:tr h="38535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rgbClr val="358FCB"/>
                          </a:solidFill>
                          <a:latin typeface="+mj-ea"/>
                          <a:ea typeface="+mj-ea"/>
                          <a:cs typeface="+mn-cs"/>
                        </a:rPr>
                        <a:t>结构层设计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8903" y="1567269"/>
            <a:ext cx="53394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了解用户组织架构、工作流程、使用场景。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流程管理系统。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风险控制系统。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高度可配置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3938" y="4377548"/>
            <a:ext cx="4949376" cy="510778"/>
          </a:xfrm>
          <a:prstGeom prst="roundRect">
            <a:avLst/>
          </a:prstGeom>
          <a:noFill/>
          <a:ln w="19050">
            <a:solidFill>
              <a:srgbClr val="27506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25000"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产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出：</a:t>
            </a:r>
            <a:r>
              <a:rPr lang="zh-CN" altLang="en-US" sz="2400" dirty="0" smtClean="0">
                <a:solidFill>
                  <a:srgbClr val="358FCB"/>
                </a:solidFill>
                <a:latin typeface="+mj-ea"/>
                <a:ea typeface="+mj-ea"/>
              </a:rPr>
              <a:t>产品基本形态、模块、结构</a:t>
            </a:r>
            <a:endParaRPr lang="en-US" altLang="zh-CN" sz="2400" dirty="0" smtClean="0">
              <a:solidFill>
                <a:srgbClr val="358FCB"/>
              </a:solidFill>
              <a:latin typeface="+mj-ea"/>
              <a:ea typeface="+mj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208394"/>
            <a:ext cx="849085" cy="84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0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领域驱动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  <a:p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9412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Domain Driven</a:t>
            </a:r>
            <a:endParaRPr lang="en-US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48151"/>
              </p:ext>
            </p:extLst>
          </p:nvPr>
        </p:nvGraphicFramePr>
        <p:xfrm>
          <a:off x="518376" y="1038405"/>
          <a:ext cx="817607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6079"/>
              </a:tblGrid>
              <a:tr h="38535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rgbClr val="358FCB"/>
                          </a:solidFill>
                          <a:latin typeface="+mj-ea"/>
                          <a:ea typeface="+mj-ea"/>
                          <a:cs typeface="+mn-cs"/>
                        </a:rPr>
                        <a:t>什么是领域驱动开发？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25" y="2683259"/>
            <a:ext cx="488883" cy="48888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295869" y="1998124"/>
            <a:ext cx="1326262" cy="3646215"/>
            <a:chOff x="1405380" y="2471211"/>
            <a:chExt cx="1326262" cy="3646215"/>
          </a:xfrm>
        </p:grpSpPr>
        <p:grpSp>
          <p:nvGrpSpPr>
            <p:cNvPr id="11" name="组合 4"/>
            <p:cNvGrpSpPr/>
            <p:nvPr/>
          </p:nvGrpSpPr>
          <p:grpSpPr>
            <a:xfrm>
              <a:off x="1405380" y="2471211"/>
              <a:ext cx="591124" cy="3646215"/>
              <a:chOff x="1405380" y="2411684"/>
              <a:chExt cx="591124" cy="3646215"/>
            </a:xfrm>
          </p:grpSpPr>
          <p:pic>
            <p:nvPicPr>
              <p:cNvPr id="16" name="Picture 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3218" y="2411684"/>
                <a:ext cx="475450" cy="475450"/>
              </a:xfrm>
              <a:prstGeom prst="rect">
                <a:avLst/>
              </a:prstGeom>
            </p:spPr>
          </p:pic>
          <p:pic>
            <p:nvPicPr>
              <p:cNvPr id="17" name="Picture 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0852" y="3407731"/>
                <a:ext cx="530037" cy="530037"/>
              </a:xfrm>
              <a:prstGeom prst="rect">
                <a:avLst/>
              </a:prstGeom>
            </p:spPr>
          </p:pic>
          <p:pic>
            <p:nvPicPr>
              <p:cNvPr id="18" name="Picture 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1962" y="4458365"/>
                <a:ext cx="487815" cy="487815"/>
              </a:xfrm>
              <a:prstGeom prst="rect">
                <a:avLst/>
              </a:prstGeom>
            </p:spPr>
          </p:pic>
          <p:pic>
            <p:nvPicPr>
              <p:cNvPr id="19" name="Picture 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5380" y="5466775"/>
                <a:ext cx="591124" cy="591124"/>
              </a:xfrm>
              <a:prstGeom prst="rect">
                <a:avLst/>
              </a:prstGeom>
            </p:spPr>
          </p:pic>
          <p:sp>
            <p:nvSpPr>
              <p:cNvPr id="21" name="下箭头 1"/>
              <p:cNvSpPr/>
              <p:nvPr/>
            </p:nvSpPr>
            <p:spPr>
              <a:xfrm>
                <a:off x="1595665" y="3051180"/>
                <a:ext cx="210553" cy="192505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下箭头 14"/>
              <p:cNvSpPr/>
              <p:nvPr/>
            </p:nvSpPr>
            <p:spPr>
              <a:xfrm>
                <a:off x="1610592" y="4101814"/>
                <a:ext cx="210553" cy="192505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下箭头 15"/>
              <p:cNvSpPr/>
              <p:nvPr/>
            </p:nvSpPr>
            <p:spPr>
              <a:xfrm>
                <a:off x="1610593" y="5110226"/>
                <a:ext cx="210553" cy="192505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938668" y="2649280"/>
              <a:ext cx="792974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BSD/BSA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8668" y="3696546"/>
              <a:ext cx="418704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PM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38668" y="4611758"/>
              <a:ext cx="34817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38668" y="5671823"/>
              <a:ext cx="39786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QA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617014" y="1998124"/>
            <a:ext cx="937416" cy="783875"/>
            <a:chOff x="5685138" y="2471211"/>
            <a:chExt cx="937416" cy="783875"/>
          </a:xfrm>
        </p:grpSpPr>
        <p:sp>
          <p:nvSpPr>
            <p:cNvPr id="27" name="下箭头 21"/>
            <p:cNvSpPr/>
            <p:nvPr/>
          </p:nvSpPr>
          <p:spPr>
            <a:xfrm rot="18910728">
              <a:off x="6412001" y="3062581"/>
              <a:ext cx="210553" cy="192505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85138" y="2471211"/>
              <a:ext cx="792974" cy="735748"/>
              <a:chOff x="5685138" y="2471211"/>
              <a:chExt cx="792974" cy="735748"/>
            </a:xfrm>
          </p:grpSpPr>
          <p:pic>
            <p:nvPicPr>
              <p:cNvPr id="29" name="Picture 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3900" y="2471211"/>
                <a:ext cx="475450" cy="475450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685138" y="2906877"/>
                <a:ext cx="792974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BSD/BSA</a:t>
                </a:r>
                <a:endParaRPr lang="zh-CN" altLang="en-US" dirty="0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7326687" y="1998124"/>
            <a:ext cx="900858" cy="811485"/>
            <a:chOff x="7394811" y="2471211"/>
            <a:chExt cx="900858" cy="811485"/>
          </a:xfrm>
        </p:grpSpPr>
        <p:sp>
          <p:nvSpPr>
            <p:cNvPr id="32" name="下箭头 23"/>
            <p:cNvSpPr/>
            <p:nvPr/>
          </p:nvSpPr>
          <p:spPr>
            <a:xfrm rot="3126579">
              <a:off x="7385787" y="3081167"/>
              <a:ext cx="210553" cy="192505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7765632" y="2471211"/>
              <a:ext cx="530037" cy="735748"/>
              <a:chOff x="7765632" y="2471211"/>
              <a:chExt cx="530037" cy="735748"/>
            </a:xfrm>
          </p:grpSpPr>
          <p:pic>
            <p:nvPicPr>
              <p:cNvPr id="34" name="Picture 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5632" y="2471211"/>
                <a:ext cx="530037" cy="530037"/>
              </a:xfrm>
              <a:prstGeom prst="rect">
                <a:avLst/>
              </a:prstGeom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815318" y="2906877"/>
                <a:ext cx="418704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PM</a:t>
                </a: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5775776" y="3218357"/>
            <a:ext cx="788300" cy="769979"/>
            <a:chOff x="5843900" y="3691444"/>
            <a:chExt cx="788300" cy="769979"/>
          </a:xfrm>
        </p:grpSpPr>
        <p:sp>
          <p:nvSpPr>
            <p:cNvPr id="37" name="下箭头 22"/>
            <p:cNvSpPr/>
            <p:nvPr/>
          </p:nvSpPr>
          <p:spPr>
            <a:xfrm rot="14321752">
              <a:off x="6430671" y="3700468"/>
              <a:ext cx="210553" cy="192505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43900" y="3732276"/>
              <a:ext cx="487815" cy="729147"/>
              <a:chOff x="5843900" y="3732276"/>
              <a:chExt cx="487815" cy="729147"/>
            </a:xfrm>
          </p:grpSpPr>
          <p:pic>
            <p:nvPicPr>
              <p:cNvPr id="39" name="Picture 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3900" y="3732276"/>
                <a:ext cx="487815" cy="487815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5907539" y="4161341"/>
                <a:ext cx="348172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SE</a:t>
                </a: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7320529" y="3224410"/>
            <a:ext cx="931579" cy="763926"/>
            <a:chOff x="7388653" y="3697497"/>
            <a:chExt cx="931579" cy="763926"/>
          </a:xfrm>
        </p:grpSpPr>
        <p:sp>
          <p:nvSpPr>
            <p:cNvPr id="42" name="下箭头 26"/>
            <p:cNvSpPr/>
            <p:nvPr/>
          </p:nvSpPr>
          <p:spPr>
            <a:xfrm rot="7083481">
              <a:off x="7379629" y="3706521"/>
              <a:ext cx="210553" cy="192505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7729108" y="3732276"/>
              <a:ext cx="591124" cy="729147"/>
              <a:chOff x="7729108" y="3732276"/>
              <a:chExt cx="591124" cy="729147"/>
            </a:xfrm>
          </p:grpSpPr>
          <p:pic>
            <p:nvPicPr>
              <p:cNvPr id="44" name="Picture 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9108" y="3732276"/>
                <a:ext cx="591124" cy="591124"/>
              </a:xfrm>
              <a:prstGeom prst="rect">
                <a:avLst/>
              </a:prstGeom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7825737" y="4161341"/>
                <a:ext cx="397866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QA</a:t>
                </a:r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6642194" y="3377019"/>
            <a:ext cx="563744" cy="1587514"/>
            <a:chOff x="6710318" y="3850106"/>
            <a:chExt cx="563744" cy="1587514"/>
          </a:xfrm>
        </p:grpSpPr>
        <p:grpSp>
          <p:nvGrpSpPr>
            <p:cNvPr id="47" name="Group 46"/>
            <p:cNvGrpSpPr/>
            <p:nvPr/>
          </p:nvGrpSpPr>
          <p:grpSpPr>
            <a:xfrm>
              <a:off x="6710318" y="3850106"/>
              <a:ext cx="563744" cy="1437473"/>
              <a:chOff x="6710318" y="3850106"/>
              <a:chExt cx="563744" cy="1437473"/>
            </a:xfrm>
          </p:grpSpPr>
          <p:pic>
            <p:nvPicPr>
              <p:cNvPr id="49" name="Picture 1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0318" y="4723835"/>
                <a:ext cx="563744" cy="563744"/>
              </a:xfrm>
              <a:prstGeom prst="rect">
                <a:avLst/>
              </a:prstGeom>
            </p:spPr>
          </p:pic>
          <p:sp>
            <p:nvSpPr>
              <p:cNvPr id="50" name="下箭头 28"/>
              <p:cNvSpPr/>
              <p:nvPr/>
            </p:nvSpPr>
            <p:spPr>
              <a:xfrm>
                <a:off x="6886913" y="3850106"/>
                <a:ext cx="210553" cy="860292"/>
              </a:xfrm>
              <a:prstGeom prst="down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6710318" y="5137538"/>
              <a:ext cx="54213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795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领域驱动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  <a:p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9412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Domain Driven</a:t>
            </a:r>
            <a:endParaRPr lang="en-US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006202"/>
              </p:ext>
            </p:extLst>
          </p:nvPr>
        </p:nvGraphicFramePr>
        <p:xfrm>
          <a:off x="518376" y="1038405"/>
          <a:ext cx="817607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6079"/>
              </a:tblGrid>
              <a:tr h="38535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rgbClr val="358FCB"/>
                          </a:solidFill>
                          <a:latin typeface="+mj-ea"/>
                          <a:ea typeface="+mj-ea"/>
                          <a:cs typeface="+mn-cs"/>
                        </a:rPr>
                        <a:t>如何进行领域驱动开发？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1461" y="1558522"/>
            <a:ext cx="8078199" cy="460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+mn-ea"/>
              </a:rPr>
              <a:t>战略建模</a:t>
            </a:r>
            <a:endParaRPr lang="en-US" altLang="zh-CN" sz="1800" dirty="0"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69860" y="2102814"/>
            <a:ext cx="8078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+mn-ea"/>
              </a:rPr>
              <a:t>问题空间：确定要解决的问题，划分子域。</a:t>
            </a:r>
            <a:endParaRPr lang="en-US" altLang="zh-CN" sz="18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+mn-ea"/>
              </a:rPr>
              <a:t>解空间：确定限界上下文，确定上下文映射图。</a:t>
            </a:r>
            <a:endParaRPr lang="en-US" altLang="zh-CN" sz="1800" dirty="0">
              <a:latin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34" y="1659223"/>
            <a:ext cx="8208625" cy="454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2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领域驱动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  <a:p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9412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Domain Driven</a:t>
            </a:r>
            <a:endParaRPr lang="en-US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399517"/>
              </p:ext>
            </p:extLst>
          </p:nvPr>
        </p:nvGraphicFramePr>
        <p:xfrm>
          <a:off x="518376" y="1038405"/>
          <a:ext cx="817607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6079"/>
              </a:tblGrid>
              <a:tr h="38535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rgbClr val="358FCB"/>
                          </a:solidFill>
                          <a:latin typeface="+mj-ea"/>
                          <a:ea typeface="+mj-ea"/>
                          <a:cs typeface="+mn-cs"/>
                        </a:rPr>
                        <a:t>如何进行领域驱动开发？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1461" y="1558522"/>
            <a:ext cx="8078199" cy="460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+mn-ea"/>
              </a:rPr>
              <a:t>战术建模</a:t>
            </a:r>
            <a:endParaRPr lang="en-US" altLang="zh-CN" sz="18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9859" y="2674314"/>
            <a:ext cx="8115389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+mn-ea"/>
              </a:rPr>
              <a:t>实体：有</a:t>
            </a:r>
            <a:r>
              <a:rPr lang="zh-CN" altLang="en-US" sz="1400" dirty="0"/>
              <a:t>唯一标识的</a:t>
            </a:r>
            <a:r>
              <a:rPr lang="zh-CN" altLang="en-US" sz="1400" dirty="0" smtClean="0"/>
              <a:t>对象，具有生命周期，是可变的。</a:t>
            </a:r>
            <a:endParaRPr lang="en-US" altLang="zh-CN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</a:rPr>
              <a:t>值</a:t>
            </a:r>
            <a:r>
              <a:rPr lang="zh-CN" altLang="en-US" sz="1400" dirty="0" smtClean="0">
                <a:latin typeface="+mn-ea"/>
              </a:rPr>
              <a:t>对象：</a:t>
            </a:r>
            <a:r>
              <a:rPr lang="zh-CN" altLang="en-US" sz="1400" dirty="0"/>
              <a:t>用于描述领域的某个方面而本身没有概念标识的</a:t>
            </a:r>
            <a:r>
              <a:rPr lang="zh-CN" altLang="en-US" sz="1400" dirty="0" smtClean="0"/>
              <a:t>对象。是不可变的。</a:t>
            </a:r>
            <a:endParaRPr lang="en-US" altLang="zh-CN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+mn-ea"/>
              </a:rPr>
              <a:t>聚合：</a:t>
            </a:r>
            <a:r>
              <a:rPr lang="zh-CN" altLang="en-US" sz="1400" dirty="0"/>
              <a:t>一组相关对象的</a:t>
            </a:r>
            <a:r>
              <a:rPr lang="zh-CN" altLang="en-US" sz="1400" dirty="0" smtClean="0"/>
              <a:t>集合。是事务的边界。</a:t>
            </a:r>
            <a:r>
              <a:rPr lang="zh-CN" altLang="en-US" sz="1400" dirty="0"/>
              <a:t>每个聚合都有一个</a:t>
            </a:r>
            <a:r>
              <a:rPr lang="zh-CN" altLang="en-US" sz="1400" dirty="0" smtClean="0"/>
              <a:t>根，外界只能通过聚合根访问聚合内部。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+mn-ea"/>
              </a:rPr>
              <a:t>工厂：创建对象。</a:t>
            </a:r>
            <a:endParaRPr lang="en-US" altLang="zh-CN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+mn-ea"/>
              </a:rPr>
              <a:t>仓库：对象的存放地点。通常只为聚合根创建专门的仓库。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+mn-ea"/>
              </a:rPr>
              <a:t>……</a:t>
            </a:r>
            <a:endParaRPr lang="en-US" altLang="zh-CN" sz="1400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9860" y="2152650"/>
            <a:ext cx="5511800" cy="369332"/>
          </a:xfrm>
          <a:prstGeom prst="rect">
            <a:avLst/>
          </a:prstGeom>
          <a:noFill/>
          <a:ln>
            <a:solidFill>
              <a:srgbClr val="27506E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前提条件：假设有一台无限内存的、永不断电的电脑。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7680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领域驱动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  <a:p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9412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Domain Driven</a:t>
            </a:r>
            <a:endParaRPr lang="en-US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335987"/>
              </p:ext>
            </p:extLst>
          </p:nvPr>
        </p:nvGraphicFramePr>
        <p:xfrm>
          <a:off x="518376" y="1038405"/>
          <a:ext cx="817607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6079"/>
              </a:tblGrid>
              <a:tr h="38535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rgbClr val="358FCB"/>
                          </a:solidFill>
                          <a:latin typeface="+mj-ea"/>
                          <a:ea typeface="+mj-ea"/>
                          <a:cs typeface="+mn-cs"/>
                        </a:rPr>
                        <a:t>如何进行领域驱动开发？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1461" y="1558522"/>
            <a:ext cx="8078199" cy="460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+mn-ea"/>
              </a:rPr>
              <a:t>战术建模</a:t>
            </a:r>
            <a:endParaRPr lang="en-US" altLang="zh-CN" sz="18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07" y="2402226"/>
            <a:ext cx="6602770" cy="30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1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领域驱动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  <a:p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9412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Domain Driven</a:t>
            </a:r>
            <a:endParaRPr lang="en-US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082763"/>
              </p:ext>
            </p:extLst>
          </p:nvPr>
        </p:nvGraphicFramePr>
        <p:xfrm>
          <a:off x="518376" y="1038405"/>
          <a:ext cx="817607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6079"/>
              </a:tblGrid>
              <a:tr h="38535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rgbClr val="358FCB"/>
                          </a:solidFill>
                          <a:latin typeface="+mj-ea"/>
                          <a:ea typeface="+mj-ea"/>
                          <a:cs typeface="+mn-cs"/>
                        </a:rPr>
                        <a:t>如何进行领域驱动开发？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1461" y="1558522"/>
            <a:ext cx="8078199" cy="460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+mn-ea"/>
              </a:rPr>
              <a:t>用代码实现模型</a:t>
            </a:r>
            <a:endParaRPr lang="en-US" altLang="zh-CN" sz="18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9861" y="2102814"/>
            <a:ext cx="7809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+mn-ea"/>
              </a:rPr>
              <a:t>项目架构</a:t>
            </a:r>
            <a:endParaRPr lang="en-US" altLang="zh-CN" sz="18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+mn-ea"/>
              </a:rPr>
              <a:t>仓库的实现</a:t>
            </a:r>
            <a:endParaRPr lang="en-US" altLang="zh-CN" sz="18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+mn-ea"/>
              </a:rPr>
              <a:t>查询</a:t>
            </a:r>
            <a:r>
              <a:rPr lang="en-US" altLang="zh-CN" sz="1800" dirty="0" smtClean="0">
                <a:latin typeface="+mn-ea"/>
              </a:rPr>
              <a:t>-</a:t>
            </a:r>
            <a:r>
              <a:rPr lang="zh-CN" altLang="en-US" sz="1800" dirty="0" smtClean="0">
                <a:latin typeface="+mn-ea"/>
              </a:rPr>
              <a:t>命令分离（</a:t>
            </a:r>
            <a:r>
              <a:rPr lang="en-US" altLang="zh-CN" sz="1800" dirty="0" smtClean="0">
                <a:latin typeface="+mn-ea"/>
              </a:rPr>
              <a:t>CQRS</a:t>
            </a:r>
            <a:r>
              <a:rPr lang="zh-CN" altLang="en-US" sz="1800" dirty="0" smtClean="0">
                <a:latin typeface="+mn-ea"/>
              </a:rPr>
              <a:t>）</a:t>
            </a:r>
            <a:endParaRPr lang="en-US" altLang="zh-CN" sz="18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38" y="2606736"/>
            <a:ext cx="5118888" cy="3101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AutoShape 2" descr="https://confluence.newegg.org/download/attachments/19443738/image2018-7-28_10-29-54.png?version=1&amp;modificationDate=15327449945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https://confluence.newegg.org/download/attachments/19443738/image2018-7-28_10-29-54.png?version=1&amp;modificationDate=1532744994500&amp;api=v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3" name="实际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4" y="2568516"/>
            <a:ext cx="3362325" cy="3457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三层架构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30" y="2606736"/>
            <a:ext cx="2161414" cy="18831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353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领域驱动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  <a:p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9412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Domain Driven</a:t>
            </a:r>
            <a:endParaRPr lang="en-US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796188"/>
              </p:ext>
            </p:extLst>
          </p:nvPr>
        </p:nvGraphicFramePr>
        <p:xfrm>
          <a:off x="518376" y="1038405"/>
          <a:ext cx="817607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6079"/>
              </a:tblGrid>
              <a:tr h="38535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rgbClr val="358FCB"/>
                          </a:solidFill>
                          <a:latin typeface="+mj-ea"/>
                          <a:ea typeface="+mj-ea"/>
                          <a:cs typeface="+mn-cs"/>
                        </a:rPr>
                        <a:t>成果与不足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1542" y="1630528"/>
            <a:ext cx="80781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+mn-ea"/>
              </a:rPr>
              <a:t>成果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latin typeface="+mn-ea"/>
              </a:rPr>
              <a:t>成功将</a:t>
            </a:r>
            <a:r>
              <a:rPr lang="en-US" altLang="zh-CN" sz="1800" dirty="0" smtClean="0">
                <a:latin typeface="+mn-ea"/>
              </a:rPr>
              <a:t>DDD</a:t>
            </a:r>
            <a:r>
              <a:rPr lang="zh-CN" altLang="en-US" sz="1800" dirty="0" smtClean="0">
                <a:latin typeface="+mn-ea"/>
              </a:rPr>
              <a:t>开发模式落地实施，验证了技术方案、项目架构的可行性。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+mn-ea"/>
              </a:rPr>
              <a:t>团队逐渐</a:t>
            </a:r>
            <a:r>
              <a:rPr lang="zh-CN" altLang="en-US" sz="1800" dirty="0" smtClean="0">
                <a:latin typeface="+mn-ea"/>
              </a:rPr>
              <a:t>理解并</a:t>
            </a:r>
            <a:r>
              <a:rPr lang="zh-CN" altLang="en-US" sz="1800" dirty="0">
                <a:latin typeface="+mn-ea"/>
              </a:rPr>
              <a:t>认同了</a:t>
            </a:r>
            <a:r>
              <a:rPr lang="en-US" altLang="zh-CN" sz="1800" dirty="0">
                <a:latin typeface="+mn-ea"/>
              </a:rPr>
              <a:t>DDD</a:t>
            </a:r>
            <a:r>
              <a:rPr lang="zh-CN" altLang="en-US" sz="1800" dirty="0">
                <a:latin typeface="+mn-ea"/>
              </a:rPr>
              <a:t>的开发</a:t>
            </a:r>
            <a:r>
              <a:rPr lang="zh-CN" altLang="en-US" sz="1800" dirty="0" smtClean="0">
                <a:latin typeface="+mn-ea"/>
              </a:rPr>
              <a:t>模式。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latin typeface="+mn-ea"/>
              </a:rPr>
              <a:t>初步建立了领域知识库。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latin typeface="+mn-ea"/>
              </a:rPr>
              <a:t>形成了一套应对</a:t>
            </a:r>
            <a:r>
              <a:rPr lang="en-US" altLang="zh-CN" sz="1800" dirty="0" smtClean="0">
                <a:latin typeface="+mn-ea"/>
              </a:rPr>
              <a:t>PO</a:t>
            </a:r>
            <a:r>
              <a:rPr lang="zh-CN" altLang="en-US" sz="1800" dirty="0" smtClean="0">
                <a:latin typeface="+mn-ea"/>
              </a:rPr>
              <a:t>业务特点的开发套路。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+mn-ea"/>
              </a:rPr>
              <a:t>极</a:t>
            </a:r>
            <a:r>
              <a:rPr lang="zh-CN" altLang="en-US" sz="1800" dirty="0" smtClean="0">
                <a:latin typeface="+mn-ea"/>
              </a:rPr>
              <a:t>大改善了项目的可读性、可维护性。</a:t>
            </a:r>
            <a:endParaRPr lang="en-US" altLang="zh-CN" sz="18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129" y="4272677"/>
            <a:ext cx="807819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+mn-ea"/>
              </a:rPr>
              <a:t>不足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+mn-ea"/>
              </a:rPr>
              <a:t>领域模型的存在形式？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+mn-ea"/>
              </a:rPr>
              <a:t>如何与</a:t>
            </a:r>
            <a:r>
              <a:rPr lang="en-US" altLang="zh-CN" sz="1800" dirty="0" smtClean="0">
                <a:latin typeface="+mn-ea"/>
              </a:rPr>
              <a:t>BSD/BSA</a:t>
            </a:r>
            <a:r>
              <a:rPr lang="zh-CN" altLang="en-US" sz="1800" dirty="0" smtClean="0">
                <a:latin typeface="+mn-ea"/>
              </a:rPr>
              <a:t>沟通，并将其纳入</a:t>
            </a:r>
            <a:r>
              <a:rPr lang="en-US" altLang="zh-CN" sz="1800" dirty="0" smtClean="0">
                <a:latin typeface="+mn-ea"/>
              </a:rPr>
              <a:t>DDD</a:t>
            </a:r>
            <a:r>
              <a:rPr lang="zh-CN" altLang="en-US" sz="1800" dirty="0" smtClean="0">
                <a:latin typeface="+mn-ea"/>
              </a:rPr>
              <a:t>的开发模式？</a:t>
            </a: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241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领域驱动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  <a:p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9412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Domain Driven</a:t>
            </a:r>
            <a:endParaRPr lang="en-US" altLang="zh-CN" sz="1050" dirty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355996"/>
              </p:ext>
            </p:extLst>
          </p:nvPr>
        </p:nvGraphicFramePr>
        <p:xfrm>
          <a:off x="518376" y="1038405"/>
          <a:ext cx="817607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6079"/>
              </a:tblGrid>
              <a:tr h="38535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rgbClr val="358FCB"/>
                          </a:solidFill>
                          <a:latin typeface="+mj-ea"/>
                          <a:ea typeface="+mj-ea"/>
                          <a:cs typeface="+mn-cs"/>
                        </a:rPr>
                        <a:t>常见问题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7050" y="1630528"/>
            <a:ext cx="815269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+mn-ea"/>
              </a:rPr>
              <a:t>是否一定要</a:t>
            </a:r>
            <a:r>
              <a:rPr lang="en-US" altLang="zh-CN" sz="1800" dirty="0" smtClean="0">
                <a:latin typeface="+mn-ea"/>
              </a:rPr>
              <a:t>DDD</a:t>
            </a:r>
            <a:r>
              <a:rPr lang="zh-CN" altLang="en-US" sz="1800" dirty="0" smtClean="0">
                <a:latin typeface="+mn-ea"/>
              </a:rPr>
              <a:t>？</a:t>
            </a:r>
            <a:endParaRPr lang="en-US" altLang="zh-CN" sz="1800" dirty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latin typeface="+mn-ea"/>
              </a:rPr>
              <a:t>当然不是。</a:t>
            </a:r>
            <a:r>
              <a:rPr lang="en-US" altLang="zh-CN" sz="1800" dirty="0" smtClean="0">
                <a:latin typeface="+mn-ea"/>
              </a:rPr>
              <a:t>DDD</a:t>
            </a:r>
            <a:r>
              <a:rPr lang="zh-CN" altLang="en-US" sz="1800" dirty="0" smtClean="0">
                <a:latin typeface="+mn-ea"/>
              </a:rPr>
              <a:t>不是银弹，只是一种选择。有优点也有缺点，关键看是否适合。</a:t>
            </a:r>
            <a:endParaRPr lang="en-US" altLang="zh-CN" sz="1800" dirty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+mn-ea"/>
              </a:rPr>
              <a:t>我的项目是否适合用</a:t>
            </a:r>
            <a:r>
              <a:rPr lang="en-US" altLang="zh-CN" sz="1800" dirty="0" smtClean="0">
                <a:latin typeface="+mn-ea"/>
              </a:rPr>
              <a:t>DDD</a:t>
            </a:r>
            <a:r>
              <a:rPr lang="zh-CN" altLang="en-US" sz="1800" dirty="0" smtClean="0">
                <a:latin typeface="+mn-ea"/>
              </a:rPr>
              <a:t>？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latin typeface="+mn-ea"/>
              </a:rPr>
              <a:t>取决于项目类型和复杂程度。</a:t>
            </a:r>
            <a:r>
              <a:rPr lang="en-US" altLang="zh-CN" sz="1800" dirty="0" smtClean="0">
                <a:latin typeface="+mn-ea"/>
              </a:rPr>
              <a:t>DDD</a:t>
            </a:r>
            <a:r>
              <a:rPr lang="zh-CN" altLang="en-US" sz="1800" dirty="0" smtClean="0">
                <a:latin typeface="+mn-ea"/>
              </a:rPr>
              <a:t>适合生命周期长、业务复杂的项目。不适合一次性的，或只是单纯</a:t>
            </a:r>
            <a:r>
              <a:rPr lang="en-US" altLang="zh-CN" sz="1800" dirty="0" smtClean="0">
                <a:latin typeface="+mn-ea"/>
              </a:rPr>
              <a:t>CRUD</a:t>
            </a:r>
            <a:r>
              <a:rPr lang="zh-CN" altLang="en-US" sz="1800" dirty="0" smtClean="0">
                <a:latin typeface="+mn-ea"/>
              </a:rPr>
              <a:t>的，或对读写性能要求极高的项目。</a:t>
            </a:r>
            <a:endParaRPr lang="en-US" altLang="zh-CN" sz="1800" dirty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+mn-ea"/>
              </a:rPr>
              <a:t>是否有性能问题？</a:t>
            </a:r>
            <a:endParaRPr lang="en-US" altLang="zh-CN" sz="1800" dirty="0" smtClean="0">
              <a:latin typeface="+mn-ea"/>
            </a:endParaRPr>
          </a:p>
          <a:p>
            <a:pPr marL="628650" lvl="1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latin typeface="+mn-ea"/>
              </a:rPr>
              <a:t>视情况而定。绝对性能肯定比直接读写数据库低，但真实情况很复杂，需要具体讨论。</a:t>
            </a:r>
            <a:endParaRPr lang="en-US" altLang="zh-CN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016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01543" y="273728"/>
            <a:ext cx="1598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58FCB"/>
                </a:solidFill>
                <a:latin typeface="Raleway" panose="020B0003030101060003" pitchFamily="34" charset="0"/>
              </a:rPr>
              <a:t>总结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与 </a:t>
            </a:r>
            <a:r>
              <a:rPr lang="zh-CN" altLang="en-US" sz="2000" dirty="0">
                <a:solidFill>
                  <a:srgbClr val="358FCB"/>
                </a:solidFill>
                <a:latin typeface="Raleway" panose="020B0003030101060003" pitchFamily="34" charset="0"/>
              </a:rPr>
              <a:t>展望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620016" y="605681"/>
            <a:ext cx="16882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SUMMARY &amp; OUTLOOK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8489" y="11457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58FCB"/>
                </a:solidFill>
                <a:latin typeface="+mj-ea"/>
                <a:ea typeface="+mj-ea"/>
              </a:rPr>
              <a:t>总结</a:t>
            </a:r>
            <a:endParaRPr lang="id-ID" altLang="zh-CN" sz="2000" dirty="0">
              <a:solidFill>
                <a:srgbClr val="358FCB"/>
              </a:solidFill>
              <a:latin typeface="+mj-ea"/>
              <a:ea typeface="+mj-ea"/>
            </a:endParaRPr>
          </a:p>
        </p:txBody>
      </p:sp>
      <p:cxnSp>
        <p:nvCxnSpPr>
          <p:cNvPr id="43" name="直接连接符 51"/>
          <p:cNvCxnSpPr/>
          <p:nvPr/>
        </p:nvCxnSpPr>
        <p:spPr>
          <a:xfrm>
            <a:off x="638489" y="1561391"/>
            <a:ext cx="418413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1543" y="1638864"/>
            <a:ext cx="8078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olidFill>
                  <a:srgbClr val="358FCB"/>
                </a:solidFill>
                <a:latin typeface="+mj-ea"/>
                <a:ea typeface="+mj-ea"/>
              </a:rPr>
              <a:t>大设计</a:t>
            </a:r>
            <a:r>
              <a:rPr lang="zh-CN" altLang="en-US" sz="1800" dirty="0" smtClean="0">
                <a:latin typeface="+mn-ea"/>
              </a:rPr>
              <a:t>是产品化的关键。</a:t>
            </a:r>
            <a:endParaRPr lang="en-US" altLang="zh-CN" sz="18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58FCB"/>
              </a:buCl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olidFill>
                  <a:srgbClr val="358FCB"/>
                </a:solidFill>
                <a:latin typeface="+mj-ea"/>
                <a:ea typeface="+mj-ea"/>
              </a:rPr>
              <a:t>领域驱动</a:t>
            </a:r>
            <a:r>
              <a:rPr lang="zh-CN" altLang="en-US" sz="1800" dirty="0">
                <a:solidFill>
                  <a:srgbClr val="358FCB"/>
                </a:solidFill>
                <a:latin typeface="+mj-ea"/>
                <a:ea typeface="+mj-ea"/>
              </a:rPr>
              <a:t>开发</a:t>
            </a:r>
            <a:r>
              <a:rPr lang="zh-CN" altLang="en-US" sz="1800" dirty="0">
                <a:latin typeface="+mn-ea"/>
              </a:rPr>
              <a:t>投入成本较</a:t>
            </a:r>
            <a:r>
              <a:rPr lang="zh-CN" altLang="en-US" sz="1800" dirty="0" smtClean="0">
                <a:latin typeface="+mn-ea"/>
              </a:rPr>
              <a:t>大，但能够有效提升项目质量。</a:t>
            </a:r>
            <a:endParaRPr lang="en-US" altLang="zh-CN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497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 descr="E:\Envato\Success\Images\l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5121572" y="1198505"/>
            <a:ext cx="817860" cy="10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E:\Envato\Success\Images\l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512" y="1436337"/>
            <a:ext cx="984930" cy="5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Jokomoro\Documents\b2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562" y="0"/>
            <a:ext cx="2340260" cy="21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282391" y="3462157"/>
            <a:ext cx="7493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rgbClr val="358FCB"/>
                </a:solidFill>
                <a:latin typeface="Raleway" panose="020B0003030101060003" pitchFamily="34" charset="0"/>
                <a:ea typeface="+mj-ea"/>
              </a:rPr>
              <a:t>Thanks for </a:t>
            </a:r>
            <a:r>
              <a:rPr lang="en-US" altLang="zh-CN" sz="5400" dirty="0" smtClean="0">
                <a:solidFill>
                  <a:srgbClr val="7F7F7F"/>
                </a:solidFill>
                <a:latin typeface="Raleway" panose="020B0003030101060003" pitchFamily="34" charset="0"/>
                <a:ea typeface="+mj-ea"/>
              </a:rPr>
              <a:t>Watching</a:t>
            </a:r>
            <a:endParaRPr lang="id-ID" sz="5400" dirty="0">
              <a:solidFill>
                <a:srgbClr val="7F7F7F"/>
              </a:solidFill>
              <a:latin typeface="Raleway" panose="020B0003030101060003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049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2181813" y="2449092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583155" y="2851659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>
            <a:spLocks noChangeArrowheads="1"/>
          </p:cNvSpPr>
          <p:nvPr/>
        </p:nvSpPr>
        <p:spPr bwMode="auto">
          <a:xfrm>
            <a:off x="2642621" y="2933527"/>
            <a:ext cx="752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462969" y="2460020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107148" y="2776820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963757" y="4162697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2376889" y="3823624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706367" y="3494671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529860" y="4114920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942376" y="3494671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392223" y="2886909"/>
            <a:ext cx="3158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什么是 </a:t>
            </a:r>
            <a:r>
              <a:rPr lang="zh-CN" altLang="en-US" sz="3200" dirty="0" smtClean="0">
                <a:solidFill>
                  <a:srgbClr val="358FCB"/>
                </a:solidFill>
                <a:latin typeface="+mn-ea"/>
              </a:rPr>
              <a:t>产品思维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410695" y="3378708"/>
            <a:ext cx="25007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Why</a:t>
            </a:r>
          </a:p>
        </p:txBody>
      </p:sp>
    </p:spTree>
    <p:extLst>
      <p:ext uri="{BB962C8B-B14F-4D97-AF65-F5344CB8AC3E}">
        <p14:creationId xmlns:p14="http://schemas.microsoft.com/office/powerpoint/2010/main" val="108021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我们团队是具备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产品思维？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90441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Do we have</a:t>
            </a:r>
            <a:r>
              <a:rPr lang="zh-CN" altLang="en-US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？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98" y="4483100"/>
            <a:ext cx="1773382" cy="1600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129" y="1349817"/>
            <a:ext cx="7804820" cy="2145268"/>
          </a:xfrm>
          <a:prstGeom prst="roundRect">
            <a:avLst/>
          </a:prstGeom>
          <a:ln w="19050">
            <a:solidFill>
              <a:srgbClr val="27506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buSzPct val="125000"/>
            </a:pPr>
            <a:r>
              <a:rPr lang="zh-CN" altLang="en-US" sz="2000" dirty="0" smtClean="0">
                <a:latin typeface="+mn-ea"/>
              </a:rPr>
              <a:t>假设你带着整个团队离职创业。从此没有</a:t>
            </a:r>
            <a:r>
              <a:rPr lang="en-US" altLang="zh-CN" sz="2000" dirty="0" smtClean="0">
                <a:latin typeface="+mn-ea"/>
              </a:rPr>
              <a:t>BSD/BSA</a:t>
            </a:r>
            <a:r>
              <a:rPr lang="zh-CN" altLang="en-US" sz="2000" dirty="0" smtClean="0">
                <a:latin typeface="+mn-ea"/>
              </a:rPr>
              <a:t>提需求。团队以后要靠卖自己开发的产品为生。请问：</a:t>
            </a:r>
            <a:endParaRPr lang="en-US" altLang="zh-CN" sz="2000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Clr>
                <a:srgbClr val="358FCB"/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团队是否可以正常运转？</a:t>
            </a:r>
            <a:endParaRPr lang="en-US" altLang="zh-CN" sz="2000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Clr>
                <a:srgbClr val="358FCB"/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产品是否卖的出去？（有独立的产品，具备核心竞争力）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999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什么是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产品思维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53279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What is Product </a:t>
            </a:r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Thinking?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50743" y="1125718"/>
            <a:ext cx="8089900" cy="1328023"/>
            <a:chOff x="550743" y="1125718"/>
            <a:chExt cx="8089900" cy="1328023"/>
          </a:xfrm>
        </p:grpSpPr>
        <p:sp>
          <p:nvSpPr>
            <p:cNvPr id="12" name="TextBox 11"/>
            <p:cNvSpPr txBox="1"/>
            <p:nvPr/>
          </p:nvSpPr>
          <p:spPr>
            <a:xfrm>
              <a:off x="550743" y="1125718"/>
              <a:ext cx="8089900" cy="1328023"/>
            </a:xfrm>
            <a:prstGeom prst="roundRect">
              <a:avLst/>
            </a:prstGeom>
            <a:ln w="19050">
              <a:solidFill>
                <a:srgbClr val="27506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1080000">
                <a:lnSpc>
                  <a:spcPct val="150000"/>
                </a:lnSpc>
                <a:buClr>
                  <a:srgbClr val="FF0000"/>
                </a:buClr>
                <a:buSzPct val="125000"/>
              </a:pPr>
              <a:r>
                <a:rPr lang="zh-CN" altLang="en-US" sz="2400" dirty="0"/>
                <a:t>产品思维是一种</a:t>
              </a:r>
              <a:r>
                <a:rPr lang="zh-CN" altLang="en-US" sz="2400" dirty="0">
                  <a:solidFill>
                    <a:srgbClr val="358FCB"/>
                  </a:solidFill>
                </a:rPr>
                <a:t>以用户为核心、以问题为导向、以商业价值为根本目的</a:t>
              </a:r>
              <a:r>
                <a:rPr lang="zh-CN" altLang="en-US" sz="2400" dirty="0"/>
                <a:t>的方法论</a:t>
              </a:r>
              <a:r>
                <a:rPr lang="zh-CN" altLang="en-US" sz="2400" dirty="0" smtClean="0"/>
                <a:t>。</a:t>
              </a:r>
              <a:endParaRPr lang="zh-CN" altLang="en-US" sz="2400" dirty="0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29" y="1316019"/>
              <a:ext cx="947420" cy="947420"/>
            </a:xfrm>
            <a:prstGeom prst="rect">
              <a:avLst/>
            </a:prstGeom>
          </p:spPr>
        </p:pic>
      </p:grpSp>
      <p:sp>
        <p:nvSpPr>
          <p:cNvPr id="9" name="环形箭头 8"/>
          <p:cNvSpPr/>
          <p:nvPr/>
        </p:nvSpPr>
        <p:spPr>
          <a:xfrm>
            <a:off x="460914" y="3340100"/>
            <a:ext cx="2196000" cy="21971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949700" y="28829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74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2686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产品思维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VS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项目思维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3564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Product VS Project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848179"/>
              </p:ext>
            </p:extLst>
          </p:nvPr>
        </p:nvGraphicFramePr>
        <p:xfrm>
          <a:off x="312233" y="1614716"/>
          <a:ext cx="8497229" cy="3559630"/>
        </p:xfrm>
        <a:graphic>
          <a:graphicData uri="http://schemas.openxmlformats.org/drawingml/2006/table">
            <a:tbl>
              <a:tblPr firstCol="1">
                <a:tableStyleId>{2D5ABB26-0587-4C30-8999-92F81FD0307C}</a:tableStyleId>
              </a:tblPr>
              <a:tblGrid>
                <a:gridCol w="2066907"/>
                <a:gridCol w="3215161"/>
                <a:gridCol w="3215161"/>
              </a:tblGrid>
              <a:tr h="61200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F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20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项目思维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F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kern="120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产品思维</a:t>
                      </a:r>
                      <a:endParaRPr lang="zh-CN" altLang="en-US" sz="2000" b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FCB"/>
                    </a:solidFill>
                  </a:tcPr>
                </a:tc>
              </a:tr>
              <a:tr h="589526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effectLst/>
                          <a:latin typeface="+mj-ea"/>
                          <a:ea typeface="+mj-ea"/>
                        </a:rPr>
                        <a:t>目标</a:t>
                      </a:r>
                      <a:endParaRPr lang="zh-CN" altLang="en-US" sz="14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多快好省地完成任务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实现产品价值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526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工作重心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应该怎么做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应该是什么样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526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effectLst/>
                          <a:latin typeface="+mj-ea"/>
                          <a:ea typeface="+mj-ea"/>
                        </a:rPr>
                        <a:t>责任主体</a:t>
                      </a:r>
                      <a:endParaRPr lang="zh-CN" altLang="en-US" sz="14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BSD/BSA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团队自身</a:t>
                      </a:r>
                      <a:endParaRPr lang="en-US" altLang="zh-CN" sz="1400" b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526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effectLst/>
                          <a:latin typeface="+mj-ea"/>
                          <a:ea typeface="+mj-ea"/>
                        </a:rPr>
                        <a:t>驱动力</a:t>
                      </a:r>
                      <a:endParaRPr lang="zh-CN" altLang="en-US" sz="14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外部驱动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内部驱动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526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effectLst/>
                          <a:latin typeface="+mj-ea"/>
                          <a:ea typeface="+mj-ea"/>
                        </a:rPr>
                        <a:t>生命周期</a:t>
                      </a:r>
                      <a:endParaRPr lang="zh-CN" altLang="en-US" sz="14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短，一次性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极长，不断迭代。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96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1391063" y="2449091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792405" y="2851658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>
            <a:spLocks noChangeArrowheads="1"/>
          </p:cNvSpPr>
          <p:nvPr/>
        </p:nvSpPr>
        <p:spPr bwMode="auto">
          <a:xfrm>
            <a:off x="1851871" y="2933526"/>
            <a:ext cx="752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02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2672219" y="2460019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316398" y="2776819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73007" y="4162696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586139" y="3823623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2915617" y="3494670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2739110" y="4114919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151626" y="3494670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601473" y="2886908"/>
            <a:ext cx="44101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7F7F7F"/>
                </a:solidFill>
                <a:latin typeface="+mn-ea"/>
              </a:rPr>
              <a:t>为什么需要 </a:t>
            </a:r>
            <a:r>
              <a:rPr lang="zh-CN" altLang="en-US" sz="3200" dirty="0">
                <a:solidFill>
                  <a:srgbClr val="358FCB"/>
                </a:solidFill>
                <a:latin typeface="+mn-ea"/>
              </a:rPr>
              <a:t>产品思维？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19945" y="3378707"/>
            <a:ext cx="25007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Why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2568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为什么需要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产品思维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41069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Why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34" y="2602225"/>
            <a:ext cx="1110343" cy="11103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66207" y="1752465"/>
            <a:ext cx="71999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+mn-ea"/>
              </a:rPr>
              <a:t>更</a:t>
            </a:r>
            <a:r>
              <a:rPr lang="zh-CN" altLang="en-US" sz="1800" dirty="0" smtClean="0">
                <a:latin typeface="+mn-ea"/>
              </a:rPr>
              <a:t>好的产品</a:t>
            </a:r>
            <a:r>
              <a:rPr lang="zh-CN" altLang="en-US" sz="1800" dirty="0" smtClean="0">
                <a:latin typeface="+mn-ea"/>
              </a:rPr>
              <a:t>：</a:t>
            </a:r>
            <a:endParaRPr lang="en-US" altLang="zh-CN" sz="1800" dirty="0" smtClean="0">
              <a:latin typeface="+mn-ea"/>
            </a:endParaRPr>
          </a:p>
          <a:p>
            <a:pPr marL="685800" lvl="1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sz="1800" dirty="0"/>
              <a:t>更好的用户</a:t>
            </a:r>
            <a:r>
              <a:rPr lang="zh-CN" altLang="en-US" sz="1800" dirty="0" smtClean="0"/>
              <a:t>体验。</a:t>
            </a:r>
            <a:endParaRPr lang="zh-CN" altLang="en-US" sz="1800" dirty="0"/>
          </a:p>
          <a:p>
            <a:pPr marL="685800" lvl="1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sz="1800" dirty="0"/>
              <a:t>更符合公司的业务</a:t>
            </a:r>
            <a:r>
              <a:rPr lang="zh-CN" altLang="en-US" sz="1800" dirty="0" smtClean="0"/>
              <a:t>需求。</a:t>
            </a:r>
            <a:endParaRPr lang="zh-CN" altLang="en-US" sz="1800" dirty="0"/>
          </a:p>
          <a:p>
            <a:pPr marL="685800" lvl="1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sz="1800" dirty="0"/>
              <a:t>形成固定的功能模式和产品气质，提高开发效率和用户接受</a:t>
            </a:r>
            <a:r>
              <a:rPr lang="zh-CN" altLang="en-US" sz="1800" dirty="0" smtClean="0"/>
              <a:t>度。</a:t>
            </a:r>
            <a:endParaRPr lang="zh-CN" altLang="en-US" sz="1800" dirty="0"/>
          </a:p>
          <a:p>
            <a:pPr marL="685800" lvl="1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sz="1800" dirty="0"/>
              <a:t>前瞻性的</a:t>
            </a:r>
            <a:r>
              <a:rPr lang="zh-CN" altLang="en-US" sz="1800" dirty="0" smtClean="0"/>
              <a:t>设计</a:t>
            </a:r>
            <a:endParaRPr lang="en-US" altLang="zh-CN" sz="18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Clr>
                <a:srgbClr val="358FCB"/>
              </a:buCl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+mn-ea"/>
              </a:rPr>
              <a:t>更好</a:t>
            </a:r>
            <a:r>
              <a:rPr lang="zh-CN" altLang="en-US" sz="1800" dirty="0" smtClean="0">
                <a:latin typeface="+mn-ea"/>
              </a:rPr>
              <a:t>的团队</a:t>
            </a:r>
            <a:r>
              <a:rPr lang="zh-CN" altLang="en-US" sz="1800" dirty="0" smtClean="0">
                <a:latin typeface="+mn-ea"/>
              </a:rPr>
              <a:t>：</a:t>
            </a:r>
            <a:endParaRPr lang="en-US" altLang="zh-CN" sz="1800" dirty="0" smtClean="0">
              <a:latin typeface="+mn-ea"/>
            </a:endParaRPr>
          </a:p>
          <a:p>
            <a:pPr marL="685800" lvl="1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latin typeface="+mn-ea"/>
              </a:rPr>
              <a:t>激发</a:t>
            </a:r>
            <a:r>
              <a:rPr lang="zh-CN" altLang="en-US" sz="1800" dirty="0" smtClean="0">
                <a:latin typeface="+mn-ea"/>
              </a:rPr>
              <a:t>团队成员的主人翁意识、创造性和成就感</a:t>
            </a:r>
            <a:r>
              <a:rPr lang="zh-CN" altLang="en-US" sz="1800" dirty="0" smtClean="0">
                <a:latin typeface="+mn-ea"/>
              </a:rPr>
              <a:t>。</a:t>
            </a:r>
            <a:endParaRPr lang="en-US" altLang="zh-CN" sz="1800" dirty="0" smtClean="0">
              <a:latin typeface="+mn-ea"/>
            </a:endParaRPr>
          </a:p>
          <a:p>
            <a:pPr marL="685800" lvl="1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sz="1800" dirty="0"/>
              <a:t>培养团队创造产品的通用能力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8409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573781" y="2367397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975123" y="2769964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>
            <a:spLocks noChangeArrowheads="1"/>
          </p:cNvSpPr>
          <p:nvPr/>
        </p:nvSpPr>
        <p:spPr bwMode="auto">
          <a:xfrm>
            <a:off x="1034589" y="2851832"/>
            <a:ext cx="752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03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854937" y="2378325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99116" y="2695125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355725" y="4081002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768857" y="3741929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2098335" y="3412976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921828" y="4033225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34344" y="3412976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669891" y="2805214"/>
            <a:ext cx="62424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7F7F7F"/>
                </a:solidFill>
                <a:latin typeface="+mn-ea"/>
              </a:rPr>
              <a:t>如何在后台产品中实践 </a:t>
            </a:r>
            <a:r>
              <a:rPr lang="zh-CN" altLang="en-US" sz="3200" dirty="0">
                <a:solidFill>
                  <a:srgbClr val="358FCB"/>
                </a:solidFill>
                <a:latin typeface="+mn-ea"/>
              </a:rPr>
              <a:t>产品</a:t>
            </a:r>
            <a:r>
              <a:rPr lang="zh-CN" altLang="en-US" sz="3200" dirty="0" smtClean="0">
                <a:solidFill>
                  <a:srgbClr val="358FCB"/>
                </a:solidFill>
                <a:latin typeface="+mn-ea"/>
              </a:rPr>
              <a:t>思维</a:t>
            </a:r>
            <a:r>
              <a:rPr lang="en-US" altLang="zh-CN" sz="3200" dirty="0" smtClean="0">
                <a:solidFill>
                  <a:srgbClr val="358FCB"/>
                </a:solidFill>
                <a:latin typeface="+mn-ea"/>
              </a:rPr>
              <a:t>?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88363" y="3297013"/>
            <a:ext cx="25007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How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70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4245</TotalTime>
  <Words>1300</Words>
  <Application>Microsoft Office PowerPoint</Application>
  <PresentationFormat>全屏显示(4:3)</PresentationFormat>
  <Paragraphs>246</Paragraphs>
  <Slides>29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admin</cp:lastModifiedBy>
  <cp:revision>1629</cp:revision>
  <dcterms:created xsi:type="dcterms:W3CDTF">2016-04-24T15:52:00Z</dcterms:created>
  <dcterms:modified xsi:type="dcterms:W3CDTF">2019-05-08T16:26:16Z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