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8080"/>
    <a:srgbClr val="0000FF"/>
    <a:srgbClr val="EC0C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>
      <p:cViewPr varScale="1">
        <p:scale>
          <a:sx n="108" d="100"/>
          <a:sy n="108" d="100"/>
        </p:scale>
        <p:origin x="-16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2C8BE-389F-40A7-95A8-6B0C0DC9EFF0}" type="datetimeFigureOut">
              <a:rPr lang="zh-CN" altLang="en-US" smtClean="0"/>
              <a:pPr/>
              <a:t>2017/6/23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834CC-C09E-40EC-B1CB-3268AF38C5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239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612168"/>
            <a:ext cx="8534401" cy="1066800"/>
          </a:xfrm>
        </p:spPr>
        <p:txBody>
          <a:bodyPr/>
          <a:lstStyle/>
          <a:p>
            <a:r>
              <a:rPr kumimoji="0" lang="en-US" altLang="zh-CN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876800"/>
          </a:xfrm>
        </p:spPr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515350" y="12842"/>
            <a:ext cx="628650" cy="596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10600" y="76200"/>
            <a:ext cx="457200" cy="4572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228600" y="1447800"/>
            <a:ext cx="86868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</p:sldLayoutIdLst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2895600"/>
            <a:ext cx="4953000" cy="633761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</a:rPr>
              <a:t>响应式编程初探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752600"/>
            <a:ext cx="1072376" cy="107237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981200" y="1680115"/>
            <a:ext cx="5029200" cy="99060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森</a:t>
            </a:r>
            <a:r>
              <a:rPr lang="zh-CN" altLang="en-US" sz="5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罗万象皆为流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5600" y="632532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Presented by Jake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29754" y="6292905"/>
            <a:ext cx="590882" cy="4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5497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RxJS</a:t>
            </a:r>
            <a:r>
              <a:rPr lang="en-US" altLang="zh-CN" dirty="0"/>
              <a:t>——Observable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7796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其元素可能异步产生的序列，或者元素可能异步到达的管道。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可类比于消息队列。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704945"/>
            <a:ext cx="2495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什么是</a:t>
            </a:r>
            <a:r>
              <a:rPr lang="en-US" altLang="zh-CN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Observable</a:t>
            </a:r>
            <a:r>
              <a:rPr lang="zh-CN" altLang="en-US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？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37861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宝石图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2366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RxJS</a:t>
            </a:r>
            <a:r>
              <a:rPr lang="en-US" altLang="zh-CN" dirty="0"/>
              <a:t>——Observable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0" y="5397750"/>
            <a:ext cx="8512629" cy="7796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与</a:t>
            </a:r>
            <a:r>
              <a:rPr lang="en-US" altLang="zh-CN" sz="1800" dirty="0" smtClean="0">
                <a:solidFill>
                  <a:schemeClr val="tx1"/>
                </a:solidFill>
              </a:rPr>
              <a:t>Promise</a:t>
            </a:r>
            <a:r>
              <a:rPr lang="zh-CN" altLang="en-US" sz="1800" dirty="0" smtClean="0">
                <a:solidFill>
                  <a:schemeClr val="tx1"/>
                </a:solidFill>
              </a:rPr>
              <a:t>对比：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是可以</a:t>
            </a:r>
            <a:r>
              <a:rPr lang="zh-CN" altLang="en-US" sz="1800" dirty="0" smtClean="0">
                <a:solidFill>
                  <a:srgbClr val="FF0000"/>
                </a:solidFill>
              </a:rPr>
              <a:t>多次返回值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en-US" altLang="zh-CN" sz="1800" dirty="0" smtClean="0">
                <a:solidFill>
                  <a:schemeClr val="tx1"/>
                </a:solidFill>
              </a:rPr>
              <a:t>Promise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与</a:t>
            </a:r>
            <a:r>
              <a:rPr lang="en-US" altLang="zh-CN" sz="1800" dirty="0" smtClean="0">
                <a:solidFill>
                  <a:schemeClr val="tx1"/>
                </a:solidFill>
              </a:rPr>
              <a:t>Array</a:t>
            </a:r>
            <a:r>
              <a:rPr lang="zh-CN" altLang="en-US" sz="1800" dirty="0" smtClean="0">
                <a:solidFill>
                  <a:schemeClr val="tx1"/>
                </a:solidFill>
              </a:rPr>
              <a:t>对比：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是</a:t>
            </a:r>
            <a:r>
              <a:rPr lang="zh-CN" altLang="en-US" sz="1800" dirty="0" smtClean="0">
                <a:solidFill>
                  <a:srgbClr val="FF0000"/>
                </a:solidFill>
              </a:rPr>
              <a:t>元素异步产生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en-US" altLang="zh-CN" sz="1800" dirty="0" smtClean="0">
                <a:solidFill>
                  <a:schemeClr val="tx1"/>
                </a:solidFill>
              </a:rPr>
              <a:t>Array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114" y="502920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对比理解：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114" y="1600200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延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伸：数据获取的两种方式</a:t>
            </a: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——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推协议和拉协议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570" y="1967967"/>
            <a:ext cx="8512629" cy="290726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343" y="2122363"/>
            <a:ext cx="2971800" cy="10225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82143" y="2253343"/>
            <a:ext cx="461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拉协议：消费者占主动。流程是同步的。</a:t>
            </a:r>
            <a:endParaRPr lang="en-US" altLang="zh-CN" dirty="0" smtClean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推协议：生产者占主动。流程是异步的。</a:t>
            </a:r>
            <a:endParaRPr lang="zh-CN" alt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1019657"/>
              </p:ext>
            </p:extLst>
          </p:nvPr>
        </p:nvGraphicFramePr>
        <p:xfrm>
          <a:off x="1338943" y="3505200"/>
          <a:ext cx="6096000" cy="1107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endParaRPr lang="zh-CN" altLang="en-US" sz="1600" b="1" dirty="0">
                        <a:ln>
                          <a:solidFill>
                            <a:schemeClr val="tx1"/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zh-CN" altLang="en-US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单个值</a:t>
                      </a:r>
                      <a:endParaRPr kumimoji="0" lang="zh-CN" altLang="en-US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n>
                            <a:solidFill>
                              <a:schemeClr val="tx1"/>
                            </a:solidFill>
                          </a:ln>
                          <a:latin typeface="+mn-ea"/>
                          <a:ea typeface="+mn-ea"/>
                        </a:rPr>
                        <a:t>多个值</a:t>
                      </a:r>
                      <a:endParaRPr lang="zh-CN" altLang="en-US" sz="1600" b="0" dirty="0">
                        <a:ln>
                          <a:solidFill>
                            <a:schemeClr val="tx1"/>
                          </a:solidFill>
                        </a:ln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拉协议，同步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Iterator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/>
                        <a:t>推协议，异步</a:t>
                      </a:r>
                      <a:endParaRPr lang="zh-CN" alt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Promise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Observable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2185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2105055"/>
            <a:ext cx="4550230" cy="345754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830" y="2107110"/>
            <a:ext cx="4416370" cy="332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RxJS</a:t>
            </a:r>
            <a:r>
              <a:rPr lang="en-US" altLang="zh-CN" dirty="0"/>
              <a:t>——Observable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26569" y="1704945"/>
            <a:ext cx="2495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创建一个</a:t>
            </a:r>
            <a:r>
              <a:rPr lang="en-US" altLang="zh-CN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Observable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9200" y="1707000"/>
            <a:ext cx="2119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创建一个</a:t>
            </a:r>
            <a:r>
              <a:rPr lang="en-US" altLang="zh-CN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Promise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2107110"/>
            <a:ext cx="4114800" cy="345754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0830" y="2126522"/>
            <a:ext cx="3906740" cy="253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74171" y="5715000"/>
            <a:ext cx="8817429" cy="7796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是可以</a:t>
            </a:r>
            <a:r>
              <a:rPr lang="zh-CN" altLang="en-US" sz="1800" dirty="0" smtClean="0">
                <a:solidFill>
                  <a:srgbClr val="FF0000"/>
                </a:solidFill>
              </a:rPr>
              <a:t>多次返回值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en-US" altLang="zh-CN" sz="1800" dirty="0" smtClean="0">
                <a:solidFill>
                  <a:schemeClr val="tx1"/>
                </a:solidFill>
              </a:rPr>
              <a:t>Promise……</a:t>
            </a:r>
            <a:r>
              <a:rPr lang="zh-CN" altLang="en-US" sz="1800" dirty="0" smtClean="0">
                <a:solidFill>
                  <a:schemeClr val="tx1"/>
                </a:solidFill>
              </a:rPr>
              <a:t>吗？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其实他们没有看起来那么相似。两者内部机制有诸多不同。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0813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RxJS</a:t>
            </a:r>
            <a:r>
              <a:rPr lang="en-US" altLang="zh-CN" dirty="0"/>
              <a:t>——Observable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26569" y="1704945"/>
            <a:ext cx="1800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Observable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特点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14559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>
                <a:solidFill>
                  <a:schemeClr val="tx1"/>
                </a:solidFill>
              </a:rPr>
              <a:t>直</a:t>
            </a:r>
            <a:r>
              <a:rPr lang="zh-CN" altLang="en-US" sz="1800" dirty="0" smtClean="0">
                <a:solidFill>
                  <a:schemeClr val="tx1"/>
                </a:solidFill>
              </a:rPr>
              <a:t>到被</a:t>
            </a:r>
            <a:r>
              <a:rPr lang="en-US" altLang="zh-CN" sz="1800" dirty="0" smtClean="0">
                <a:solidFill>
                  <a:schemeClr val="tx1"/>
                </a:solidFill>
              </a:rPr>
              <a:t>subscribe</a:t>
            </a:r>
            <a:r>
              <a:rPr lang="zh-CN" altLang="en-US" sz="1800" dirty="0" smtClean="0">
                <a:solidFill>
                  <a:schemeClr val="tx1"/>
                </a:solidFill>
              </a:rPr>
              <a:t>时，才会执行。（懒执行）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可以被多次订阅。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每个订阅关系都是彼此独立的。每次订阅都会触发“执行函数”重新执行一次。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当调用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observer.next</a:t>
            </a:r>
            <a:r>
              <a:rPr lang="en-US" altLang="zh-CN" sz="1800" dirty="0" smtClean="0">
                <a:solidFill>
                  <a:schemeClr val="tx1"/>
                </a:solidFill>
              </a:rPr>
              <a:t>()</a:t>
            </a:r>
            <a:r>
              <a:rPr lang="zh-CN" altLang="en-US" sz="1800" dirty="0" smtClean="0">
                <a:solidFill>
                  <a:schemeClr val="tx1"/>
                </a:solidFill>
              </a:rPr>
              <a:t>来传递数据给订阅者时，该过程是同步的。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17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RxJS</a:t>
            </a:r>
            <a:r>
              <a:rPr lang="en-US" altLang="zh-CN" dirty="0"/>
              <a:t>——</a:t>
            </a:r>
            <a:r>
              <a:rPr lang="en-US" altLang="zh-CN" dirty="0" smtClean="0"/>
              <a:t>Observer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26569" y="1704945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什么是</a:t>
            </a:r>
            <a:r>
              <a:rPr lang="en-US" altLang="zh-CN" dirty="0" smtClean="0"/>
              <a:t>Observer</a:t>
            </a:r>
            <a:r>
              <a:rPr lang="zh-CN" altLang="en-US" dirty="0" smtClean="0"/>
              <a:t>？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102502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Observer</a:t>
            </a:r>
            <a:r>
              <a:rPr lang="zh-CN" altLang="en-US" sz="1800" dirty="0" smtClean="0">
                <a:solidFill>
                  <a:schemeClr val="tx1"/>
                </a:solidFill>
              </a:rPr>
              <a:t>是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序列中元素的消费者。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Observer</a:t>
            </a:r>
            <a:r>
              <a:rPr lang="zh-CN" altLang="en-US" sz="1800" dirty="0" smtClean="0">
                <a:solidFill>
                  <a:schemeClr val="tx1"/>
                </a:solidFill>
              </a:rPr>
              <a:t>是一个对象，它包含三个属性：</a:t>
            </a:r>
            <a:r>
              <a:rPr lang="en-US" altLang="zh-CN" sz="1800" dirty="0" smtClean="0">
                <a:solidFill>
                  <a:schemeClr val="tx1"/>
                </a:solidFill>
              </a:rPr>
              <a:t>next</a:t>
            </a:r>
            <a:r>
              <a:rPr lang="zh-CN" altLang="en-US" sz="1800" dirty="0" smtClean="0">
                <a:solidFill>
                  <a:schemeClr val="tx1"/>
                </a:solidFill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</a:rPr>
              <a:t>error</a:t>
            </a:r>
            <a:r>
              <a:rPr lang="zh-CN" altLang="en-US" sz="1800" dirty="0" smtClean="0">
                <a:solidFill>
                  <a:schemeClr val="tx1"/>
                </a:solidFill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</a:rPr>
              <a:t>complete</a:t>
            </a:r>
            <a:r>
              <a:rPr lang="zh-CN" altLang="en-US" sz="1800" dirty="0" smtClean="0">
                <a:solidFill>
                  <a:schemeClr val="tx1"/>
                </a:solidFill>
              </a:rPr>
              <a:t>，分别对应相应事件触发时的回调函数。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17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RxJS</a:t>
            </a:r>
            <a:r>
              <a:rPr lang="en-US" altLang="zh-CN" dirty="0" smtClean="0"/>
              <a:t>——Subscription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569" y="1704945"/>
            <a:ext cx="2462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什么是</a:t>
            </a:r>
            <a:r>
              <a:rPr lang="en-US" altLang="zh-CN" dirty="0" smtClean="0"/>
              <a:t>Subscription 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？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102730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800" dirty="0" smtClean="0"/>
              <a:t>Subscription</a:t>
            </a:r>
            <a:r>
              <a:rPr lang="zh-CN" altLang="en-US" sz="1800" dirty="0" smtClean="0"/>
              <a:t>是一个对象，是调用</a:t>
            </a:r>
            <a:r>
              <a:rPr lang="en-US" altLang="zh-CN" sz="1800" dirty="0" err="1" smtClean="0"/>
              <a:t>observerble.subscribe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订阅</a:t>
            </a:r>
            <a:r>
              <a:rPr lang="en-US" altLang="zh-CN" sz="1800" dirty="0" smtClean="0"/>
              <a:t>Observable</a:t>
            </a:r>
            <a:r>
              <a:rPr lang="zh-CN" altLang="en-US" sz="1800" dirty="0" smtClean="0"/>
              <a:t>时得到的返回值。代表该订阅关系。</a:t>
            </a:r>
            <a:endParaRPr lang="en-US" altLang="zh-CN" sz="1800" dirty="0" smtClean="0"/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可通过调用起</a:t>
            </a:r>
            <a:r>
              <a:rPr lang="en-US" altLang="zh-CN" sz="1800" dirty="0" smtClean="0">
                <a:solidFill>
                  <a:schemeClr val="tx1"/>
                </a:solidFill>
              </a:rPr>
              <a:t>unsubscribe()</a:t>
            </a:r>
            <a:r>
              <a:rPr lang="zh-CN" altLang="en-US" sz="1800" dirty="0" smtClean="0">
                <a:solidFill>
                  <a:schemeClr val="tx1"/>
                </a:solidFill>
              </a:rPr>
              <a:t>方法来取消订阅，释放资源。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17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RxJS</a:t>
            </a:r>
            <a:r>
              <a:rPr lang="en-US" altLang="zh-CN" dirty="0" smtClean="0"/>
              <a:t>——Observable</a:t>
            </a:r>
            <a:r>
              <a:rPr lang="zh-CN" altLang="en-US" dirty="0" smtClean="0"/>
              <a:t>使用的核心要素</a:t>
            </a:r>
            <a:endParaRPr lang="en-US" altLang="zh-CN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138449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Creating——</a:t>
            </a:r>
            <a:r>
              <a:rPr lang="zh-CN" altLang="en-US" sz="1800" dirty="0" smtClean="0">
                <a:solidFill>
                  <a:schemeClr val="tx1"/>
                </a:solidFill>
              </a:rPr>
              <a:t>创建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Subscribing——</a:t>
            </a:r>
            <a:r>
              <a:rPr lang="zh-CN" altLang="en-US" sz="1800" dirty="0" smtClean="0">
                <a:solidFill>
                  <a:schemeClr val="tx1"/>
                </a:solidFill>
              </a:rPr>
              <a:t>订阅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Executing——</a:t>
            </a:r>
            <a:r>
              <a:rPr lang="zh-CN" altLang="en-US" sz="1800" dirty="0" smtClean="0">
                <a:solidFill>
                  <a:schemeClr val="tx1"/>
                </a:solidFill>
              </a:rPr>
              <a:t>执行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Disposing——</a:t>
            </a:r>
            <a:r>
              <a:rPr lang="zh-CN" altLang="en-US" sz="1800" dirty="0" smtClean="0">
                <a:solidFill>
                  <a:schemeClr val="tx1"/>
                </a:solidFill>
              </a:rPr>
              <a:t>取消订阅，释放资源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17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RxJS</a:t>
            </a:r>
            <a:r>
              <a:rPr lang="en-US" altLang="zh-CN" dirty="0" smtClean="0"/>
              <a:t>——Subject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152908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Subject</a:t>
            </a:r>
            <a:r>
              <a:rPr lang="zh-CN" altLang="en-US" sz="1800" dirty="0" smtClean="0">
                <a:solidFill>
                  <a:schemeClr val="tx1"/>
                </a:solidFill>
              </a:rPr>
              <a:t>也是一种的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。但普通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是“单播（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unicast</a:t>
            </a:r>
            <a:r>
              <a:rPr lang="zh-CN" altLang="en-US" sz="1800" dirty="0" smtClean="0">
                <a:solidFill>
                  <a:schemeClr val="tx1"/>
                </a:solidFill>
              </a:rPr>
              <a:t>）”的，</a:t>
            </a:r>
            <a:r>
              <a:rPr lang="en-US" altLang="zh-CN" sz="1800" dirty="0" smtClean="0">
                <a:solidFill>
                  <a:schemeClr val="tx1"/>
                </a:solidFill>
              </a:rPr>
              <a:t>Subject</a:t>
            </a:r>
            <a:r>
              <a:rPr lang="zh-CN" altLang="en-US" sz="1800" dirty="0" smtClean="0">
                <a:solidFill>
                  <a:schemeClr val="tx1"/>
                </a:solidFill>
              </a:rPr>
              <a:t>是“多播（</a:t>
            </a:r>
            <a:r>
              <a:rPr lang="en-US" altLang="zh-CN" sz="1800" dirty="0" smtClean="0">
                <a:solidFill>
                  <a:schemeClr val="tx1"/>
                </a:solidFill>
              </a:rPr>
              <a:t>multicast</a:t>
            </a:r>
            <a:r>
              <a:rPr lang="zh-CN" altLang="en-US" sz="1800" dirty="0" smtClean="0">
                <a:solidFill>
                  <a:schemeClr val="tx1"/>
                </a:solidFill>
              </a:rPr>
              <a:t>）”的。多个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observer</a:t>
            </a:r>
            <a:r>
              <a:rPr lang="zh-CN" altLang="en-US" sz="1800" dirty="0" smtClean="0">
                <a:solidFill>
                  <a:schemeClr val="tx1"/>
                </a:solidFill>
              </a:rPr>
              <a:t>可订阅同一个</a:t>
            </a:r>
            <a:r>
              <a:rPr lang="en-US" altLang="zh-CN" sz="1800" dirty="0" smtClean="0">
                <a:solidFill>
                  <a:schemeClr val="tx1"/>
                </a:solidFill>
              </a:rPr>
              <a:t>Subject</a:t>
            </a:r>
            <a:r>
              <a:rPr lang="zh-CN" altLang="en-US" sz="1800" dirty="0" smtClean="0">
                <a:solidFill>
                  <a:schemeClr val="tx1"/>
                </a:solidFill>
              </a:rPr>
              <a:t>，且得到的数据时共享的，不会触发新的执行。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Subject</a:t>
            </a:r>
            <a:r>
              <a:rPr lang="zh-CN" altLang="en-US" sz="1800" dirty="0" smtClean="0">
                <a:solidFill>
                  <a:schemeClr val="tx1"/>
                </a:solidFill>
              </a:rPr>
              <a:t>既是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（有</a:t>
            </a:r>
            <a:r>
              <a:rPr lang="en-US" altLang="zh-CN" sz="1800" dirty="0" smtClean="0">
                <a:solidFill>
                  <a:schemeClr val="tx1"/>
                </a:solidFill>
              </a:rPr>
              <a:t>subscribe</a:t>
            </a:r>
            <a:r>
              <a:rPr lang="zh-CN" altLang="en-US" sz="1800" dirty="0" smtClean="0">
                <a:solidFill>
                  <a:schemeClr val="tx1"/>
                </a:solidFill>
              </a:rPr>
              <a:t>方法，可被订阅），又是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observer</a:t>
            </a:r>
            <a:r>
              <a:rPr lang="zh-CN" altLang="en-US" sz="1800" dirty="0" smtClean="0">
                <a:solidFill>
                  <a:schemeClr val="tx1"/>
                </a:solidFill>
              </a:rPr>
              <a:t>（有</a:t>
            </a:r>
            <a:r>
              <a:rPr lang="en-US" altLang="zh-CN" sz="1800" dirty="0" smtClean="0">
                <a:solidFill>
                  <a:schemeClr val="tx1"/>
                </a:solidFill>
              </a:rPr>
              <a:t>next</a:t>
            </a:r>
            <a:r>
              <a:rPr lang="zh-CN" altLang="en-US" sz="1800" dirty="0" smtClean="0">
                <a:solidFill>
                  <a:schemeClr val="tx1"/>
                </a:solidFill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</a:rPr>
              <a:t>error</a:t>
            </a:r>
            <a:r>
              <a:rPr lang="zh-CN" altLang="en-US" sz="1800" dirty="0" smtClean="0">
                <a:solidFill>
                  <a:schemeClr val="tx1"/>
                </a:solidFill>
              </a:rPr>
              <a:t>，）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6569" y="1704945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什么是</a:t>
            </a:r>
            <a:r>
              <a:rPr lang="en-US" altLang="zh-CN" dirty="0" smtClean="0"/>
              <a:t>Subject 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？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17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RxJS</a:t>
            </a:r>
            <a:r>
              <a:rPr lang="en-US" altLang="zh-CN" dirty="0" smtClean="0"/>
              <a:t>——Operators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138506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Operator</a:t>
            </a:r>
            <a:r>
              <a:rPr lang="zh-CN" altLang="en-US" sz="1800" dirty="0" smtClean="0">
                <a:solidFill>
                  <a:schemeClr val="tx1"/>
                </a:solidFill>
              </a:rPr>
              <a:t>是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类的一些</a:t>
            </a:r>
            <a:r>
              <a:rPr lang="zh-CN" altLang="en-US" sz="1800" dirty="0" smtClean="0">
                <a:solidFill>
                  <a:srgbClr val="FF0000"/>
                </a:solidFill>
              </a:rPr>
              <a:t>实例方法或静态方法</a:t>
            </a:r>
            <a:r>
              <a:rPr lang="zh-CN" altLang="en-US" sz="1800" dirty="0" smtClean="0">
                <a:solidFill>
                  <a:schemeClr val="tx1"/>
                </a:solidFill>
              </a:rPr>
              <a:t>，比如 </a:t>
            </a:r>
            <a:r>
              <a:rPr lang="en-US" altLang="zh-CN" sz="1800" dirty="0" smtClean="0">
                <a:solidFill>
                  <a:schemeClr val="tx1"/>
                </a:solidFill>
              </a:rPr>
              <a:t>.map()</a:t>
            </a:r>
            <a:r>
              <a:rPr lang="zh-CN" altLang="en-US" sz="1800" dirty="0" smtClean="0">
                <a:solidFill>
                  <a:schemeClr val="tx1"/>
                </a:solidFill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</a:rPr>
              <a:t>.filter()</a:t>
            </a:r>
            <a:r>
              <a:rPr lang="zh-CN" altLang="en-US" sz="1800" dirty="0" smtClean="0">
                <a:solidFill>
                  <a:schemeClr val="tx1"/>
                </a:solidFill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</a:rPr>
              <a:t> merge()</a:t>
            </a:r>
            <a:r>
              <a:rPr lang="zh-CN" altLang="en-US" sz="1800" dirty="0" smtClean="0">
                <a:solidFill>
                  <a:schemeClr val="tx1"/>
                </a:solidFill>
              </a:rPr>
              <a:t>，等等。当这些方法被调用时，它们会</a:t>
            </a:r>
            <a:r>
              <a:rPr lang="zh-CN" altLang="en-US" sz="1800" dirty="0" smtClean="0">
                <a:solidFill>
                  <a:srgbClr val="FF0000"/>
                </a:solidFill>
              </a:rPr>
              <a:t>根据各自不同的逻辑，基于当前的</a:t>
            </a:r>
            <a:r>
              <a:rPr lang="en-US" altLang="zh-CN" sz="1800" dirty="0" smtClean="0">
                <a:solidFill>
                  <a:srgbClr val="FF0000"/>
                </a:solidFill>
              </a:rPr>
              <a:t>Observable</a:t>
            </a:r>
            <a:r>
              <a:rPr lang="zh-CN" altLang="en-US" sz="1800" dirty="0" smtClean="0">
                <a:solidFill>
                  <a:srgbClr val="FF0000"/>
                </a:solidFill>
              </a:rPr>
              <a:t>，来创建并返回一个新的</a:t>
            </a:r>
            <a:r>
              <a:rPr lang="en-US" altLang="zh-CN" sz="1800" dirty="0" smtClean="0">
                <a:solidFill>
                  <a:srgbClr val="FF0000"/>
                </a:solidFill>
              </a:rPr>
              <a:t>Observable</a:t>
            </a:r>
            <a:r>
              <a:rPr lang="zh-CN" altLang="en-US" sz="1800" dirty="0" smtClean="0">
                <a:solidFill>
                  <a:srgbClr val="FF0000"/>
                </a:solidFill>
              </a:rPr>
              <a:t>实例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Operator</a:t>
            </a:r>
            <a:r>
              <a:rPr lang="zh-CN" altLang="en-US" sz="1800" dirty="0" smtClean="0">
                <a:solidFill>
                  <a:schemeClr val="tx1"/>
                </a:solidFill>
              </a:rPr>
              <a:t>都是纯函数，即调用</a:t>
            </a:r>
            <a:r>
              <a:rPr lang="en-US" altLang="zh-CN" sz="1800" dirty="0" smtClean="0">
                <a:solidFill>
                  <a:schemeClr val="tx1"/>
                </a:solidFill>
              </a:rPr>
              <a:t>Operator</a:t>
            </a:r>
            <a:r>
              <a:rPr lang="zh-CN" altLang="en-US" sz="1800" dirty="0" smtClean="0">
                <a:solidFill>
                  <a:schemeClr val="tx1"/>
                </a:solidFill>
              </a:rPr>
              <a:t>后，原</a:t>
            </a:r>
            <a:r>
              <a:rPr lang="en-US" altLang="zh-CN" sz="1800" dirty="0" smtClean="0">
                <a:solidFill>
                  <a:schemeClr val="tx1"/>
                </a:solidFill>
              </a:rPr>
              <a:t>Observable</a:t>
            </a:r>
            <a:r>
              <a:rPr lang="zh-CN" altLang="en-US" sz="1800" dirty="0" smtClean="0">
                <a:solidFill>
                  <a:schemeClr val="tx1"/>
                </a:solidFill>
              </a:rPr>
              <a:t>不会发生任何改变。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6569" y="1704945"/>
            <a:ext cx="2034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什么是</a:t>
            </a:r>
            <a:r>
              <a:rPr lang="en-US" altLang="zh-CN" dirty="0" smtClean="0"/>
              <a:t>Operator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？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323528" y="3573016"/>
            <a:ext cx="202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有哪些</a:t>
            </a: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Operator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？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5536" y="3933056"/>
            <a:ext cx="8568952" cy="16561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创建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变换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过滤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组合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xmlns="" val="109017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1——</a:t>
            </a:r>
            <a:r>
              <a:rPr lang="en-US" altLang="zh-CN" dirty="0" err="1" smtClean="0"/>
              <a:t>Git</a:t>
            </a:r>
            <a:r>
              <a:rPr lang="en-US" altLang="zh-CN" dirty="0" err="1" smtClean="0"/>
              <a:t>hub</a:t>
            </a:r>
            <a:r>
              <a:rPr lang="en-US" altLang="zh-CN" dirty="0" smtClean="0"/>
              <a:t> User Search</a:t>
            </a:r>
            <a:endParaRPr lang="en-US" altLang="zh-CN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10970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用户输入结束后才调用</a:t>
            </a:r>
            <a:r>
              <a:rPr lang="en-US" altLang="zh-CN" sz="1800" dirty="0" smtClean="0">
                <a:solidFill>
                  <a:schemeClr val="tx1"/>
                </a:solidFill>
              </a:rPr>
              <a:t>API</a:t>
            </a:r>
            <a:r>
              <a:rPr lang="zh-CN" altLang="en-US" sz="1800" dirty="0" smtClean="0">
                <a:solidFill>
                  <a:schemeClr val="tx1"/>
                </a:solidFill>
              </a:rPr>
              <a:t>进行搜索。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若用户开始输入与结束输入时，</a:t>
            </a:r>
            <a:r>
              <a:rPr lang="zh-CN" altLang="en-US" sz="1800" dirty="0" smtClean="0">
                <a:solidFill>
                  <a:schemeClr val="tx1"/>
                </a:solidFill>
              </a:rPr>
              <a:t>输入字符相同，则页面保持不变，不调用</a:t>
            </a:r>
            <a:r>
              <a:rPr lang="en-US" altLang="zh-CN" sz="1800" dirty="0" smtClean="0">
                <a:solidFill>
                  <a:schemeClr val="tx1"/>
                </a:solidFill>
              </a:rPr>
              <a:t>API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当连续发起多个</a:t>
            </a:r>
            <a:r>
              <a:rPr lang="en-US" altLang="zh-CN" sz="1800" dirty="0" smtClean="0">
                <a:solidFill>
                  <a:schemeClr val="tx1"/>
                </a:solidFill>
              </a:rPr>
              <a:t>API</a:t>
            </a:r>
            <a:r>
              <a:rPr lang="zh-CN" altLang="en-US" sz="1800" dirty="0" smtClean="0">
                <a:solidFill>
                  <a:schemeClr val="tx1"/>
                </a:solidFill>
              </a:rPr>
              <a:t>调用时，应保证页面只显示最新的搜索结果。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6569" y="170494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需求细化：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17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</a:t>
            </a:r>
            <a:r>
              <a:rPr lang="zh-CN" altLang="en-US" b="1" dirty="0" smtClean="0"/>
              <a:t>个问题：数据的关联计算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534400" cy="1828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zh-CN" altLang="en-US" dirty="0" smtClean="0"/>
              <a:t>定义变量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 </a:t>
            </a:r>
            <a:r>
              <a:rPr lang="en-US" altLang="zh-CN" dirty="0" err="1" smtClean="0">
                <a:solidFill>
                  <a:srgbClr val="0000FF"/>
                </a:solidFill>
              </a:rPr>
              <a:t>var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a</a:t>
            </a:r>
          </a:p>
          <a:p>
            <a:r>
              <a:rPr lang="zh-CN" altLang="en-US" dirty="0"/>
              <a:t>定义变量</a:t>
            </a:r>
            <a:r>
              <a:rPr lang="en-US" altLang="zh-CN" dirty="0"/>
              <a:t>a</a:t>
            </a:r>
            <a:r>
              <a:rPr lang="zh-CN" altLang="en-US" dirty="0"/>
              <a:t>： </a:t>
            </a:r>
            <a:r>
              <a:rPr lang="en-US" altLang="zh-CN" dirty="0" err="1">
                <a:solidFill>
                  <a:srgbClr val="0000FF"/>
                </a:solidFill>
              </a:rPr>
              <a:t>var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b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 smtClean="0"/>
              <a:t>要求：</a:t>
            </a:r>
            <a:r>
              <a:rPr lang="en-US" altLang="zh-CN" dirty="0" smtClean="0"/>
              <a:t>b</a:t>
            </a:r>
            <a:r>
              <a:rPr lang="zh-CN" altLang="en-US" dirty="0" smtClean="0"/>
              <a:t>始终等于</a:t>
            </a:r>
            <a:r>
              <a:rPr lang="en-US" altLang="zh-CN" dirty="0" smtClean="0"/>
              <a:t>a+1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en-US" altLang="zh-CN" dirty="0" smtClean="0"/>
              <a:t>:=a+1</a:t>
            </a:r>
            <a:endParaRPr lang="en-US" altLang="zh-CN" dirty="0" smtClean="0"/>
          </a:p>
          <a:p>
            <a:r>
              <a:rPr lang="zh-CN" altLang="en-US" dirty="0"/>
              <a:t>难</a:t>
            </a:r>
            <a:r>
              <a:rPr lang="zh-CN" altLang="en-US" dirty="0" smtClean="0"/>
              <a:t>点：当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发生变化</a:t>
            </a:r>
            <a:r>
              <a:rPr lang="en-US" altLang="zh-CN" dirty="0" smtClean="0"/>
              <a:t>(</a:t>
            </a:r>
            <a:r>
              <a:rPr lang="zh-CN" altLang="en-US" dirty="0" smtClean="0"/>
              <a:t>异步或同步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，必须重新计算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的值。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39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例：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075398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2——</a:t>
            </a:r>
            <a:r>
              <a:rPr lang="zh-CN" altLang="en-US" dirty="0" smtClean="0"/>
              <a:t>俄罗斯方块</a:t>
            </a:r>
            <a:endParaRPr lang="en-US" altLang="zh-CN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0114" y="2115941"/>
            <a:ext cx="8534400" cy="109703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用户输入结束后才调用</a:t>
            </a:r>
            <a:r>
              <a:rPr lang="en-US" altLang="zh-CN" sz="1800" dirty="0" smtClean="0">
                <a:solidFill>
                  <a:schemeClr val="tx1"/>
                </a:solidFill>
              </a:rPr>
              <a:t>API</a:t>
            </a:r>
            <a:r>
              <a:rPr lang="zh-CN" altLang="en-US" sz="1800" dirty="0" smtClean="0">
                <a:solidFill>
                  <a:schemeClr val="tx1"/>
                </a:solidFill>
              </a:rPr>
              <a:t>进行搜索。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若用户开始输入与结束输入时，</a:t>
            </a:r>
            <a:r>
              <a:rPr lang="zh-CN" altLang="en-US" sz="1800" dirty="0" smtClean="0">
                <a:solidFill>
                  <a:schemeClr val="tx1"/>
                </a:solidFill>
              </a:rPr>
              <a:t>输入字符相同，则页面保持不变，不调用</a:t>
            </a:r>
            <a:r>
              <a:rPr lang="en-US" altLang="zh-CN" sz="1800" dirty="0" smtClean="0">
                <a:solidFill>
                  <a:schemeClr val="tx1"/>
                </a:solidFill>
              </a:rPr>
              <a:t>API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当连续发起多个</a:t>
            </a:r>
            <a:r>
              <a:rPr lang="en-US" altLang="zh-CN" sz="1800" dirty="0" smtClean="0">
                <a:solidFill>
                  <a:schemeClr val="tx1"/>
                </a:solidFill>
              </a:rPr>
              <a:t>API</a:t>
            </a:r>
            <a:r>
              <a:rPr lang="zh-CN" altLang="en-US" sz="1800" dirty="0" smtClean="0">
                <a:solidFill>
                  <a:schemeClr val="tx1"/>
                </a:solidFill>
              </a:rPr>
              <a:t>调用时，应保证页面只显示最新的搜索结果。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6569" y="170494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需求细化：</a:t>
            </a:r>
            <a:endParaRPr lang="en-US" altLang="zh-CN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017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为什么使用响应式编程？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534400" cy="914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响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应式编程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是一种</a:t>
            </a:r>
            <a:r>
              <a:rPr lang="zh-CN" altLang="en-US" sz="1800" dirty="0">
                <a:solidFill>
                  <a:schemeClr val="tx1"/>
                </a:solidFill>
              </a:rPr>
              <a:t>面向</a:t>
            </a:r>
            <a:r>
              <a:rPr lang="zh-CN" altLang="en-US" sz="1800" dirty="0">
                <a:solidFill>
                  <a:srgbClr val="FF0000"/>
                </a:solidFill>
              </a:rPr>
              <a:t>数据流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zh-CN" altLang="en-US" sz="1800" dirty="0">
                <a:solidFill>
                  <a:srgbClr val="FF0000"/>
                </a:solidFill>
              </a:rPr>
              <a:t>变化传播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的编程范式。这意味着可以在编程语言中很方便地表达静态或动态的数据流，而相关的计算模型会自动将变化的值通过数据流进行传播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834" y="182880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Wekipedia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055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你是否真的需要</a:t>
            </a:r>
            <a:r>
              <a:rPr lang="en-US" altLang="zh-CN" b="1" dirty="0" err="1" smtClean="0"/>
              <a:t>Rxjs</a:t>
            </a:r>
            <a:r>
              <a:rPr lang="zh-CN" altLang="en-US" b="1" dirty="0" smtClean="0"/>
              <a:t>？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534400" cy="914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响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应式编程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是一种</a:t>
            </a:r>
            <a:r>
              <a:rPr lang="zh-CN" altLang="en-US" sz="1800" dirty="0">
                <a:solidFill>
                  <a:schemeClr val="tx1"/>
                </a:solidFill>
              </a:rPr>
              <a:t>面向</a:t>
            </a:r>
            <a:r>
              <a:rPr lang="zh-CN" altLang="en-US" sz="1800" dirty="0">
                <a:solidFill>
                  <a:srgbClr val="FF0000"/>
                </a:solidFill>
              </a:rPr>
              <a:t>数据流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zh-CN" altLang="en-US" sz="1800" dirty="0">
                <a:solidFill>
                  <a:srgbClr val="FF0000"/>
                </a:solidFill>
              </a:rPr>
              <a:t>变化传播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的编程范式。这意味着可以在编程语言中很方便地表达静态或动态的数据流，而相关的计算模型会自动将变化的值通过数据流进行传播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834" y="182880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Wekipedia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055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1676399"/>
            <a:ext cx="3858749" cy="381000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</a:t>
            </a:r>
            <a:r>
              <a:rPr lang="zh-CN" altLang="en-US" b="1" dirty="0" smtClean="0"/>
              <a:t>个问题：数据的关联计算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399"/>
            <a:ext cx="3858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方</a:t>
            </a:r>
            <a:r>
              <a:rPr lang="zh-CN" altLang="en-US" sz="2400" dirty="0" smtClean="0"/>
              <a:t>法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：在给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赋值的时候，</a:t>
            </a:r>
            <a:endParaRPr lang="en-US" altLang="zh-CN" sz="2400" dirty="0" smtClean="0"/>
          </a:p>
          <a:p>
            <a:r>
              <a:rPr lang="zh-CN" altLang="en-US" sz="2400" dirty="0" smtClean="0"/>
              <a:t>同时给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赋值</a:t>
            </a:r>
            <a:r>
              <a:rPr lang="en-US" altLang="zh-CN" sz="2400" dirty="0" smtClean="0"/>
              <a:t>——setter</a:t>
            </a:r>
            <a:endParaRPr lang="zh-CN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6686" y="2507396"/>
            <a:ext cx="2861166" cy="2877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648200" y="1676399"/>
            <a:ext cx="3858749" cy="381000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48200" y="1676399"/>
            <a:ext cx="3762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方</a:t>
            </a:r>
            <a:r>
              <a:rPr lang="zh-CN" altLang="en-US" sz="2400" dirty="0" smtClean="0"/>
              <a:t>法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：在读取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时，根据</a:t>
            </a:r>
            <a:r>
              <a:rPr lang="en-US" altLang="zh-CN" sz="2400" dirty="0" smtClean="0"/>
              <a:t>a</a:t>
            </a:r>
          </a:p>
          <a:p>
            <a:r>
              <a:rPr lang="zh-CN" altLang="en-US" sz="2400" dirty="0" smtClean="0"/>
              <a:t>的值重新计算</a:t>
            </a:r>
            <a:r>
              <a:rPr lang="en-US" altLang="zh-CN" sz="2400" dirty="0" smtClean="0"/>
              <a:t>——getter</a:t>
            </a:r>
            <a:endParaRPr lang="zh-CN" alt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399" y="2507396"/>
            <a:ext cx="2494869" cy="155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00785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</a:t>
            </a:r>
            <a:r>
              <a:rPr lang="zh-CN" altLang="en-US" b="1" dirty="0" smtClean="0"/>
              <a:t>个问题：数据的关联计算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534400" cy="3429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dirty="0" smtClean="0"/>
              <a:t>一对多依赖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级依赖</a:t>
            </a:r>
            <a:endParaRPr lang="en-US" altLang="zh-CN" dirty="0" smtClean="0"/>
          </a:p>
          <a:p>
            <a:r>
              <a:rPr lang="zh-CN" altLang="en-US" dirty="0"/>
              <a:t>异</a:t>
            </a:r>
            <a:r>
              <a:rPr lang="zh-CN" altLang="en-US" dirty="0" smtClean="0"/>
              <a:t>步依赖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39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让问题更复杂一点：</a:t>
            </a:r>
            <a:endParaRPr lang="zh-CN" alt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8600" y="2286001"/>
            <a:ext cx="3579122" cy="307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411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1676400"/>
            <a:ext cx="385874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</a:t>
            </a:r>
            <a:r>
              <a:rPr lang="zh-CN" altLang="en-US" b="1" dirty="0" smtClean="0"/>
              <a:t>个问题：数据的关联计算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39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setter</a:t>
            </a:r>
            <a:endParaRPr lang="zh-CN" alt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648200" y="1676399"/>
            <a:ext cx="3858749" cy="147732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48200" y="1676399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getter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2138064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</a:t>
            </a:r>
            <a:r>
              <a:rPr lang="zh-CN" altLang="en-US" sz="2000" dirty="0" smtClean="0">
                <a:solidFill>
                  <a:srgbClr val="0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：精确，高效，直观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：麻烦，后续扩展难度大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37314" y="2138064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</a:t>
            </a:r>
            <a:r>
              <a:rPr lang="zh-CN" altLang="en-US" sz="2000" dirty="0" smtClean="0">
                <a:solidFill>
                  <a:srgbClr val="008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：简洁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</a:t>
            </a:r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：低效，难以及时触发更新，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难以处理异步依赖。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7978" y="4114800"/>
            <a:ext cx="8125949" cy="830997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400" i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有没有一种方式，可以让我们</a:t>
            </a:r>
            <a:r>
              <a:rPr lang="zh-CN" altLang="en-US" sz="24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同时拥有</a:t>
            </a:r>
            <a:r>
              <a:rPr lang="en-US" altLang="zh-CN" sz="24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getter</a:t>
            </a:r>
            <a:r>
              <a:rPr lang="zh-CN" altLang="en-US" sz="24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的简洁，和</a:t>
            </a:r>
            <a:r>
              <a:rPr lang="en-US" altLang="zh-CN" sz="24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setter</a:t>
            </a:r>
            <a:r>
              <a:rPr lang="zh-CN" altLang="en-US" sz="2400" i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的高效</a:t>
            </a:r>
            <a:r>
              <a:rPr lang="zh-CN" altLang="en-US" sz="2400" i="1" dirty="0" smtClean="0">
                <a:solidFill>
                  <a:srgbClr val="003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呢？</a:t>
            </a:r>
            <a:endParaRPr lang="zh-CN" altLang="en-US" sz="2400" i="1" dirty="0">
              <a:solidFill>
                <a:srgbClr val="003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00200" y="1991554"/>
            <a:ext cx="5591175" cy="3762375"/>
            <a:chOff x="1776412" y="1547812"/>
            <a:chExt cx="5591175" cy="37623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776412" y="1547812"/>
              <a:ext cx="5591175" cy="376237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21069064">
              <a:off x="3185201" y="2549831"/>
              <a:ext cx="868002" cy="86800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 rot="20972405">
              <a:off x="2892731" y="2098788"/>
              <a:ext cx="121229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响应式编程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630071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什么是响应式编程？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534400" cy="914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响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应式编程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是一种</a:t>
            </a:r>
            <a:r>
              <a:rPr lang="zh-CN" altLang="en-US" sz="1800" dirty="0">
                <a:solidFill>
                  <a:schemeClr val="tx1"/>
                </a:solidFill>
              </a:rPr>
              <a:t>面向</a:t>
            </a:r>
            <a:r>
              <a:rPr lang="zh-CN" altLang="en-US" sz="1800" dirty="0">
                <a:solidFill>
                  <a:srgbClr val="FF0000"/>
                </a:solidFill>
              </a:rPr>
              <a:t>数据流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zh-CN" altLang="en-US" sz="1800" dirty="0">
                <a:solidFill>
                  <a:srgbClr val="FF0000"/>
                </a:solidFill>
              </a:rPr>
              <a:t>变化传播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的编程范式。这意味着可以在编程语言中很方便地表达静态或动态的数据流，而相关的计算模型会自动将变化的值通过数据流进行传播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834" y="182880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Wekipedia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0925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为什么使用响应式编程？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534400" cy="914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09728" indent="0">
              <a:buNone/>
            </a:pP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响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应式编程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是一种</a:t>
            </a:r>
            <a:r>
              <a:rPr lang="zh-CN" altLang="en-US" sz="1800" dirty="0">
                <a:solidFill>
                  <a:schemeClr val="tx1"/>
                </a:solidFill>
              </a:rPr>
              <a:t>面向</a:t>
            </a:r>
            <a:r>
              <a:rPr lang="zh-CN" altLang="en-US" sz="1800" dirty="0">
                <a:solidFill>
                  <a:srgbClr val="FF0000"/>
                </a:solidFill>
              </a:rPr>
              <a:t>数据流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</a:t>
            </a:r>
            <a:r>
              <a:rPr lang="zh-CN" altLang="en-US" sz="1800" dirty="0">
                <a:solidFill>
                  <a:srgbClr val="FF0000"/>
                </a:solidFill>
              </a:rPr>
              <a:t>变化传播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的编程范式。这意味着可以在编程语言中很方便地表达静态或动态的数据流，而相关的计算模型会自动将变化的值通过数据流进行传播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834" y="182880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Wekipedia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055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RxJS</a:t>
            </a:r>
            <a:endParaRPr lang="zh-CN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1066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全称是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Reactive Extension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。是一系列辅助进行响应式编程的库。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en-US" altLang="zh-CN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RxJS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是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RxJS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提供了一系列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，用于</a:t>
            </a:r>
            <a:r>
              <a:rPr lang="zh-CN" altLang="en-US" sz="1800" dirty="0" smtClean="0">
                <a:solidFill>
                  <a:srgbClr val="FF0000"/>
                </a:solidFill>
              </a:rPr>
              <a:t>创建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1800" dirty="0" smtClean="0">
                <a:solidFill>
                  <a:srgbClr val="FF0000"/>
                </a:solidFill>
              </a:rPr>
              <a:t>组合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1800" dirty="0" smtClean="0">
                <a:solidFill>
                  <a:srgbClr val="FF0000"/>
                </a:solidFill>
              </a:rPr>
              <a:t>过滤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zh-CN" altLang="en-US" sz="1800" dirty="0" smtClean="0">
                <a:solidFill>
                  <a:srgbClr val="FF0000"/>
                </a:solidFill>
              </a:rPr>
              <a:t>转换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以及</a:t>
            </a:r>
            <a:r>
              <a:rPr lang="zh-CN" altLang="en-US" sz="1800" dirty="0" smtClean="0">
                <a:solidFill>
                  <a:srgbClr val="FF0000"/>
                </a:solidFill>
              </a:rPr>
              <a:t>订阅</a:t>
            </a:r>
            <a:r>
              <a:rPr lang="zh-CN" altLang="en-US" sz="1800" dirty="0" smtClean="0">
                <a:solidFill>
                  <a:schemeClr val="tx1"/>
                </a:solidFill>
              </a:rPr>
              <a:t>流。</a:t>
            </a:r>
            <a:endParaRPr lang="en-US" altLang="zh-CN" sz="1800" dirty="0" smtClean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048000"/>
            <a:ext cx="8534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先看看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RxJS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怎么解决“关联计算”的问题。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9087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RxJS</a:t>
            </a:r>
            <a:r>
              <a:rPr lang="zh-CN" altLang="en-US" dirty="0" smtClean="0"/>
              <a:t>核心概念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82000" cy="2895600"/>
          </a:xfrm>
        </p:spPr>
        <p:txBody>
          <a:bodyPr/>
          <a:lstStyle/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Observable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：可观察序列</a:t>
            </a: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/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流</a:t>
            </a:r>
            <a:endParaRPr lang="en-US" altLang="zh-CN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Observer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：观察者</a:t>
            </a:r>
            <a:endParaRPr lang="en-US" altLang="zh-CN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Subscription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：订阅关系</a:t>
            </a:r>
            <a:endParaRPr lang="en-US" altLang="zh-CN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Subject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：主题</a:t>
            </a:r>
            <a:endParaRPr lang="en-US" altLang="zh-CN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Operator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：操作符</a:t>
            </a:r>
            <a:endParaRPr lang="en-US" altLang="zh-CN" dirty="0" smtClean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Scheduler</a:t>
            </a:r>
            <a:r>
              <a:rPr lang="zh-CN" altLang="en-US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：调度器 </a:t>
            </a: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*</a:t>
            </a:r>
            <a:endParaRPr lang="zh-CN" altLang="en-US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069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4381</TotalTime>
  <Words>1099</Words>
  <Application>Microsoft Office PowerPoint</Application>
  <PresentationFormat>全屏显示(4:3)</PresentationFormat>
  <Paragraphs>121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Urban</vt:lpstr>
      <vt:lpstr>幻灯片 1</vt:lpstr>
      <vt:lpstr>一个问题：数据的关联计算</vt:lpstr>
      <vt:lpstr>一个问题：数据的关联计算</vt:lpstr>
      <vt:lpstr>一个问题：数据的关联计算</vt:lpstr>
      <vt:lpstr>一个问题：数据的关联计算</vt:lpstr>
      <vt:lpstr>什么是响应式编程？</vt:lpstr>
      <vt:lpstr>为什么使用响应式编程？</vt:lpstr>
      <vt:lpstr>RxJS</vt:lpstr>
      <vt:lpstr>RxJS核心概念</vt:lpstr>
      <vt:lpstr>RxJS——Observable</vt:lpstr>
      <vt:lpstr>RxJS——Observable</vt:lpstr>
      <vt:lpstr>RxJS——Observable</vt:lpstr>
      <vt:lpstr>RxJS——Observable</vt:lpstr>
      <vt:lpstr>RxJS——Observer</vt:lpstr>
      <vt:lpstr>RxJS——Subscription</vt:lpstr>
      <vt:lpstr>RxJS——Observable使用的核心要素</vt:lpstr>
      <vt:lpstr>RxJS——Subject</vt:lpstr>
      <vt:lpstr>RxJS——Operators</vt:lpstr>
      <vt:lpstr>例子1——Github User Search</vt:lpstr>
      <vt:lpstr>例子2——俄罗斯方块</vt:lpstr>
      <vt:lpstr>为什么使用响应式编程？</vt:lpstr>
      <vt:lpstr>你是否真的需要Rxjs？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Jake.C.Xiao (g-mis.cncd02.Newegg) 42082</dc:creator>
  <cp:lastModifiedBy>admin</cp:lastModifiedBy>
  <cp:revision>136</cp:revision>
  <dcterms:created xsi:type="dcterms:W3CDTF">2006-08-16T00:00:00Z</dcterms:created>
  <dcterms:modified xsi:type="dcterms:W3CDTF">2017-06-22T17:20:56Z</dcterms:modified>
</cp:coreProperties>
</file>