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4" r:id="rId8"/>
    <p:sldId id="263" r:id="rId9"/>
    <p:sldId id="266" r:id="rId10"/>
    <p:sldId id="265"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
        <p:nvSpPr>
          <p:cNvPr id="39" name="Footer Placeholder 38"/>
          <p:cNvSpPr>
            <a:spLocks noGrp="1"/>
          </p:cNvSpPr>
          <p:nvPr>
            <p:ph type="ftr" sz="quarter" idx="13"/>
          </p:nvPr>
        </p:nvSpPr>
        <p:spPr>
          <a:xfrm>
            <a:off x="444500" y="6261100"/>
            <a:ext cx="2540000" cy="444500"/>
          </a:xfrm>
        </p:spPr>
        <p:txBody>
          <a:bodyPr/>
          <a:lstStyle/>
          <a:p>
            <a:r>
              <a:rPr lang="en-US"/>
              <a:t>Capital One Public</a:t>
            </a:r>
            <a:endParaRPr lang="en-US"/>
          </a:p>
        </p:txBody>
      </p:sp>
    </p:spTree>
    <p:extLst>
      <p:ext uri="{BB962C8B-B14F-4D97-AF65-F5344CB8AC3E}">
        <p14:creationId xmlns:p14="http://schemas.microsoft.com/office/powerpoint/2010/main" val="219841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201792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995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1897862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195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113996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2314023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116369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85452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939CF4-6222-498C-AE2B-5F48C5E7F095}" type="datetimeFigureOut">
              <a:rPr lang="en-US" smtClean="0"/>
              <a:t>4/28/2017</a:t>
            </a:fld>
            <a:endParaRPr lang="en-U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275356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39CF4-6222-498C-AE2B-5F48C5E7F095}" type="datetimeFigureOut">
              <a:rPr lang="en-US" smtClean="0"/>
              <a:t>4/28/2017</a:t>
            </a:fld>
            <a:endParaRPr lang="en-US"/>
          </a:p>
        </p:txBody>
      </p:sp>
      <p:sp>
        <p:nvSpPr>
          <p:cNvPr id="6" name="Footer Placeholder 5"/>
          <p:cNvSpPr>
            <a:spLocks noGrp="1"/>
          </p:cNvSpPr>
          <p:nvPr>
            <p:ph type="ftr" sz="quarter" idx="11"/>
          </p:nvPr>
        </p:nvSpPr>
        <p:spPr>
          <a:xfrm>
            <a:off x="609599" y="6041363"/>
            <a:ext cx="462297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326976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939CF4-6222-498C-AE2B-5F48C5E7F095}" type="datetimeFigureOut">
              <a:rPr lang="en-US" smtClean="0"/>
              <a:t>4/28/2017</a:t>
            </a:fld>
            <a:endParaRPr lang="en-US"/>
          </a:p>
        </p:txBody>
      </p:sp>
      <p:sp>
        <p:nvSpPr>
          <p:cNvPr id="8" name="Footer Placeholder 7"/>
          <p:cNvSpPr>
            <a:spLocks noGrp="1"/>
          </p:cNvSpPr>
          <p:nvPr>
            <p:ph type="ftr" sz="quarter" idx="11"/>
          </p:nvPr>
        </p:nvSpPr>
        <p:spPr>
          <a:xfrm>
            <a:off x="609599" y="6041363"/>
            <a:ext cx="4622973"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748315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939CF4-6222-498C-AE2B-5F48C5E7F095}" type="datetimeFigureOut">
              <a:rPr lang="en-US" smtClean="0"/>
              <a:t>4/28/2017</a:t>
            </a:fld>
            <a:endParaRPr lang="en-US"/>
          </a:p>
        </p:txBody>
      </p:sp>
      <p:sp>
        <p:nvSpPr>
          <p:cNvPr id="4" name="Footer Placeholder 3"/>
          <p:cNvSpPr>
            <a:spLocks noGrp="1"/>
          </p:cNvSpPr>
          <p:nvPr>
            <p:ph type="ftr" sz="quarter" idx="11"/>
          </p:nvPr>
        </p:nvSpPr>
        <p:spPr>
          <a:xfrm>
            <a:off x="609599" y="6041363"/>
            <a:ext cx="4622973"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160965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39CF4-6222-498C-AE2B-5F48C5E7F095}" type="datetimeFigureOut">
              <a:rPr lang="en-US" smtClean="0"/>
              <a:t>4/28/2017</a:t>
            </a:fld>
            <a:endParaRPr lang="en-US"/>
          </a:p>
        </p:txBody>
      </p:sp>
      <p:sp>
        <p:nvSpPr>
          <p:cNvPr id="3" name="Footer Placeholder 2"/>
          <p:cNvSpPr>
            <a:spLocks noGrp="1"/>
          </p:cNvSpPr>
          <p:nvPr>
            <p:ph type="ftr" sz="quarter" idx="11"/>
          </p:nvPr>
        </p:nvSpPr>
        <p:spPr>
          <a:xfrm>
            <a:off x="609599" y="6041363"/>
            <a:ext cx="4622973"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226998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2939CF4-6222-498C-AE2B-5F48C5E7F095}" type="datetimeFigureOut">
              <a:rPr lang="en-US" smtClean="0"/>
              <a:t>4/28/2017</a:t>
            </a:fld>
            <a:endParaRPr lang="en-US"/>
          </a:p>
        </p:txBody>
      </p:sp>
      <p:sp>
        <p:nvSpPr>
          <p:cNvPr id="6" name="Footer Placeholder 5"/>
          <p:cNvSpPr>
            <a:spLocks noGrp="1"/>
          </p:cNvSpPr>
          <p:nvPr>
            <p:ph type="ftr" sz="quarter" idx="11"/>
          </p:nvPr>
        </p:nvSpPr>
        <p:spPr>
          <a:xfrm>
            <a:off x="609599" y="6041363"/>
            <a:ext cx="462297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118092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939CF4-6222-498C-AE2B-5F48C5E7F095}" type="datetimeFigureOut">
              <a:rPr lang="en-US" smtClean="0"/>
              <a:t>4/28/2017</a:t>
            </a:fld>
            <a:endParaRPr lang="en-US"/>
          </a:p>
        </p:txBody>
      </p:sp>
      <p:sp>
        <p:nvSpPr>
          <p:cNvPr id="6" name="Footer Placeholder 5"/>
          <p:cNvSpPr>
            <a:spLocks noGrp="1"/>
          </p:cNvSpPr>
          <p:nvPr>
            <p:ph type="ftr" sz="quarter" idx="11"/>
          </p:nvPr>
        </p:nvSpPr>
        <p:spPr>
          <a:xfrm>
            <a:off x="609599" y="6041363"/>
            <a:ext cx="462297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88D2E83-E5AA-4B1D-A55B-A9E8672B27D4}" type="slidenum">
              <a:rPr lang="en-US" smtClean="0"/>
              <a:t>‹#›</a:t>
            </a:fld>
            <a:endParaRPr lang="en-US"/>
          </a:p>
        </p:txBody>
      </p:sp>
    </p:spTree>
    <p:extLst>
      <p:ext uri="{BB962C8B-B14F-4D97-AF65-F5344CB8AC3E}">
        <p14:creationId xmlns:p14="http://schemas.microsoft.com/office/powerpoint/2010/main" val="339270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939CF4-6222-498C-AE2B-5F48C5E7F095}" type="datetimeFigureOut">
              <a:rPr lang="en-US" smtClean="0"/>
              <a:t>4/28/2017</a:t>
            </a:fld>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88D2E83-E5AA-4B1D-A55B-A9E8672B27D4}" type="slidenum">
              <a:rPr lang="en-US" smtClean="0"/>
              <a:t>‹#›</a:t>
            </a:fld>
            <a:endParaRPr lang="en-US"/>
          </a:p>
        </p:txBody>
      </p:sp>
      <p:sp>
        <p:nvSpPr>
          <p:cNvPr id="39" name="Footer Placeholder 38"/>
          <p:cNvSpPr>
            <a:spLocks noGrp="1"/>
          </p:cNvSpPr>
          <p:nvPr>
            <p:ph type="ftr" sz="quarter" idx="3"/>
          </p:nvPr>
        </p:nvSpPr>
        <p:spPr>
          <a:xfrm>
            <a:off x="444500" y="6261099"/>
            <a:ext cx="2540000" cy="4445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Capital One Public</a:t>
            </a:r>
            <a:endParaRPr lang="en-US"/>
          </a:p>
        </p:txBody>
      </p:sp>
    </p:spTree>
    <p:extLst>
      <p:ext uri="{BB962C8B-B14F-4D97-AF65-F5344CB8AC3E}">
        <p14:creationId xmlns:p14="http://schemas.microsoft.com/office/powerpoint/2010/main" val="39667293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verse.harvard.edu/dataset.xhtml?persistentId=doi%3A10.7910%2FDVN%2FXXOUH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149" y="881385"/>
            <a:ext cx="7492621" cy="1646302"/>
          </a:xfrm>
        </p:spPr>
        <p:txBody>
          <a:bodyPr/>
          <a:lstStyle/>
          <a:p>
            <a:pPr algn="l"/>
            <a:r>
              <a:rPr lang="en-US" sz="2400" dirty="0"/>
              <a:t>Finding the most cost effective mode to shop -</a:t>
            </a:r>
            <a:br>
              <a:rPr lang="en-US" sz="2400" dirty="0"/>
            </a:br>
            <a:r>
              <a:rPr lang="en-US" sz="1800" dirty="0"/>
              <a:t>An on-line vs. in-store price comparison analysis</a:t>
            </a:r>
          </a:p>
        </p:txBody>
      </p:sp>
      <p:sp>
        <p:nvSpPr>
          <p:cNvPr id="3" name="Subtitle 2"/>
          <p:cNvSpPr>
            <a:spLocks noGrp="1"/>
          </p:cNvSpPr>
          <p:nvPr>
            <p:ph type="subTitle" idx="1"/>
          </p:nvPr>
        </p:nvSpPr>
        <p:spPr>
          <a:xfrm>
            <a:off x="1214046" y="2708662"/>
            <a:ext cx="5826719" cy="1096899"/>
          </a:xfrm>
        </p:spPr>
        <p:txBody>
          <a:bodyPr>
            <a:normAutofit lnSpcReduction="10000"/>
          </a:bodyPr>
          <a:lstStyle/>
          <a:p>
            <a:r>
              <a:rPr lang="en-US" dirty="0"/>
              <a:t>Capstone Intro to Data Science Project </a:t>
            </a:r>
          </a:p>
          <a:p>
            <a:r>
              <a:rPr lang="en-US" dirty="0"/>
              <a:t>Student - Ming Waters</a:t>
            </a:r>
          </a:p>
          <a:p>
            <a:r>
              <a:rPr lang="en-US" dirty="0"/>
              <a:t>Capstone Mentor – Goran Milovanovic</a:t>
            </a:r>
          </a:p>
        </p:txBody>
      </p:sp>
    </p:spTree>
    <p:extLst>
      <p:ext uri="{BB962C8B-B14F-4D97-AF65-F5344CB8AC3E}">
        <p14:creationId xmlns:p14="http://schemas.microsoft.com/office/powerpoint/2010/main" val="168179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a:t>
            </a:r>
          </a:p>
        </p:txBody>
      </p:sp>
      <p:sp>
        <p:nvSpPr>
          <p:cNvPr id="3" name="Content Placeholder 2"/>
          <p:cNvSpPr>
            <a:spLocks noGrp="1"/>
          </p:cNvSpPr>
          <p:nvPr>
            <p:ph idx="1"/>
          </p:nvPr>
        </p:nvSpPr>
        <p:spPr>
          <a:xfrm>
            <a:off x="609599" y="1491850"/>
            <a:ext cx="6347714" cy="3880773"/>
          </a:xfrm>
        </p:spPr>
        <p:txBody>
          <a:bodyPr>
            <a:normAutofit/>
          </a:bodyPr>
          <a:lstStyle/>
          <a:p>
            <a:r>
              <a:rPr lang="en-US" dirty="0"/>
              <a:t>The analysis of cost benefits by mode of purchase resulted in-</a:t>
            </a:r>
          </a:p>
          <a:p>
            <a:pPr lvl="1">
              <a:spcBef>
                <a:spcPts val="600"/>
              </a:spcBef>
            </a:pPr>
            <a:r>
              <a:rPr lang="en-US" sz="1200" dirty="0"/>
              <a:t>Electronics = 23.65% better pricing in-store</a:t>
            </a:r>
          </a:p>
          <a:p>
            <a:pPr lvl="1">
              <a:spcBef>
                <a:spcPts val="600"/>
              </a:spcBef>
            </a:pPr>
            <a:r>
              <a:rPr lang="en-US" sz="1200" dirty="0"/>
              <a:t>Home Products = 51.02% better pricing in-store</a:t>
            </a:r>
          </a:p>
          <a:p>
            <a:pPr lvl="1">
              <a:spcBef>
                <a:spcPts val="600"/>
              </a:spcBef>
            </a:pPr>
            <a:r>
              <a:rPr lang="en-US" sz="1200" dirty="0"/>
              <a:t>Mix Products = 53.04% better pricing in-store</a:t>
            </a:r>
          </a:p>
          <a:p>
            <a:pPr lvl="1">
              <a:spcBef>
                <a:spcPts val="600"/>
              </a:spcBef>
            </a:pPr>
            <a:r>
              <a:rPr lang="en-US" sz="1200" dirty="0"/>
              <a:t>Office Products = 36.99% better pricing in-store</a:t>
            </a:r>
          </a:p>
          <a:p>
            <a:r>
              <a:rPr lang="en-US" dirty="0"/>
              <a:t>The analysis of cost benefits by category resulted in –</a:t>
            </a:r>
          </a:p>
          <a:p>
            <a:pPr lvl="1">
              <a:spcBef>
                <a:spcPts val="600"/>
              </a:spcBef>
            </a:pPr>
            <a:r>
              <a:rPr lang="en-US" sz="1200" dirty="0"/>
              <a:t>Cat 1 = 43.09% better pricing in-store</a:t>
            </a:r>
          </a:p>
          <a:p>
            <a:pPr lvl="1">
              <a:spcBef>
                <a:spcPts val="600"/>
              </a:spcBef>
            </a:pPr>
            <a:r>
              <a:rPr lang="en-US" sz="1200" dirty="0"/>
              <a:t>Cat 2 = 26.14% better pricing in-store</a:t>
            </a:r>
          </a:p>
          <a:p>
            <a:pPr lvl="1">
              <a:spcBef>
                <a:spcPts val="600"/>
              </a:spcBef>
            </a:pPr>
            <a:r>
              <a:rPr lang="en-US" sz="1200" dirty="0"/>
              <a:t>Cat 3 = 68.18% better pricing in-store</a:t>
            </a:r>
          </a:p>
          <a:p>
            <a:pPr lvl="1">
              <a:spcBef>
                <a:spcPts val="600"/>
              </a:spcBef>
            </a:pPr>
            <a:r>
              <a:rPr lang="en-US" sz="1200" dirty="0"/>
              <a:t>Cat 4 = 38.18% better pricing in-store</a:t>
            </a:r>
          </a:p>
          <a:p>
            <a:pPr marL="0" indent="0">
              <a:buNone/>
            </a:pPr>
            <a:r>
              <a:rPr lang="en-US" sz="1600" dirty="0"/>
              <a:t>The only category to show better pricing in-store was category 3 which is sale in-store but regular price on-line.</a:t>
            </a:r>
          </a:p>
          <a:p>
            <a:pPr lvl="1"/>
            <a:endParaRPr lang="en-US" dirty="0"/>
          </a:p>
          <a:p>
            <a:endParaRPr lang="en-US" dirty="0"/>
          </a:p>
        </p:txBody>
      </p:sp>
    </p:spTree>
    <p:extLst>
      <p:ext uri="{BB962C8B-B14F-4D97-AF65-F5344CB8AC3E}">
        <p14:creationId xmlns:p14="http://schemas.microsoft.com/office/powerpoint/2010/main" val="115573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924" y="457200"/>
            <a:ext cx="6772276" cy="1320800"/>
          </a:xfrm>
        </p:spPr>
        <p:txBody>
          <a:bodyPr>
            <a:normAutofit/>
          </a:bodyPr>
          <a:lstStyle/>
          <a:p>
            <a:r>
              <a:rPr lang="en-US" sz="3200" dirty="0"/>
              <a:t>Conclusions and Recommendations:</a:t>
            </a:r>
          </a:p>
        </p:txBody>
      </p:sp>
      <p:sp>
        <p:nvSpPr>
          <p:cNvPr id="3" name="Content Placeholder 2"/>
          <p:cNvSpPr>
            <a:spLocks noGrp="1"/>
          </p:cNvSpPr>
          <p:nvPr>
            <p:ph idx="1"/>
          </p:nvPr>
        </p:nvSpPr>
        <p:spPr>
          <a:xfrm>
            <a:off x="638173" y="1129900"/>
            <a:ext cx="6553201" cy="4108850"/>
          </a:xfrm>
        </p:spPr>
        <p:txBody>
          <a:bodyPr>
            <a:noAutofit/>
          </a:bodyPr>
          <a:lstStyle/>
          <a:p>
            <a:r>
              <a:rPr lang="en-US" sz="1600" dirty="0"/>
              <a:t>The overall the best approach to purchasing electronics and office products is to shop on-line at Amazon.  </a:t>
            </a:r>
          </a:p>
          <a:p>
            <a:r>
              <a:rPr lang="en-US" sz="1600" dirty="0"/>
              <a:t>For the other categories, if the product is not on-sale in the store, it is best to begin your price shopping on-line.</a:t>
            </a:r>
          </a:p>
          <a:p>
            <a:r>
              <a:rPr lang="en-US" sz="1600" dirty="0"/>
              <a:t>Next Steps for better analysis and prediction –</a:t>
            </a:r>
          </a:p>
          <a:p>
            <a:pPr lvl="1"/>
            <a:r>
              <a:rPr lang="en-US" dirty="0"/>
              <a:t>Improve sampling and data quality –</a:t>
            </a:r>
          </a:p>
          <a:p>
            <a:pPr lvl="2"/>
            <a:r>
              <a:rPr lang="en-US" sz="1200" dirty="0"/>
              <a:t>Sample various ranges of products across categories – Sample all types of electronics to ensure pattern is the same across the category or if the distributions normalize.</a:t>
            </a:r>
          </a:p>
          <a:p>
            <a:pPr lvl="2"/>
            <a:r>
              <a:rPr lang="en-US" sz="1200" dirty="0"/>
              <a:t>Control Data Quality – Sample less items but validate entry and scrapped values before using data in analysis set.</a:t>
            </a:r>
          </a:p>
          <a:p>
            <a:r>
              <a:rPr lang="en-US" sz="1600" dirty="0"/>
              <a:t>Predicting the best mode of purchase to save money is a valuable tool for many consumers.  </a:t>
            </a:r>
          </a:p>
          <a:p>
            <a:r>
              <a:rPr lang="en-US" sz="1600" dirty="0"/>
              <a:t>I would recommend following the steps above to recreate another data set that has better sampling and quality control and then run multinomial logistic regression to see which category or price category would correlate the best to price difference.  </a:t>
            </a:r>
          </a:p>
          <a:p>
            <a:pPr lvl="2"/>
            <a:endParaRPr lang="en-US" sz="1600" dirty="0"/>
          </a:p>
          <a:p>
            <a:endParaRPr lang="en-US" sz="1600" dirty="0"/>
          </a:p>
          <a:p>
            <a:endParaRPr lang="en-US" sz="1600" dirty="0"/>
          </a:p>
        </p:txBody>
      </p:sp>
    </p:spTree>
    <p:extLst>
      <p:ext uri="{BB962C8B-B14F-4D97-AF65-F5344CB8AC3E}">
        <p14:creationId xmlns:p14="http://schemas.microsoft.com/office/powerpoint/2010/main" val="82332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09599" y="1452729"/>
            <a:ext cx="6623714" cy="4110963"/>
          </a:xfrm>
        </p:spPr>
        <p:txBody>
          <a:bodyPr>
            <a:normAutofit/>
          </a:bodyPr>
          <a:lstStyle/>
          <a:p>
            <a:r>
              <a:rPr lang="en-US" sz="1600" dirty="0"/>
              <a:t>More and more consumers are purchasing items on-line versus in-store.</a:t>
            </a:r>
          </a:p>
          <a:p>
            <a:r>
              <a:rPr lang="en-US" sz="1600" dirty="0"/>
              <a:t>Are consumers benefitting from on-line shopping simply with convenience or are there cost benefits of on-line shopping?</a:t>
            </a:r>
          </a:p>
          <a:p>
            <a:r>
              <a:rPr lang="en-US" sz="1600" dirty="0"/>
              <a:t>Are there types of products that are best purchased in-store versus on-line?</a:t>
            </a:r>
          </a:p>
          <a:p>
            <a:r>
              <a:rPr lang="en-US" sz="1600" dirty="0"/>
              <a:t>Would providing a prediction or assessment of where to find the best price for an item be a valuable tool for many consumers? – YES!</a:t>
            </a:r>
          </a:p>
          <a:p>
            <a:r>
              <a:rPr lang="en-US" sz="1600" dirty="0"/>
              <a:t>This project will use an open source data set, containing price comparisons on-line versus in-store, to determine a recommendation for consumers on where to buy an at the best price.  </a:t>
            </a:r>
          </a:p>
          <a:p>
            <a:endParaRPr lang="en-US" sz="1600" dirty="0"/>
          </a:p>
          <a:p>
            <a:endParaRPr lang="en-US" sz="1600" dirty="0"/>
          </a:p>
        </p:txBody>
      </p:sp>
    </p:spTree>
    <p:extLst>
      <p:ext uri="{BB962C8B-B14F-4D97-AF65-F5344CB8AC3E}">
        <p14:creationId xmlns:p14="http://schemas.microsoft.com/office/powerpoint/2010/main" val="83375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09599" y="1491850"/>
            <a:ext cx="6347714" cy="3880773"/>
          </a:xfrm>
        </p:spPr>
        <p:txBody>
          <a:bodyPr>
            <a:normAutofit/>
          </a:bodyPr>
          <a:lstStyle/>
          <a:p>
            <a:r>
              <a:rPr lang="en-US" sz="1600" dirty="0"/>
              <a:t>Use </a:t>
            </a:r>
            <a:r>
              <a:rPr lang="en-US" sz="1600" dirty="0" err="1"/>
              <a:t>Cavallo</a:t>
            </a:r>
            <a:r>
              <a:rPr lang="en-US" sz="1600" dirty="0"/>
              <a:t> and Team’s 2016 open source comparison data set to determine which mode of purchase, in-store or on-line, provides the best price. </a:t>
            </a:r>
            <a:r>
              <a:rPr lang="en-US" sz="1050" dirty="0">
                <a:hlinkClick r:id="rId2"/>
              </a:rPr>
              <a:t>https://dataverse.harvard.edu/dataset.xhtml?persistentId=doi%3A10.7910%2FDVN%2FXXOUHF</a:t>
            </a:r>
            <a:endParaRPr lang="en-US" sz="1050" dirty="0"/>
          </a:p>
          <a:p>
            <a:r>
              <a:rPr lang="en-US" sz="1600" dirty="0"/>
              <a:t>Analyze the US data and narrow scope to price comparison of Amazon (on-line) versus in-store.</a:t>
            </a:r>
          </a:p>
          <a:p>
            <a:r>
              <a:rPr lang="en-US" sz="1600" dirty="0"/>
              <a:t>Wrangle and modify data as needed to perform statistical analysis that will determine if there is a price benefit with purchasing certain product categories on-line versus in-store.</a:t>
            </a:r>
          </a:p>
          <a:p>
            <a:r>
              <a:rPr lang="en-US" sz="1600" dirty="0"/>
              <a:t>Determine if the total data set shows a better purchasing strategy if the product for purchase is on-sale versus regular priced.  </a:t>
            </a:r>
          </a:p>
          <a:p>
            <a:pPr marL="0" indent="0">
              <a:buNone/>
            </a:pPr>
            <a:endParaRPr lang="en-US" dirty="0"/>
          </a:p>
        </p:txBody>
      </p:sp>
    </p:spTree>
    <p:extLst>
      <p:ext uri="{BB962C8B-B14F-4D97-AF65-F5344CB8AC3E}">
        <p14:creationId xmlns:p14="http://schemas.microsoft.com/office/powerpoint/2010/main" val="129079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688" y="609600"/>
            <a:ext cx="6828431" cy="1320800"/>
          </a:xfrm>
        </p:spPr>
        <p:txBody>
          <a:bodyPr/>
          <a:lstStyle/>
          <a:p>
            <a:r>
              <a:rPr lang="en-US" dirty="0"/>
              <a:t>Data Exploration:</a:t>
            </a:r>
          </a:p>
        </p:txBody>
      </p:sp>
      <p:sp>
        <p:nvSpPr>
          <p:cNvPr id="3" name="Content Placeholder 2"/>
          <p:cNvSpPr>
            <a:spLocks noGrp="1"/>
          </p:cNvSpPr>
          <p:nvPr>
            <p:ph idx="1"/>
          </p:nvPr>
        </p:nvSpPr>
        <p:spPr>
          <a:xfrm>
            <a:off x="609598" y="1201853"/>
            <a:ext cx="6459941" cy="3880773"/>
          </a:xfrm>
        </p:spPr>
        <p:txBody>
          <a:bodyPr>
            <a:normAutofit/>
          </a:bodyPr>
          <a:lstStyle/>
          <a:p>
            <a:pPr marL="0" indent="0">
              <a:buNone/>
            </a:pPr>
            <a:r>
              <a:rPr lang="en-US" sz="1400" dirty="0"/>
              <a:t>The data set used for this analysis contained 3,992 observations with 19 variables; the variables in the blocks were used for this analysis</a:t>
            </a:r>
          </a:p>
        </p:txBody>
      </p:sp>
      <p:pic>
        <p:nvPicPr>
          <p:cNvPr id="4" name="Picture 3"/>
          <p:cNvPicPr>
            <a:picLocks noChangeAspect="1"/>
          </p:cNvPicPr>
          <p:nvPr/>
        </p:nvPicPr>
        <p:blipFill>
          <a:blip r:embed="rId2"/>
          <a:stretch>
            <a:fillRect/>
          </a:stretch>
        </p:blipFill>
        <p:spPr>
          <a:xfrm>
            <a:off x="1106699" y="1821440"/>
            <a:ext cx="5678814" cy="4598410"/>
          </a:xfrm>
          <a:prstGeom prst="rect">
            <a:avLst/>
          </a:prstGeom>
        </p:spPr>
      </p:pic>
      <p:sp>
        <p:nvSpPr>
          <p:cNvPr id="10" name="Rectangle 9"/>
          <p:cNvSpPr/>
          <p:nvPr/>
        </p:nvSpPr>
        <p:spPr>
          <a:xfrm>
            <a:off x="1097173" y="2533650"/>
            <a:ext cx="817351" cy="356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97173" y="3019425"/>
            <a:ext cx="1446001" cy="666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7173" y="4295775"/>
            <a:ext cx="1322176" cy="171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97173" y="4781550"/>
            <a:ext cx="1322176" cy="171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53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Variables:</a:t>
            </a:r>
          </a:p>
        </p:txBody>
      </p:sp>
      <p:sp>
        <p:nvSpPr>
          <p:cNvPr id="3" name="Content Placeholder 2"/>
          <p:cNvSpPr>
            <a:spLocks noGrp="1"/>
          </p:cNvSpPr>
          <p:nvPr>
            <p:ph idx="1"/>
          </p:nvPr>
        </p:nvSpPr>
        <p:spPr>
          <a:xfrm>
            <a:off x="609598" y="1491850"/>
            <a:ext cx="6619877" cy="3880773"/>
          </a:xfrm>
        </p:spPr>
        <p:txBody>
          <a:bodyPr>
            <a:noAutofit/>
          </a:bodyPr>
          <a:lstStyle/>
          <a:p>
            <a:r>
              <a:rPr lang="en-US" sz="1600" dirty="0"/>
              <a:t>After exploring the data and extracting the data set in R, I realized I needed to compute some additional variables to determine price benefit.  </a:t>
            </a:r>
          </a:p>
          <a:p>
            <a:r>
              <a:rPr lang="en-US" sz="1600" dirty="0"/>
              <a:t>I calculated a percent difference field –</a:t>
            </a:r>
          </a:p>
          <a:p>
            <a:pPr marL="457200" lvl="1" indent="0">
              <a:buNone/>
            </a:pPr>
            <a:r>
              <a:rPr lang="en-US" sz="1400" dirty="0" err="1"/>
              <a:t>p_difference</a:t>
            </a:r>
            <a:r>
              <a:rPr lang="en-US" sz="1400" dirty="0"/>
              <a:t> = (amazon price – price(in-store price)/price</a:t>
            </a:r>
          </a:p>
          <a:p>
            <a:pPr marL="342900" lvl="1" indent="-342900">
              <a:tabLst>
                <a:tab pos="342900" algn="l"/>
              </a:tabLst>
            </a:pPr>
            <a:r>
              <a:rPr lang="en-US" dirty="0"/>
              <a:t>Using the calculated field allows me to equalize the price difference so that larger price deltas for higher priced goods were equal to the smaller deltas for lower priced goods.  </a:t>
            </a:r>
          </a:p>
          <a:p>
            <a:pPr marL="342900" lvl="1" indent="-342900">
              <a:tabLst>
                <a:tab pos="342900" algn="l"/>
              </a:tabLst>
            </a:pPr>
            <a:r>
              <a:rPr lang="en-US" dirty="0"/>
              <a:t>I also created category and bias field to analyze best purchased options when the item was on sale or regular priced. </a:t>
            </a:r>
          </a:p>
          <a:p>
            <a:pPr marL="742950" lvl="2" indent="-342900">
              <a:spcBef>
                <a:spcPts val="600"/>
              </a:spcBef>
              <a:tabLst>
                <a:tab pos="342900" algn="l"/>
              </a:tabLst>
            </a:pPr>
            <a:r>
              <a:rPr lang="en-US" dirty="0"/>
              <a:t>Bias = 0 if price was better on-line, 1 if price was better in store or neutral(same)  </a:t>
            </a:r>
          </a:p>
          <a:p>
            <a:pPr marL="742950" lvl="2" indent="-342900">
              <a:spcBef>
                <a:spcPts val="600"/>
              </a:spcBef>
              <a:tabLst>
                <a:tab pos="342900" algn="l"/>
              </a:tabLst>
            </a:pPr>
            <a:r>
              <a:rPr lang="en-US" dirty="0"/>
              <a:t>Category 1 – Regular price on-line, regular price in-store</a:t>
            </a:r>
          </a:p>
          <a:p>
            <a:pPr marL="742950" lvl="2" indent="-342900">
              <a:spcBef>
                <a:spcPts val="600"/>
              </a:spcBef>
              <a:tabLst>
                <a:tab pos="342900" algn="l"/>
              </a:tabLst>
            </a:pPr>
            <a:r>
              <a:rPr lang="en-US" dirty="0"/>
              <a:t>Category 2 – sale on-line, regular price in-store</a:t>
            </a:r>
          </a:p>
          <a:p>
            <a:pPr marL="742950" lvl="2" indent="-342900">
              <a:spcBef>
                <a:spcPts val="600"/>
              </a:spcBef>
              <a:tabLst>
                <a:tab pos="342900" algn="l"/>
              </a:tabLst>
            </a:pPr>
            <a:r>
              <a:rPr lang="en-US" dirty="0"/>
              <a:t>Category 3 – regular price on-line, sale price in-store</a:t>
            </a:r>
          </a:p>
          <a:p>
            <a:pPr marL="742950" lvl="2" indent="-342900">
              <a:spcBef>
                <a:spcPts val="600"/>
              </a:spcBef>
              <a:tabLst>
                <a:tab pos="342900" algn="l"/>
              </a:tabLst>
            </a:pPr>
            <a:r>
              <a:rPr lang="en-US" dirty="0"/>
              <a:t>Category 4 – Sale price on-line, sale price in-store</a:t>
            </a:r>
          </a:p>
          <a:p>
            <a:pPr marL="742950" lvl="2" indent="-342900">
              <a:tabLst>
                <a:tab pos="342900" algn="l"/>
              </a:tabLst>
            </a:pPr>
            <a:endParaRPr lang="en-US" sz="1600" dirty="0"/>
          </a:p>
          <a:p>
            <a:pPr marL="742950" lvl="2" indent="-342900">
              <a:tabLst>
                <a:tab pos="342900" algn="l"/>
              </a:tabLst>
            </a:pPr>
            <a:endParaRPr lang="en-US" sz="1600" dirty="0"/>
          </a:p>
          <a:p>
            <a:pPr marL="742950" lvl="2" indent="-342900">
              <a:tabLst>
                <a:tab pos="342900" algn="l"/>
              </a:tabLst>
            </a:pPr>
            <a:endParaRPr lang="en-US" sz="1600" dirty="0"/>
          </a:p>
          <a:p>
            <a:pPr marL="0" indent="0">
              <a:buNone/>
            </a:pPr>
            <a:endParaRPr lang="en-US" sz="1600" dirty="0"/>
          </a:p>
        </p:txBody>
      </p:sp>
    </p:spTree>
    <p:extLst>
      <p:ext uri="{BB962C8B-B14F-4D97-AF65-F5344CB8AC3E}">
        <p14:creationId xmlns:p14="http://schemas.microsoft.com/office/powerpoint/2010/main" val="221340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a:xfrm>
            <a:off x="609599" y="1491850"/>
            <a:ext cx="6347714" cy="3880773"/>
          </a:xfrm>
        </p:spPr>
        <p:txBody>
          <a:bodyPr>
            <a:normAutofit fontScale="92500"/>
          </a:bodyPr>
          <a:lstStyle/>
          <a:p>
            <a:r>
              <a:rPr lang="en-US" sz="1700" dirty="0"/>
              <a:t>The goal of this project was to provide a statistical analysis on the sample set to predict the best purchasing strategy for goods.</a:t>
            </a:r>
          </a:p>
          <a:p>
            <a:r>
              <a:rPr lang="en-US" sz="1700" dirty="0"/>
              <a:t>Using a sample set to perform predictions of the total population requires </a:t>
            </a:r>
          </a:p>
          <a:p>
            <a:pPr lvl="1">
              <a:spcBef>
                <a:spcPts val="600"/>
              </a:spcBef>
            </a:pPr>
            <a:r>
              <a:rPr lang="en-US" dirty="0"/>
              <a:t>A reasonably sized sample set </a:t>
            </a:r>
          </a:p>
          <a:p>
            <a:pPr lvl="1">
              <a:spcBef>
                <a:spcPts val="600"/>
              </a:spcBef>
            </a:pPr>
            <a:r>
              <a:rPr lang="en-US" dirty="0"/>
              <a:t>Good sampling and fairly normal distributions</a:t>
            </a:r>
          </a:p>
          <a:p>
            <a:r>
              <a:rPr lang="en-US" sz="1700" dirty="0"/>
              <a:t>The data provided a good sample size but contained multiple data entry and collection errors causing multiple outliers.</a:t>
            </a:r>
          </a:p>
          <a:p>
            <a:r>
              <a:rPr lang="en-US" sz="1700" dirty="0"/>
              <a:t>Inspection of the product types within the categories also showed multiple pricing duplicates.  Many items were priced multiple times versus sampling a broad array of various products within categories.  This limited the sampling.    </a:t>
            </a:r>
          </a:p>
          <a:p>
            <a:endParaRPr lang="en-US" sz="1800" dirty="0"/>
          </a:p>
          <a:p>
            <a:pPr marL="0" indent="0">
              <a:buNone/>
            </a:pPr>
            <a:endParaRPr lang="en-US" dirty="0"/>
          </a:p>
        </p:txBody>
      </p:sp>
    </p:spTree>
    <p:extLst>
      <p:ext uri="{BB962C8B-B14F-4D97-AF65-F5344CB8AC3E}">
        <p14:creationId xmlns:p14="http://schemas.microsoft.com/office/powerpoint/2010/main" val="428295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1641" b="1629"/>
          <a:stretch/>
        </p:blipFill>
        <p:spPr>
          <a:xfrm>
            <a:off x="148539" y="2757615"/>
            <a:ext cx="3680511" cy="2290389"/>
          </a:xfrm>
          <a:prstGeom prst="rect">
            <a:avLst/>
          </a:prstGeom>
        </p:spPr>
      </p:pic>
      <p:sp>
        <p:nvSpPr>
          <p:cNvPr id="2" name="Title 1"/>
          <p:cNvSpPr>
            <a:spLocks noGrp="1"/>
          </p:cNvSpPr>
          <p:nvPr>
            <p:ph type="title"/>
          </p:nvPr>
        </p:nvSpPr>
        <p:spPr/>
        <p:txBody>
          <a:bodyPr/>
          <a:lstStyle/>
          <a:p>
            <a:r>
              <a:rPr lang="en-US" dirty="0"/>
              <a:t>Data Wrangling:</a:t>
            </a:r>
          </a:p>
        </p:txBody>
      </p:sp>
      <p:sp>
        <p:nvSpPr>
          <p:cNvPr id="3" name="Content Placeholder 2"/>
          <p:cNvSpPr>
            <a:spLocks noGrp="1"/>
          </p:cNvSpPr>
          <p:nvPr>
            <p:ph idx="1"/>
          </p:nvPr>
        </p:nvSpPr>
        <p:spPr>
          <a:xfrm>
            <a:off x="609598" y="1270000"/>
            <a:ext cx="6347714" cy="3880773"/>
          </a:xfrm>
        </p:spPr>
        <p:txBody>
          <a:bodyPr>
            <a:normAutofit/>
          </a:bodyPr>
          <a:lstStyle/>
          <a:p>
            <a:r>
              <a:rPr lang="en-US" sz="1600" dirty="0"/>
              <a:t>To make the best use of the data, I attempted to clean as many obvious errors as possible using scatter and box plots to view the outliers and the 1.5*IQR (interquartile) method to remove points outside that boundary.</a:t>
            </a:r>
          </a:p>
          <a:p>
            <a:pPr marL="0" indent="0">
              <a:buNone/>
            </a:pPr>
            <a:endParaRPr lang="en-US" dirty="0"/>
          </a:p>
          <a:p>
            <a:pPr marL="0" indent="0">
              <a:buNone/>
            </a:pPr>
            <a:endParaRPr lang="en-US" dirty="0"/>
          </a:p>
          <a:p>
            <a:endParaRPr lang="en-US" sz="1800" dirty="0"/>
          </a:p>
          <a:p>
            <a:pPr marL="0" indent="0">
              <a:buNone/>
            </a:pPr>
            <a:endParaRPr lang="en-US" dirty="0"/>
          </a:p>
        </p:txBody>
      </p:sp>
      <p:sp>
        <p:nvSpPr>
          <p:cNvPr id="5" name="TextBox 4"/>
          <p:cNvSpPr txBox="1"/>
          <p:nvPr/>
        </p:nvSpPr>
        <p:spPr>
          <a:xfrm>
            <a:off x="987868" y="2520611"/>
            <a:ext cx="2047876" cy="307777"/>
          </a:xfrm>
          <a:prstGeom prst="rect">
            <a:avLst/>
          </a:prstGeom>
          <a:noFill/>
        </p:spPr>
        <p:txBody>
          <a:bodyPr wrap="square" rtlCol="0">
            <a:spAutoFit/>
          </a:bodyPr>
          <a:lstStyle/>
          <a:p>
            <a:r>
              <a:rPr lang="en-US" sz="1400" dirty="0"/>
              <a:t>Data Before Wrangling</a:t>
            </a:r>
          </a:p>
        </p:txBody>
      </p:sp>
      <p:pic>
        <p:nvPicPr>
          <p:cNvPr id="7" name="Picture 6"/>
          <p:cNvPicPr>
            <a:picLocks noChangeAspect="1"/>
          </p:cNvPicPr>
          <p:nvPr/>
        </p:nvPicPr>
        <p:blipFill>
          <a:blip r:embed="rId3"/>
          <a:stretch>
            <a:fillRect/>
          </a:stretch>
        </p:blipFill>
        <p:spPr>
          <a:xfrm>
            <a:off x="3789169" y="2776075"/>
            <a:ext cx="3629202" cy="2253467"/>
          </a:xfrm>
          <a:prstGeom prst="rect">
            <a:avLst/>
          </a:prstGeom>
        </p:spPr>
      </p:pic>
      <p:sp>
        <p:nvSpPr>
          <p:cNvPr id="8" name="TextBox 7"/>
          <p:cNvSpPr txBox="1"/>
          <p:nvPr/>
        </p:nvSpPr>
        <p:spPr>
          <a:xfrm>
            <a:off x="4664518" y="2520611"/>
            <a:ext cx="2047876" cy="307777"/>
          </a:xfrm>
          <a:prstGeom prst="rect">
            <a:avLst/>
          </a:prstGeom>
          <a:noFill/>
        </p:spPr>
        <p:txBody>
          <a:bodyPr wrap="square" rtlCol="0">
            <a:spAutoFit/>
          </a:bodyPr>
          <a:lstStyle/>
          <a:p>
            <a:r>
              <a:rPr lang="en-US" sz="1400" dirty="0"/>
              <a:t>Data After Wrangling</a:t>
            </a:r>
          </a:p>
        </p:txBody>
      </p:sp>
      <p:sp>
        <p:nvSpPr>
          <p:cNvPr id="9" name="TextBox 8"/>
          <p:cNvSpPr txBox="1"/>
          <p:nvPr/>
        </p:nvSpPr>
        <p:spPr>
          <a:xfrm>
            <a:off x="1039555" y="5169233"/>
            <a:ext cx="5917757" cy="523220"/>
          </a:xfrm>
          <a:prstGeom prst="rect">
            <a:avLst/>
          </a:prstGeom>
          <a:noFill/>
        </p:spPr>
        <p:txBody>
          <a:bodyPr wrap="square" rtlCol="0">
            <a:spAutoFit/>
          </a:bodyPr>
          <a:lstStyle/>
          <a:p>
            <a:r>
              <a:rPr lang="en-US" sz="1400" dirty="0"/>
              <a:t>After significant wrangling and data clean up for each category the upper range of </a:t>
            </a:r>
            <a:r>
              <a:rPr lang="en-US" sz="1400" dirty="0" err="1"/>
              <a:t>p_difference</a:t>
            </a:r>
            <a:r>
              <a:rPr lang="en-US" sz="1400" dirty="0"/>
              <a:t> moved from 800 to 16.</a:t>
            </a:r>
          </a:p>
        </p:txBody>
      </p:sp>
    </p:spTree>
    <p:extLst>
      <p:ext uri="{BB962C8B-B14F-4D97-AF65-F5344CB8AC3E}">
        <p14:creationId xmlns:p14="http://schemas.microsoft.com/office/powerpoint/2010/main" val="253675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and Analysis :</a:t>
            </a:r>
          </a:p>
        </p:txBody>
      </p:sp>
      <p:sp>
        <p:nvSpPr>
          <p:cNvPr id="3" name="Content Placeholder 2"/>
          <p:cNvSpPr>
            <a:spLocks noGrp="1"/>
          </p:cNvSpPr>
          <p:nvPr>
            <p:ph idx="1"/>
          </p:nvPr>
        </p:nvSpPr>
        <p:spPr>
          <a:xfrm>
            <a:off x="609599" y="1270000"/>
            <a:ext cx="6347714" cy="3880773"/>
          </a:xfrm>
        </p:spPr>
        <p:txBody>
          <a:bodyPr>
            <a:normAutofit/>
          </a:bodyPr>
          <a:lstStyle/>
          <a:p>
            <a:r>
              <a:rPr lang="en-US" sz="1600" dirty="0"/>
              <a:t>Even with the data clean up, the data did not meet normality requirements.  I decided to pivot from </a:t>
            </a:r>
            <a:r>
              <a:rPr lang="en-US" sz="1600" b="1" dirty="0"/>
              <a:t>predicting</a:t>
            </a:r>
            <a:r>
              <a:rPr lang="en-US" sz="1600" dirty="0"/>
              <a:t> to simply </a:t>
            </a:r>
            <a:r>
              <a:rPr lang="en-US" sz="1600" b="1" dirty="0"/>
              <a:t>analyzing</a:t>
            </a:r>
            <a:r>
              <a:rPr lang="en-US" sz="1600" dirty="0"/>
              <a:t> the data set.</a:t>
            </a:r>
          </a:p>
          <a:p>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sz="1800" dirty="0"/>
          </a:p>
          <a:p>
            <a:pPr marL="0" indent="0">
              <a:buNone/>
            </a:pPr>
            <a:endParaRPr lang="en-US" dirty="0"/>
          </a:p>
        </p:txBody>
      </p:sp>
      <p:pic>
        <p:nvPicPr>
          <p:cNvPr id="10" name="Picture 9"/>
          <p:cNvPicPr>
            <a:picLocks noChangeAspect="1"/>
          </p:cNvPicPr>
          <p:nvPr/>
        </p:nvPicPr>
        <p:blipFill>
          <a:blip r:embed="rId2"/>
          <a:stretch>
            <a:fillRect/>
          </a:stretch>
        </p:blipFill>
        <p:spPr>
          <a:xfrm>
            <a:off x="933858" y="2296719"/>
            <a:ext cx="4971641" cy="3420721"/>
          </a:xfrm>
          <a:prstGeom prst="rect">
            <a:avLst/>
          </a:prstGeom>
        </p:spPr>
      </p:pic>
    </p:spTree>
    <p:extLst>
      <p:ext uri="{BB962C8B-B14F-4D97-AF65-F5344CB8AC3E}">
        <p14:creationId xmlns:p14="http://schemas.microsoft.com/office/powerpoint/2010/main" val="154996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a:t>
            </a:r>
          </a:p>
        </p:txBody>
      </p:sp>
      <p:sp>
        <p:nvSpPr>
          <p:cNvPr id="3" name="Content Placeholder 2"/>
          <p:cNvSpPr>
            <a:spLocks noGrp="1"/>
          </p:cNvSpPr>
          <p:nvPr>
            <p:ph idx="1"/>
          </p:nvPr>
        </p:nvSpPr>
        <p:spPr>
          <a:xfrm>
            <a:off x="609599" y="1270000"/>
            <a:ext cx="6347714" cy="3880773"/>
          </a:xfrm>
        </p:spPr>
        <p:txBody>
          <a:bodyPr>
            <a:normAutofit/>
          </a:bodyPr>
          <a:lstStyle/>
          <a:p>
            <a:r>
              <a:rPr lang="en-US" sz="1600" dirty="0"/>
              <a:t>To determine which mode of purchase provided the best price, I created a bias column that coded 0 if the </a:t>
            </a:r>
            <a:r>
              <a:rPr lang="en-US" sz="1600" dirty="0" err="1"/>
              <a:t>p_difference</a:t>
            </a:r>
            <a:r>
              <a:rPr lang="en-US" sz="1600" dirty="0"/>
              <a:t> was less than 0.  A negative </a:t>
            </a:r>
            <a:r>
              <a:rPr lang="en-US" sz="1600" dirty="0" err="1"/>
              <a:t>p_difference</a:t>
            </a:r>
            <a:r>
              <a:rPr lang="en-US" sz="1600" dirty="0"/>
              <a:t> indicates the price was better on-line.</a:t>
            </a:r>
          </a:p>
          <a:p>
            <a:r>
              <a:rPr lang="en-US" sz="1600" dirty="0"/>
              <a:t>If the price was better in the store or matched the on-line price (</a:t>
            </a:r>
            <a:r>
              <a:rPr lang="en-US" sz="1600" dirty="0" err="1"/>
              <a:t>p_difference</a:t>
            </a:r>
            <a:r>
              <a:rPr lang="en-US" sz="1600" dirty="0"/>
              <a:t> &gt;= 0), I coded the value as 1.</a:t>
            </a:r>
          </a:p>
          <a:p>
            <a:r>
              <a:rPr lang="en-US" sz="1600" dirty="0"/>
              <a:t>I then calculated the mean value of the bias variable for each category.  This value provide the percentage of time, items were better or neutral priced in the store.</a:t>
            </a:r>
          </a:p>
          <a:p>
            <a:r>
              <a:rPr lang="en-US" sz="1600" dirty="0"/>
              <a:t>I used this same approach to calculate the percentages of cost benefits with in-store for my analysis with the price categories(1-4).</a:t>
            </a:r>
          </a:p>
          <a:p>
            <a:endParaRPr lang="en-US" sz="1600" dirty="0"/>
          </a:p>
          <a:p>
            <a:pPr marL="0" indent="0">
              <a:buNone/>
            </a:pPr>
            <a:endParaRPr lang="en-US" sz="1600" dirty="0"/>
          </a:p>
          <a:p>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46514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436</TotalTime>
  <Words>1010</Words>
  <Application>Microsoft Office PowerPoint</Application>
  <PresentationFormat>On-screen Show (4:3)</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Finding the most cost effective mode to shop - An on-line vs. in-store price comparison analysis</vt:lpstr>
      <vt:lpstr>Introduction:</vt:lpstr>
      <vt:lpstr>Approach:</vt:lpstr>
      <vt:lpstr>Data Exploration:</vt:lpstr>
      <vt:lpstr>Additional Variables:</vt:lpstr>
      <vt:lpstr>Data Wrangling:</vt:lpstr>
      <vt:lpstr>Data Wrangling:</vt:lpstr>
      <vt:lpstr>Normality and Analysis :</vt:lpstr>
      <vt:lpstr>Calculations:</vt:lpstr>
      <vt:lpstr>Findings:</vt:lpstr>
      <vt:lpstr>Conclusions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Waters, Ming</dc:creator>
  <cp:lastModifiedBy>Waters, Ming</cp:lastModifiedBy>
  <cp:revision>31</cp:revision>
  <dcterms:created xsi:type="dcterms:W3CDTF">2017-04-28T13:26:57Z</dcterms:created>
  <dcterms:modified xsi:type="dcterms:W3CDTF">2017-04-28T20:43:37Z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Public</vt:lpwstr>
  </property>
</Properties>
</file>