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6" r:id="rId5"/>
    <p:sldId id="2147374867" r:id="rId6"/>
    <p:sldId id="2147374868" r:id="rId7"/>
    <p:sldId id="2147374869" r:id="rId8"/>
    <p:sldId id="2147374874" r:id="rId9"/>
    <p:sldId id="2147374880" r:id="rId10"/>
    <p:sldId id="2147374879" r:id="rId11"/>
    <p:sldId id="2147374873" r:id="rId12"/>
    <p:sldId id="2147374875" r:id="rId13"/>
    <p:sldId id="6896" r:id="rId14"/>
    <p:sldId id="70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E11F26-451E-4AD2-9EE2-E1A9AB08BFD6}">
          <p14:sldIdLst>
            <p14:sldId id="346"/>
            <p14:sldId id="2147374867"/>
            <p14:sldId id="2147374868"/>
            <p14:sldId id="2147374869"/>
            <p14:sldId id="2147374874"/>
            <p14:sldId id="2147374880"/>
            <p14:sldId id="2147374879"/>
            <p14:sldId id="2147374873"/>
            <p14:sldId id="2147374875"/>
            <p14:sldId id="6896"/>
            <p14:sldId id="70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122F13-E3D0-98B9-CF3A-BAF6343BCFA8}" name="Kurban Sitterley" initials="KS" userId="XfhP70UhF4/CfVVoh5xWWeBy7aHXsPdZ5OdLgIn9MMM=" providerId="None"/>
  <p188:author id="{1B1CBF7D-C607-8E6D-F28A-859DA1B83691}" name="Adam Atia" initials="AA" userId="AkNUZnDSnBWRGa3b/YPioNuqwt5VYr6kbaj05LPt7D4=" providerId="None"/>
  <p188:author id="{B706D08B-F270-93C3-B46F-8E2A86E1086B}" name="Mukta Hardikar" initials="MH" userId="U7o4n5AB2qym4879fPcIJ2rjNwpK/mqEY6xcVXwefVI=" providerId="None"/>
  <p188:author id="{6A3A0FA2-F930-46E7-C0A8-EDD8FAD2B99A}" name="Adam A. Atia" initials="AA" userId="S::adam.atia@keylogic.com::560881d5-d3ab-40d5-8964-a33de7227d7b" providerId="AD"/>
  <p188:author id="{072ACCE0-318C-1E42-3508-C8F7CF57DC04}" name="Marcus Holly" initials="MH" userId="90MrVOLvLes35cyvieLt0L1hryiEqEgyKS1TU1Pwp2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eretti, Kathryn (FELLOW)" initials="PK(" lastIdx="1" clrIdx="0">
    <p:extLst>
      <p:ext uri="{19B8F6BF-5375-455C-9EA6-DF929625EA0E}">
        <p15:presenceInfo xmlns:p15="http://schemas.microsoft.com/office/powerpoint/2012/main" userId="S-1-5-21-2844929807-1687724802-988633214-2420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D7"/>
    <a:srgbClr val="00B0F0"/>
    <a:srgbClr val="FF0000"/>
    <a:srgbClr val="92D050"/>
    <a:srgbClr val="B2D9F4"/>
    <a:srgbClr val="146837"/>
    <a:srgbClr val="1B699D"/>
    <a:srgbClr val="C8DEC4"/>
    <a:srgbClr val="006DBE"/>
    <a:srgbClr val="C9E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83B8A-94FB-4635-B347-6C4DD96B12DB}" v="294" dt="2025-10-29T20:54:12.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8741" autoAdjust="0"/>
  </p:normalViewPr>
  <p:slideViewPr>
    <p:cSldViewPr snapToGrid="0">
      <p:cViewPr varScale="1">
        <p:scale>
          <a:sx n="70" d="100"/>
          <a:sy n="70" d="100"/>
        </p:scale>
        <p:origin x="955"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80" d="100"/>
        <a:sy n="180" d="100"/>
      </p:scale>
      <p:origin x="0" y="0"/>
    </p:cViewPr>
  </p:sorterViewPr>
  <p:notesViewPr>
    <p:cSldViewPr snapToGrid="0">
      <p:cViewPr varScale="1">
        <p:scale>
          <a:sx n="75" d="100"/>
          <a:sy n="75" d="100"/>
        </p:scale>
        <p:origin x="3552"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Holly" userId="90MrVOLvLes35cyvieLt0L1hryiEqEgyKS1TU1Pwp2Y=" providerId="None" clId="Web-{3FAEA8EF-18FA-467D-9B6F-68EBE91E0E16}"/>
    <pc:docChg chg="mod modSld">
      <pc:chgData name="Marcus Holly" userId="90MrVOLvLes35cyvieLt0L1hryiEqEgyKS1TU1Pwp2Y=" providerId="None" clId="Web-{3FAEA8EF-18FA-467D-9B6F-68EBE91E0E16}" dt="2025-10-16T15:32:48.214" v="4"/>
      <pc:docMkLst>
        <pc:docMk/>
      </pc:docMkLst>
    </pc:docChg>
  </pc:docChgLst>
  <pc:docChgLst>
    <pc:chgData name="Mukta Hardikar" userId="U7o4n5AB2qym4879fPcIJ2rjNwpK/mqEY6xcVXwefVI=" providerId="None" clId="Web-{13CA8FE4-1523-4980-B272-522E0210FD72}"/>
    <pc:docChg chg="mod modSld">
      <pc:chgData name="Mukta Hardikar" userId="U7o4n5AB2qym4879fPcIJ2rjNwpK/mqEY6xcVXwefVI=" providerId="None" clId="Web-{13CA8FE4-1523-4980-B272-522E0210FD72}" dt="2025-10-20T18:12:05.286" v="13"/>
      <pc:docMkLst>
        <pc:docMk/>
      </pc:docMkLst>
      <pc:sldChg chg="modSp">
        <pc:chgData name="Mukta Hardikar" userId="U7o4n5AB2qym4879fPcIJ2rjNwpK/mqEY6xcVXwefVI=" providerId="None" clId="Web-{13CA8FE4-1523-4980-B272-522E0210FD72}" dt="2025-10-20T18:10:14.412" v="0" actId="20577"/>
        <pc:sldMkLst>
          <pc:docMk/>
          <pc:sldMk cId="609746835" sldId="2147374867"/>
        </pc:sldMkLst>
        <pc:spChg chg="mod">
          <ac:chgData name="Mukta Hardikar" userId="U7o4n5AB2qym4879fPcIJ2rjNwpK/mqEY6xcVXwefVI=" providerId="None" clId="Web-{13CA8FE4-1523-4980-B272-522E0210FD72}" dt="2025-10-20T18:10:14.412" v="0" actId="20577"/>
          <ac:spMkLst>
            <pc:docMk/>
            <pc:sldMk cId="609746835" sldId="2147374867"/>
            <ac:spMk id="2" creationId="{B5112A3E-AA50-B0B8-AFA0-839A90010603}"/>
          </ac:spMkLst>
        </pc:spChg>
      </pc:sldChg>
    </pc:docChg>
  </pc:docChgLst>
  <pc:docChgLst>
    <pc:chgData name="Marcus Holly" userId="90MrVOLvLes35cyvieLt0L1hryiEqEgyKS1TU1Pwp2Y=" providerId="None" clId="Web-{B3687815-5A69-4CDE-802E-9EEB58A5C4C1}"/>
    <pc:docChg chg="modSld">
      <pc:chgData name="Marcus Holly" userId="90MrVOLvLes35cyvieLt0L1hryiEqEgyKS1TU1Pwp2Y=" providerId="None" clId="Web-{B3687815-5A69-4CDE-802E-9EEB58A5C4C1}" dt="2025-10-14T17:51:16.746" v="33" actId="20577"/>
      <pc:docMkLst>
        <pc:docMk/>
      </pc:docMkLst>
    </pc:docChg>
  </pc:docChgLst>
  <pc:docChgLst>
    <pc:chgData name="Adam Atia" userId="AkNUZnDSnBWRGa3b/YPioNuqwt5VYr6kbaj05LPt7D4=" providerId="None" clId="Web-{57283B8A-94FB-4635-B347-6C4DD96B12DB}"/>
    <pc:docChg chg="modSld">
      <pc:chgData name="Adam Atia" userId="AkNUZnDSnBWRGa3b/YPioNuqwt5VYr6kbaj05LPt7D4=" providerId="None" clId="Web-{57283B8A-94FB-4635-B347-6C4DD96B12DB}" dt="2025-10-29T20:47:51.682" v="280"/>
      <pc:docMkLst>
        <pc:docMk/>
      </pc:docMkLst>
      <pc:sldChg chg="modSp">
        <pc:chgData name="Adam Atia" userId="AkNUZnDSnBWRGa3b/YPioNuqwt5VYr6kbaj05LPt7D4=" providerId="None" clId="Web-{57283B8A-94FB-4635-B347-6C4DD96B12DB}" dt="2025-10-29T20:47:51.682" v="280"/>
        <pc:sldMkLst>
          <pc:docMk/>
          <pc:sldMk cId="3742401098" sldId="2147374874"/>
        </pc:sldMkLst>
        <pc:graphicFrameChg chg="mod modGraphic">
          <ac:chgData name="Adam Atia" userId="AkNUZnDSnBWRGa3b/YPioNuqwt5VYr6kbaj05LPt7D4=" providerId="None" clId="Web-{57283B8A-94FB-4635-B347-6C4DD96B12DB}" dt="2025-10-29T20:47:51.682" v="280"/>
          <ac:graphicFrameMkLst>
            <pc:docMk/>
            <pc:sldMk cId="3742401098" sldId="2147374874"/>
            <ac:graphicFrameMk id="6" creationId="{E2BCE5A4-0AEC-7ABC-60CE-BB74B6B9929E}"/>
          </ac:graphicFrameMkLst>
        </pc:graphicFrameChg>
      </pc:sldChg>
    </pc:docChg>
  </pc:docChgLst>
  <pc:docChgLst>
    <pc:chgData name="Marcus Holly" userId="90MrVOLvLes35cyvieLt0L1hryiEqEgyKS1TU1Pwp2Y=" providerId="None" clId="Web-{052C5639-C014-44D9-8A3F-1B163F12F161}"/>
    <pc:docChg chg="addSld modSld sldOrd modSection">
      <pc:chgData name="Marcus Holly" userId="90MrVOLvLes35cyvieLt0L1hryiEqEgyKS1TU1Pwp2Y=" providerId="None" clId="Web-{052C5639-C014-44D9-8A3F-1B163F12F161}" dt="2025-10-21T21:22:16.122" v="171"/>
      <pc:docMkLst>
        <pc:docMk/>
      </pc:docMkLst>
      <pc:sldChg chg="modSp modCm">
        <pc:chgData name="Marcus Holly" userId="90MrVOLvLes35cyvieLt0L1hryiEqEgyKS1TU1Pwp2Y=" providerId="None" clId="Web-{052C5639-C014-44D9-8A3F-1B163F12F161}" dt="2025-10-21T21:08:00.379" v="9"/>
        <pc:sldMkLst>
          <pc:docMk/>
          <pc:sldMk cId="2293022820" sldId="2147374869"/>
        </pc:sldMkLst>
        <pc:graphicFrameChg chg="mod modGraphic">
          <ac:chgData name="Marcus Holly" userId="90MrVOLvLes35cyvieLt0L1hryiEqEgyKS1TU1Pwp2Y=" providerId="None" clId="Web-{052C5639-C014-44D9-8A3F-1B163F12F161}" dt="2025-10-21T21:08:00.379" v="9"/>
          <ac:graphicFrameMkLst>
            <pc:docMk/>
            <pc:sldMk cId="2293022820" sldId="2147374869"/>
            <ac:graphicFrameMk id="4" creationId="{0ED9047D-56C4-1A06-FC78-5DBF31F1B545}"/>
          </ac:graphicFrameMkLst>
        </pc:graphicFrameChg>
        <pc:extLst>
          <p:ext xmlns:p="http://schemas.openxmlformats.org/presentationml/2006/main" uri="{D6D511B9-2390-475A-947B-AFAB55BFBCF1}">
            <pc226:cmChg xmlns:pc226="http://schemas.microsoft.com/office/powerpoint/2022/06/main/command" chg="mod">
              <pc226:chgData name="Marcus Holly" userId="90MrVOLvLes35cyvieLt0L1hryiEqEgyKS1TU1Pwp2Y=" providerId="None" clId="Web-{052C5639-C014-44D9-8A3F-1B163F12F161}" dt="2025-10-21T21:07:55.660" v="4"/>
              <pc2:cmMkLst xmlns:pc2="http://schemas.microsoft.com/office/powerpoint/2019/9/main/command">
                <pc:docMk/>
                <pc:sldMk cId="2293022820" sldId="2147374869"/>
                <pc2:cmMk id="{301978CB-A639-4DB5-845F-1CE2F4E42D20}"/>
              </pc2:cmMkLst>
            </pc226:cmChg>
          </p:ext>
        </pc:extLst>
      </pc:sldChg>
      <pc:sldChg chg="ord">
        <pc:chgData name="Marcus Holly" userId="90MrVOLvLes35cyvieLt0L1hryiEqEgyKS1TU1Pwp2Y=" providerId="None" clId="Web-{052C5639-C014-44D9-8A3F-1B163F12F161}" dt="2025-10-21T21:22:16.122" v="171"/>
        <pc:sldMkLst>
          <pc:docMk/>
          <pc:sldMk cId="3742401098" sldId="21473748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3796A-E53F-466D-873D-95553CBA62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33DE18-5A2F-4CF0-AAED-840552DDE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FA8F1E-4C76-4B9E-9452-B8CC4F8F4ECF}" type="datetimeFigureOut">
              <a:rPr lang="en-US" smtClean="0"/>
              <a:t>10/29/2025</a:t>
            </a:fld>
            <a:endParaRPr lang="en-US" dirty="0"/>
          </a:p>
        </p:txBody>
      </p:sp>
      <p:sp>
        <p:nvSpPr>
          <p:cNvPr id="4" name="Footer Placeholder 3">
            <a:extLst>
              <a:ext uri="{FF2B5EF4-FFF2-40B4-BE49-F238E27FC236}">
                <a16:creationId xmlns:a16="http://schemas.microsoft.com/office/drawing/2014/main" id="{31A9B5B6-A0BA-4C18-91B4-B023CDAE44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85D61-636B-464A-8D0A-34E439B0CE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F4C81E-78FC-415E-A7EB-92ECE087235A}" type="slidenum">
              <a:rPr lang="en-US" smtClean="0"/>
              <a:t>‹#›</a:t>
            </a:fld>
            <a:endParaRPr lang="en-US" dirty="0"/>
          </a:p>
        </p:txBody>
      </p:sp>
    </p:spTree>
    <p:extLst>
      <p:ext uri="{BB962C8B-B14F-4D97-AF65-F5344CB8AC3E}">
        <p14:creationId xmlns:p14="http://schemas.microsoft.com/office/powerpoint/2010/main" val="930806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7C8E96C2-FF03-443B-B958-98B61778B223}" type="datetimeFigureOut">
              <a:rPr lang="en-US" smtClean="0"/>
              <a:pPr/>
              <a:t>10/29/2025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F9CDC68D-A075-4F62-BD2D-EA4AB78E0F5E}" type="slidenum">
              <a:rPr lang="en-US" smtClean="0"/>
              <a:pPr/>
              <a:t>‹#›</a:t>
            </a:fld>
            <a:endParaRPr lang="en-US" dirty="0"/>
          </a:p>
        </p:txBody>
      </p:sp>
    </p:spTree>
    <p:extLst>
      <p:ext uri="{BB962C8B-B14F-4D97-AF65-F5344CB8AC3E}">
        <p14:creationId xmlns:p14="http://schemas.microsoft.com/office/powerpoint/2010/main" val="154612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2B009A-1923-3C4F-B6D5-985224BF597E}" type="slidenum">
              <a:rPr lang="en-US" smtClean="0"/>
              <a:t>1</a:t>
            </a:fld>
            <a:endParaRPr lang="en-US" dirty="0"/>
          </a:p>
        </p:txBody>
      </p:sp>
    </p:spTree>
    <p:extLst>
      <p:ext uri="{BB962C8B-B14F-4D97-AF65-F5344CB8AC3E}">
        <p14:creationId xmlns:p14="http://schemas.microsoft.com/office/powerpoint/2010/main" val="26222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CDC68D-A075-4F62-BD2D-EA4AB78E0F5E}" type="slidenum">
              <a:rPr lang="en-US" smtClean="0"/>
              <a:pPr/>
              <a:t>11</a:t>
            </a:fld>
            <a:endParaRPr lang="en-US" dirty="0"/>
          </a:p>
        </p:txBody>
      </p:sp>
    </p:spTree>
    <p:extLst>
      <p:ext uri="{BB962C8B-B14F-4D97-AF65-F5344CB8AC3E}">
        <p14:creationId xmlns:p14="http://schemas.microsoft.com/office/powerpoint/2010/main" val="181661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4C5381A-E384-4F01-9F38-4C6228FFA0E6}"/>
              </a:ext>
            </a:extLst>
          </p:cNvPr>
          <p:cNvSpPr>
            <a:spLocks noGrp="1"/>
          </p:cNvSpPr>
          <p:nvPr>
            <p:ph sz="quarter" idx="13"/>
          </p:nvPr>
        </p:nvSpPr>
        <p:spPr>
          <a:xfrm>
            <a:off x="838199" y="1166326"/>
            <a:ext cx="10515598" cy="4926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14958540-3506-48A8-B77A-44CF4F535473}"/>
              </a:ext>
            </a:extLst>
          </p:cNvPr>
          <p:cNvSpPr>
            <a:spLocks noGrp="1"/>
          </p:cNvSpPr>
          <p:nvPr>
            <p:ph type="title" hasCustomPrompt="1"/>
          </p:nvPr>
        </p:nvSpPr>
        <p:spPr>
          <a:xfrm>
            <a:off x="838200" y="29566"/>
            <a:ext cx="10515600" cy="566860"/>
          </a:xfrm>
        </p:spPr>
        <p:txBody>
          <a:bodyPr/>
          <a:lstStyle>
            <a:lvl1pPr algn="l">
              <a:defRPr/>
            </a:lvl1pPr>
          </a:lstStyle>
          <a:p>
            <a:r>
              <a:rPr lang="en-US" dirty="0"/>
              <a:t>Main Content Slide</a:t>
            </a:r>
          </a:p>
        </p:txBody>
      </p:sp>
      <p:sp>
        <p:nvSpPr>
          <p:cNvPr id="4" name="Slide Number Placeholder 3">
            <a:extLst>
              <a:ext uri="{FF2B5EF4-FFF2-40B4-BE49-F238E27FC236}">
                <a16:creationId xmlns:a16="http://schemas.microsoft.com/office/drawing/2014/main" id="{96EA2800-E482-4DF0-B7FD-70236DABF961}"/>
              </a:ext>
            </a:extLst>
          </p:cNvPr>
          <p:cNvSpPr>
            <a:spLocks noGrp="1"/>
          </p:cNvSpPr>
          <p:nvPr>
            <p:ph type="sldNum" sz="quarter" idx="11"/>
          </p:nvPr>
        </p:nvSpPr>
        <p:spPr/>
        <p:txBody>
          <a:bodyPr/>
          <a:lstStyle/>
          <a:p>
            <a:fld id="{5555383D-DDC1-43E8-A776-68FB16C2D6BE}" type="slidenum">
              <a:rPr lang="en-GB" smtClean="0"/>
              <a:pPr/>
              <a:t>‹#›</a:t>
            </a:fld>
            <a:endParaRPr lang="en-GB" dirty="0"/>
          </a:p>
        </p:txBody>
      </p:sp>
    </p:spTree>
    <p:extLst>
      <p:ext uri="{BB962C8B-B14F-4D97-AF65-F5344CB8AC3E}">
        <p14:creationId xmlns:p14="http://schemas.microsoft.com/office/powerpoint/2010/main" val="12178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327-A769-4A57-8C62-BE74E6A19826}"/>
              </a:ext>
            </a:extLst>
          </p:cNvPr>
          <p:cNvSpPr>
            <a:spLocks noGrp="1"/>
          </p:cNvSpPr>
          <p:nvPr>
            <p:ph type="title" hasCustomPrompt="1"/>
          </p:nvPr>
        </p:nvSpPr>
        <p:spPr>
          <a:xfrm>
            <a:off x="838200" y="12788"/>
            <a:ext cx="10515600" cy="566860"/>
          </a:xfrm>
        </p:spPr>
        <p:txBody>
          <a:bodyPr/>
          <a:lstStyle>
            <a:lvl1pPr algn="l">
              <a:defRPr/>
            </a:lvl1pPr>
          </a:lstStyle>
          <a:p>
            <a:r>
              <a:rPr lang="en-US" dirty="0"/>
              <a:t>Two Column Slide</a:t>
            </a:r>
          </a:p>
        </p:txBody>
      </p:sp>
      <p:sp>
        <p:nvSpPr>
          <p:cNvPr id="4" name="Slide Number Placeholder 3">
            <a:extLst>
              <a:ext uri="{FF2B5EF4-FFF2-40B4-BE49-F238E27FC236}">
                <a16:creationId xmlns:a16="http://schemas.microsoft.com/office/drawing/2014/main" id="{F47E9B16-8C8A-4D2A-AC93-5BE5EBFC4B87}"/>
              </a:ext>
            </a:extLst>
          </p:cNvPr>
          <p:cNvSpPr>
            <a:spLocks noGrp="1"/>
          </p:cNvSpPr>
          <p:nvPr>
            <p:ph type="sldNum" sz="quarter" idx="11"/>
          </p:nvPr>
        </p:nvSpPr>
        <p:spPr/>
        <p:txBody>
          <a:bodyPr/>
          <a:lstStyle/>
          <a:p>
            <a:fld id="{5555383D-DDC1-43E8-A776-68FB16C2D6BE}" type="slidenum">
              <a:rPr lang="en-GB" smtClean="0"/>
              <a:pPr/>
              <a:t>‹#›</a:t>
            </a:fld>
            <a:endParaRPr lang="en-GB" dirty="0"/>
          </a:p>
        </p:txBody>
      </p:sp>
      <p:sp>
        <p:nvSpPr>
          <p:cNvPr id="8" name="Content Placeholder 7">
            <a:extLst>
              <a:ext uri="{FF2B5EF4-FFF2-40B4-BE49-F238E27FC236}">
                <a16:creationId xmlns:a16="http://schemas.microsoft.com/office/drawing/2014/main" id="{BDCCE6EE-1D25-4754-A747-565D5626F989}"/>
              </a:ext>
            </a:extLst>
          </p:cNvPr>
          <p:cNvSpPr>
            <a:spLocks noGrp="1"/>
          </p:cNvSpPr>
          <p:nvPr>
            <p:ph sz="quarter" idx="12"/>
          </p:nvPr>
        </p:nvSpPr>
        <p:spPr>
          <a:xfrm>
            <a:off x="838200" y="1251047"/>
            <a:ext cx="5068078" cy="4673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B2441F43-7A8A-464E-8F81-B67C356CD74A}"/>
              </a:ext>
            </a:extLst>
          </p:cNvPr>
          <p:cNvSpPr>
            <a:spLocks noGrp="1"/>
          </p:cNvSpPr>
          <p:nvPr>
            <p:ph sz="quarter" idx="13"/>
          </p:nvPr>
        </p:nvSpPr>
        <p:spPr>
          <a:xfrm>
            <a:off x="6285724" y="1251047"/>
            <a:ext cx="5068078" cy="4673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475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909A-3AA3-4082-9CDF-72930FB01BFD}"/>
              </a:ext>
            </a:extLst>
          </p:cNvPr>
          <p:cNvSpPr>
            <a:spLocks noGrp="1"/>
          </p:cNvSpPr>
          <p:nvPr>
            <p:ph type="title" hasCustomPrompt="1"/>
          </p:nvPr>
        </p:nvSpPr>
        <p:spPr>
          <a:xfrm>
            <a:off x="838200" y="2943225"/>
            <a:ext cx="10515600" cy="971550"/>
          </a:xfrm>
        </p:spPr>
        <p:txBody>
          <a:bodyPr>
            <a:noAutofit/>
          </a:bodyPr>
          <a:lstStyle>
            <a:lvl1pPr>
              <a:defRPr sz="6000">
                <a:solidFill>
                  <a:schemeClr val="bg1"/>
                </a:solidFill>
              </a:defRPr>
            </a:lvl1pPr>
          </a:lstStyle>
          <a:p>
            <a:r>
              <a:rPr lang="en-US" dirty="0"/>
              <a:t>Divider</a:t>
            </a:r>
          </a:p>
        </p:txBody>
      </p:sp>
      <p:pic>
        <p:nvPicPr>
          <p:cNvPr id="8" name="Graphic 7">
            <a:extLst>
              <a:ext uri="{FF2B5EF4-FFF2-40B4-BE49-F238E27FC236}">
                <a16:creationId xmlns:a16="http://schemas.microsoft.com/office/drawing/2014/main" id="{C6B5EA1C-EEB9-4C84-9962-852F62F3498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49132"/>
          <a:stretch/>
        </p:blipFill>
        <p:spPr>
          <a:xfrm>
            <a:off x="5505450" y="6148683"/>
            <a:ext cx="1181100" cy="337474"/>
          </a:xfrm>
          <a:prstGeom prst="rect">
            <a:avLst/>
          </a:prstGeom>
        </p:spPr>
      </p:pic>
      <p:sp>
        <p:nvSpPr>
          <p:cNvPr id="10" name="Freeform: Shape 9">
            <a:extLst>
              <a:ext uri="{FF2B5EF4-FFF2-40B4-BE49-F238E27FC236}">
                <a16:creationId xmlns:a16="http://schemas.microsoft.com/office/drawing/2014/main" id="{47AB848B-84B6-4E12-8C37-FA0FB8BF1610}"/>
              </a:ext>
            </a:extLst>
          </p:cNvPr>
          <p:cNvSpPr/>
          <p:nvPr userDrawn="1"/>
        </p:nvSpPr>
        <p:spPr>
          <a:xfrm>
            <a:off x="2271710" y="-1186741"/>
            <a:ext cx="7648580" cy="9931268"/>
          </a:xfrm>
          <a:custGeom>
            <a:avLst/>
            <a:gdLst>
              <a:gd name="connsiteX0" fmla="*/ 269503 w 536898"/>
              <a:gd name="connsiteY0" fmla="*/ 79945 h 697133"/>
              <a:gd name="connsiteX1" fmla="*/ 479994 w 536898"/>
              <a:gd name="connsiteY1" fmla="*/ 385337 h 697133"/>
              <a:gd name="connsiteX2" fmla="*/ 430259 w 536898"/>
              <a:gd name="connsiteY2" fmla="*/ 627316 h 697133"/>
              <a:gd name="connsiteX3" fmla="*/ 60212 w 536898"/>
              <a:gd name="connsiteY3" fmla="*/ 601825 h 697133"/>
              <a:gd name="connsiteX4" fmla="*/ 454432 w 536898"/>
              <a:gd name="connsiteY4" fmla="*/ 409819 h 697133"/>
              <a:gd name="connsiteX5" fmla="*/ 269567 w 536898"/>
              <a:gd name="connsiteY5" fmla="*/ 121022 h 697133"/>
              <a:gd name="connsiteX6" fmla="*/ 269567 w 536898"/>
              <a:gd name="connsiteY6" fmla="*/ 120895 h 697133"/>
              <a:gd name="connsiteX7" fmla="*/ 94294 w 536898"/>
              <a:gd name="connsiteY7" fmla="*/ 402058 h 697133"/>
              <a:gd name="connsiteX8" fmla="*/ 239839 w 536898"/>
              <a:gd name="connsiteY8" fmla="*/ 547561 h 697133"/>
              <a:gd name="connsiteX9" fmla="*/ 379956 w 536898"/>
              <a:gd name="connsiteY9" fmla="*/ 432660 h 697133"/>
              <a:gd name="connsiteX10" fmla="*/ 269630 w 536898"/>
              <a:gd name="connsiteY10" fmla="*/ 207339 h 697133"/>
              <a:gd name="connsiteX11" fmla="*/ 139485 w 536898"/>
              <a:gd name="connsiteY11" fmla="*/ 471150 h 697133"/>
              <a:gd name="connsiteX12" fmla="*/ 269567 w 536898"/>
              <a:gd name="connsiteY12" fmla="*/ 164117 h 697133"/>
              <a:gd name="connsiteX13" fmla="*/ 402046 w 536898"/>
              <a:gd name="connsiteY13" fmla="*/ 357385 h 697133"/>
              <a:gd name="connsiteX14" fmla="*/ 239839 w 536898"/>
              <a:gd name="connsiteY14" fmla="*/ 577406 h 697133"/>
              <a:gd name="connsiteX15" fmla="*/ 107864 w 536898"/>
              <a:gd name="connsiteY15" fmla="*/ 517590 h 697133"/>
              <a:gd name="connsiteX16" fmla="*/ 81861 w 536898"/>
              <a:gd name="connsiteY16" fmla="*/ 315425 h 697133"/>
              <a:gd name="connsiteX17" fmla="*/ 269503 w 536898"/>
              <a:gd name="connsiteY17" fmla="*/ 79945 h 697133"/>
              <a:gd name="connsiteX18" fmla="*/ 269440 w 536898"/>
              <a:gd name="connsiteY18" fmla="*/ 0 h 697133"/>
              <a:gd name="connsiteX19" fmla="*/ 523291 w 536898"/>
              <a:gd name="connsiteY19" fmla="*/ 321671 h 697133"/>
              <a:gd name="connsiteX20" fmla="*/ 518999 w 536898"/>
              <a:gd name="connsiteY20" fmla="*/ 497903 h 697133"/>
              <a:gd name="connsiteX21" fmla="*/ 269377 w 536898"/>
              <a:gd name="connsiteY21" fmla="*/ 38679 h 697133"/>
              <a:gd name="connsiteX22" fmla="*/ 35660 w 536898"/>
              <a:gd name="connsiteY22" fmla="*/ 348362 h 697133"/>
              <a:gd name="connsiteX23" fmla="*/ 34713 w 536898"/>
              <a:gd name="connsiteY23" fmla="*/ 445027 h 697133"/>
              <a:gd name="connsiteX24" fmla="*/ 72014 w 536898"/>
              <a:gd name="connsiteY24" fmla="*/ 527937 h 697133"/>
              <a:gd name="connsiteX25" fmla="*/ 423947 w 536898"/>
              <a:gd name="connsiteY25" fmla="*/ 498597 h 697133"/>
              <a:gd name="connsiteX26" fmla="*/ 127430 w 536898"/>
              <a:gd name="connsiteY26" fmla="*/ 612614 h 697133"/>
              <a:gd name="connsiteX27" fmla="*/ 568 w 536898"/>
              <a:gd name="connsiteY27" fmla="*/ 377891 h 697133"/>
              <a:gd name="connsiteX28" fmla="*/ 269440 w 536898"/>
              <a:gd name="connsiteY28" fmla="*/ 0 h 69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6898" h="697133">
                <a:moveTo>
                  <a:pt x="269503" y="79945"/>
                </a:moveTo>
                <a:cubicBezTo>
                  <a:pt x="358560" y="159890"/>
                  <a:pt x="450961" y="266903"/>
                  <a:pt x="479994" y="385337"/>
                </a:cubicBezTo>
                <a:cubicBezTo>
                  <a:pt x="501643" y="473737"/>
                  <a:pt x="491039" y="559865"/>
                  <a:pt x="430259" y="627316"/>
                </a:cubicBezTo>
                <a:cubicBezTo>
                  <a:pt x="339246" y="728399"/>
                  <a:pt x="136266" y="719565"/>
                  <a:pt x="60212" y="601825"/>
                </a:cubicBezTo>
                <a:cubicBezTo>
                  <a:pt x="229362" y="749410"/>
                  <a:pt x="505051" y="655016"/>
                  <a:pt x="454432" y="409819"/>
                </a:cubicBezTo>
                <a:cubicBezTo>
                  <a:pt x="430890" y="295676"/>
                  <a:pt x="349408" y="197243"/>
                  <a:pt x="269567" y="121022"/>
                </a:cubicBezTo>
                <a:lnTo>
                  <a:pt x="269567" y="120895"/>
                </a:lnTo>
                <a:cubicBezTo>
                  <a:pt x="195784" y="187589"/>
                  <a:pt x="94294" y="301354"/>
                  <a:pt x="94294" y="402058"/>
                </a:cubicBezTo>
                <a:cubicBezTo>
                  <a:pt x="94294" y="482381"/>
                  <a:pt x="159430" y="547561"/>
                  <a:pt x="239839" y="547561"/>
                </a:cubicBezTo>
                <a:cubicBezTo>
                  <a:pt x="322268" y="547561"/>
                  <a:pt x="372571" y="497588"/>
                  <a:pt x="379956" y="432660"/>
                </a:cubicBezTo>
                <a:cubicBezTo>
                  <a:pt x="392011" y="326530"/>
                  <a:pt x="269630" y="211756"/>
                  <a:pt x="269630" y="207339"/>
                </a:cubicBezTo>
                <a:cubicBezTo>
                  <a:pt x="201970" y="279333"/>
                  <a:pt x="146554" y="372655"/>
                  <a:pt x="139485" y="471150"/>
                </a:cubicBezTo>
                <a:cubicBezTo>
                  <a:pt x="87289" y="376188"/>
                  <a:pt x="187958" y="245892"/>
                  <a:pt x="269567" y="164117"/>
                </a:cubicBezTo>
                <a:cubicBezTo>
                  <a:pt x="317597" y="212198"/>
                  <a:pt x="378820" y="283813"/>
                  <a:pt x="402046" y="357385"/>
                </a:cubicBezTo>
                <a:cubicBezTo>
                  <a:pt x="439537" y="476198"/>
                  <a:pt x="362788" y="577406"/>
                  <a:pt x="239839" y="577406"/>
                </a:cubicBezTo>
                <a:cubicBezTo>
                  <a:pt x="189283" y="577469"/>
                  <a:pt x="141126" y="555638"/>
                  <a:pt x="107864" y="517590"/>
                </a:cubicBezTo>
                <a:cubicBezTo>
                  <a:pt x="56488" y="459035"/>
                  <a:pt x="54910" y="384959"/>
                  <a:pt x="81861" y="315425"/>
                </a:cubicBezTo>
                <a:cubicBezTo>
                  <a:pt x="117016" y="224817"/>
                  <a:pt x="198751" y="143043"/>
                  <a:pt x="269503" y="79945"/>
                </a:cubicBezTo>
                <a:close/>
                <a:moveTo>
                  <a:pt x="269440" y="0"/>
                </a:moveTo>
                <a:cubicBezTo>
                  <a:pt x="361084" y="73761"/>
                  <a:pt x="487694" y="208348"/>
                  <a:pt x="523291" y="321671"/>
                </a:cubicBezTo>
                <a:cubicBezTo>
                  <a:pt x="541216" y="378712"/>
                  <a:pt x="543046" y="438654"/>
                  <a:pt x="518999" y="497903"/>
                </a:cubicBezTo>
                <a:cubicBezTo>
                  <a:pt x="532948" y="295738"/>
                  <a:pt x="395103" y="147901"/>
                  <a:pt x="269377" y="38679"/>
                </a:cubicBezTo>
                <a:cubicBezTo>
                  <a:pt x="176597" y="116100"/>
                  <a:pt x="59959" y="231505"/>
                  <a:pt x="35660" y="348362"/>
                </a:cubicBezTo>
                <a:cubicBezTo>
                  <a:pt x="28780" y="381362"/>
                  <a:pt x="28338" y="413857"/>
                  <a:pt x="34713" y="445027"/>
                </a:cubicBezTo>
                <a:cubicBezTo>
                  <a:pt x="40898" y="475062"/>
                  <a:pt x="53648" y="503329"/>
                  <a:pt x="72014" y="527937"/>
                </a:cubicBezTo>
                <a:cubicBezTo>
                  <a:pt x="159682" y="645741"/>
                  <a:pt x="357991" y="638358"/>
                  <a:pt x="423947" y="498597"/>
                </a:cubicBezTo>
                <a:cubicBezTo>
                  <a:pt x="399711" y="638989"/>
                  <a:pt x="241732" y="669970"/>
                  <a:pt x="127430" y="612614"/>
                </a:cubicBezTo>
                <a:cubicBezTo>
                  <a:pt x="37932" y="567689"/>
                  <a:pt x="-5555" y="477270"/>
                  <a:pt x="568" y="377891"/>
                </a:cubicBezTo>
                <a:cubicBezTo>
                  <a:pt x="9845" y="226583"/>
                  <a:pt x="157410" y="94142"/>
                  <a:pt x="269440" y="0"/>
                </a:cubicBezTo>
                <a:close/>
              </a:path>
            </a:pathLst>
          </a:custGeom>
          <a:solidFill>
            <a:schemeClr val="bg1">
              <a:alpha val="4000"/>
            </a:schemeClr>
          </a:solidFill>
          <a:ln w="321" cap="flat">
            <a:noFill/>
            <a:prstDash val="solid"/>
            <a:miter/>
          </a:ln>
        </p:spPr>
        <p:txBody>
          <a:bodyPr rtlCol="0" anchor="ctr"/>
          <a:lstStyle/>
          <a:p>
            <a:endParaRPr lang="en-GB" dirty="0"/>
          </a:p>
        </p:txBody>
      </p:sp>
      <p:sp>
        <p:nvSpPr>
          <p:cNvPr id="4" name="Slide Number Placeholder 3">
            <a:extLst>
              <a:ext uri="{FF2B5EF4-FFF2-40B4-BE49-F238E27FC236}">
                <a16:creationId xmlns:a16="http://schemas.microsoft.com/office/drawing/2014/main" id="{F52266E6-B164-4AE8-B002-4C216C49AB5B}"/>
              </a:ext>
            </a:extLst>
          </p:cNvPr>
          <p:cNvSpPr>
            <a:spLocks noGrp="1"/>
          </p:cNvSpPr>
          <p:nvPr>
            <p:ph type="sldNum" sz="quarter" idx="11"/>
          </p:nvPr>
        </p:nvSpPr>
        <p:spPr/>
        <p:txBody>
          <a:bodyPr/>
          <a:lstStyle>
            <a:lvl1pPr>
              <a:defRPr>
                <a:solidFill>
                  <a:schemeClr val="bg1"/>
                </a:solidFill>
              </a:defRPr>
            </a:lvl1pPr>
          </a:lstStyle>
          <a:p>
            <a:fld id="{5555383D-DDC1-43E8-A776-68FB16C2D6BE}" type="slidenum">
              <a:rPr lang="en-GB" smtClean="0"/>
              <a:pPr/>
              <a:t>‹#›</a:t>
            </a:fld>
            <a:endParaRPr lang="en-GB" dirty="0"/>
          </a:p>
        </p:txBody>
      </p:sp>
    </p:spTree>
    <p:extLst>
      <p:ext uri="{BB962C8B-B14F-4D97-AF65-F5344CB8AC3E}">
        <p14:creationId xmlns:p14="http://schemas.microsoft.com/office/powerpoint/2010/main" val="235050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ver Slide - V1">
    <p:bg>
      <p:bgPr>
        <a:solidFill>
          <a:schemeClr val="bg1"/>
        </a:solidFill>
        <a:effectLst/>
      </p:bgPr>
    </p:bg>
    <p:spTree>
      <p:nvGrpSpPr>
        <p:cNvPr id="1" name=""/>
        <p:cNvGrpSpPr/>
        <p:nvPr/>
      </p:nvGrpSpPr>
      <p:grpSpPr>
        <a:xfrm>
          <a:off x="0" y="0"/>
          <a:ext cx="0" cy="0"/>
          <a:chOff x="0" y="0"/>
          <a:chExt cx="0" cy="0"/>
        </a:xfrm>
      </p:grpSpPr>
      <p:pic>
        <p:nvPicPr>
          <p:cNvPr id="4" name="Picture 3" descr="Water droplets on a blue surface&#10;&#10;Description automatically generated with medium confidence">
            <a:extLst>
              <a:ext uri="{FF2B5EF4-FFF2-40B4-BE49-F238E27FC236}">
                <a16:creationId xmlns:a16="http://schemas.microsoft.com/office/drawing/2014/main" id="{79203E64-45BA-4D8E-977D-F8701FB02140}"/>
              </a:ext>
            </a:extLst>
          </p:cNvPr>
          <p:cNvPicPr>
            <a:picLocks noChangeAspect="1"/>
          </p:cNvPicPr>
          <p:nvPr userDrawn="1"/>
        </p:nvPicPr>
        <p:blipFill>
          <a:blip r:embed="rId2"/>
          <a:stretch>
            <a:fillRect/>
          </a:stretch>
        </p:blipFill>
        <p:spPr>
          <a:xfrm>
            <a:off x="0" y="1447800"/>
            <a:ext cx="12192000" cy="5410200"/>
          </a:xfrm>
          <a:prstGeom prst="rect">
            <a:avLst/>
          </a:prstGeom>
        </p:spPr>
      </p:pic>
      <p:sp>
        <p:nvSpPr>
          <p:cNvPr id="3" name="Text Placeholder 2">
            <a:extLst>
              <a:ext uri="{FF2B5EF4-FFF2-40B4-BE49-F238E27FC236}">
                <a16:creationId xmlns:a16="http://schemas.microsoft.com/office/drawing/2014/main" id="{FD307590-BD92-D14D-896B-C2AA617FC97D}"/>
              </a:ext>
            </a:extLst>
          </p:cNvPr>
          <p:cNvSpPr>
            <a:spLocks noGrp="1"/>
          </p:cNvSpPr>
          <p:nvPr>
            <p:ph type="body" sz="quarter" idx="12" hasCustomPrompt="1"/>
          </p:nvPr>
        </p:nvSpPr>
        <p:spPr>
          <a:xfrm>
            <a:off x="547104" y="3323029"/>
            <a:ext cx="11015481" cy="403189"/>
          </a:xfrm>
          <a:prstGeom prst="rect">
            <a:avLst/>
          </a:prstGeom>
        </p:spPr>
        <p:txBody>
          <a:bodyPr lIns="0" tIns="0" rIns="0" bIns="0">
            <a:noAutofit/>
          </a:bodyPr>
          <a:lstStyle>
            <a:lvl1pPr marL="0" indent="0">
              <a:buNone/>
              <a:defRPr sz="2400" b="1" i="0">
                <a:solidFill>
                  <a:schemeClr val="bg1"/>
                </a:solidFill>
                <a:latin typeface="+mj-lt"/>
                <a:cs typeface="Arial" panose="020B0604020202020204" pitchFamily="34" charset="0"/>
              </a:defRPr>
            </a:lvl1pPr>
          </a:lstStyle>
          <a:p>
            <a:pPr lvl="0"/>
            <a:r>
              <a:rPr lang="en-US" dirty="0"/>
              <a:t>Topic Area: </a:t>
            </a:r>
          </a:p>
        </p:txBody>
      </p:sp>
      <p:sp>
        <p:nvSpPr>
          <p:cNvPr id="5" name="Text Placeholder 4">
            <a:extLst>
              <a:ext uri="{FF2B5EF4-FFF2-40B4-BE49-F238E27FC236}">
                <a16:creationId xmlns:a16="http://schemas.microsoft.com/office/drawing/2014/main" id="{E85157B9-A56A-9241-A4A6-116D9828421F}"/>
              </a:ext>
            </a:extLst>
          </p:cNvPr>
          <p:cNvSpPr>
            <a:spLocks noGrp="1"/>
          </p:cNvSpPr>
          <p:nvPr>
            <p:ph type="body" sz="quarter" idx="13" hasCustomPrompt="1"/>
          </p:nvPr>
        </p:nvSpPr>
        <p:spPr>
          <a:xfrm>
            <a:off x="547868" y="2302647"/>
            <a:ext cx="11015481" cy="881683"/>
          </a:xfrm>
          <a:prstGeom prst="rect">
            <a:avLst/>
          </a:prstGeom>
        </p:spPr>
        <p:txBody>
          <a:bodyPr lIns="0" tIns="0" rIns="0" bIns="0">
            <a:noAutofit/>
          </a:bodyPr>
          <a:lstStyle>
            <a:lvl1pPr marL="0" indent="0">
              <a:buNone/>
              <a:defRPr sz="4800" b="1" i="0">
                <a:solidFill>
                  <a:schemeClr val="bg1"/>
                </a:solidFill>
                <a:latin typeface="+mj-lt"/>
                <a:cs typeface="Arial" panose="020B0604020202020204" pitchFamily="34" charset="0"/>
              </a:defRPr>
            </a:lvl1pPr>
          </a:lstStyle>
          <a:p>
            <a:r>
              <a:rPr lang="en-US" dirty="0"/>
              <a:t>Project Title</a:t>
            </a:r>
          </a:p>
        </p:txBody>
      </p:sp>
      <p:sp>
        <p:nvSpPr>
          <p:cNvPr id="19" name="Rectangle 18">
            <a:extLst>
              <a:ext uri="{FF2B5EF4-FFF2-40B4-BE49-F238E27FC236}">
                <a16:creationId xmlns:a16="http://schemas.microsoft.com/office/drawing/2014/main" id="{5017A98B-0865-2E49-9C7F-A7A3AEFA8A0E}"/>
              </a:ext>
            </a:extLst>
          </p:cNvPr>
          <p:cNvSpPr/>
          <p:nvPr userDrawn="1"/>
        </p:nvSpPr>
        <p:spPr>
          <a:xfrm>
            <a:off x="3509952" y="519280"/>
            <a:ext cx="4538800" cy="584775"/>
          </a:xfrm>
          <a:prstGeom prst="rect">
            <a:avLst/>
          </a:prstGeom>
        </p:spPr>
        <p:txBody>
          <a:bodyPr wrap="square" lIns="0" tIns="0" rIns="0" bIns="0">
            <a:spAutoFit/>
          </a:bodyPr>
          <a:lstStyle/>
          <a:p>
            <a:pPr>
              <a:lnSpc>
                <a:spcPct val="100000"/>
              </a:lnSpc>
            </a:pPr>
            <a:r>
              <a:rPr lang="en-US" sz="1900" b="0" i="0" dirty="0">
                <a:solidFill>
                  <a:srgbClr val="0070C0"/>
                </a:solidFill>
                <a:latin typeface="Arial" panose="020B0604020202020204" pitchFamily="34" charset="0"/>
                <a:cs typeface="Arial" panose="020B0604020202020204" pitchFamily="34" charset="0"/>
              </a:rPr>
              <a:t>National Alliance </a:t>
            </a:r>
          </a:p>
          <a:p>
            <a:pPr>
              <a:lnSpc>
                <a:spcPct val="100000"/>
              </a:lnSpc>
            </a:pPr>
            <a:r>
              <a:rPr lang="en-US" sz="1900" b="0" i="0" dirty="0">
                <a:solidFill>
                  <a:srgbClr val="0070C0"/>
                </a:solidFill>
                <a:latin typeface="Arial" panose="020B0604020202020204" pitchFamily="34" charset="0"/>
                <a:cs typeface="Arial" panose="020B0604020202020204" pitchFamily="34" charset="0"/>
              </a:rPr>
              <a:t>for Water Innovation</a:t>
            </a:r>
          </a:p>
        </p:txBody>
      </p:sp>
      <p:sp>
        <p:nvSpPr>
          <p:cNvPr id="15" name="Text Placeholder 2">
            <a:extLst>
              <a:ext uri="{FF2B5EF4-FFF2-40B4-BE49-F238E27FC236}">
                <a16:creationId xmlns:a16="http://schemas.microsoft.com/office/drawing/2014/main" id="{FD3E757F-8DC4-2545-9D2D-5A142E8CF7DE}"/>
              </a:ext>
            </a:extLst>
          </p:cNvPr>
          <p:cNvSpPr>
            <a:spLocks noGrp="1"/>
          </p:cNvSpPr>
          <p:nvPr>
            <p:ph type="body" sz="quarter" idx="16" hasCustomPrompt="1"/>
          </p:nvPr>
        </p:nvSpPr>
        <p:spPr>
          <a:xfrm>
            <a:off x="547105" y="5032559"/>
            <a:ext cx="5654761" cy="848124"/>
          </a:xfrm>
          <a:prstGeom prst="rect">
            <a:avLst/>
          </a:prstGeom>
        </p:spPr>
        <p:txBody>
          <a:bodyPr lIns="0" tIns="0" rIns="0" bIns="0">
            <a:noAutofit/>
          </a:bodyPr>
          <a:lstStyle>
            <a:lvl1pPr marL="0" indent="0">
              <a:buNone/>
              <a:defRPr sz="1800" b="1" i="0">
                <a:solidFill>
                  <a:schemeClr val="bg1"/>
                </a:solidFill>
                <a:latin typeface="+mj-lt"/>
                <a:cs typeface="Arial" panose="020B0604020202020204" pitchFamily="34" charset="0"/>
              </a:defRPr>
            </a:lvl1pPr>
          </a:lstStyle>
          <a:p>
            <a:r>
              <a:rPr lang="en-US" dirty="0"/>
              <a:t>Presenter First Name, Last Name</a:t>
            </a:r>
            <a:br>
              <a:rPr lang="en-US" dirty="0"/>
            </a:br>
            <a:r>
              <a:rPr lang="en-US" dirty="0"/>
              <a:t>Organization</a:t>
            </a:r>
          </a:p>
        </p:txBody>
      </p:sp>
      <p:pic>
        <p:nvPicPr>
          <p:cNvPr id="12" name="Graphic 11">
            <a:extLst>
              <a:ext uri="{FF2B5EF4-FFF2-40B4-BE49-F238E27FC236}">
                <a16:creationId xmlns:a16="http://schemas.microsoft.com/office/drawing/2014/main" id="{2E574779-68DB-3749-BF3A-E5E988B74DC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9132"/>
          <a:stretch/>
        </p:blipFill>
        <p:spPr>
          <a:xfrm>
            <a:off x="547105" y="420504"/>
            <a:ext cx="2630095" cy="751492"/>
          </a:xfrm>
          <a:prstGeom prst="rect">
            <a:avLst/>
          </a:prstGeom>
        </p:spPr>
      </p:pic>
    </p:spTree>
    <p:extLst>
      <p:ext uri="{BB962C8B-B14F-4D97-AF65-F5344CB8AC3E}">
        <p14:creationId xmlns:p14="http://schemas.microsoft.com/office/powerpoint/2010/main" val="13420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Slide - V1">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2C4D39-7BCA-45C0-B341-735B177FBD29}"/>
              </a:ext>
            </a:extLst>
          </p:cNvPr>
          <p:cNvPicPr>
            <a:picLocks noChangeAspect="1"/>
          </p:cNvPicPr>
          <p:nvPr userDrawn="1"/>
        </p:nvPicPr>
        <p:blipFill>
          <a:blip r:embed="rId2"/>
          <a:stretch>
            <a:fillRect/>
          </a:stretch>
        </p:blipFill>
        <p:spPr>
          <a:xfrm>
            <a:off x="0" y="0"/>
            <a:ext cx="6146800" cy="6858000"/>
          </a:xfrm>
          <a:prstGeom prst="rect">
            <a:avLst/>
          </a:prstGeom>
        </p:spPr>
      </p:pic>
      <p:sp>
        <p:nvSpPr>
          <p:cNvPr id="5" name="Text Placeholder 4">
            <a:extLst>
              <a:ext uri="{FF2B5EF4-FFF2-40B4-BE49-F238E27FC236}">
                <a16:creationId xmlns:a16="http://schemas.microsoft.com/office/drawing/2014/main" id="{E85157B9-A56A-9241-A4A6-116D9828421F}"/>
              </a:ext>
            </a:extLst>
          </p:cNvPr>
          <p:cNvSpPr>
            <a:spLocks noGrp="1"/>
          </p:cNvSpPr>
          <p:nvPr>
            <p:ph type="body" sz="quarter" idx="13" hasCustomPrompt="1"/>
          </p:nvPr>
        </p:nvSpPr>
        <p:spPr>
          <a:xfrm>
            <a:off x="6847069" y="2694944"/>
            <a:ext cx="4735331" cy="1283553"/>
          </a:xfrm>
          <a:prstGeom prst="rect">
            <a:avLst/>
          </a:prstGeom>
        </p:spPr>
        <p:txBody>
          <a:bodyPr lIns="0" tIns="0" rIns="0" bIns="0">
            <a:noAutofit/>
          </a:bodyPr>
          <a:lstStyle>
            <a:lvl1pPr marL="0" indent="0" algn="ctr">
              <a:buNone/>
              <a:defRPr sz="4800" b="1" i="0">
                <a:solidFill>
                  <a:schemeClr val="accent1"/>
                </a:solidFill>
                <a:latin typeface="+mj-lt"/>
                <a:cs typeface="Arial" panose="020B0604020202020204" pitchFamily="34" charset="0"/>
              </a:defRPr>
            </a:lvl1pPr>
          </a:lstStyle>
          <a:p>
            <a:r>
              <a:rPr lang="en-US" dirty="0"/>
              <a:t>Questions</a:t>
            </a:r>
          </a:p>
        </p:txBody>
      </p:sp>
      <p:pic>
        <p:nvPicPr>
          <p:cNvPr id="16" name="Graphic 15">
            <a:extLst>
              <a:ext uri="{FF2B5EF4-FFF2-40B4-BE49-F238E27FC236}">
                <a16:creationId xmlns:a16="http://schemas.microsoft.com/office/drawing/2014/main" id="{01B5151C-3005-4077-8D05-521291409758}"/>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r="49132"/>
          <a:stretch/>
        </p:blipFill>
        <p:spPr>
          <a:xfrm>
            <a:off x="547869" y="1676825"/>
            <a:ext cx="3101060" cy="886060"/>
          </a:xfrm>
          <a:prstGeom prst="rect">
            <a:avLst/>
          </a:prstGeom>
        </p:spPr>
      </p:pic>
    </p:spTree>
    <p:extLst>
      <p:ext uri="{BB962C8B-B14F-4D97-AF65-F5344CB8AC3E}">
        <p14:creationId xmlns:p14="http://schemas.microsoft.com/office/powerpoint/2010/main" val="112038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262539E-211D-4D42-A2B1-6806B1D5AB7C}"/>
              </a:ext>
            </a:extLst>
          </p:cNvPr>
          <p:cNvSpPr>
            <a:spLocks noGrp="1"/>
          </p:cNvSpPr>
          <p:nvPr>
            <p:ph type="sldNum" sz="quarter" idx="4"/>
          </p:nvPr>
        </p:nvSpPr>
        <p:spPr>
          <a:xfrm>
            <a:off x="11353800" y="6356350"/>
            <a:ext cx="838200" cy="365125"/>
          </a:xfrm>
          <a:prstGeom prst="rect">
            <a:avLst/>
          </a:prstGeom>
        </p:spPr>
        <p:txBody>
          <a:bodyPr vert="horz" lIns="91440" tIns="45720" rIns="91440" bIns="45720" rtlCol="0" anchor="ctr"/>
          <a:lstStyle>
            <a:lvl1pPr algn="ctr">
              <a:defRPr sz="1600">
                <a:solidFill>
                  <a:schemeClr val="accent1">
                    <a:lumMod val="50000"/>
                  </a:schemeClr>
                </a:solidFill>
              </a:defRPr>
            </a:lvl1pPr>
          </a:lstStyle>
          <a:p>
            <a:fld id="{5555383D-DDC1-43E8-A776-68FB16C2D6BE}" type="slidenum">
              <a:rPr lang="en-GB" smtClean="0"/>
              <a:pPr/>
              <a:t>‹#›</a:t>
            </a:fld>
            <a:endParaRPr lang="en-GB" dirty="0"/>
          </a:p>
        </p:txBody>
      </p:sp>
      <p:pic>
        <p:nvPicPr>
          <p:cNvPr id="7" name="Graphic 6">
            <a:extLst>
              <a:ext uri="{FF2B5EF4-FFF2-40B4-BE49-F238E27FC236}">
                <a16:creationId xmlns:a16="http://schemas.microsoft.com/office/drawing/2014/main" id="{55D79650-B4B9-4836-BACE-07253683EBFB}"/>
              </a:ext>
            </a:extLst>
          </p:cNvPr>
          <p:cNvPicPr>
            <a:picLocks noChangeAspect="1"/>
          </p:cNvPicPr>
          <p:nvPr userDrawn="1"/>
        </p:nvPicPr>
        <p:blipFill rotWithShape="1">
          <a:blip r:embed="rId7">
            <a:extLst>
              <a:ext uri="{96DAC541-7B7A-43D3-8B79-37D633B846F1}">
                <asvg:svgBlip xmlns:asvg="http://schemas.microsoft.com/office/drawing/2016/SVG/main" r:embed="rId8"/>
              </a:ext>
            </a:extLst>
          </a:blip>
          <a:srcRect r="49132"/>
          <a:stretch/>
        </p:blipFill>
        <p:spPr>
          <a:xfrm>
            <a:off x="316801" y="6389934"/>
            <a:ext cx="1042798" cy="297957"/>
          </a:xfrm>
          <a:prstGeom prst="rect">
            <a:avLst/>
          </a:prstGeom>
        </p:spPr>
      </p:pic>
      <p:sp>
        <p:nvSpPr>
          <p:cNvPr id="8" name="Rectangle 7">
            <a:extLst>
              <a:ext uri="{FF2B5EF4-FFF2-40B4-BE49-F238E27FC236}">
                <a16:creationId xmlns:a16="http://schemas.microsoft.com/office/drawing/2014/main" id="{BD341BE8-1BCB-45D0-B7A5-DAAFC279AF0E}"/>
              </a:ext>
            </a:extLst>
          </p:cNvPr>
          <p:cNvSpPr/>
          <p:nvPr userDrawn="1"/>
        </p:nvSpPr>
        <p:spPr>
          <a:xfrm flipV="1">
            <a:off x="0" y="6812281"/>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DA4103E-C348-4047-B81F-DA3514EC90E7}"/>
              </a:ext>
            </a:extLst>
          </p:cNvPr>
          <p:cNvSpPr>
            <a:spLocks noGrp="1"/>
          </p:cNvSpPr>
          <p:nvPr>
            <p:ph type="title"/>
          </p:nvPr>
        </p:nvSpPr>
        <p:spPr>
          <a:xfrm>
            <a:off x="838200" y="365126"/>
            <a:ext cx="10515600" cy="56686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5CD5B36-5B4A-4C1D-ACC7-3119748AAE90}"/>
              </a:ext>
            </a:extLst>
          </p:cNvPr>
          <p:cNvSpPr>
            <a:spLocks noGrp="1"/>
          </p:cNvSpPr>
          <p:nvPr>
            <p:ph type="body" idx="1"/>
          </p:nvPr>
        </p:nvSpPr>
        <p:spPr>
          <a:xfrm>
            <a:off x="838200" y="1125415"/>
            <a:ext cx="10515600" cy="50515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5039345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67" r:id="rId4"/>
    <p:sldLayoutId id="2147483674" r:id="rId5"/>
  </p:sldLayoutIdLst>
  <p:hf hdr="0" ftr="0" dt="0"/>
  <p:txStyles>
    <p:titleStyle>
      <a:lvl1pPr algn="ctr" defTabSz="914400" rtl="0" eaLnBrk="1" latinLnBrk="0" hangingPunct="1">
        <a:lnSpc>
          <a:spcPct val="90000"/>
        </a:lnSpc>
        <a:spcBef>
          <a:spcPct val="0"/>
        </a:spcBef>
        <a:buNone/>
        <a:defRPr sz="3600" b="1" kern="1200">
          <a:solidFill>
            <a:schemeClr val="accent1">
              <a:lumMod val="50000"/>
            </a:schemeClr>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accent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accent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accent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mailto:adam.atia@netl.doe.gov" TargetMode="External"/><Relationship Id="rId3" Type="http://schemas.openxmlformats.org/officeDocument/2006/relationships/image" Target="../media/image11.png"/><Relationship Id="rId7" Type="http://schemas.openxmlformats.org/officeDocument/2006/relationships/hyperlink" Target="mailto:watertap-support@lbl.gov"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mailto:watertap-contact@lbl.gov" TargetMode="External"/><Relationship Id="rId5" Type="http://schemas.openxmlformats.org/officeDocument/2006/relationships/hyperlink" Target="https://github.com/watertap-org/watertap" TargetMode="Externa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atlassian.com/git/tutorials" TargetMode="External"/><Relationship Id="rId3" Type="http://schemas.openxmlformats.org/officeDocument/2006/relationships/hyperlink" Target="https://guides.github.com/introduction/flow/" TargetMode="External"/><Relationship Id="rId7" Type="http://schemas.openxmlformats.org/officeDocument/2006/relationships/hyperlink" Target="https://www.youtube.com/githubguides" TargetMode="External"/><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2.xml"/><Relationship Id="rId6" Type="http://schemas.openxmlformats.org/officeDocument/2006/relationships/hyperlink" Target="https://guides.github.com/introduction/git-handbook/" TargetMode="External"/><Relationship Id="rId5" Type="http://schemas.openxmlformats.org/officeDocument/2006/relationships/hyperlink" Target="https://docs.github.com/en" TargetMode="External"/><Relationship Id="rId4" Type="http://schemas.openxmlformats.org/officeDocument/2006/relationships/hyperlink" Target="https://guides.github.com/activities/fork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4C7C0AFC-959A-2843-8140-8F46A3042F8E}"/>
              </a:ext>
            </a:extLst>
          </p:cNvPr>
          <p:cNvSpPr>
            <a:spLocks noGrp="1"/>
          </p:cNvSpPr>
          <p:nvPr>
            <p:ph type="body" sz="quarter" idx="13"/>
          </p:nvPr>
        </p:nvSpPr>
        <p:spPr>
          <a:xfrm>
            <a:off x="547868" y="2302648"/>
            <a:ext cx="11015481" cy="1215350"/>
          </a:xfrm>
        </p:spPr>
        <p:txBody>
          <a:bodyPr vert="horz" lIns="0" tIns="0" rIns="0" bIns="0" rtlCol="0" anchor="t">
            <a:noAutofit/>
          </a:bodyPr>
          <a:lstStyle/>
          <a:p>
            <a:r>
              <a:rPr lang="en-US" dirty="0">
                <a:latin typeface="Arial"/>
                <a:cs typeface="Arial"/>
              </a:rPr>
              <a:t>GitHub 101 for </a:t>
            </a:r>
            <a:r>
              <a:rPr lang="en-US" dirty="0" err="1">
                <a:latin typeface="Arial"/>
                <a:cs typeface="Arial"/>
              </a:rPr>
              <a:t>WaterTAP</a:t>
            </a:r>
            <a:r>
              <a:rPr lang="en-US" dirty="0">
                <a:latin typeface="Arial"/>
                <a:cs typeface="Arial"/>
              </a:rPr>
              <a:t> Academy</a:t>
            </a:r>
            <a:endParaRPr lang="en-US" dirty="0">
              <a:latin typeface="Arial" panose="020B0604020202020204" pitchFamily="34" charset="0"/>
            </a:endParaRPr>
          </a:p>
          <a:p>
            <a:r>
              <a:rPr lang="en-US" sz="2000" dirty="0">
                <a:latin typeface="Arial" panose="020B0604020202020204" pitchFamily="34" charset="0"/>
              </a:rPr>
              <a:t>Principles and Best Practices</a:t>
            </a:r>
          </a:p>
          <a:p>
            <a:endParaRPr lang="en-US" sz="2000" dirty="0">
              <a:latin typeface="Arial" panose="020B0604020202020204" pitchFamily="34" charset="0"/>
            </a:endParaRPr>
          </a:p>
        </p:txBody>
      </p:sp>
      <p:sp>
        <p:nvSpPr>
          <p:cNvPr id="4" name="Text Placeholder 3">
            <a:extLst>
              <a:ext uri="{FF2B5EF4-FFF2-40B4-BE49-F238E27FC236}">
                <a16:creationId xmlns:a16="http://schemas.microsoft.com/office/drawing/2014/main" id="{B8E4B84F-7AE3-FF4A-B47B-84FBDF8BD410}"/>
              </a:ext>
            </a:extLst>
          </p:cNvPr>
          <p:cNvSpPr>
            <a:spLocks noGrp="1"/>
          </p:cNvSpPr>
          <p:nvPr>
            <p:ph type="body" sz="quarter" idx="16"/>
          </p:nvPr>
        </p:nvSpPr>
        <p:spPr>
          <a:xfrm>
            <a:off x="100790" y="6457367"/>
            <a:ext cx="11022378" cy="400633"/>
          </a:xfrm>
        </p:spPr>
        <p:txBody>
          <a:bodyPr vert="horz" lIns="0" tIns="0" rIns="0" bIns="0" rtlCol="0" anchor="t">
            <a:noAutofit/>
          </a:bodyPr>
          <a:lstStyle/>
          <a:p>
            <a:r>
              <a:rPr lang="en-US" sz="1800" dirty="0" err="1">
                <a:solidFill>
                  <a:schemeClr val="bg1"/>
                </a:solidFill>
              </a:rPr>
              <a:t>WaterTAP</a:t>
            </a:r>
            <a:r>
              <a:rPr lang="en-US" sz="1800" dirty="0">
                <a:solidFill>
                  <a:schemeClr val="bg1"/>
                </a:solidFill>
              </a:rPr>
              <a:t> Academy 2025</a:t>
            </a:r>
          </a:p>
        </p:txBody>
      </p:sp>
    </p:spTree>
    <p:extLst>
      <p:ext uri="{BB962C8B-B14F-4D97-AF65-F5344CB8AC3E}">
        <p14:creationId xmlns:p14="http://schemas.microsoft.com/office/powerpoint/2010/main" val="304943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DA3919-BF7F-AE69-5D04-FD862D996060}"/>
              </a:ext>
            </a:extLst>
          </p:cNvPr>
          <p:cNvSpPr>
            <a:spLocks noGrp="1"/>
          </p:cNvSpPr>
          <p:nvPr>
            <p:ph type="sldNum" sz="quarter" idx="11"/>
          </p:nvPr>
        </p:nvSpPr>
        <p:spPr/>
        <p:txBody>
          <a:bodyPr/>
          <a:lstStyle/>
          <a:p>
            <a:fld id="{5555383D-DDC1-43E8-A776-68FB16C2D6BE}" type="slidenum">
              <a:rPr lang="en-GB" smtClean="0"/>
              <a:pPr/>
              <a:t>10</a:t>
            </a:fld>
            <a:endParaRPr lang="en-GB" dirty="0"/>
          </a:p>
        </p:txBody>
      </p:sp>
      <p:sp>
        <p:nvSpPr>
          <p:cNvPr id="5" name="TextBox 4">
            <a:extLst>
              <a:ext uri="{FF2B5EF4-FFF2-40B4-BE49-F238E27FC236}">
                <a16:creationId xmlns:a16="http://schemas.microsoft.com/office/drawing/2014/main" id="{7ADA7CAF-8399-C4DF-52F7-2F449FA15C7E}"/>
              </a:ext>
            </a:extLst>
          </p:cNvPr>
          <p:cNvSpPr txBox="1"/>
          <p:nvPr/>
        </p:nvSpPr>
        <p:spPr>
          <a:xfrm>
            <a:off x="136403" y="1779698"/>
            <a:ext cx="11513470" cy="2308324"/>
          </a:xfrm>
          <a:prstGeom prst="rect">
            <a:avLst/>
          </a:prstGeom>
          <a:noFill/>
        </p:spPr>
        <p:txBody>
          <a:bodyPr wrap="square" lIns="91440" tIns="45720" rIns="91440" bIns="45720" anchor="t">
            <a:spAutoFit/>
          </a:bodyPr>
          <a:lstStyle/>
          <a:p>
            <a:pPr marL="742950" lvl="1" indent="-285750">
              <a:buFont typeface="Arial" panose="020B0604020202020204" pitchFamily="34" charset="0"/>
              <a:buChar char="•"/>
              <a:defRPr/>
            </a:pPr>
            <a:r>
              <a:rPr lang="en-US" b="1" dirty="0"/>
              <a:t>National Energy Technology Laboratory: </a:t>
            </a:r>
            <a:r>
              <a:rPr lang="en-US" dirty="0"/>
              <a:t>Adam Atia, Elmira Shamlou, Hunter Barber, Marcus Holly, Chenyu Wang, Alejandro </a:t>
            </a:r>
            <a:r>
              <a:rPr lang="en-US" dirty="0" err="1"/>
              <a:t>Garciadiego</a:t>
            </a:r>
            <a:r>
              <a:rPr lang="en-US" dirty="0"/>
              <a:t>, Maojian Wang, Carolina Tristan</a:t>
            </a:r>
          </a:p>
          <a:p>
            <a:pPr marL="742950" lvl="1" indent="-285750">
              <a:buFont typeface="Arial" panose="020B0604020202020204" pitchFamily="34" charset="0"/>
              <a:buChar char="•"/>
              <a:defRPr/>
            </a:pPr>
            <a:r>
              <a:rPr lang="en-US" b="1" dirty="0"/>
              <a:t>Lawrence Berkeley National Laboratory: </a:t>
            </a:r>
            <a:r>
              <a:rPr lang="en-US" dirty="0"/>
              <a:t>Dan Gunter, Keith Beattie, Ludovico Bianchi, Xiangyu Bi, Oluwamayowa </a:t>
            </a:r>
            <a:r>
              <a:rPr lang="en-US" dirty="0" err="1"/>
              <a:t>Amusat</a:t>
            </a:r>
            <a:r>
              <a:rPr lang="en-US" dirty="0"/>
              <a:t>, Michael Pesce</a:t>
            </a:r>
          </a:p>
          <a:p>
            <a:pPr marL="742950" lvl="1" indent="-285750">
              <a:buFont typeface="Arial" panose="020B0604020202020204" pitchFamily="34" charset="0"/>
              <a:buChar char="•"/>
              <a:defRPr/>
            </a:pPr>
            <a:r>
              <a:rPr lang="en-US" b="1" dirty="0"/>
              <a:t>National Renewable Energy Laboratory:</a:t>
            </a:r>
            <a:r>
              <a:rPr lang="en-US" dirty="0"/>
              <a:t> Kurby Sitterley, Kinshuk Panda, Zach Binger, Mukta </a:t>
            </a:r>
            <a:r>
              <a:rPr lang="en-US" dirty="0" err="1"/>
              <a:t>Hardikar</a:t>
            </a:r>
            <a:r>
              <a:rPr lang="en-US" dirty="0"/>
              <a:t>, Ben Knueven </a:t>
            </a:r>
          </a:p>
          <a:p>
            <a:pPr marL="742950" lvl="1" indent="-285750">
              <a:buFont typeface="Arial" panose="020B0604020202020204" pitchFamily="34" charset="0"/>
              <a:buChar char="•"/>
              <a:defRPr/>
            </a:pPr>
            <a:r>
              <a:rPr lang="en-US" b="1" dirty="0"/>
              <a:t>Oak Ridge National Laboratory:</a:t>
            </a:r>
            <a:r>
              <a:rPr lang="en-US" dirty="0"/>
              <a:t> Johnson Dhanasekaran, Fahim Abdullah, Kris </a:t>
            </a:r>
            <a:r>
              <a:rPr lang="en-US" dirty="0" err="1"/>
              <a:t>Villez</a:t>
            </a:r>
            <a:r>
              <a:rPr lang="en-US" dirty="0"/>
              <a:t>, Srikanth Allu </a:t>
            </a:r>
          </a:p>
          <a:p>
            <a:pPr marL="742950" lvl="1" indent="-285750">
              <a:buFont typeface="Arial" panose="020B0604020202020204" pitchFamily="34" charset="0"/>
              <a:buChar char="•"/>
              <a:defRPr/>
            </a:pPr>
            <a:r>
              <a:rPr lang="en-US" b="1" dirty="0"/>
              <a:t>SLAC National Accelerator Laboratory</a:t>
            </a:r>
            <a:r>
              <a:rPr lang="en-US" dirty="0"/>
              <a:t>: Alex Dudchenko</a:t>
            </a:r>
            <a:endParaRPr lang="en-US" dirty="0">
              <a:cs typeface="Arial"/>
            </a:endParaRPr>
          </a:p>
        </p:txBody>
      </p:sp>
      <p:sp>
        <p:nvSpPr>
          <p:cNvPr id="8" name="Title 1">
            <a:extLst>
              <a:ext uri="{FF2B5EF4-FFF2-40B4-BE49-F238E27FC236}">
                <a16:creationId xmlns:a16="http://schemas.microsoft.com/office/drawing/2014/main" id="{94D6384D-98F4-D387-0C1C-2ACA7B1DCFCD}"/>
              </a:ext>
            </a:extLst>
          </p:cNvPr>
          <p:cNvSpPr>
            <a:spLocks noGrp="1"/>
          </p:cNvSpPr>
          <p:nvPr>
            <p:ph type="title"/>
          </p:nvPr>
        </p:nvSpPr>
        <p:spPr>
          <a:xfrm>
            <a:off x="838200" y="12788"/>
            <a:ext cx="10515600" cy="566860"/>
          </a:xfrm>
        </p:spPr>
        <p:txBody>
          <a:bodyPr>
            <a:normAutofit fontScale="90000"/>
          </a:bodyPr>
          <a:lstStyle/>
          <a:p>
            <a:pPr algn="ctr"/>
            <a:r>
              <a:rPr lang="en-US" dirty="0"/>
              <a:t>Thank you</a:t>
            </a:r>
          </a:p>
        </p:txBody>
      </p:sp>
      <p:sp>
        <p:nvSpPr>
          <p:cNvPr id="2" name="TextBox 1">
            <a:extLst>
              <a:ext uri="{FF2B5EF4-FFF2-40B4-BE49-F238E27FC236}">
                <a16:creationId xmlns:a16="http://schemas.microsoft.com/office/drawing/2014/main" id="{439ED6BC-978C-2F8A-18CC-2B1371CFA828}"/>
              </a:ext>
            </a:extLst>
          </p:cNvPr>
          <p:cNvSpPr txBox="1"/>
          <p:nvPr/>
        </p:nvSpPr>
        <p:spPr>
          <a:xfrm>
            <a:off x="314833" y="4671658"/>
            <a:ext cx="11562333" cy="1754326"/>
          </a:xfrm>
          <a:prstGeom prst="rect">
            <a:avLst/>
          </a:prstGeom>
          <a:noFill/>
        </p:spPr>
        <p:txBody>
          <a:bodyPr wrap="square">
            <a:spAutoFit/>
          </a:bodyPr>
          <a:lstStyle/>
          <a:p>
            <a:pPr lvl="1">
              <a:defRPr/>
            </a:pPr>
            <a:r>
              <a:rPr lang="en-US" sz="1200" b="1" dirty="0"/>
              <a:t>Disclaimer:</a:t>
            </a:r>
            <a:r>
              <a:rPr kumimoji="0" lang="en-US" sz="1200" b="0" i="1" u="none" strike="noStrike" kern="0" cap="none" spc="0" normalizeH="0" baseline="0" noProof="0" dirty="0">
                <a:ln>
                  <a:noFill/>
                </a:ln>
                <a:solidFill>
                  <a:schemeClr val="tx1"/>
                </a:solidFill>
                <a:effectLst/>
                <a:uLnTx/>
                <a:uFillTx/>
                <a:ea typeface="+mn-ea"/>
                <a:cs typeface="Calibri" pitchFamily="34" charset="0"/>
              </a:rPr>
              <a:t> This presentation was prepared as an account of work sponsored by an agency of the United States Government. Neither the United States Government, nor any agency thereof, nor any of their employees, nor any of their contractors, subcontractors, or their employees, make any warranty, express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any agency thereof, or any of their contractors or subcontractors. The views and opinions of authors expressed herein do not necessarily state or reflect those of the United States Government, any agency thereof, or any of their contractors. Sandia National Laboratories is a </a:t>
            </a:r>
            <a:r>
              <a:rPr kumimoji="0" lang="en-US" sz="1200" b="0" i="1" u="none" strike="noStrike" kern="0" cap="none" spc="0" normalizeH="0" baseline="0" noProof="0" dirty="0" err="1">
                <a:ln>
                  <a:noFill/>
                </a:ln>
                <a:solidFill>
                  <a:schemeClr val="tx1"/>
                </a:solidFill>
                <a:effectLst/>
                <a:uLnTx/>
                <a:uFillTx/>
                <a:ea typeface="+mn-ea"/>
                <a:cs typeface="Calibri" pitchFamily="34" charset="0"/>
              </a:rPr>
              <a:t>multimission</a:t>
            </a:r>
            <a:r>
              <a:rPr kumimoji="0" lang="en-US" sz="1200" b="0" i="1" u="none" strike="noStrike" kern="0" cap="none" spc="0" normalizeH="0" baseline="0" noProof="0" dirty="0">
                <a:ln>
                  <a:noFill/>
                </a:ln>
                <a:solidFill>
                  <a:schemeClr val="tx1"/>
                </a:solidFill>
                <a:effectLst/>
                <a:uLnTx/>
                <a:uFillTx/>
                <a:ea typeface="+mn-ea"/>
                <a:cs typeface="Calibri" pitchFamily="34" charset="0"/>
              </a:rPr>
              <a:t> laboratory managed and operated by National Technology and Engineering Solutions of Sandia, LLC., a wholly owned subsidiary of Honeywell International, Inc., for the U.S. Department of Energy's National Nuclear Security Administration under contract DE-NA-0003525.</a:t>
            </a:r>
          </a:p>
        </p:txBody>
      </p:sp>
      <p:sp>
        <p:nvSpPr>
          <p:cNvPr id="4" name="TextBox 3">
            <a:extLst>
              <a:ext uri="{FF2B5EF4-FFF2-40B4-BE49-F238E27FC236}">
                <a16:creationId xmlns:a16="http://schemas.microsoft.com/office/drawing/2014/main" id="{170D0ECF-101B-8CD2-8D89-797D2BBA4FE5}"/>
              </a:ext>
            </a:extLst>
          </p:cNvPr>
          <p:cNvSpPr txBox="1"/>
          <p:nvPr/>
        </p:nvSpPr>
        <p:spPr>
          <a:xfrm>
            <a:off x="288803" y="654640"/>
            <a:ext cx="11513470" cy="923330"/>
          </a:xfrm>
          <a:prstGeom prst="rect">
            <a:avLst/>
          </a:prstGeom>
          <a:noFill/>
        </p:spPr>
        <p:txBody>
          <a:bodyPr wrap="square">
            <a:spAutoFit/>
          </a:bodyPr>
          <a:lstStyle/>
          <a:p>
            <a:pPr lvl="1" algn="ctr">
              <a:defRPr/>
            </a:pPr>
            <a:r>
              <a:rPr lang="en-US" dirty="0"/>
              <a:t>This material is based upon work supported by the National Alliance for Water Innovation (NAWI), funded by the U.S. Department of Energy, Office of Energy Efficiency and Renewable Energy (EERE), Industrial Technologies Office (ITO), under Funding Opportunity Announcement DE-FOA-0001905.</a:t>
            </a:r>
          </a:p>
        </p:txBody>
      </p:sp>
    </p:spTree>
    <p:extLst>
      <p:ext uri="{BB962C8B-B14F-4D97-AF65-F5344CB8AC3E}">
        <p14:creationId xmlns:p14="http://schemas.microsoft.com/office/powerpoint/2010/main" val="316021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CADBE53-3C9E-325A-2136-035A5D789525}"/>
              </a:ext>
            </a:extLst>
          </p:cNvPr>
          <p:cNvGrpSpPr/>
          <p:nvPr/>
        </p:nvGrpSpPr>
        <p:grpSpPr>
          <a:xfrm>
            <a:off x="6468540" y="3786559"/>
            <a:ext cx="4732599" cy="2902683"/>
            <a:chOff x="6461767" y="3567683"/>
            <a:chExt cx="4732599" cy="2902683"/>
          </a:xfrm>
        </p:grpSpPr>
        <p:pic>
          <p:nvPicPr>
            <p:cNvPr id="5" name="Graphic 4">
              <a:extLst>
                <a:ext uri="{FF2B5EF4-FFF2-40B4-BE49-F238E27FC236}">
                  <a16:creationId xmlns:a16="http://schemas.microsoft.com/office/drawing/2014/main" id="{2DEEB8EE-8A84-18D1-78E1-46D934569F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5353" y="4255183"/>
              <a:ext cx="2215183" cy="2215183"/>
            </a:xfrm>
            <a:prstGeom prst="rect">
              <a:avLst/>
            </a:prstGeom>
          </p:spPr>
        </p:pic>
        <p:sp>
          <p:nvSpPr>
            <p:cNvPr id="7" name="TextBox 6">
              <a:extLst>
                <a:ext uri="{FF2B5EF4-FFF2-40B4-BE49-F238E27FC236}">
                  <a16:creationId xmlns:a16="http://schemas.microsoft.com/office/drawing/2014/main" id="{1E7794D2-1417-762C-C324-C26F7824ACE3}"/>
                </a:ext>
              </a:extLst>
            </p:cNvPr>
            <p:cNvSpPr txBox="1"/>
            <p:nvPr/>
          </p:nvSpPr>
          <p:spPr>
            <a:xfrm>
              <a:off x="6461767" y="3567683"/>
              <a:ext cx="4732599" cy="646331"/>
            </a:xfrm>
            <a:prstGeom prst="rect">
              <a:avLst/>
            </a:prstGeom>
            <a:noFill/>
          </p:spPr>
          <p:txBody>
            <a:bodyPr wrap="square">
              <a:spAutoFit/>
            </a:bodyPr>
            <a:lstStyle/>
            <a:p>
              <a:pPr algn="ctr"/>
              <a:r>
                <a:rPr lang="en-US" b="1" dirty="0">
                  <a:solidFill>
                    <a:srgbClr val="0F4368"/>
                  </a:solidFill>
                </a:rPr>
                <a:t>WaterTAP Documentation and tutorials: </a:t>
              </a:r>
              <a:r>
                <a:rPr lang="en-US" b="1" u="sng" dirty="0">
                  <a:solidFill>
                    <a:srgbClr val="0F4368"/>
                  </a:solidFill>
                </a:rPr>
                <a:t>https://watertap.readthedocs.io/en/stable/</a:t>
              </a:r>
              <a:endParaRPr lang="en-US" b="1" u="sng" dirty="0"/>
            </a:p>
          </p:txBody>
        </p:sp>
      </p:grpSp>
      <p:sp>
        <p:nvSpPr>
          <p:cNvPr id="8" name="TextBox 7">
            <a:extLst>
              <a:ext uri="{FF2B5EF4-FFF2-40B4-BE49-F238E27FC236}">
                <a16:creationId xmlns:a16="http://schemas.microsoft.com/office/drawing/2014/main" id="{1DA44D83-413A-06A1-2FA8-0C5FEFEAE35E}"/>
              </a:ext>
            </a:extLst>
          </p:cNvPr>
          <p:cNvSpPr txBox="1"/>
          <p:nvPr/>
        </p:nvSpPr>
        <p:spPr>
          <a:xfrm>
            <a:off x="6580743" y="2637361"/>
            <a:ext cx="4762841" cy="954107"/>
          </a:xfrm>
          <a:prstGeom prst="rect">
            <a:avLst/>
          </a:prstGeom>
          <a:noFill/>
        </p:spPr>
        <p:txBody>
          <a:bodyPr wrap="square">
            <a:spAutoFit/>
          </a:bodyPr>
          <a:lstStyle/>
          <a:p>
            <a:r>
              <a:rPr lang="en-US" b="1" dirty="0">
                <a:solidFill>
                  <a:srgbClr val="0F4368"/>
                </a:solidFill>
              </a:rPr>
              <a:t>WaterTAP software is publicly released each quarter on GitHub: </a:t>
            </a:r>
            <a:r>
              <a:rPr lang="en-US" b="1" dirty="0">
                <a:hlinkClick r:id="rId5"/>
              </a:rPr>
              <a:t>https://github.com/watertap-org/watertap</a:t>
            </a:r>
            <a:endParaRPr lang="en-US" b="1" dirty="0">
              <a:solidFill>
                <a:srgbClr val="0F4368"/>
              </a:solidFill>
            </a:endParaRPr>
          </a:p>
        </p:txBody>
      </p:sp>
      <p:sp>
        <p:nvSpPr>
          <p:cNvPr id="4" name="TextBox 3">
            <a:extLst>
              <a:ext uri="{FF2B5EF4-FFF2-40B4-BE49-F238E27FC236}">
                <a16:creationId xmlns:a16="http://schemas.microsoft.com/office/drawing/2014/main" id="{BE5D153E-253F-036D-C12A-C13492FCF74C}"/>
              </a:ext>
            </a:extLst>
          </p:cNvPr>
          <p:cNvSpPr txBox="1"/>
          <p:nvPr/>
        </p:nvSpPr>
        <p:spPr>
          <a:xfrm flipH="1">
            <a:off x="4514849" y="2396"/>
            <a:ext cx="7120679" cy="830997"/>
          </a:xfrm>
          <a:prstGeom prst="rect">
            <a:avLst/>
          </a:prstGeom>
          <a:noFill/>
        </p:spPr>
        <p:txBody>
          <a:bodyPr wrap="square" lIns="91440" tIns="45720" rIns="91440" bIns="45720" rtlCol="0" anchor="t">
            <a:spAutoFit/>
          </a:bodyPr>
          <a:lstStyle/>
          <a:p>
            <a:r>
              <a:rPr lang="en-US" sz="4800">
                <a:solidFill>
                  <a:schemeClr val="accent1"/>
                </a:solidFill>
              </a:rPr>
              <a:t>Contact </a:t>
            </a:r>
            <a:r>
              <a:rPr lang="en-US" sz="4800" dirty="0">
                <a:solidFill>
                  <a:schemeClr val="accent1"/>
                </a:solidFill>
              </a:rPr>
              <a:t>Us!</a:t>
            </a:r>
            <a:endParaRPr lang="en-US" dirty="0"/>
          </a:p>
        </p:txBody>
      </p:sp>
      <p:sp>
        <p:nvSpPr>
          <p:cNvPr id="6" name="TextBox 5">
            <a:extLst>
              <a:ext uri="{FF2B5EF4-FFF2-40B4-BE49-F238E27FC236}">
                <a16:creationId xmlns:a16="http://schemas.microsoft.com/office/drawing/2014/main" id="{5CB88889-0809-2E2C-BD1B-8149DEC8E682}"/>
              </a:ext>
            </a:extLst>
          </p:cNvPr>
          <p:cNvSpPr txBox="1"/>
          <p:nvPr/>
        </p:nvSpPr>
        <p:spPr>
          <a:xfrm>
            <a:off x="5995219" y="998930"/>
            <a:ext cx="5914104" cy="2031325"/>
          </a:xfrm>
          <a:prstGeom prst="rect">
            <a:avLst/>
          </a:prstGeom>
          <a:noFill/>
        </p:spPr>
        <p:txBody>
          <a:bodyPr wrap="square" lIns="91440" tIns="45720" rIns="91440" bIns="45720" anchor="t">
            <a:spAutoFit/>
          </a:bodyPr>
          <a:lstStyle/>
          <a:p>
            <a:r>
              <a:rPr lang="en-US" b="1" dirty="0">
                <a:solidFill>
                  <a:srgbClr val="0F4368"/>
                </a:solidFill>
              </a:rPr>
              <a:t>For general inquiries, collaborations, etc.:</a:t>
            </a:r>
            <a:endParaRPr lang="en-US" b="1" dirty="0">
              <a:solidFill>
                <a:srgbClr val="0F4368"/>
              </a:solidFill>
              <a:hlinkClick r:id="rId6"/>
            </a:endParaRPr>
          </a:p>
          <a:p>
            <a:pPr marL="742950" lvl="1" indent="-285750">
              <a:buFont typeface="Arial"/>
              <a:buChar char="•"/>
            </a:pPr>
            <a:r>
              <a:rPr lang="en-US" b="1" dirty="0">
                <a:solidFill>
                  <a:srgbClr val="0F4368"/>
                </a:solidFill>
                <a:hlinkClick r:id="rId6"/>
              </a:rPr>
              <a:t>watertap-contact@lbl.gov</a:t>
            </a:r>
          </a:p>
          <a:p>
            <a:pPr marL="285750" indent="-285750">
              <a:buFont typeface="Arial"/>
              <a:buChar char="•"/>
            </a:pPr>
            <a:endParaRPr lang="en-US" b="1" dirty="0">
              <a:solidFill>
                <a:srgbClr val="0F4368"/>
              </a:solidFill>
              <a:cs typeface="Arial"/>
              <a:hlinkClick r:id="rId7"/>
            </a:endParaRPr>
          </a:p>
          <a:p>
            <a:r>
              <a:rPr lang="en-US" b="1" dirty="0">
                <a:solidFill>
                  <a:srgbClr val="0F4368"/>
                </a:solidFill>
                <a:cs typeface="Arial"/>
              </a:rPr>
              <a:t>For user support on WaterTAP:</a:t>
            </a:r>
            <a:endParaRPr lang="en-US" b="1" dirty="0">
              <a:solidFill>
                <a:srgbClr val="0F4368"/>
              </a:solidFill>
              <a:cs typeface="Arial"/>
              <a:hlinkClick r:id="rId7"/>
            </a:endParaRPr>
          </a:p>
          <a:p>
            <a:pPr marL="742950" lvl="1" indent="-285750">
              <a:buFont typeface="Arial"/>
              <a:buChar char="•"/>
            </a:pPr>
            <a:r>
              <a:rPr lang="en-US" b="1" dirty="0">
                <a:solidFill>
                  <a:srgbClr val="0F4368"/>
                </a:solidFill>
                <a:cs typeface="Arial"/>
                <a:hlinkClick r:id="rId7"/>
              </a:rPr>
              <a:t>watertap-support@lbl.gov</a:t>
            </a:r>
            <a:endParaRPr lang="en-US" b="1" dirty="0">
              <a:solidFill>
                <a:srgbClr val="0F4368"/>
              </a:solidFill>
              <a:cs typeface="Arial"/>
            </a:endParaRPr>
          </a:p>
          <a:p>
            <a:pPr marL="285750" indent="-285750">
              <a:buFont typeface="Arial"/>
              <a:buChar char="•"/>
            </a:pPr>
            <a:endParaRPr lang="en-US" b="1" dirty="0">
              <a:solidFill>
                <a:srgbClr val="0F4368"/>
              </a:solidFill>
              <a:cs typeface="Arial"/>
              <a:hlinkClick r:id="rId8"/>
            </a:endParaRPr>
          </a:p>
          <a:p>
            <a:endParaRPr lang="en-US" b="1" dirty="0">
              <a:solidFill>
                <a:srgbClr val="0F4368"/>
              </a:solidFill>
              <a:cs typeface="Arial"/>
            </a:endParaRPr>
          </a:p>
        </p:txBody>
      </p:sp>
    </p:spTree>
    <p:extLst>
      <p:ext uri="{BB962C8B-B14F-4D97-AF65-F5344CB8AC3E}">
        <p14:creationId xmlns:p14="http://schemas.microsoft.com/office/powerpoint/2010/main" val="258382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112A3E-AA50-B0B8-AFA0-839A90010603}"/>
              </a:ext>
            </a:extLst>
          </p:cNvPr>
          <p:cNvSpPr>
            <a:spLocks noGrp="1"/>
          </p:cNvSpPr>
          <p:nvPr>
            <p:ph sz="quarter" idx="13"/>
          </p:nvPr>
        </p:nvSpPr>
        <p:spPr>
          <a:xfrm>
            <a:off x="838200" y="1198982"/>
            <a:ext cx="10515598" cy="4926563"/>
          </a:xfrm>
        </p:spPr>
        <p:txBody>
          <a:bodyPr vert="horz" lIns="91440" tIns="45720" rIns="91440" bIns="45720" rtlCol="0" anchor="t">
            <a:normAutofit/>
          </a:bodyPr>
          <a:lstStyle/>
          <a:p>
            <a:r>
              <a:rPr lang="en-US" sz="2800" b="1" dirty="0">
                <a:solidFill>
                  <a:schemeClr val="tx1"/>
                </a:solidFill>
              </a:rPr>
              <a:t>GitHub Basics</a:t>
            </a:r>
          </a:p>
          <a:p>
            <a:pPr lvl="1"/>
            <a:r>
              <a:rPr lang="en-US" sz="2400" dirty="0">
                <a:solidFill>
                  <a:schemeClr val="tx1"/>
                </a:solidFill>
              </a:rPr>
              <a:t>What is GitHub and Git?</a:t>
            </a:r>
          </a:p>
          <a:p>
            <a:pPr lvl="1"/>
            <a:r>
              <a:rPr lang="en-US" sz="2400" dirty="0">
                <a:solidFill>
                  <a:schemeClr val="tx1"/>
                </a:solidFill>
              </a:rPr>
              <a:t>Terminology &amp; common commands</a:t>
            </a:r>
          </a:p>
          <a:p>
            <a:r>
              <a:rPr lang="en-US" sz="2800" b="1" dirty="0">
                <a:solidFill>
                  <a:schemeClr val="tx1"/>
                </a:solidFill>
              </a:rPr>
              <a:t>Git Basics:</a:t>
            </a:r>
          </a:p>
          <a:p>
            <a:pPr lvl="1"/>
            <a:r>
              <a:rPr lang="en-US" sz="2400" dirty="0">
                <a:solidFill>
                  <a:schemeClr val="tx1"/>
                </a:solidFill>
              </a:rPr>
              <a:t>Downloading the latest material</a:t>
            </a:r>
          </a:p>
          <a:p>
            <a:pPr lvl="1"/>
            <a:r>
              <a:rPr lang="en-US" sz="2400" dirty="0">
                <a:solidFill>
                  <a:schemeClr val="tx1"/>
                </a:solidFill>
              </a:rPr>
              <a:t>Tracking and sharing file changes</a:t>
            </a:r>
          </a:p>
          <a:p>
            <a:pPr lvl="1"/>
            <a:r>
              <a:rPr lang="en-US" sz="2400" dirty="0">
                <a:solidFill>
                  <a:schemeClr val="tx1"/>
                </a:solidFill>
              </a:rPr>
              <a:t>Working on a local branch</a:t>
            </a:r>
          </a:p>
        </p:txBody>
      </p:sp>
      <p:sp>
        <p:nvSpPr>
          <p:cNvPr id="3" name="Title 2">
            <a:extLst>
              <a:ext uri="{FF2B5EF4-FFF2-40B4-BE49-F238E27FC236}">
                <a16:creationId xmlns:a16="http://schemas.microsoft.com/office/drawing/2014/main" id="{D12B4A48-E659-9FB4-37A3-3570A88A3734}"/>
              </a:ext>
            </a:extLst>
          </p:cNvPr>
          <p:cNvSpPr>
            <a:spLocks noGrp="1"/>
          </p:cNvSpPr>
          <p:nvPr>
            <p:ph type="title"/>
          </p:nvPr>
        </p:nvSpPr>
        <p:spPr/>
        <p:txBody>
          <a:bodyPr>
            <a:normAutofit fontScale="90000"/>
          </a:bodyPr>
          <a:lstStyle/>
          <a:p>
            <a:r>
              <a:rPr lang="en-US" dirty="0"/>
              <a:t>Outline</a:t>
            </a:r>
          </a:p>
        </p:txBody>
      </p:sp>
      <p:sp>
        <p:nvSpPr>
          <p:cNvPr id="4" name="Slide Number Placeholder 3">
            <a:extLst>
              <a:ext uri="{FF2B5EF4-FFF2-40B4-BE49-F238E27FC236}">
                <a16:creationId xmlns:a16="http://schemas.microsoft.com/office/drawing/2014/main" id="{554ADEE3-99CA-726B-114A-61373EF2931C}"/>
              </a:ext>
            </a:extLst>
          </p:cNvPr>
          <p:cNvSpPr>
            <a:spLocks noGrp="1"/>
          </p:cNvSpPr>
          <p:nvPr>
            <p:ph type="sldNum" sz="quarter" idx="11"/>
          </p:nvPr>
        </p:nvSpPr>
        <p:spPr/>
        <p:txBody>
          <a:bodyPr/>
          <a:lstStyle/>
          <a:p>
            <a:fld id="{5555383D-DDC1-43E8-A776-68FB16C2D6BE}" type="slidenum">
              <a:rPr lang="en-GB" smtClean="0"/>
              <a:pPr/>
              <a:t>2</a:t>
            </a:fld>
            <a:endParaRPr lang="en-GB" dirty="0"/>
          </a:p>
        </p:txBody>
      </p:sp>
      <p:pic>
        <p:nvPicPr>
          <p:cNvPr id="6" name="Picture 5" descr="Icon&#10;&#10;Description automatically generated">
            <a:extLst>
              <a:ext uri="{FF2B5EF4-FFF2-40B4-BE49-F238E27FC236}">
                <a16:creationId xmlns:a16="http://schemas.microsoft.com/office/drawing/2014/main" id="{8C5C5837-965F-B5A0-9439-A7917D5A7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9665" y="366597"/>
            <a:ext cx="2121531" cy="2347398"/>
          </a:xfrm>
          <a:prstGeom prst="rect">
            <a:avLst/>
          </a:prstGeom>
        </p:spPr>
      </p:pic>
      <p:sp>
        <p:nvSpPr>
          <p:cNvPr id="8" name="Plus Sign 7">
            <a:extLst>
              <a:ext uri="{FF2B5EF4-FFF2-40B4-BE49-F238E27FC236}">
                <a16:creationId xmlns:a16="http://schemas.microsoft.com/office/drawing/2014/main" id="{1D3D37A5-9D6A-C403-6FB6-E0603A14F607}"/>
              </a:ext>
            </a:extLst>
          </p:cNvPr>
          <p:cNvSpPr/>
          <p:nvPr/>
        </p:nvSpPr>
        <p:spPr>
          <a:xfrm>
            <a:off x="8223951" y="2937845"/>
            <a:ext cx="870857" cy="870857"/>
          </a:xfrm>
          <a:prstGeom prst="mathPlus">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Hub Logo, symbol, meaning, history, PNG, brand">
            <a:extLst>
              <a:ext uri="{FF2B5EF4-FFF2-40B4-BE49-F238E27FC236}">
                <a16:creationId xmlns:a16="http://schemas.microsoft.com/office/drawing/2014/main" id="{D90A2E1D-3309-22A9-CE74-A136464748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207" y="4144006"/>
            <a:ext cx="4158343" cy="23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74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39BA-5AFB-5EE0-7A24-057B3D80A63A}"/>
              </a:ext>
            </a:extLst>
          </p:cNvPr>
          <p:cNvSpPr>
            <a:spLocks noGrp="1"/>
          </p:cNvSpPr>
          <p:nvPr>
            <p:ph type="title"/>
          </p:nvPr>
        </p:nvSpPr>
        <p:spPr/>
        <p:txBody>
          <a:bodyPr>
            <a:normAutofit fontScale="90000"/>
          </a:bodyPr>
          <a:lstStyle/>
          <a:p>
            <a:r>
              <a:rPr lang="en-US" dirty="0"/>
              <a:t>What is GitHub and Git</a:t>
            </a:r>
          </a:p>
        </p:txBody>
      </p:sp>
      <p:sp>
        <p:nvSpPr>
          <p:cNvPr id="3" name="Slide Number Placeholder 2">
            <a:extLst>
              <a:ext uri="{FF2B5EF4-FFF2-40B4-BE49-F238E27FC236}">
                <a16:creationId xmlns:a16="http://schemas.microsoft.com/office/drawing/2014/main" id="{5CC2F656-4BAB-2170-0FDF-DF24800C10AA}"/>
              </a:ext>
            </a:extLst>
          </p:cNvPr>
          <p:cNvSpPr>
            <a:spLocks noGrp="1"/>
          </p:cNvSpPr>
          <p:nvPr>
            <p:ph type="sldNum" sz="quarter" idx="11"/>
          </p:nvPr>
        </p:nvSpPr>
        <p:spPr/>
        <p:txBody>
          <a:bodyPr/>
          <a:lstStyle/>
          <a:p>
            <a:fld id="{5555383D-DDC1-43E8-A776-68FB16C2D6BE}" type="slidenum">
              <a:rPr lang="en-GB" smtClean="0"/>
              <a:pPr/>
              <a:t>3</a:t>
            </a:fld>
            <a:endParaRPr lang="en-GB" dirty="0"/>
          </a:p>
        </p:txBody>
      </p:sp>
      <p:pic>
        <p:nvPicPr>
          <p:cNvPr id="6" name="Content Placeholder 3">
            <a:extLst>
              <a:ext uri="{FF2B5EF4-FFF2-40B4-BE49-F238E27FC236}">
                <a16:creationId xmlns:a16="http://schemas.microsoft.com/office/drawing/2014/main" id="{7F06570F-188B-DCDB-644D-B9EE37EB7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187" y="1599064"/>
            <a:ext cx="5388836" cy="2829139"/>
          </a:xfrm>
          <a:prstGeom prst="rect">
            <a:avLst/>
          </a:prstGeom>
        </p:spPr>
      </p:pic>
      <p:sp>
        <p:nvSpPr>
          <p:cNvPr id="7" name="TextBox 6">
            <a:extLst>
              <a:ext uri="{FF2B5EF4-FFF2-40B4-BE49-F238E27FC236}">
                <a16:creationId xmlns:a16="http://schemas.microsoft.com/office/drawing/2014/main" id="{9ABCBBE8-19E1-D38A-45CE-74B888EE836B}"/>
              </a:ext>
            </a:extLst>
          </p:cNvPr>
          <p:cNvSpPr txBox="1"/>
          <p:nvPr/>
        </p:nvSpPr>
        <p:spPr>
          <a:xfrm>
            <a:off x="232526" y="1632381"/>
            <a:ext cx="4289957" cy="400110"/>
          </a:xfrm>
          <a:prstGeom prst="rect">
            <a:avLst/>
          </a:prstGeom>
          <a:noFill/>
        </p:spPr>
        <p:txBody>
          <a:bodyPr wrap="none" rtlCol="0">
            <a:spAutoFit/>
          </a:bodyPr>
          <a:lstStyle/>
          <a:p>
            <a:r>
              <a:rPr lang="en-US" sz="2000" i="0" dirty="0">
                <a:solidFill>
                  <a:srgbClr val="C00000"/>
                </a:solidFill>
              </a:rPr>
              <a:t>GitHub - Collaborative Development</a:t>
            </a:r>
          </a:p>
        </p:txBody>
      </p:sp>
      <p:sp>
        <p:nvSpPr>
          <p:cNvPr id="8" name="TextBox 7">
            <a:extLst>
              <a:ext uri="{FF2B5EF4-FFF2-40B4-BE49-F238E27FC236}">
                <a16:creationId xmlns:a16="http://schemas.microsoft.com/office/drawing/2014/main" id="{25704F3C-ED26-C1BC-CA0E-A2190D3B0E13}"/>
              </a:ext>
            </a:extLst>
          </p:cNvPr>
          <p:cNvSpPr txBox="1"/>
          <p:nvPr/>
        </p:nvSpPr>
        <p:spPr>
          <a:xfrm>
            <a:off x="7560726" y="1599064"/>
            <a:ext cx="2491644" cy="400110"/>
          </a:xfrm>
          <a:prstGeom prst="rect">
            <a:avLst/>
          </a:prstGeom>
          <a:noFill/>
        </p:spPr>
        <p:txBody>
          <a:bodyPr wrap="none" rtlCol="0">
            <a:spAutoFit/>
          </a:bodyPr>
          <a:lstStyle/>
          <a:p>
            <a:r>
              <a:rPr lang="en-US" sz="2000" i="0" dirty="0">
                <a:solidFill>
                  <a:srgbClr val="C00000"/>
                </a:solidFill>
              </a:rPr>
              <a:t>Git - Version Control</a:t>
            </a:r>
          </a:p>
        </p:txBody>
      </p:sp>
      <p:sp>
        <p:nvSpPr>
          <p:cNvPr id="9" name="TextBox 8">
            <a:extLst>
              <a:ext uri="{FF2B5EF4-FFF2-40B4-BE49-F238E27FC236}">
                <a16:creationId xmlns:a16="http://schemas.microsoft.com/office/drawing/2014/main" id="{C7FDD4A6-3D08-35D2-B627-355828888210}"/>
              </a:ext>
            </a:extLst>
          </p:cNvPr>
          <p:cNvSpPr txBox="1"/>
          <p:nvPr/>
        </p:nvSpPr>
        <p:spPr>
          <a:xfrm>
            <a:off x="232526" y="2209693"/>
            <a:ext cx="4538422" cy="2222403"/>
          </a:xfrm>
          <a:prstGeom prst="rect">
            <a:avLst/>
          </a:prstGeom>
          <a:noFill/>
        </p:spPr>
        <p:txBody>
          <a:bodyPr wrap="none" rtlCol="0">
            <a:spAutoFit/>
          </a:bodyPr>
          <a:lstStyle/>
          <a:p>
            <a:pPr marL="171450" indent="-171450">
              <a:lnSpc>
                <a:spcPct val="200000"/>
              </a:lnSpc>
              <a:buFont typeface="Arial" pitchFamily="34" charset="0"/>
              <a:buChar char="•"/>
            </a:pPr>
            <a:r>
              <a:rPr lang="en-US" dirty="0"/>
              <a:t>Cloud-based code hosting service</a:t>
            </a:r>
          </a:p>
          <a:p>
            <a:pPr marL="171450" indent="-171450">
              <a:lnSpc>
                <a:spcPct val="200000"/>
              </a:lnSpc>
              <a:buFont typeface="Arial" pitchFamily="34" charset="0"/>
              <a:buChar char="•"/>
            </a:pPr>
            <a:r>
              <a:rPr lang="en-US" dirty="0"/>
              <a:t>Helps manage git repositories</a:t>
            </a:r>
          </a:p>
          <a:p>
            <a:pPr marL="171450" indent="-171450">
              <a:lnSpc>
                <a:spcPct val="200000"/>
              </a:lnSpc>
              <a:buFont typeface="Arial" pitchFamily="34" charset="0"/>
              <a:buChar char="•"/>
            </a:pPr>
            <a:r>
              <a:rPr lang="en-US" dirty="0"/>
              <a:t>Provides a convenient review process</a:t>
            </a:r>
          </a:p>
          <a:p>
            <a:pPr marL="171450" indent="-171450">
              <a:lnSpc>
                <a:spcPct val="200000"/>
              </a:lnSpc>
              <a:buFont typeface="Arial" pitchFamily="34" charset="0"/>
              <a:buChar char="•"/>
            </a:pPr>
            <a:r>
              <a:rPr lang="en-US" i="0" dirty="0">
                <a:solidFill>
                  <a:schemeClr val="tx1"/>
                </a:solidFill>
              </a:rPr>
              <a:t>Users can </a:t>
            </a:r>
            <a:r>
              <a:rPr lang="en-US" dirty="0"/>
              <a:t>report bugs by opening issues</a:t>
            </a:r>
            <a:endParaRPr lang="en-US" i="0" dirty="0">
              <a:solidFill>
                <a:schemeClr val="tx1"/>
              </a:solidFill>
            </a:endParaRPr>
          </a:p>
        </p:txBody>
      </p:sp>
      <p:sp>
        <p:nvSpPr>
          <p:cNvPr id="10" name="TextBox 9">
            <a:extLst>
              <a:ext uri="{FF2B5EF4-FFF2-40B4-BE49-F238E27FC236}">
                <a16:creationId xmlns:a16="http://schemas.microsoft.com/office/drawing/2014/main" id="{4CC1B597-A86A-ECCD-2FA2-EC6FCAE75047}"/>
              </a:ext>
            </a:extLst>
          </p:cNvPr>
          <p:cNvSpPr txBox="1"/>
          <p:nvPr/>
        </p:nvSpPr>
        <p:spPr>
          <a:xfrm>
            <a:off x="7560726" y="2209693"/>
            <a:ext cx="4487126" cy="2222403"/>
          </a:xfrm>
          <a:prstGeom prst="rect">
            <a:avLst/>
          </a:prstGeom>
          <a:noFill/>
        </p:spPr>
        <p:txBody>
          <a:bodyPr wrap="none" rtlCol="0">
            <a:spAutoFit/>
          </a:bodyPr>
          <a:lstStyle/>
          <a:p>
            <a:pPr marL="171450" indent="-171450">
              <a:lnSpc>
                <a:spcPct val="200000"/>
              </a:lnSpc>
              <a:buFont typeface="Arial" pitchFamily="34" charset="0"/>
              <a:buChar char="•"/>
            </a:pPr>
            <a:r>
              <a:rPr lang="en-US" dirty="0"/>
              <a:t>Version control for source code</a:t>
            </a:r>
          </a:p>
          <a:p>
            <a:pPr marL="171450" indent="-171450">
              <a:lnSpc>
                <a:spcPct val="200000"/>
              </a:lnSpc>
              <a:buFont typeface="Arial" pitchFamily="34" charset="0"/>
              <a:buChar char="•"/>
            </a:pPr>
            <a:r>
              <a:rPr lang="en-US" dirty="0"/>
              <a:t>No need to create multiple copies locally</a:t>
            </a:r>
          </a:p>
          <a:p>
            <a:pPr marL="171450" indent="-171450">
              <a:lnSpc>
                <a:spcPct val="200000"/>
              </a:lnSpc>
              <a:buFont typeface="Arial" pitchFamily="34" charset="0"/>
              <a:buChar char="•"/>
            </a:pPr>
            <a:r>
              <a:rPr lang="en-US" i="0" dirty="0">
                <a:solidFill>
                  <a:schemeClr val="tx1"/>
                </a:solidFill>
              </a:rPr>
              <a:t>Easy to work on independent projects </a:t>
            </a:r>
          </a:p>
          <a:p>
            <a:pPr>
              <a:lnSpc>
                <a:spcPct val="200000"/>
              </a:lnSpc>
            </a:pPr>
            <a:r>
              <a:rPr lang="en-US" dirty="0"/>
              <a:t>    </a:t>
            </a:r>
            <a:r>
              <a:rPr lang="en-US" i="0" dirty="0">
                <a:solidFill>
                  <a:schemeClr val="tx1"/>
                </a:solidFill>
              </a:rPr>
              <a:t>without tampering source code</a:t>
            </a:r>
          </a:p>
        </p:txBody>
      </p:sp>
    </p:spTree>
    <p:extLst>
      <p:ext uri="{BB962C8B-B14F-4D97-AF65-F5344CB8AC3E}">
        <p14:creationId xmlns:p14="http://schemas.microsoft.com/office/powerpoint/2010/main" val="278105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F2B80-8372-1199-5254-31D09C311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C3EBB-890E-45FD-E07F-F1D7645FA1D5}"/>
              </a:ext>
            </a:extLst>
          </p:cNvPr>
          <p:cNvSpPr>
            <a:spLocks noGrp="1"/>
          </p:cNvSpPr>
          <p:nvPr>
            <p:ph type="title"/>
          </p:nvPr>
        </p:nvSpPr>
        <p:spPr/>
        <p:txBody>
          <a:bodyPr>
            <a:normAutofit fontScale="90000"/>
          </a:bodyPr>
          <a:lstStyle/>
          <a:p>
            <a:r>
              <a:rPr lang="en-US" dirty="0"/>
              <a:t>GitHub/Git Terminology</a:t>
            </a:r>
          </a:p>
        </p:txBody>
      </p:sp>
      <p:sp>
        <p:nvSpPr>
          <p:cNvPr id="3" name="Slide Number Placeholder 2">
            <a:extLst>
              <a:ext uri="{FF2B5EF4-FFF2-40B4-BE49-F238E27FC236}">
                <a16:creationId xmlns:a16="http://schemas.microsoft.com/office/drawing/2014/main" id="{6605AA3A-2404-F897-B06F-B3AD581EA529}"/>
              </a:ext>
            </a:extLst>
          </p:cNvPr>
          <p:cNvSpPr>
            <a:spLocks noGrp="1"/>
          </p:cNvSpPr>
          <p:nvPr>
            <p:ph type="sldNum" sz="quarter" idx="11"/>
          </p:nvPr>
        </p:nvSpPr>
        <p:spPr/>
        <p:txBody>
          <a:bodyPr/>
          <a:lstStyle/>
          <a:p>
            <a:fld id="{5555383D-DDC1-43E8-A776-68FB16C2D6BE}" type="slidenum">
              <a:rPr lang="en-GB" smtClean="0"/>
              <a:pPr/>
              <a:t>4</a:t>
            </a:fld>
            <a:endParaRPr lang="en-GB" dirty="0"/>
          </a:p>
        </p:txBody>
      </p:sp>
      <p:graphicFrame>
        <p:nvGraphicFramePr>
          <p:cNvPr id="4" name="Table 3">
            <a:extLst>
              <a:ext uri="{FF2B5EF4-FFF2-40B4-BE49-F238E27FC236}">
                <a16:creationId xmlns:a16="http://schemas.microsoft.com/office/drawing/2014/main" id="{0ED9047D-56C4-1A06-FC78-5DBF31F1B545}"/>
              </a:ext>
            </a:extLst>
          </p:cNvPr>
          <p:cNvGraphicFramePr>
            <a:graphicFrameLocks noGrp="1"/>
          </p:cNvGraphicFramePr>
          <p:nvPr>
            <p:extLst>
              <p:ext uri="{D42A27DB-BD31-4B8C-83A1-F6EECF244321}">
                <p14:modId xmlns:p14="http://schemas.microsoft.com/office/powerpoint/2010/main" val="2531611863"/>
              </p:ext>
            </p:extLst>
          </p:nvPr>
        </p:nvGraphicFramePr>
        <p:xfrm>
          <a:off x="806450" y="1190503"/>
          <a:ext cx="10579100" cy="4325628"/>
        </p:xfrm>
        <a:graphic>
          <a:graphicData uri="http://schemas.openxmlformats.org/drawingml/2006/table">
            <a:tbl>
              <a:tblPr firstRow="1" bandRow="1">
                <a:tableStyleId>{5C22544A-7EE6-4342-B048-85BDC9FD1C3A}</a:tableStyleId>
              </a:tblPr>
              <a:tblGrid>
                <a:gridCol w="2882357">
                  <a:extLst>
                    <a:ext uri="{9D8B030D-6E8A-4147-A177-3AD203B41FA5}">
                      <a16:colId xmlns:a16="http://schemas.microsoft.com/office/drawing/2014/main" val="20000"/>
                    </a:ext>
                  </a:extLst>
                </a:gridCol>
                <a:gridCol w="7696743">
                  <a:extLst>
                    <a:ext uri="{9D8B030D-6E8A-4147-A177-3AD203B41FA5}">
                      <a16:colId xmlns:a16="http://schemas.microsoft.com/office/drawing/2014/main" val="20001"/>
                    </a:ext>
                  </a:extLst>
                </a:gridCol>
              </a:tblGrid>
              <a:tr h="430452">
                <a:tc>
                  <a:txBody>
                    <a:bodyPr/>
                    <a:lstStyle/>
                    <a:p>
                      <a:r>
                        <a:rPr lang="en-US" dirty="0"/>
                        <a:t>Term</a:t>
                      </a:r>
                    </a:p>
                  </a:txBody>
                  <a:tcPr/>
                </a:tc>
                <a:tc>
                  <a:txBody>
                    <a:bodyPr/>
                    <a:lstStyle/>
                    <a:p>
                      <a:r>
                        <a:rPr lang="en-US" dirty="0"/>
                        <a:t>Meaning</a:t>
                      </a:r>
                    </a:p>
                  </a:txBody>
                  <a:tcPr/>
                </a:tc>
                <a:extLst>
                  <a:ext uri="{0D108BD9-81ED-4DB2-BD59-A6C34878D82A}">
                    <a16:rowId xmlns:a16="http://schemas.microsoft.com/office/drawing/2014/main" val="10000"/>
                  </a:ext>
                </a:extLst>
              </a:tr>
              <a:tr h="320040">
                <a:tc>
                  <a:txBody>
                    <a:bodyPr/>
                    <a:lstStyle/>
                    <a:p>
                      <a:r>
                        <a:rPr lang="en-US" dirty="0"/>
                        <a:t>Repository or repo</a:t>
                      </a:r>
                    </a:p>
                  </a:txBody>
                  <a:tcPr/>
                </a:tc>
                <a:tc>
                  <a:txBody>
                    <a:bodyPr/>
                    <a:lstStyle/>
                    <a:p>
                      <a:r>
                        <a:rPr lang="en-US" dirty="0"/>
                        <a:t>Project folder</a:t>
                      </a:r>
                    </a:p>
                    <a:p>
                      <a:endParaRPr lang="en-US" dirty="0"/>
                    </a:p>
                  </a:txBody>
                  <a:tcPr/>
                </a:tc>
                <a:extLst>
                  <a:ext uri="{0D108BD9-81ED-4DB2-BD59-A6C34878D82A}">
                    <a16:rowId xmlns:a16="http://schemas.microsoft.com/office/drawing/2014/main" val="10001"/>
                  </a:ext>
                </a:extLst>
              </a:tr>
              <a:tr h="320040">
                <a:tc>
                  <a:txBody>
                    <a:bodyPr/>
                    <a:lstStyle/>
                    <a:p>
                      <a:r>
                        <a:rPr lang="en-US" dirty="0"/>
                        <a:t>Issue</a:t>
                      </a:r>
                    </a:p>
                  </a:txBody>
                  <a:tcPr/>
                </a:tc>
                <a:tc>
                  <a:txBody>
                    <a:bodyPr/>
                    <a:lstStyle/>
                    <a:p>
                      <a:r>
                        <a:rPr lang="en-US" dirty="0"/>
                        <a:t>Bug report or feature request</a:t>
                      </a:r>
                    </a:p>
                  </a:txBody>
                  <a:tcPr/>
                </a:tc>
                <a:extLst>
                  <a:ext uri="{0D108BD9-81ED-4DB2-BD59-A6C34878D82A}">
                    <a16:rowId xmlns:a16="http://schemas.microsoft.com/office/drawing/2014/main" val="2353574364"/>
                  </a:ext>
                </a:extLst>
              </a:tr>
              <a:tr h="430452">
                <a:tc>
                  <a:txBody>
                    <a:bodyPr/>
                    <a:lstStyle/>
                    <a:p>
                      <a:r>
                        <a:rPr lang="en-US" dirty="0"/>
                        <a:t>Pull</a:t>
                      </a:r>
                      <a:r>
                        <a:rPr lang="en-US" baseline="0" dirty="0"/>
                        <a:t> Request or PR</a:t>
                      </a:r>
                      <a:endParaRPr lang="en-US" dirty="0"/>
                    </a:p>
                  </a:txBody>
                  <a:tcPr/>
                </a:tc>
                <a:tc>
                  <a:txBody>
                    <a:bodyPr/>
                    <a:lstStyle/>
                    <a:p>
                      <a:r>
                        <a:rPr lang="en-US" dirty="0"/>
                        <a:t>Request to merge your contribution to the project</a:t>
                      </a:r>
                    </a:p>
                  </a:txBody>
                  <a:tcPr/>
                </a:tc>
                <a:extLst>
                  <a:ext uri="{0D108BD9-81ED-4DB2-BD59-A6C34878D82A}">
                    <a16:rowId xmlns:a16="http://schemas.microsoft.com/office/drawing/2014/main" val="10002"/>
                  </a:ext>
                </a:extLst>
              </a:tr>
              <a:tr h="430452">
                <a:tc>
                  <a:txBody>
                    <a:bodyPr/>
                    <a:lstStyle/>
                    <a:p>
                      <a:r>
                        <a:rPr lang="en-US" dirty="0"/>
                        <a:t>Branch</a:t>
                      </a:r>
                    </a:p>
                  </a:txBody>
                  <a:tcPr/>
                </a:tc>
                <a:tc>
                  <a:txBody>
                    <a:bodyPr/>
                    <a:lstStyle/>
                    <a:p>
                      <a:r>
                        <a:rPr lang="en-US" dirty="0"/>
                        <a:t>Name given to a set of changes to the repo</a:t>
                      </a:r>
                    </a:p>
                  </a:txBody>
                  <a:tcPr/>
                </a:tc>
                <a:extLst>
                  <a:ext uri="{0D108BD9-81ED-4DB2-BD59-A6C34878D82A}">
                    <a16:rowId xmlns:a16="http://schemas.microsoft.com/office/drawing/2014/main" val="10003"/>
                  </a:ext>
                </a:extLst>
              </a:tr>
              <a:tr h="430452">
                <a:tc>
                  <a:txBody>
                    <a:bodyPr/>
                    <a:lstStyle/>
                    <a:p>
                      <a:r>
                        <a:rPr lang="en-US" dirty="0"/>
                        <a:t>Main*</a:t>
                      </a:r>
                      <a:endParaRPr lang="en-US"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By convention, the name of the default branch</a:t>
                      </a:r>
                    </a:p>
                  </a:txBody>
                  <a:tcPr/>
                </a:tc>
                <a:extLst>
                  <a:ext uri="{0D108BD9-81ED-4DB2-BD59-A6C34878D82A}">
                    <a16:rowId xmlns:a16="http://schemas.microsoft.com/office/drawing/2014/main" val="10004"/>
                  </a:ext>
                </a:extLst>
              </a:tr>
              <a:tr h="430452">
                <a:tc>
                  <a:txBody>
                    <a:bodyPr/>
                    <a:lstStyle/>
                    <a:p>
                      <a:r>
                        <a:rPr lang="en-US" dirty="0"/>
                        <a:t>Fork</a:t>
                      </a:r>
                    </a:p>
                  </a:txBody>
                  <a:tcPr/>
                </a:tc>
                <a:tc>
                  <a:txBody>
                    <a:bodyPr/>
                    <a:lstStyle/>
                    <a:p>
                      <a:r>
                        <a:rPr lang="en-US" dirty="0"/>
                        <a:t>Copy of repo </a:t>
                      </a:r>
                      <a:r>
                        <a:rPr lang="en-US" baseline="0" dirty="0"/>
                        <a:t>on your GitHub account</a:t>
                      </a:r>
                      <a:endParaRPr lang="en-US" dirty="0"/>
                    </a:p>
                  </a:txBody>
                  <a:tcPr/>
                </a:tc>
                <a:extLst>
                  <a:ext uri="{0D108BD9-81ED-4DB2-BD59-A6C34878D82A}">
                    <a16:rowId xmlns:a16="http://schemas.microsoft.com/office/drawing/2014/main" val="10005"/>
                  </a:ext>
                </a:extLst>
              </a:tr>
              <a:tr h="742972">
                <a:tc>
                  <a:txBody>
                    <a:bodyPr/>
                    <a:lstStyle/>
                    <a:p>
                      <a:r>
                        <a:rPr lang="en-US" dirty="0"/>
                        <a:t>Merge</a:t>
                      </a:r>
                    </a:p>
                  </a:txBody>
                  <a:tcPr/>
                </a:tc>
                <a:tc>
                  <a:txBody>
                    <a:bodyPr/>
                    <a:lstStyle/>
                    <a:p>
                      <a:r>
                        <a:rPr lang="en-US" sz="1800" b="0" i="0" kern="1200" dirty="0">
                          <a:solidFill>
                            <a:schemeClr val="dk1"/>
                          </a:solidFill>
                          <a:effectLst/>
                          <a:latin typeface="+mn-lt"/>
                          <a:ea typeface="+mn-ea"/>
                          <a:cs typeface="+mn-cs"/>
                        </a:rPr>
                        <a:t>Means to bring changes from one branch into another</a:t>
                      </a:r>
                    </a:p>
                  </a:txBody>
                  <a:tcPr/>
                </a:tc>
                <a:extLst>
                  <a:ext uri="{0D108BD9-81ED-4DB2-BD59-A6C34878D82A}">
                    <a16:rowId xmlns:a16="http://schemas.microsoft.com/office/drawing/2014/main" val="10006"/>
                  </a:ext>
                </a:extLst>
              </a:tr>
              <a:tr h="424556">
                <a:tc>
                  <a:txBody>
                    <a:bodyPr/>
                    <a:lstStyle/>
                    <a:p>
                      <a:r>
                        <a:rPr lang="en-US" dirty="0"/>
                        <a:t>Clone</a:t>
                      </a:r>
                    </a:p>
                  </a:txBody>
                  <a:tcPr/>
                </a:tc>
                <a:tc>
                  <a:txBody>
                    <a:bodyPr/>
                    <a:lstStyle/>
                    <a:p>
                      <a:r>
                        <a:rPr lang="en-US" dirty="0"/>
                        <a:t>Get a local copy of a repository</a:t>
                      </a:r>
                    </a:p>
                  </a:txBody>
                  <a:tcPr/>
                </a:tc>
                <a:extLst>
                  <a:ext uri="{0D108BD9-81ED-4DB2-BD59-A6C34878D82A}">
                    <a16:rowId xmlns:a16="http://schemas.microsoft.com/office/drawing/2014/main" val="10007"/>
                  </a:ext>
                </a:extLst>
              </a:tr>
            </a:tbl>
          </a:graphicData>
        </a:graphic>
      </p:graphicFrame>
      <p:sp>
        <p:nvSpPr>
          <p:cNvPr id="5" name="TextBox 4">
            <a:extLst>
              <a:ext uri="{FF2B5EF4-FFF2-40B4-BE49-F238E27FC236}">
                <a16:creationId xmlns:a16="http://schemas.microsoft.com/office/drawing/2014/main" id="{E44C886E-3637-D0C8-F832-9E9E05317096}"/>
              </a:ext>
            </a:extLst>
          </p:cNvPr>
          <p:cNvSpPr txBox="1"/>
          <p:nvPr/>
        </p:nvSpPr>
        <p:spPr>
          <a:xfrm>
            <a:off x="726974" y="5516131"/>
            <a:ext cx="4846904" cy="276999"/>
          </a:xfrm>
          <a:prstGeom prst="rect">
            <a:avLst/>
          </a:prstGeom>
          <a:noFill/>
        </p:spPr>
        <p:txBody>
          <a:bodyPr wrap="none" rtlCol="0">
            <a:spAutoFit/>
          </a:bodyPr>
          <a:lstStyle/>
          <a:p>
            <a:r>
              <a:rPr lang="en-US" sz="1200" i="1" dirty="0">
                <a:solidFill>
                  <a:schemeClr val="bg1">
                    <a:lumMod val="50000"/>
                  </a:schemeClr>
                </a:solidFill>
              </a:rPr>
              <a:t>* - Also called master but main is the recommended name by GitHub</a:t>
            </a:r>
          </a:p>
        </p:txBody>
      </p:sp>
    </p:spTree>
    <p:extLst>
      <p:ext uri="{BB962C8B-B14F-4D97-AF65-F5344CB8AC3E}">
        <p14:creationId xmlns:p14="http://schemas.microsoft.com/office/powerpoint/2010/main" val="229302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7394-B356-8E6D-D83E-D5A6FE85BC10}"/>
              </a:ext>
            </a:extLst>
          </p:cNvPr>
          <p:cNvSpPr>
            <a:spLocks noGrp="1"/>
          </p:cNvSpPr>
          <p:nvPr>
            <p:ph type="title"/>
          </p:nvPr>
        </p:nvSpPr>
        <p:spPr/>
        <p:txBody>
          <a:bodyPr>
            <a:normAutofit fontScale="90000"/>
          </a:bodyPr>
          <a:lstStyle/>
          <a:p>
            <a:r>
              <a:rPr lang="en-US" dirty="0"/>
              <a:t>Common Commands</a:t>
            </a:r>
          </a:p>
        </p:txBody>
      </p:sp>
      <p:sp>
        <p:nvSpPr>
          <p:cNvPr id="3" name="Slide Number Placeholder 2">
            <a:extLst>
              <a:ext uri="{FF2B5EF4-FFF2-40B4-BE49-F238E27FC236}">
                <a16:creationId xmlns:a16="http://schemas.microsoft.com/office/drawing/2014/main" id="{43729AB6-10C6-69D0-8762-BAD060533670}"/>
              </a:ext>
            </a:extLst>
          </p:cNvPr>
          <p:cNvSpPr>
            <a:spLocks noGrp="1"/>
          </p:cNvSpPr>
          <p:nvPr>
            <p:ph type="sldNum" sz="quarter" idx="11"/>
          </p:nvPr>
        </p:nvSpPr>
        <p:spPr/>
        <p:txBody>
          <a:bodyPr/>
          <a:lstStyle/>
          <a:p>
            <a:fld id="{5555383D-DDC1-43E8-A776-68FB16C2D6BE}" type="slidenum">
              <a:rPr lang="en-GB" smtClean="0"/>
              <a:pPr/>
              <a:t>5</a:t>
            </a:fld>
            <a:endParaRPr lang="en-GB" dirty="0"/>
          </a:p>
        </p:txBody>
      </p:sp>
      <p:graphicFrame>
        <p:nvGraphicFramePr>
          <p:cNvPr id="6" name="Table 5">
            <a:extLst>
              <a:ext uri="{FF2B5EF4-FFF2-40B4-BE49-F238E27FC236}">
                <a16:creationId xmlns:a16="http://schemas.microsoft.com/office/drawing/2014/main" id="{E2BCE5A4-0AEC-7ABC-60CE-BB74B6B9929E}"/>
              </a:ext>
            </a:extLst>
          </p:cNvPr>
          <p:cNvGraphicFramePr>
            <a:graphicFrameLocks noGrp="1"/>
          </p:cNvGraphicFramePr>
          <p:nvPr>
            <p:extLst>
              <p:ext uri="{D42A27DB-BD31-4B8C-83A1-F6EECF244321}">
                <p14:modId xmlns:p14="http://schemas.microsoft.com/office/powerpoint/2010/main" val="259769843"/>
              </p:ext>
            </p:extLst>
          </p:nvPr>
        </p:nvGraphicFramePr>
        <p:xfrm>
          <a:off x="407316" y="1025543"/>
          <a:ext cx="11365584" cy="4699000"/>
        </p:xfrm>
        <a:graphic>
          <a:graphicData uri="http://schemas.openxmlformats.org/drawingml/2006/table">
            <a:tbl>
              <a:tblPr firstRow="1" bandRow="1">
                <a:tableStyleId>{5C22544A-7EE6-4342-B048-85BDC9FD1C3A}</a:tableStyleId>
              </a:tblPr>
              <a:tblGrid>
                <a:gridCol w="4251488">
                  <a:extLst>
                    <a:ext uri="{9D8B030D-6E8A-4147-A177-3AD203B41FA5}">
                      <a16:colId xmlns:a16="http://schemas.microsoft.com/office/drawing/2014/main" val="20000"/>
                    </a:ext>
                  </a:extLst>
                </a:gridCol>
                <a:gridCol w="7114096">
                  <a:extLst>
                    <a:ext uri="{9D8B030D-6E8A-4147-A177-3AD203B41FA5}">
                      <a16:colId xmlns:a16="http://schemas.microsoft.com/office/drawing/2014/main" val="20001"/>
                    </a:ext>
                  </a:extLst>
                </a:gridCol>
              </a:tblGrid>
              <a:tr h="370840">
                <a:tc>
                  <a:txBody>
                    <a:bodyPr/>
                    <a:lstStyle/>
                    <a:p>
                      <a:r>
                        <a:rPr lang="en-US" dirty="0"/>
                        <a:t>Command</a:t>
                      </a:r>
                    </a:p>
                  </a:txBody>
                  <a:tcPr/>
                </a:tc>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i="0" dirty="0">
                          <a:latin typeface="Cascadia Code"/>
                          <a:cs typeface="Cascadia Code" panose="020B0609020000020004" pitchFamily="49" charset="0"/>
                        </a:rPr>
                        <a:t>git clone &lt;link&gt;</a:t>
                      </a:r>
                    </a:p>
                  </a:txBody>
                  <a:tcPr/>
                </a:tc>
                <a:tc>
                  <a:txBody>
                    <a:bodyPr/>
                    <a:lstStyle/>
                    <a:p>
                      <a:r>
                        <a:rPr lang="en-US" dirty="0"/>
                        <a:t>Clone a repo</a:t>
                      </a:r>
                      <a:r>
                        <a:rPr lang="en-US" baseline="0" dirty="0"/>
                        <a:t> locally</a:t>
                      </a:r>
                      <a:endParaRPr lang="en-US" dirty="0"/>
                    </a:p>
                  </a:txBody>
                  <a:tcPr/>
                </a:tc>
                <a:extLst>
                  <a:ext uri="{0D108BD9-81ED-4DB2-BD59-A6C34878D82A}">
                    <a16:rowId xmlns:a16="http://schemas.microsoft.com/office/drawing/2014/main" val="10001"/>
                  </a:ext>
                </a:extLst>
              </a:tr>
              <a:tr h="370840">
                <a:tc>
                  <a:txBody>
                    <a:bodyPr/>
                    <a:lstStyle/>
                    <a:p>
                      <a:r>
                        <a:rPr lang="en-US" i="0" dirty="0">
                          <a:latin typeface="Cascadia Code"/>
                          <a:cs typeface="Cascadia Code" panose="020B0609020000020004" pitchFamily="49" charset="0"/>
                        </a:rPr>
                        <a:t>git status</a:t>
                      </a:r>
                    </a:p>
                  </a:txBody>
                  <a:tcPr/>
                </a:tc>
                <a:tc>
                  <a:txBody>
                    <a:bodyPr/>
                    <a:lstStyle/>
                    <a:p>
                      <a:r>
                        <a:rPr lang="en-US" dirty="0"/>
                        <a:t>Displays the status of the current branch you are in</a:t>
                      </a:r>
                    </a:p>
                  </a:txBody>
                  <a:tcPr/>
                </a:tc>
                <a:extLst>
                  <a:ext uri="{0D108BD9-81ED-4DB2-BD59-A6C34878D82A}">
                    <a16:rowId xmlns:a16="http://schemas.microsoft.com/office/drawing/2014/main" val="10002"/>
                  </a:ext>
                </a:extLst>
              </a:tr>
              <a:tr h="370840">
                <a:tc>
                  <a:txBody>
                    <a:bodyPr/>
                    <a:lstStyle/>
                    <a:p>
                      <a:r>
                        <a:rPr lang="en-US" i="0" dirty="0">
                          <a:latin typeface="Cascadia Code"/>
                          <a:cs typeface="Cascadia Code" panose="020B0609020000020004" pitchFamily="49" charset="0"/>
                        </a:rPr>
                        <a:t>git branch</a:t>
                      </a:r>
                    </a:p>
                  </a:txBody>
                  <a:tcPr/>
                </a:tc>
                <a:tc>
                  <a:txBody>
                    <a:bodyPr/>
                    <a:lstStyle/>
                    <a:p>
                      <a:r>
                        <a:rPr lang="en-US" dirty="0"/>
                        <a:t>Displays all the current branches on your local machine</a:t>
                      </a:r>
                    </a:p>
                  </a:txBody>
                  <a:tcPr/>
                </a:tc>
                <a:extLst>
                  <a:ext uri="{0D108BD9-81ED-4DB2-BD59-A6C34878D82A}">
                    <a16:rowId xmlns:a16="http://schemas.microsoft.com/office/drawing/2014/main" val="10003"/>
                  </a:ext>
                </a:extLst>
              </a:tr>
              <a:tr h="370840">
                <a:tc>
                  <a:txBody>
                    <a:bodyPr/>
                    <a:lstStyle/>
                    <a:p>
                      <a:r>
                        <a:rPr lang="en-US" i="0" dirty="0">
                          <a:latin typeface="Cascadia Code"/>
                          <a:cs typeface="Cascadia Code" panose="020B0609020000020004" pitchFamily="49" charset="0"/>
                        </a:rPr>
                        <a:t>git remote -v</a:t>
                      </a:r>
                    </a:p>
                  </a:txBody>
                  <a:tcPr/>
                </a:tc>
                <a:tc>
                  <a:txBody>
                    <a:bodyPr/>
                    <a:lstStyle/>
                    <a:p>
                      <a:r>
                        <a:rPr lang="en-US" dirty="0"/>
                        <a:t>Displays where your remotes are pointed to on GitHub</a:t>
                      </a: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scadia Code" panose="020B0609020000020004" pitchFamily="49" charset="0"/>
                          <a:cs typeface="Cascadia Code" panose="020B0609020000020004" pitchFamily="49" charset="0"/>
                        </a:rPr>
                        <a:t>git merge &lt;branch name&gt;</a:t>
                      </a:r>
                    </a:p>
                  </a:txBody>
                  <a:tcPr/>
                </a:tc>
                <a:tc>
                  <a:txBody>
                    <a:bodyPr/>
                    <a:lstStyle/>
                    <a:p>
                      <a:r>
                        <a:rPr lang="en-US" dirty="0"/>
                        <a:t>Merge current local branch with another branch</a:t>
                      </a:r>
                    </a:p>
                  </a:txBody>
                  <a:tcPr/>
                </a:tc>
                <a:extLst>
                  <a:ext uri="{0D108BD9-81ED-4DB2-BD59-A6C34878D82A}">
                    <a16:rowId xmlns:a16="http://schemas.microsoft.com/office/drawing/2014/main" val="48186463"/>
                  </a:ext>
                </a:extLst>
              </a:tr>
              <a:tr h="370840">
                <a:tc>
                  <a:txBody>
                    <a:bodyPr/>
                    <a:lstStyle/>
                    <a:p>
                      <a:r>
                        <a:rPr lang="en-US" i="0" dirty="0">
                          <a:latin typeface="Cascadia Code"/>
                          <a:cs typeface="Cascadia Code" panose="020B0609020000020004" pitchFamily="49" charset="0"/>
                        </a:rPr>
                        <a:t>git checkout &lt;branch name&gt;</a:t>
                      </a:r>
                    </a:p>
                  </a:txBody>
                  <a:tcPr/>
                </a:tc>
                <a:tc>
                  <a:txBody>
                    <a:bodyPr/>
                    <a:lstStyle/>
                    <a:p>
                      <a:r>
                        <a:rPr lang="en-US" dirty="0"/>
                        <a:t>Move from current branch to other</a:t>
                      </a:r>
                    </a:p>
                    <a:p>
                      <a:r>
                        <a:rPr lang="en-US" sz="1200" dirty="0"/>
                        <a:t>NOTE: Git complains unless </a:t>
                      </a:r>
                      <a:r>
                        <a:rPr lang="en-US" sz="1200" baseline="0" dirty="0"/>
                        <a:t>all changes have been committed in the current branch</a:t>
                      </a:r>
                      <a:endParaRPr lang="en-US" sz="1200" dirty="0"/>
                    </a:p>
                  </a:txBody>
                  <a:tcPr/>
                </a:tc>
                <a:extLst>
                  <a:ext uri="{0D108BD9-81ED-4DB2-BD59-A6C34878D82A}">
                    <a16:rowId xmlns:a16="http://schemas.microsoft.com/office/drawing/2014/main" val="10005"/>
                  </a:ext>
                </a:extLst>
              </a:tr>
              <a:tr h="370840">
                <a:tc>
                  <a:txBody>
                    <a:bodyPr/>
                    <a:lstStyle/>
                    <a:p>
                      <a:r>
                        <a:rPr lang="en-US" i="0" dirty="0">
                          <a:latin typeface="Cascadia Code"/>
                          <a:cs typeface="Cascadia Code" panose="020B0609020000020004" pitchFamily="49" charset="0"/>
                        </a:rPr>
                        <a:t>git pull &lt;remote name&gt; &lt;branch name&gt;</a:t>
                      </a:r>
                    </a:p>
                  </a:txBody>
                  <a:tcPr/>
                </a:tc>
                <a:tc>
                  <a:txBody>
                    <a:bodyPr/>
                    <a:lstStyle/>
                    <a:p>
                      <a:r>
                        <a:rPr lang="en-US" sz="1800" dirty="0"/>
                        <a:t>Pulls from</a:t>
                      </a:r>
                      <a:r>
                        <a:rPr lang="en-US" sz="1800" baseline="0" dirty="0"/>
                        <a:t> a particular branch on a remote.</a:t>
                      </a:r>
                      <a:endParaRPr lang="en-US" sz="1800"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a:latin typeface="Cascadia Code"/>
                          <a:cs typeface="Cascadia Code" panose="020B0609020000020004" pitchFamily="49" charset="0"/>
                        </a:rPr>
                        <a:t>git push &lt;remote name&gt; &lt;branch name you want to push&gt;:&lt;new name&gt;</a:t>
                      </a:r>
                    </a:p>
                    <a:p>
                      <a:endParaRPr lang="en-US" i="0" dirty="0">
                        <a:latin typeface="Cascadia Code" panose="020B0609020000020004" pitchFamily="49" charset="0"/>
                        <a:cs typeface="Cascadia Code" panose="020B06090200000200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Push </a:t>
                      </a:r>
                      <a:r>
                        <a:rPr lang="en-US" sz="1800" baseline="0" dirty="0"/>
                        <a:t>a particular local working branch to a remote.</a:t>
                      </a:r>
                      <a:endParaRPr lang="en-US" sz="1800" dirty="0"/>
                    </a:p>
                  </a:txBody>
                  <a:tcPr/>
                </a:tc>
                <a:extLst>
                  <a:ext uri="{0D108BD9-81ED-4DB2-BD59-A6C34878D82A}">
                    <a16:rowId xmlns:a16="http://schemas.microsoft.com/office/drawing/2014/main" val="10007"/>
                  </a:ext>
                </a:extLst>
              </a:tr>
              <a:tr h="370839">
                <a:tc>
                  <a:txBody>
                    <a:bodyPr/>
                    <a:lstStyle/>
                    <a:p>
                      <a:pPr lvl="0">
                        <a:buNone/>
                      </a:pPr>
                      <a:r>
                        <a:rPr lang="en-US" sz="1800" b="0" i="0" u="none" strike="noStrike" noProof="0" dirty="0">
                          <a:latin typeface="Cascadia Code"/>
                        </a:rPr>
                        <a:t>git config --global </a:t>
                      </a:r>
                      <a:r>
                        <a:rPr lang="en-US" sz="1800" b="0" i="0" u="none" strike="noStrike" noProof="0" err="1">
                          <a:latin typeface="Cascadia Code"/>
                        </a:rPr>
                        <a:t>core.editor</a:t>
                      </a:r>
                      <a:r>
                        <a:rPr lang="en-US" sz="1800" b="0" i="0" u="none" strike="noStrike" noProof="0" dirty="0">
                          <a:latin typeface="Cascadia Code"/>
                        </a:rPr>
                        <a:t> "nano"</a:t>
                      </a:r>
                      <a:endParaRPr lang="en-US" dirty="0">
                        <a:latin typeface="Cascadia Code"/>
                      </a:endParaRPr>
                    </a:p>
                  </a:txBody>
                  <a:tcPr/>
                </a:tc>
                <a:tc>
                  <a:txBody>
                    <a:bodyPr/>
                    <a:lstStyle/>
                    <a:p>
                      <a:pPr marL="0" lvl="0" indent="0" algn="l">
                        <a:lnSpc>
                          <a:spcPct val="100000"/>
                        </a:lnSpc>
                        <a:spcBef>
                          <a:spcPts val="0"/>
                        </a:spcBef>
                        <a:spcAft>
                          <a:spcPts val="0"/>
                        </a:spcAft>
                        <a:buNone/>
                      </a:pPr>
                      <a:r>
                        <a:rPr lang="en-US" sz="1800" baseline="0" dirty="0"/>
                        <a:t>Sets Nano as your default text editor for Git commands that require user input; "vim" can be used in place of "nano" but is less intuitive. </a:t>
                      </a:r>
                    </a:p>
                  </a:txBody>
                  <a:tcPr/>
                </a:tc>
                <a:extLst>
                  <a:ext uri="{0D108BD9-81ED-4DB2-BD59-A6C34878D82A}">
                    <a16:rowId xmlns:a16="http://schemas.microsoft.com/office/drawing/2014/main" val="3679344841"/>
                  </a:ext>
                </a:extLst>
              </a:tr>
            </a:tbl>
          </a:graphicData>
        </a:graphic>
      </p:graphicFrame>
    </p:spTree>
    <p:extLst>
      <p:ext uri="{BB962C8B-B14F-4D97-AF65-F5344CB8AC3E}">
        <p14:creationId xmlns:p14="http://schemas.microsoft.com/office/powerpoint/2010/main" val="374240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255D-5899-F8AC-AE7E-36E6E9D5D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3806B-FBF4-DE7F-347F-FA46464E2C2A}"/>
              </a:ext>
            </a:extLst>
          </p:cNvPr>
          <p:cNvSpPr>
            <a:spLocks noGrp="1"/>
          </p:cNvSpPr>
          <p:nvPr>
            <p:ph type="title"/>
          </p:nvPr>
        </p:nvSpPr>
        <p:spPr/>
        <p:txBody>
          <a:bodyPr>
            <a:normAutofit fontScale="90000"/>
          </a:bodyPr>
          <a:lstStyle/>
          <a:p>
            <a:r>
              <a:rPr lang="en-US" dirty="0"/>
              <a:t>Downloading the Latest Material</a:t>
            </a:r>
          </a:p>
        </p:txBody>
      </p:sp>
      <p:sp>
        <p:nvSpPr>
          <p:cNvPr id="3" name="Slide Number Placeholder 2">
            <a:extLst>
              <a:ext uri="{FF2B5EF4-FFF2-40B4-BE49-F238E27FC236}">
                <a16:creationId xmlns:a16="http://schemas.microsoft.com/office/drawing/2014/main" id="{128C8EF4-D022-1E43-6142-443A54DDDAE2}"/>
              </a:ext>
            </a:extLst>
          </p:cNvPr>
          <p:cNvSpPr>
            <a:spLocks noGrp="1"/>
          </p:cNvSpPr>
          <p:nvPr>
            <p:ph type="sldNum" sz="quarter" idx="11"/>
          </p:nvPr>
        </p:nvSpPr>
        <p:spPr/>
        <p:txBody>
          <a:bodyPr/>
          <a:lstStyle/>
          <a:p>
            <a:fld id="{5555383D-DDC1-43E8-A776-68FB16C2D6BE}" type="slidenum">
              <a:rPr lang="en-GB" smtClean="0"/>
              <a:pPr/>
              <a:t>6</a:t>
            </a:fld>
            <a:endParaRPr lang="en-GB" dirty="0"/>
          </a:p>
        </p:txBody>
      </p:sp>
      <p:sp>
        <p:nvSpPr>
          <p:cNvPr id="6" name="Content Placeholder 1">
            <a:extLst>
              <a:ext uri="{FF2B5EF4-FFF2-40B4-BE49-F238E27FC236}">
                <a16:creationId xmlns:a16="http://schemas.microsoft.com/office/drawing/2014/main" id="{182A419D-7DE4-1C42-6AFD-E7F51E04B96A}"/>
              </a:ext>
            </a:extLst>
          </p:cNvPr>
          <p:cNvSpPr txBox="1">
            <a:spLocks/>
          </p:cNvSpPr>
          <p:nvPr/>
        </p:nvSpPr>
        <p:spPr>
          <a:xfrm>
            <a:off x="270627" y="1168878"/>
            <a:ext cx="11580921" cy="4827976"/>
          </a:xfrm>
          <a:prstGeom prst="rect">
            <a:avLst/>
          </a:prstGeom>
        </p:spPr>
        <p:txBody>
          <a:bodyPr>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accent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accent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accent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cs typeface="Arial" panose="020B0604020202020204" pitchFamily="34" charset="0"/>
              </a:rPr>
              <a:t>To ensure your version of the </a:t>
            </a:r>
            <a:r>
              <a:rPr lang="en-US" sz="1800" dirty="0" err="1">
                <a:solidFill>
                  <a:schemeClr val="tx1"/>
                </a:solidFill>
                <a:cs typeface="Arial" panose="020B0604020202020204" pitchFamily="34" charset="0"/>
              </a:rPr>
              <a:t>WaterTAP</a:t>
            </a:r>
            <a:r>
              <a:rPr lang="en-US" sz="1800" dirty="0">
                <a:solidFill>
                  <a:schemeClr val="tx1"/>
                </a:solidFill>
                <a:cs typeface="Arial" panose="020B0604020202020204" pitchFamily="34" charset="0"/>
              </a:rPr>
              <a:t> Academy repo is up to date, go through the following steps:</a:t>
            </a:r>
            <a:endParaRPr lang="en-US" sz="1600" dirty="0">
              <a:solidFill>
                <a:schemeClr val="tx1"/>
              </a:solidFill>
              <a:cs typeface="Arial" panose="020B0604020202020204" pitchFamily="34" charset="0"/>
              <a:sym typeface="Wingdings" pitchFamily="2" charset="2"/>
            </a:endParaRP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Verify that you are on the main branch:</a:t>
            </a:r>
          </a:p>
          <a:p>
            <a:pPr lvl="1"/>
            <a:r>
              <a:rPr lang="en-US" sz="1600" dirty="0">
                <a:solidFill>
                  <a:srgbClr val="FF0000"/>
                </a:solidFill>
                <a:cs typeface="Arial" panose="020B0604020202020204" pitchFamily="34" charset="0"/>
                <a:sym typeface="Wingdings" pitchFamily="2" charset="2"/>
              </a:rPr>
              <a:t>git status </a:t>
            </a:r>
            <a:r>
              <a:rPr lang="en-US" sz="1600" i="1" dirty="0">
                <a:solidFill>
                  <a:srgbClr val="FF0000"/>
                </a:solidFill>
                <a:sym typeface="Wingdings" pitchFamily="2" charset="2"/>
              </a:rPr>
              <a:t></a:t>
            </a:r>
            <a:r>
              <a:rPr lang="en-US" sz="1600" dirty="0">
                <a:solidFill>
                  <a:schemeClr val="tx1"/>
                </a:solidFill>
                <a:cs typeface="Arial" panose="020B0604020202020204" pitchFamily="34" charset="0"/>
                <a:sym typeface="Wingdings" pitchFamily="2" charset="2"/>
              </a:rPr>
              <a:t> will display “On branch main”</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If you are not on the main branch, switch to it and check the status:</a:t>
            </a:r>
          </a:p>
          <a:p>
            <a:pPr lvl="1"/>
            <a:r>
              <a:rPr lang="en-US" sz="1600" dirty="0">
                <a:solidFill>
                  <a:srgbClr val="FF0000"/>
                </a:solidFill>
                <a:cs typeface="Arial" panose="020B0604020202020204" pitchFamily="34" charset="0"/>
                <a:sym typeface="Wingdings" pitchFamily="2" charset="2"/>
              </a:rPr>
              <a:t>git checkout main </a:t>
            </a:r>
            <a:r>
              <a:rPr lang="en-US" sz="1600" i="1" dirty="0">
                <a:solidFill>
                  <a:srgbClr val="FF0000"/>
                </a:solidFill>
                <a:sym typeface="Wingdings" pitchFamily="2" charset="2"/>
              </a:rPr>
              <a:t> </a:t>
            </a:r>
            <a:r>
              <a:rPr lang="en-US" sz="1600" dirty="0">
                <a:solidFill>
                  <a:srgbClr val="FF0000"/>
                </a:solidFill>
                <a:sym typeface="Wingdings" pitchFamily="2" charset="2"/>
              </a:rPr>
              <a:t>git status</a:t>
            </a:r>
            <a:endParaRPr lang="en-US" sz="1600" i="1" dirty="0">
              <a:solidFill>
                <a:schemeClr val="tx1"/>
              </a:solidFill>
              <a:cs typeface="Arial" panose="020B0604020202020204" pitchFamily="34" charset="0"/>
              <a:sym typeface="Wingdings" pitchFamily="2" charset="2"/>
            </a:endParaRP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If your branch is up to date, you should see:</a:t>
            </a:r>
          </a:p>
          <a:p>
            <a:pPr lvl="1"/>
            <a:r>
              <a:rPr lang="en-US" sz="1600" dirty="0">
                <a:solidFill>
                  <a:schemeClr val="tx1"/>
                </a:solidFill>
                <a:cs typeface="Arial" panose="020B0604020202020204" pitchFamily="34" charset="0"/>
                <a:sym typeface="Wingdings" pitchFamily="2" charset="2"/>
              </a:rPr>
              <a:t>“Your branch is up to date with origin/main”</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If your branch is not up to date:</a:t>
            </a:r>
          </a:p>
          <a:p>
            <a:pPr lvl="1"/>
            <a:r>
              <a:rPr lang="en-US" sz="1600" dirty="0">
                <a:solidFill>
                  <a:schemeClr val="tx1"/>
                </a:solidFill>
                <a:cs typeface="Arial" panose="020B0604020202020204" pitchFamily="34" charset="0"/>
                <a:sym typeface="Wingdings" pitchFamily="2" charset="2"/>
              </a:rPr>
              <a:t>“This branch is behind origin/main by X commits and can be fast-forwarded”</a:t>
            </a:r>
          </a:p>
          <a:p>
            <a:pPr lvl="1"/>
            <a:r>
              <a:rPr lang="en-US" sz="1600" dirty="0">
                <a:solidFill>
                  <a:srgbClr val="FF0000"/>
                </a:solidFill>
                <a:cs typeface="Arial" panose="020B0604020202020204" pitchFamily="34" charset="0"/>
                <a:sym typeface="Wingdings" pitchFamily="2" charset="2"/>
              </a:rPr>
              <a:t>git pull origin main </a:t>
            </a:r>
            <a:r>
              <a:rPr lang="en-US" sz="1600" i="1" dirty="0">
                <a:solidFill>
                  <a:srgbClr val="FF0000"/>
                </a:solidFill>
                <a:sym typeface="Wingdings" pitchFamily="2" charset="2"/>
              </a:rPr>
              <a:t></a:t>
            </a:r>
            <a:r>
              <a:rPr lang="en-US" sz="1600" i="1" dirty="0">
                <a:solidFill>
                  <a:srgbClr val="C00000"/>
                </a:solidFill>
                <a:sym typeface="Wingdings" pitchFamily="2" charset="2"/>
              </a:rPr>
              <a:t> </a:t>
            </a:r>
            <a:r>
              <a:rPr lang="en-US" sz="1600" dirty="0">
                <a:solidFill>
                  <a:schemeClr val="tx1"/>
                </a:solidFill>
                <a:sym typeface="Wingdings" pitchFamily="2" charset="2"/>
              </a:rPr>
              <a:t>will update your branch to be in-line with the public repository</a:t>
            </a:r>
            <a:endParaRPr lang="en-US" sz="1600" dirty="0">
              <a:solidFill>
                <a:srgbClr val="FF0000"/>
              </a:solidFill>
              <a:cs typeface="Arial" panose="020B0604020202020204" pitchFamily="34" charset="0"/>
              <a:sym typeface="Wingdings" pitchFamily="2" charset="2"/>
            </a:endParaRPr>
          </a:p>
        </p:txBody>
      </p:sp>
      <p:sp>
        <p:nvSpPr>
          <p:cNvPr id="7" name="Callout: Line with Accent Bar 6">
            <a:extLst>
              <a:ext uri="{FF2B5EF4-FFF2-40B4-BE49-F238E27FC236}">
                <a16:creationId xmlns:a16="http://schemas.microsoft.com/office/drawing/2014/main" id="{5236996B-4330-DC80-4C0A-9705C7A170BB}"/>
              </a:ext>
            </a:extLst>
          </p:cNvPr>
          <p:cNvSpPr/>
          <p:nvPr/>
        </p:nvSpPr>
        <p:spPr bwMode="auto">
          <a:xfrm>
            <a:off x="7901007" y="1709503"/>
            <a:ext cx="1767526" cy="923826"/>
          </a:xfrm>
          <a:prstGeom prst="accentCallout1">
            <a:avLst>
              <a:gd name="adj1" fmla="val 18750"/>
              <a:gd name="adj2" fmla="val -8333"/>
              <a:gd name="adj3" fmla="val 82911"/>
              <a:gd name="adj4" fmla="val -155135"/>
            </a:avLst>
          </a:prstGeom>
          <a:noFill/>
          <a:ln w="12700" cap="flat" cmpd="sng" algn="ctr">
            <a:solidFill>
              <a:srgbClr val="0070C0"/>
            </a:solidFill>
            <a:prstDash val="solid"/>
            <a:round/>
            <a:headEnd type="none" w="med" len="med"/>
            <a:tailEnd type="none" w="med" len="med"/>
          </a:ln>
          <a:effectLst/>
        </p:spPr>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charset="0"/>
                <a:cs typeface="Arial" charset="0"/>
              </a:rPr>
              <a:t>NOTE: You may need to commit changes to your current local branch before switching</a:t>
            </a:r>
          </a:p>
        </p:txBody>
      </p:sp>
      <p:pic>
        <p:nvPicPr>
          <p:cNvPr id="5" name="Picture 4">
            <a:extLst>
              <a:ext uri="{FF2B5EF4-FFF2-40B4-BE49-F238E27FC236}">
                <a16:creationId xmlns:a16="http://schemas.microsoft.com/office/drawing/2014/main" id="{D297A1BC-0472-67EF-9E4D-35B275F05FDF}"/>
              </a:ext>
            </a:extLst>
          </p:cNvPr>
          <p:cNvPicPr>
            <a:picLocks noChangeAspect="1"/>
          </p:cNvPicPr>
          <p:nvPr/>
        </p:nvPicPr>
        <p:blipFill>
          <a:blip r:embed="rId2"/>
          <a:srcRect b="36712"/>
          <a:stretch>
            <a:fillRect/>
          </a:stretch>
        </p:blipFill>
        <p:spPr>
          <a:xfrm>
            <a:off x="5302289" y="3389086"/>
            <a:ext cx="6569009" cy="617337"/>
          </a:xfrm>
          <a:prstGeom prst="rect">
            <a:avLst/>
          </a:prstGeom>
        </p:spPr>
      </p:pic>
    </p:spTree>
    <p:extLst>
      <p:ext uri="{BB962C8B-B14F-4D97-AF65-F5344CB8AC3E}">
        <p14:creationId xmlns:p14="http://schemas.microsoft.com/office/powerpoint/2010/main" val="231961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80DD-326C-C27A-88A8-C41949B5ACC3}"/>
              </a:ext>
            </a:extLst>
          </p:cNvPr>
          <p:cNvSpPr>
            <a:spLocks noGrp="1"/>
          </p:cNvSpPr>
          <p:nvPr>
            <p:ph type="title"/>
          </p:nvPr>
        </p:nvSpPr>
        <p:spPr/>
        <p:txBody>
          <a:bodyPr>
            <a:normAutofit fontScale="90000"/>
          </a:bodyPr>
          <a:lstStyle/>
          <a:p>
            <a:r>
              <a:rPr lang="en-US" dirty="0">
                <a:cs typeface="Arial"/>
              </a:rPr>
              <a:t>Tracking and Sharing File Changes</a:t>
            </a:r>
          </a:p>
        </p:txBody>
      </p:sp>
      <p:sp>
        <p:nvSpPr>
          <p:cNvPr id="3" name="Slide Number Placeholder 2">
            <a:extLst>
              <a:ext uri="{FF2B5EF4-FFF2-40B4-BE49-F238E27FC236}">
                <a16:creationId xmlns:a16="http://schemas.microsoft.com/office/drawing/2014/main" id="{51F0B376-C2FB-A6E0-989C-47541B55061E}"/>
              </a:ext>
            </a:extLst>
          </p:cNvPr>
          <p:cNvSpPr>
            <a:spLocks noGrp="1"/>
          </p:cNvSpPr>
          <p:nvPr>
            <p:ph type="sldNum" sz="quarter" idx="11"/>
          </p:nvPr>
        </p:nvSpPr>
        <p:spPr/>
        <p:txBody>
          <a:bodyPr/>
          <a:lstStyle/>
          <a:p>
            <a:fld id="{5555383D-DDC1-43E8-A776-68FB16C2D6BE}" type="slidenum">
              <a:rPr lang="en-GB" smtClean="0"/>
              <a:pPr/>
              <a:t>7</a:t>
            </a:fld>
            <a:endParaRPr lang="en-GB" dirty="0"/>
          </a:p>
        </p:txBody>
      </p:sp>
      <p:sp>
        <p:nvSpPr>
          <p:cNvPr id="6" name="Content Placeholder 1">
            <a:extLst>
              <a:ext uri="{FF2B5EF4-FFF2-40B4-BE49-F238E27FC236}">
                <a16:creationId xmlns:a16="http://schemas.microsoft.com/office/drawing/2014/main" id="{3089AE02-4F51-134F-D10C-AE202E116583}"/>
              </a:ext>
            </a:extLst>
          </p:cNvPr>
          <p:cNvSpPr txBox="1">
            <a:spLocks/>
          </p:cNvSpPr>
          <p:nvPr/>
        </p:nvSpPr>
        <p:spPr>
          <a:xfrm>
            <a:off x="442350" y="1168878"/>
            <a:ext cx="11580921" cy="4827976"/>
          </a:xfrm>
          <a:prstGeom prst="rect">
            <a:avLst/>
          </a:prstGeom>
        </p:spPr>
        <p:txBody>
          <a:bodyPr lIns="91440" tIns="45720" rIns="91440" bIns="4572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accent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accent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accent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Step 1: Create a local working branch</a:t>
            </a:r>
          </a:p>
          <a:p>
            <a:pPr lvl="1"/>
            <a:r>
              <a:rPr lang="en-US" dirty="0">
                <a:solidFill>
                  <a:srgbClr val="FF0000"/>
                </a:solidFill>
                <a:latin typeface="Cascadia Code" panose="020B0609020000020004" pitchFamily="49" charset="0"/>
                <a:cs typeface="Cascadia Code" panose="020B0609020000020004" pitchFamily="49" charset="0"/>
              </a:rPr>
              <a:t>git branch &lt;branch name&gt;</a:t>
            </a:r>
          </a:p>
          <a:p>
            <a:r>
              <a:rPr lang="en-US" dirty="0">
                <a:solidFill>
                  <a:schemeClr val="tx1"/>
                </a:solidFill>
              </a:rPr>
              <a:t>Step 2: Checkout to your local working branch</a:t>
            </a:r>
          </a:p>
          <a:p>
            <a:pPr lvl="1"/>
            <a:r>
              <a:rPr lang="en-US" dirty="0">
                <a:solidFill>
                  <a:srgbClr val="FF0000"/>
                </a:solidFill>
                <a:latin typeface="Cascadia Code" panose="020B0609020000020004" pitchFamily="49" charset="0"/>
                <a:cs typeface="Cascadia Code" panose="020B0609020000020004" pitchFamily="49" charset="0"/>
              </a:rPr>
              <a:t>git checkout &lt;branch name&gt;</a:t>
            </a:r>
          </a:p>
          <a:p>
            <a:r>
              <a:rPr lang="en-US" dirty="0">
                <a:solidFill>
                  <a:schemeClr val="tx1"/>
                </a:solidFill>
              </a:rPr>
              <a:t>Step 3: Check the status (always recommended)</a:t>
            </a:r>
          </a:p>
          <a:p>
            <a:pPr lvl="1"/>
            <a:r>
              <a:rPr lang="en-US" dirty="0">
                <a:solidFill>
                  <a:srgbClr val="FF0000"/>
                </a:solidFill>
                <a:latin typeface="Cascadia Code" panose="020B0609020000020004" pitchFamily="49" charset="0"/>
                <a:cs typeface="Cascadia Code" panose="020B0609020000020004" pitchFamily="49" charset="0"/>
              </a:rPr>
              <a:t>git status </a:t>
            </a:r>
            <a:r>
              <a:rPr lang="en-US" i="1" dirty="0">
                <a:solidFill>
                  <a:srgbClr val="FF0000"/>
                </a:solidFill>
                <a:sym typeface="Wingdings" pitchFamily="2" charset="2"/>
              </a:rPr>
              <a:t> </a:t>
            </a:r>
            <a:r>
              <a:rPr lang="en-US" dirty="0">
                <a:solidFill>
                  <a:schemeClr val="tx1"/>
                </a:solidFill>
                <a:sym typeface="Wingdings" pitchFamily="2" charset="2"/>
              </a:rPr>
              <a:t>will tell you that you are now on branch &lt;branch name&gt;</a:t>
            </a:r>
          </a:p>
          <a:p>
            <a:r>
              <a:rPr lang="en-US" dirty="0">
                <a:solidFill>
                  <a:schemeClr val="tx1"/>
                </a:solidFill>
              </a:rPr>
              <a:t>Step 4:</a:t>
            </a:r>
            <a:r>
              <a:rPr lang="en-US" dirty="0"/>
              <a:t> </a:t>
            </a:r>
            <a:r>
              <a:rPr lang="en-US" dirty="0">
                <a:solidFill>
                  <a:schemeClr val="tx1"/>
                </a:solidFill>
              </a:rPr>
              <a:t>Make changes to files</a:t>
            </a:r>
          </a:p>
          <a:p>
            <a:pPr lvl="1"/>
            <a:r>
              <a:rPr lang="en-US" dirty="0">
                <a:solidFill>
                  <a:srgbClr val="FF0000"/>
                </a:solidFill>
                <a:latin typeface="Cascadia Code" panose="020B0609020000020004" pitchFamily="49" charset="0"/>
                <a:cs typeface="Cascadia Code" panose="020B0609020000020004" pitchFamily="49" charset="0"/>
              </a:rPr>
              <a:t>git add &lt;</a:t>
            </a:r>
            <a:r>
              <a:rPr lang="en-US" dirty="0" err="1">
                <a:solidFill>
                  <a:srgbClr val="FF0000"/>
                </a:solidFill>
                <a:latin typeface="Cascadia Code" panose="020B0609020000020004" pitchFamily="49" charset="0"/>
                <a:cs typeface="Cascadia Code" panose="020B0609020000020004" pitchFamily="49" charset="0"/>
              </a:rPr>
              <a:t>filepath</a:t>
            </a:r>
            <a:r>
              <a:rPr lang="en-US" dirty="0">
                <a:solidFill>
                  <a:srgbClr val="FF0000"/>
                </a:solidFill>
                <a:latin typeface="Cascadia Code" panose="020B0609020000020004" pitchFamily="49" charset="0"/>
                <a:cs typeface="Cascadia Code" panose="020B0609020000020004" pitchFamily="49" charset="0"/>
              </a:rPr>
              <a:t>&gt; </a:t>
            </a:r>
            <a:r>
              <a:rPr lang="en-US" i="1" dirty="0">
                <a:solidFill>
                  <a:srgbClr val="FF0000"/>
                </a:solidFill>
                <a:sym typeface="Wingdings" pitchFamily="2" charset="2"/>
              </a:rPr>
              <a:t> </a:t>
            </a:r>
            <a:r>
              <a:rPr lang="en-US" dirty="0">
                <a:solidFill>
                  <a:schemeClr val="tx1"/>
                </a:solidFill>
                <a:sym typeface="Wingdings" pitchFamily="2" charset="2"/>
              </a:rPr>
              <a:t>Git will track and save all the changes to this file</a:t>
            </a:r>
          </a:p>
          <a:p>
            <a:r>
              <a:rPr lang="en-US" dirty="0">
                <a:solidFill>
                  <a:schemeClr val="tx1"/>
                </a:solidFill>
                <a:sym typeface="Wingdings" pitchFamily="2" charset="2"/>
              </a:rPr>
              <a:t>Step 5: Commit the changes and summarize with a message</a:t>
            </a:r>
          </a:p>
          <a:p>
            <a:pPr lvl="1"/>
            <a:r>
              <a:rPr lang="en-US" dirty="0">
                <a:solidFill>
                  <a:srgbClr val="FF0000"/>
                </a:solidFill>
                <a:latin typeface="Cascadia Code" panose="020B0609020000020004" pitchFamily="49" charset="0"/>
                <a:cs typeface="Cascadia Code" panose="020B0609020000020004" pitchFamily="49" charset="0"/>
              </a:rPr>
              <a:t>git commit –m &lt;message&gt; </a:t>
            </a:r>
            <a:r>
              <a:rPr lang="en-US" i="1" dirty="0">
                <a:solidFill>
                  <a:srgbClr val="FF0000"/>
                </a:solidFill>
                <a:sym typeface="Wingdings" pitchFamily="2" charset="2"/>
              </a:rPr>
              <a:t> </a:t>
            </a:r>
            <a:r>
              <a:rPr lang="en-US" dirty="0">
                <a:solidFill>
                  <a:schemeClr val="tx1"/>
                </a:solidFill>
                <a:sym typeface="Wingdings" pitchFamily="2" charset="2"/>
              </a:rPr>
              <a:t>Commit messages will be publicly displayed on the PR</a:t>
            </a:r>
          </a:p>
          <a:p>
            <a:r>
              <a:rPr lang="en-US" dirty="0">
                <a:solidFill>
                  <a:schemeClr val="tx1"/>
                </a:solidFill>
                <a:sym typeface="Wingdings" pitchFamily="2" charset="2"/>
              </a:rPr>
              <a:t>Step 6: Push the changes to the main branch</a:t>
            </a:r>
          </a:p>
          <a:p>
            <a:pPr lvl="1"/>
            <a:r>
              <a:rPr lang="en-US" dirty="0">
                <a:solidFill>
                  <a:srgbClr val="FF0000"/>
                </a:solidFill>
                <a:latin typeface="Cascadia Code" panose="020B0609020000020004" pitchFamily="49" charset="0"/>
                <a:cs typeface="Cascadia Code" panose="020B0609020000020004" pitchFamily="49" charset="0"/>
              </a:rPr>
              <a:t>git push </a:t>
            </a:r>
            <a:r>
              <a:rPr lang="en-US" dirty="0" err="1">
                <a:solidFill>
                  <a:srgbClr val="FF0000"/>
                </a:solidFill>
                <a:latin typeface="Cascadia Code" panose="020B0609020000020004" pitchFamily="49" charset="0"/>
                <a:cs typeface="Cascadia Code" panose="020B0609020000020004" pitchFamily="49" charset="0"/>
              </a:rPr>
              <a:t>myfork</a:t>
            </a:r>
            <a:r>
              <a:rPr lang="en-US" dirty="0">
                <a:solidFill>
                  <a:srgbClr val="FF0000"/>
                </a:solidFill>
                <a:latin typeface="Cascadia Code" panose="020B0609020000020004" pitchFamily="49" charset="0"/>
                <a:cs typeface="Cascadia Code" panose="020B0609020000020004" pitchFamily="49" charset="0"/>
              </a:rPr>
              <a:t>-academy &lt;branch name&gt; </a:t>
            </a:r>
            <a:r>
              <a:rPr lang="en-US" i="1" dirty="0">
                <a:solidFill>
                  <a:srgbClr val="FF0000"/>
                </a:solidFill>
                <a:sym typeface="Wingdings" pitchFamily="2" charset="2"/>
              </a:rPr>
              <a:t> </a:t>
            </a:r>
            <a:r>
              <a:rPr lang="en-US" dirty="0">
                <a:solidFill>
                  <a:schemeClr val="tx1"/>
                </a:solidFill>
                <a:sym typeface="Wingdings" pitchFamily="2" charset="2"/>
              </a:rPr>
              <a:t>creates a link for a public PR</a:t>
            </a:r>
          </a:p>
          <a:p>
            <a:pPr lvl="1"/>
            <a:endParaRPr lang="en-US" dirty="0">
              <a:sym typeface="Wingdings" pitchFamily="2" charset="2"/>
            </a:endParaRPr>
          </a:p>
          <a:p>
            <a:pPr lvl="1"/>
            <a:endParaRPr lang="en-US" dirty="0">
              <a:sym typeface="Wingdings" pitchFamily="2" charset="2"/>
            </a:endParaRPr>
          </a:p>
          <a:p>
            <a:pPr lvl="1"/>
            <a:endParaRPr lang="en-US" dirty="0"/>
          </a:p>
          <a:p>
            <a:endParaRPr lang="en-US" dirty="0"/>
          </a:p>
          <a:p>
            <a:endParaRPr lang="en-US" dirty="0"/>
          </a:p>
        </p:txBody>
      </p:sp>
      <p:sp>
        <p:nvSpPr>
          <p:cNvPr id="7" name="Callout: Line 6">
            <a:extLst>
              <a:ext uri="{FF2B5EF4-FFF2-40B4-BE49-F238E27FC236}">
                <a16:creationId xmlns:a16="http://schemas.microsoft.com/office/drawing/2014/main" id="{929F8FFD-B9BF-1233-A86F-35CB5FBBFF2C}"/>
              </a:ext>
            </a:extLst>
          </p:cNvPr>
          <p:cNvSpPr/>
          <p:nvPr/>
        </p:nvSpPr>
        <p:spPr bwMode="auto">
          <a:xfrm>
            <a:off x="6096000" y="1511086"/>
            <a:ext cx="3154836" cy="714374"/>
          </a:xfrm>
          <a:prstGeom prst="borderCallout1">
            <a:avLst>
              <a:gd name="adj1" fmla="val 18750"/>
              <a:gd name="adj2" fmla="val -8333"/>
              <a:gd name="adj3" fmla="val 74547"/>
              <a:gd name="adj4" fmla="val -38461"/>
            </a:avLst>
          </a:prstGeom>
          <a:noFill/>
          <a:ln w="12700" cap="flat" cmpd="sng" algn="ctr">
            <a:solidFill>
              <a:srgbClr val="0070C0"/>
            </a:solidFill>
            <a:prstDash val="solid"/>
            <a:round/>
            <a:headEnd type="none" w="med" len="med"/>
            <a:tailEnd type="none" w="med" len="med"/>
          </a:ln>
          <a:effectLst/>
        </p:spPr>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Pro-tip: Combine steps 1 &amp; 2</a:t>
            </a:r>
            <a:r>
              <a:rPr kumimoji="0" lang="en-US" sz="1400" b="0" u="none" strike="noStrike" cap="none" normalizeH="0" baseline="0" dirty="0">
                <a:ln>
                  <a:noFill/>
                </a:ln>
                <a:effectLst/>
                <a:latin typeface="Arial" charset="0"/>
                <a:cs typeface="Arial" charset="0"/>
              </a:rPr>
              <a:t>:</a:t>
            </a:r>
          </a:p>
          <a:p>
            <a:pPr marR="0" algn="ctr"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a:ln>
                  <a:noFill/>
                </a:ln>
                <a:solidFill>
                  <a:srgbClr val="C00000"/>
                </a:solidFill>
                <a:effectLst/>
                <a:latin typeface="Cascadia Code" panose="020B0609020000020004" pitchFamily="49" charset="0"/>
                <a:cs typeface="Cascadia Code" panose="020B0609020000020004" pitchFamily="49" charset="0"/>
              </a:rPr>
              <a:t>git checkout –b &lt;branch name&gt;</a:t>
            </a:r>
          </a:p>
        </p:txBody>
      </p:sp>
      <p:sp>
        <p:nvSpPr>
          <p:cNvPr id="8" name="Callout: Line 7">
            <a:extLst>
              <a:ext uri="{FF2B5EF4-FFF2-40B4-BE49-F238E27FC236}">
                <a16:creationId xmlns:a16="http://schemas.microsoft.com/office/drawing/2014/main" id="{8E9EEBFC-19ED-FD04-62D9-CBAFA1B13D02}"/>
              </a:ext>
            </a:extLst>
          </p:cNvPr>
          <p:cNvSpPr/>
          <p:nvPr/>
        </p:nvSpPr>
        <p:spPr bwMode="auto">
          <a:xfrm>
            <a:off x="8230559" y="3225679"/>
            <a:ext cx="2468284" cy="714374"/>
          </a:xfrm>
          <a:prstGeom prst="borderCallout1">
            <a:avLst>
              <a:gd name="adj1" fmla="val 18750"/>
              <a:gd name="adj2" fmla="val -8333"/>
              <a:gd name="adj3" fmla="val 74547"/>
              <a:gd name="adj4" fmla="val -38461"/>
            </a:avLst>
          </a:prstGeom>
          <a:noFill/>
          <a:ln w="12700" cap="flat" cmpd="sng" algn="ctr">
            <a:solidFill>
              <a:srgbClr val="0070C0"/>
            </a:solidFill>
            <a:prstDash val="solid"/>
            <a:round/>
            <a:headEnd type="none" w="med" len="med"/>
            <a:tailEnd type="none" w="med" len="med"/>
          </a:ln>
          <a:effectLst/>
        </p:spPr>
        <p:txBody>
          <a:bodyPr vert="horz" wrap="square" lIns="27432" tIns="27432" rIns="27432" bIns="27432" numCol="1" rtlCol="0" anchor="ctr" anchorCtr="1" compatLnSpc="1">
            <a:prstTxWarp prst="textNoShape">
              <a:avLst/>
            </a:prstTxWarp>
          </a:bodyPr>
          <a:lstStyle/>
          <a:p>
            <a:pPr algn="ctr" fontAlgn="base">
              <a:spcBef>
                <a:spcPct val="0"/>
              </a:spcBef>
              <a:spcAft>
                <a:spcPct val="0"/>
              </a:spcAft>
            </a:pPr>
            <a:r>
              <a:rPr kumimoji="0" lang="en-US" sz="1400" b="0" i="0" u="none" strike="noStrike" cap="none" normalizeH="0" baseline="0" dirty="0">
                <a:ln>
                  <a:noFill/>
                </a:ln>
                <a:solidFill>
                  <a:schemeClr val="tx1"/>
                </a:solidFill>
                <a:effectLst/>
                <a:latin typeface="Arial" charset="0"/>
                <a:cs typeface="Arial" charset="0"/>
              </a:rPr>
              <a:t>Pro-tip: </a:t>
            </a:r>
            <a:r>
              <a:rPr lang="en-US" sz="1400" dirty="0">
                <a:solidFill>
                  <a:srgbClr val="C00000"/>
                </a:solidFill>
                <a:latin typeface="Cascadia Code" panose="020B0609020000020004" pitchFamily="49" charset="0"/>
                <a:cs typeface="Cascadia Code" panose="020B0609020000020004" pitchFamily="49" charset="0"/>
              </a:rPr>
              <a:t>git status </a:t>
            </a:r>
            <a:r>
              <a:rPr lang="en-US" sz="1400" dirty="0">
                <a:latin typeface="Arial" panose="020B0604020202020204" pitchFamily="34" charset="0"/>
                <a:cs typeface="Arial" panose="020B0604020202020204" pitchFamily="34" charset="0"/>
              </a:rPr>
              <a:t>will display all the modified files</a:t>
            </a:r>
            <a:endParaRPr kumimoji="0" lang="en-US" sz="1400" b="0" u="none" strike="noStrike" cap="none" normalizeH="0" baseline="0" dirty="0">
              <a:ln>
                <a:noFill/>
              </a:ln>
              <a:solidFill>
                <a:srgbClr val="C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129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0346-5B0A-7300-FB52-E71437D970CD}"/>
              </a:ext>
            </a:extLst>
          </p:cNvPr>
          <p:cNvSpPr>
            <a:spLocks noGrp="1"/>
          </p:cNvSpPr>
          <p:nvPr>
            <p:ph type="title"/>
          </p:nvPr>
        </p:nvSpPr>
        <p:spPr/>
        <p:txBody>
          <a:bodyPr>
            <a:normAutofit fontScale="90000"/>
          </a:bodyPr>
          <a:lstStyle/>
          <a:p>
            <a:r>
              <a:rPr lang="en-US" dirty="0"/>
              <a:t>Working on a Local Branch</a:t>
            </a:r>
          </a:p>
        </p:txBody>
      </p:sp>
      <p:sp>
        <p:nvSpPr>
          <p:cNvPr id="3" name="Slide Number Placeholder 2">
            <a:extLst>
              <a:ext uri="{FF2B5EF4-FFF2-40B4-BE49-F238E27FC236}">
                <a16:creationId xmlns:a16="http://schemas.microsoft.com/office/drawing/2014/main" id="{B4F89C9D-A1C3-59DE-BCA0-2A6BB0E472D0}"/>
              </a:ext>
            </a:extLst>
          </p:cNvPr>
          <p:cNvSpPr>
            <a:spLocks noGrp="1"/>
          </p:cNvSpPr>
          <p:nvPr>
            <p:ph type="sldNum" sz="quarter" idx="11"/>
          </p:nvPr>
        </p:nvSpPr>
        <p:spPr/>
        <p:txBody>
          <a:bodyPr/>
          <a:lstStyle/>
          <a:p>
            <a:fld id="{5555383D-DDC1-43E8-A776-68FB16C2D6BE}" type="slidenum">
              <a:rPr lang="en-GB" smtClean="0"/>
              <a:pPr/>
              <a:t>8</a:t>
            </a:fld>
            <a:endParaRPr lang="en-GB" dirty="0"/>
          </a:p>
        </p:txBody>
      </p:sp>
      <p:sp>
        <p:nvSpPr>
          <p:cNvPr id="6" name="Content Placeholder 1">
            <a:extLst>
              <a:ext uri="{FF2B5EF4-FFF2-40B4-BE49-F238E27FC236}">
                <a16:creationId xmlns:a16="http://schemas.microsoft.com/office/drawing/2014/main" id="{1E6890AE-41AF-9ED4-AB37-552B1979E814}"/>
              </a:ext>
            </a:extLst>
          </p:cNvPr>
          <p:cNvSpPr txBox="1">
            <a:spLocks/>
          </p:cNvSpPr>
          <p:nvPr/>
        </p:nvSpPr>
        <p:spPr>
          <a:xfrm>
            <a:off x="270627" y="1168878"/>
            <a:ext cx="11580921" cy="4827976"/>
          </a:xfrm>
          <a:prstGeom prst="rect">
            <a:avLst/>
          </a:prstGeom>
        </p:spPr>
        <p:txBody>
          <a:bodyPr>
            <a:normAutofit fontScale="92500" lnSpcReduction="10000"/>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accent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accent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accent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chemeClr val="tx1"/>
                </a:solidFill>
                <a:cs typeface="Arial" panose="020B0604020202020204" pitchFamily="34" charset="0"/>
              </a:rPr>
              <a:t>Assume you have a new file </a:t>
            </a:r>
            <a:r>
              <a:rPr lang="en-US" sz="1800" dirty="0">
                <a:solidFill>
                  <a:schemeClr val="tx1"/>
                </a:solidFill>
                <a:cs typeface="Arial" panose="020B0604020202020204" pitchFamily="34" charset="0"/>
                <a:sym typeface="Wingdings" pitchFamily="2" charset="2"/>
              </a:rPr>
              <a:t> new.py that you want to commit</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On your local working branch:</a:t>
            </a:r>
          </a:p>
          <a:p>
            <a:pPr lvl="1"/>
            <a:r>
              <a:rPr lang="en-US" sz="1600" dirty="0">
                <a:solidFill>
                  <a:srgbClr val="FF0000"/>
                </a:solidFill>
                <a:cs typeface="Arial" panose="020B0604020202020204" pitchFamily="34" charset="0"/>
                <a:sym typeface="Wingdings" pitchFamily="2" charset="2"/>
              </a:rPr>
              <a:t>git status </a:t>
            </a:r>
            <a:r>
              <a:rPr lang="en-US" sz="1600" dirty="0">
                <a:solidFill>
                  <a:schemeClr val="tx1"/>
                </a:solidFill>
                <a:cs typeface="Arial" panose="020B0604020202020204" pitchFamily="34" charset="0"/>
                <a:sym typeface="Wingdings" pitchFamily="2" charset="2"/>
              </a:rPr>
              <a:t> should show “new.py” in untracked files</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Add the file to be tracked by Git:</a:t>
            </a:r>
          </a:p>
          <a:p>
            <a:pPr lvl="1"/>
            <a:r>
              <a:rPr lang="en-US" sz="1600" dirty="0">
                <a:solidFill>
                  <a:srgbClr val="FF0000"/>
                </a:solidFill>
                <a:cs typeface="Arial" panose="020B0604020202020204" pitchFamily="34" charset="0"/>
                <a:sym typeface="Wingdings" pitchFamily="2" charset="2"/>
              </a:rPr>
              <a:t>git add new.py </a:t>
            </a:r>
            <a:r>
              <a:rPr lang="en-US" sz="1600" i="1" dirty="0">
                <a:solidFill>
                  <a:schemeClr val="tx1"/>
                </a:solidFill>
                <a:cs typeface="Arial" panose="020B0604020202020204" pitchFamily="34" charset="0"/>
                <a:sym typeface="Wingdings" pitchFamily="2" charset="2"/>
              </a:rPr>
              <a:t>(Note: you should be in that folder)</a:t>
            </a:r>
          </a:p>
          <a:p>
            <a:pPr marL="285750" indent="-285750">
              <a:buFont typeface="Arial" panose="020B0604020202020204" pitchFamily="34" charset="0"/>
              <a:buChar char="•"/>
            </a:pPr>
            <a:r>
              <a:rPr lang="en-US" sz="1800" b="1" dirty="0">
                <a:solidFill>
                  <a:schemeClr val="tx1"/>
                </a:solidFill>
                <a:cs typeface="Arial" panose="020B0604020202020204" pitchFamily="34" charset="0"/>
                <a:sym typeface="Wingdings" pitchFamily="2" charset="2"/>
              </a:rPr>
              <a:t>Carefully, check and add each file and do not add all files at once.</a:t>
            </a:r>
            <a:r>
              <a:rPr lang="en-US" sz="1800" dirty="0">
                <a:solidFill>
                  <a:schemeClr val="tx1"/>
                </a:solidFill>
                <a:cs typeface="Arial" panose="020B0604020202020204" pitchFamily="34" charset="0"/>
                <a:sym typeface="Wingdings" pitchFamily="2" charset="2"/>
              </a:rPr>
              <a:t> </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Do a check on what was added</a:t>
            </a:r>
          </a:p>
          <a:p>
            <a:pPr lvl="1"/>
            <a:r>
              <a:rPr lang="en-US" sz="1600" dirty="0">
                <a:solidFill>
                  <a:srgbClr val="FF0000"/>
                </a:solidFill>
                <a:cs typeface="Arial" panose="020B0604020202020204" pitchFamily="34" charset="0"/>
                <a:sym typeface="Wingdings" pitchFamily="2" charset="2"/>
              </a:rPr>
              <a:t>git status </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Commit the file</a:t>
            </a:r>
          </a:p>
          <a:p>
            <a:pPr lvl="1"/>
            <a:r>
              <a:rPr lang="en-US" sz="1600" dirty="0">
                <a:solidFill>
                  <a:srgbClr val="FF0000"/>
                </a:solidFill>
                <a:cs typeface="Arial" panose="020B0604020202020204" pitchFamily="34" charset="0"/>
                <a:sym typeface="Wingdings" pitchFamily="2" charset="2"/>
              </a:rPr>
              <a:t>git commit –m “your commit message”</a:t>
            </a:r>
            <a:endParaRPr lang="en-US" sz="1600" i="1" dirty="0">
              <a:solidFill>
                <a:srgbClr val="FF0000"/>
              </a:solidFill>
              <a:cs typeface="Arial" panose="020B0604020202020204" pitchFamily="34" charset="0"/>
              <a:sym typeface="Wingdings" pitchFamily="2" charset="2"/>
            </a:endParaRP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Check the status again:</a:t>
            </a:r>
          </a:p>
          <a:p>
            <a:pPr lvl="1"/>
            <a:r>
              <a:rPr lang="en-US" sz="1600" dirty="0">
                <a:solidFill>
                  <a:srgbClr val="FF0000"/>
                </a:solidFill>
                <a:cs typeface="Arial" panose="020B0604020202020204" pitchFamily="34" charset="0"/>
                <a:sym typeface="Wingdings" pitchFamily="2" charset="2"/>
              </a:rPr>
              <a:t>git status </a:t>
            </a:r>
            <a:r>
              <a:rPr lang="en-US" sz="1600" i="1" dirty="0">
                <a:solidFill>
                  <a:schemeClr val="tx1"/>
                </a:solidFill>
                <a:cs typeface="Arial" panose="020B0604020202020204" pitchFamily="34" charset="0"/>
                <a:sym typeface="Wingdings" pitchFamily="2" charset="2"/>
              </a:rPr>
              <a:t> </a:t>
            </a:r>
            <a:r>
              <a:rPr lang="en-US" sz="1600" dirty="0">
                <a:solidFill>
                  <a:schemeClr val="tx1"/>
                </a:solidFill>
                <a:cs typeface="Arial" panose="020B0604020202020204" pitchFamily="34" charset="0"/>
                <a:sym typeface="Wingdings" pitchFamily="2" charset="2"/>
              </a:rPr>
              <a:t>should tell you “nothing to commit, working directory clean”</a:t>
            </a:r>
          </a:p>
          <a:p>
            <a:pPr marL="285750" indent="-285750">
              <a:buFont typeface="Arial" panose="020B0604020202020204" pitchFamily="34" charset="0"/>
              <a:buChar char="•"/>
            </a:pPr>
            <a:r>
              <a:rPr lang="en-US" sz="1800" dirty="0">
                <a:solidFill>
                  <a:schemeClr val="tx1"/>
                </a:solidFill>
                <a:cs typeface="Arial" panose="020B0604020202020204" pitchFamily="34" charset="0"/>
                <a:sym typeface="Wingdings" pitchFamily="2" charset="2"/>
              </a:rPr>
              <a:t>If you made multiple changes, you will see multiple files listed under untracked files</a:t>
            </a:r>
          </a:p>
        </p:txBody>
      </p:sp>
      <p:sp>
        <p:nvSpPr>
          <p:cNvPr id="7" name="Callout: Line with Accent Bar 6">
            <a:extLst>
              <a:ext uri="{FF2B5EF4-FFF2-40B4-BE49-F238E27FC236}">
                <a16:creationId xmlns:a16="http://schemas.microsoft.com/office/drawing/2014/main" id="{7DEC5B81-5B46-4AEC-F2CB-3B7008182DB7}"/>
              </a:ext>
            </a:extLst>
          </p:cNvPr>
          <p:cNvSpPr/>
          <p:nvPr/>
        </p:nvSpPr>
        <p:spPr bwMode="auto">
          <a:xfrm>
            <a:off x="8091677" y="1976150"/>
            <a:ext cx="1767526" cy="923826"/>
          </a:xfrm>
          <a:prstGeom prst="accentCallout1">
            <a:avLst>
              <a:gd name="adj1" fmla="val 18750"/>
              <a:gd name="adj2" fmla="val -8333"/>
              <a:gd name="adj3" fmla="val 82911"/>
              <a:gd name="adj4" fmla="val -155135"/>
            </a:avLst>
          </a:prstGeom>
          <a:noFill/>
          <a:ln w="12700" cap="flat" cmpd="sng" algn="ctr">
            <a:solidFill>
              <a:srgbClr val="0070C0"/>
            </a:solidFill>
            <a:prstDash val="solid"/>
            <a:round/>
            <a:headEnd type="none" w="med" len="med"/>
            <a:tailEnd type="none" w="med" len="med"/>
          </a:ln>
          <a:effectLst/>
        </p:spPr>
        <p:txBody>
          <a:bodyPr vert="horz" wrap="square" lIns="27432" tIns="27432" rIns="27432" bIns="27432" numCol="1" rtlCol="0" anchor="ctr" anchorCtr="1" compatLnSpc="1">
            <a:prstTxWarp prst="textNoShape">
              <a:avLst/>
            </a:prstTxWarp>
          </a:bodyPr>
          <a:lstStyle/>
          <a:p>
            <a:pPr marR="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FF0000"/>
                </a:solidFill>
                <a:effectLst/>
                <a:latin typeface="Arial" charset="0"/>
                <a:cs typeface="Arial" charset="0"/>
              </a:rPr>
              <a:t>NOTE: Never execute git add --all. Always add one file and know which file is being added. </a:t>
            </a:r>
          </a:p>
        </p:txBody>
      </p:sp>
    </p:spTree>
    <p:extLst>
      <p:ext uri="{BB962C8B-B14F-4D97-AF65-F5344CB8AC3E}">
        <p14:creationId xmlns:p14="http://schemas.microsoft.com/office/powerpoint/2010/main" val="335860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C249-D577-32AC-BF15-3A2A8D4C516E}"/>
              </a:ext>
            </a:extLst>
          </p:cNvPr>
          <p:cNvSpPr>
            <a:spLocks noGrp="1"/>
          </p:cNvSpPr>
          <p:nvPr>
            <p:ph type="title"/>
          </p:nvPr>
        </p:nvSpPr>
        <p:spPr/>
        <p:txBody>
          <a:bodyPr>
            <a:normAutofit fontScale="90000"/>
          </a:bodyPr>
          <a:lstStyle/>
          <a:p>
            <a:r>
              <a:rPr lang="en-US" dirty="0"/>
              <a:t>Helpful GitHub Resources</a:t>
            </a:r>
          </a:p>
        </p:txBody>
      </p:sp>
      <p:sp>
        <p:nvSpPr>
          <p:cNvPr id="3" name="Slide Number Placeholder 2">
            <a:extLst>
              <a:ext uri="{FF2B5EF4-FFF2-40B4-BE49-F238E27FC236}">
                <a16:creationId xmlns:a16="http://schemas.microsoft.com/office/drawing/2014/main" id="{F24B8553-F7A2-4310-984B-D98725495AB5}"/>
              </a:ext>
            </a:extLst>
          </p:cNvPr>
          <p:cNvSpPr>
            <a:spLocks noGrp="1"/>
          </p:cNvSpPr>
          <p:nvPr>
            <p:ph type="sldNum" sz="quarter" idx="11"/>
          </p:nvPr>
        </p:nvSpPr>
        <p:spPr/>
        <p:txBody>
          <a:bodyPr/>
          <a:lstStyle/>
          <a:p>
            <a:fld id="{5555383D-DDC1-43E8-A776-68FB16C2D6BE}" type="slidenum">
              <a:rPr lang="en-GB" smtClean="0"/>
              <a:pPr/>
              <a:t>9</a:t>
            </a:fld>
            <a:endParaRPr lang="en-GB" dirty="0"/>
          </a:p>
        </p:txBody>
      </p:sp>
      <p:sp>
        <p:nvSpPr>
          <p:cNvPr id="7" name="TextBox 6">
            <a:extLst>
              <a:ext uri="{FF2B5EF4-FFF2-40B4-BE49-F238E27FC236}">
                <a16:creationId xmlns:a16="http://schemas.microsoft.com/office/drawing/2014/main" id="{910D874B-03B6-D01C-E388-80E520158F9F}"/>
              </a:ext>
            </a:extLst>
          </p:cNvPr>
          <p:cNvSpPr txBox="1"/>
          <p:nvPr/>
        </p:nvSpPr>
        <p:spPr>
          <a:xfrm>
            <a:off x="838200" y="971803"/>
            <a:ext cx="8240486" cy="499239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Simple tutorial from GitHub: </a:t>
            </a:r>
            <a:r>
              <a:rPr lang="en-US"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https://guides.github.com/activities/hello-world/</a:t>
            </a:r>
            <a:endParaRPr lang="en-US" dirty="0">
              <a:solidFill>
                <a:schemeClr val="accent1">
                  <a:lumMod val="60000"/>
                  <a:lumOff val="40000"/>
                </a:schemeClr>
              </a:solidFill>
            </a:endParaRPr>
          </a:p>
          <a:p>
            <a:pPr marL="285750" indent="-285750">
              <a:lnSpc>
                <a:spcPct val="200000"/>
              </a:lnSpc>
              <a:buFont typeface="Arial" panose="020B0604020202020204" pitchFamily="34" charset="0"/>
              <a:buChar char="•"/>
            </a:pPr>
            <a:r>
              <a:rPr lang="en-US" dirty="0"/>
              <a:t>GitHub workflow explained: </a:t>
            </a:r>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https://guides.github.com/introduction/flow</a:t>
            </a:r>
            <a:r>
              <a:rPr lang="en-US" dirty="0">
                <a:solidFill>
                  <a:srgbClr val="000000"/>
                </a:solidFill>
                <a:hlinkClick r:id="rId3">
                  <a:extLst>
                    <a:ext uri="{A12FA001-AC4F-418D-AE19-62706E023703}">
                      <ahyp:hlinkClr xmlns:ahyp="http://schemas.microsoft.com/office/drawing/2018/hyperlinkcolor" val="tx"/>
                    </a:ext>
                  </a:extLst>
                </a:hlinkClick>
              </a:rPr>
              <a:t>/</a:t>
            </a:r>
            <a:endParaRPr lang="en-US" dirty="0"/>
          </a:p>
          <a:p>
            <a:pPr marL="285750" indent="-285750">
              <a:lnSpc>
                <a:spcPct val="200000"/>
              </a:lnSpc>
              <a:buFont typeface="Arial" panose="020B0604020202020204" pitchFamily="34" charset="0"/>
              <a:buChar char="•"/>
            </a:pPr>
            <a:r>
              <a:rPr lang="en-US" dirty="0"/>
              <a:t>Forking projects: </a:t>
            </a:r>
            <a:r>
              <a:rPr lang="en-US"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https://guides.github.com/activities/forking/</a:t>
            </a:r>
            <a:endParaRPr lang="en-US" dirty="0">
              <a:solidFill>
                <a:schemeClr val="accent1">
                  <a:lumMod val="60000"/>
                  <a:lumOff val="40000"/>
                </a:schemeClr>
              </a:solidFill>
            </a:endParaRPr>
          </a:p>
          <a:p>
            <a:pPr marL="285750" indent="-285750">
              <a:lnSpc>
                <a:spcPct val="200000"/>
              </a:lnSpc>
              <a:buFont typeface="Arial" panose="020B0604020202020204" pitchFamily="34" charset="0"/>
              <a:buChar char="•"/>
            </a:pPr>
            <a:r>
              <a:rPr lang="en-US" dirty="0"/>
              <a:t>GitHub Docs: </a:t>
            </a:r>
            <a:r>
              <a:rPr lang="en-US" dirty="0">
                <a:solidFill>
                  <a:schemeClr val="accent1">
                    <a:lumMod val="60000"/>
                    <a:lumOff val="40000"/>
                  </a:schemeClr>
                </a:solidFill>
                <a:hlinkClick r:id="rId5">
                  <a:extLst>
                    <a:ext uri="{A12FA001-AC4F-418D-AE19-62706E023703}">
                      <ahyp:hlinkClr xmlns:ahyp="http://schemas.microsoft.com/office/drawing/2018/hyperlinkcolor" val="tx"/>
                    </a:ext>
                  </a:extLst>
                </a:hlinkClick>
              </a:rPr>
              <a:t>https://docs.github.com/en</a:t>
            </a:r>
            <a:r>
              <a:rPr lang="en-US" dirty="0">
                <a:solidFill>
                  <a:schemeClr val="accent1">
                    <a:lumMod val="60000"/>
                    <a:lumOff val="40000"/>
                  </a:schemeClr>
                </a:solidFill>
              </a:rPr>
              <a:t> </a:t>
            </a:r>
          </a:p>
          <a:p>
            <a:pPr marL="285750" indent="-285750">
              <a:lnSpc>
                <a:spcPct val="200000"/>
              </a:lnSpc>
              <a:buFont typeface="Arial" panose="020B0604020202020204" pitchFamily="34" charset="0"/>
              <a:buChar char="•"/>
            </a:pPr>
            <a:r>
              <a:rPr lang="en-US" dirty="0"/>
              <a:t>Git handbook</a:t>
            </a:r>
            <a:r>
              <a:rPr lang="en-US" dirty="0">
                <a:solidFill>
                  <a:schemeClr val="accent1">
                    <a:lumMod val="60000"/>
                    <a:lumOff val="40000"/>
                  </a:schemeClr>
                </a:solidFill>
              </a:rPr>
              <a:t>: </a:t>
            </a:r>
            <a:r>
              <a:rPr lang="en-US" dirty="0">
                <a:solidFill>
                  <a:schemeClr val="accent1">
                    <a:lumMod val="60000"/>
                    <a:lumOff val="40000"/>
                  </a:schemeClr>
                </a:solidFill>
                <a:hlinkClick r:id="rId6">
                  <a:extLst>
                    <a:ext uri="{A12FA001-AC4F-418D-AE19-62706E023703}">
                      <ahyp:hlinkClr xmlns:ahyp="http://schemas.microsoft.com/office/drawing/2018/hyperlinkcolor" val="tx"/>
                    </a:ext>
                  </a:extLst>
                </a:hlinkClick>
              </a:rPr>
              <a:t>https://guides.github.com/introduction/git-handbook/</a:t>
            </a:r>
            <a:endParaRPr lang="en-US" dirty="0">
              <a:solidFill>
                <a:schemeClr val="accent1">
                  <a:lumMod val="60000"/>
                  <a:lumOff val="40000"/>
                </a:schemeClr>
              </a:solidFill>
            </a:endParaRPr>
          </a:p>
          <a:p>
            <a:pPr marL="285750" indent="-285750">
              <a:lnSpc>
                <a:spcPct val="200000"/>
              </a:lnSpc>
              <a:buFont typeface="Arial" panose="020B0604020202020204" pitchFamily="34" charset="0"/>
              <a:buChar char="•"/>
            </a:pPr>
            <a:r>
              <a:rPr lang="en-US" dirty="0"/>
              <a:t>GitHub’s official YouTube channel for video guides:</a:t>
            </a:r>
          </a:p>
          <a:p>
            <a:pPr marL="742950" lvl="1" indent="-285750">
              <a:lnSpc>
                <a:spcPct val="200000"/>
              </a:lnSpc>
              <a:buFont typeface="Arial" panose="020B0604020202020204" pitchFamily="34" charset="0"/>
              <a:buChar char="•"/>
            </a:pPr>
            <a:r>
              <a:rPr lang="en-US" dirty="0">
                <a:solidFill>
                  <a:schemeClr val="accent1">
                    <a:lumMod val="60000"/>
                    <a:lumOff val="40000"/>
                  </a:schemeClr>
                </a:solidFill>
                <a:hlinkClick r:id="rId7">
                  <a:extLst>
                    <a:ext uri="{A12FA001-AC4F-418D-AE19-62706E023703}">
                      <ahyp:hlinkClr xmlns:ahyp="http://schemas.microsoft.com/office/drawing/2018/hyperlinkcolor" val="tx"/>
                    </a:ext>
                  </a:extLst>
                </a:hlinkClick>
              </a:rPr>
              <a:t>https://www.youtube.com/githubguides</a:t>
            </a:r>
            <a:endParaRPr lang="en-US" dirty="0">
              <a:solidFill>
                <a:schemeClr val="accent1">
                  <a:lumMod val="60000"/>
                  <a:lumOff val="40000"/>
                </a:schemeClr>
              </a:solidFill>
            </a:endParaRPr>
          </a:p>
          <a:p>
            <a:pPr marL="285750" indent="-285750">
              <a:lnSpc>
                <a:spcPct val="200000"/>
              </a:lnSpc>
              <a:buFont typeface="Arial" panose="020B0604020202020204" pitchFamily="34" charset="0"/>
              <a:buChar char="•"/>
            </a:pPr>
            <a:r>
              <a:rPr lang="en-US" dirty="0"/>
              <a:t>Highly recommended tutorials:</a:t>
            </a:r>
          </a:p>
          <a:p>
            <a:pPr marL="742950" lvl="1" indent="-285750">
              <a:lnSpc>
                <a:spcPct val="200000"/>
              </a:lnSpc>
              <a:buFont typeface="Arial" panose="020B0604020202020204" pitchFamily="34" charset="0"/>
              <a:buChar char="•"/>
            </a:pPr>
            <a:r>
              <a:rPr lang="en-US" dirty="0">
                <a:solidFill>
                  <a:schemeClr val="accent1">
                    <a:lumMod val="60000"/>
                    <a:lumOff val="40000"/>
                  </a:schemeClr>
                </a:solidFill>
                <a:hlinkClick r:id="rId8">
                  <a:extLst>
                    <a:ext uri="{A12FA001-AC4F-418D-AE19-62706E023703}">
                      <ahyp:hlinkClr xmlns:ahyp="http://schemas.microsoft.com/office/drawing/2018/hyperlinkcolor" val="tx"/>
                    </a:ext>
                  </a:extLst>
                </a:hlinkClick>
              </a:rPr>
              <a:t>https://www.atlassian.com/git/tutorials</a:t>
            </a:r>
            <a:r>
              <a:rPr lang="en-US" dirty="0">
                <a:solidFill>
                  <a:schemeClr val="accent1">
                    <a:lumMod val="60000"/>
                    <a:lumOff val="40000"/>
                  </a:schemeClr>
                </a:solidFill>
              </a:rPr>
              <a:t> </a:t>
            </a:r>
          </a:p>
        </p:txBody>
      </p:sp>
    </p:spTree>
    <p:extLst>
      <p:ext uri="{BB962C8B-B14F-4D97-AF65-F5344CB8AC3E}">
        <p14:creationId xmlns:p14="http://schemas.microsoft.com/office/powerpoint/2010/main" val="2595885256"/>
      </p:ext>
    </p:extLst>
  </p:cSld>
  <p:clrMapOvr>
    <a:masterClrMapping/>
  </p:clrMapOvr>
</p:sld>
</file>

<file path=ppt/theme/theme1.xml><?xml version="1.0" encoding="utf-8"?>
<a:theme xmlns:a="http://schemas.openxmlformats.org/drawingml/2006/main" name="Office Theme">
  <a:themeElements>
    <a:clrScheme name="Custom 1430">
      <a:dk1>
        <a:sysClr val="windowText" lastClr="000000"/>
      </a:dk1>
      <a:lt1>
        <a:sysClr val="window" lastClr="FFFFFF"/>
      </a:lt1>
      <a:dk2>
        <a:srgbClr val="7F7F7F"/>
      </a:dk2>
      <a:lt2>
        <a:srgbClr val="E7E6E6"/>
      </a:lt2>
      <a:accent1>
        <a:srgbClr val="006EBE"/>
      </a:accent1>
      <a:accent2>
        <a:srgbClr val="7FE2F7"/>
      </a:accent2>
      <a:accent3>
        <a:srgbClr val="006EBE"/>
      </a:accent3>
      <a:accent4>
        <a:srgbClr val="7FE2F7"/>
      </a:accent4>
      <a:accent5>
        <a:srgbClr val="006EBE"/>
      </a:accent5>
      <a:accent6>
        <a:srgbClr val="7FE2F7"/>
      </a:accent6>
      <a:hlink>
        <a:srgbClr val="000000"/>
      </a:hlink>
      <a:folHlink>
        <a:srgbClr val="000000"/>
      </a:folHlink>
    </a:clrScheme>
    <a:fontScheme name="Custom 38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9804311BD88545B118CB4638D5797B" ma:contentTypeVersion="12" ma:contentTypeDescription="Create a new document." ma:contentTypeScope="" ma:versionID="62a696255f3aff91444251a31f19b839">
  <xsd:schema xmlns:xsd="http://www.w3.org/2001/XMLSchema" xmlns:xs="http://www.w3.org/2001/XMLSchema" xmlns:p="http://schemas.microsoft.com/office/2006/metadata/properties" xmlns:ns3="a64f55f1-cbef-48fa-9fc9-427c38fd1ccc" xmlns:ns4="aa29bec7-d49d-4670-bac6-684282d651ed" targetNamespace="http://schemas.microsoft.com/office/2006/metadata/properties" ma:root="true" ma:fieldsID="ed6ceeebea5e9f80a97303494fbac4ea" ns3:_="" ns4:_="">
    <xsd:import namespace="a64f55f1-cbef-48fa-9fc9-427c38fd1ccc"/>
    <xsd:import namespace="aa29bec7-d49d-4670-bac6-684282d651e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4f55f1-cbef-48fa-9fc9-427c38fd1c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a29bec7-d49d-4670-bac6-684282d651e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64f55f1-cbef-48fa-9fc9-427c38fd1cc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03CB01-17E7-49BA-B4A3-5826BC92A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4f55f1-cbef-48fa-9fc9-427c38fd1ccc"/>
    <ds:schemaRef ds:uri="aa29bec7-d49d-4670-bac6-684282d651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258E9-C73F-4712-B97A-8FE30FA2654B}">
  <ds:schemaRefs>
    <ds:schemaRef ds:uri="aa29bec7-d49d-4670-bac6-684282d651ed"/>
    <ds:schemaRef ds:uri="http://purl.org/dc/terms/"/>
    <ds:schemaRef ds:uri="http://schemas.openxmlformats.org/package/2006/metadata/core-properties"/>
    <ds:schemaRef ds:uri="http://purl.org/dc/dcmitype/"/>
    <ds:schemaRef ds:uri="a64f55f1-cbef-48fa-9fc9-427c38fd1ccc"/>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2697B44-0811-44C9-B6EE-C56979DB7A0F}">
  <ds:schemaRefs>
    <ds:schemaRef ds:uri="http://schemas.microsoft.com/sharepoint/v3/contenttype/forms"/>
  </ds:schemaRefs>
</ds:datastoreItem>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otalTime>61668</TotalTime>
  <Words>1344</Words>
  <Application>Microsoft Office PowerPoint</Application>
  <PresentationFormat>Widescreen</PresentationFormat>
  <Paragraphs>145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Outline</vt:lpstr>
      <vt:lpstr>What is GitHub and Git</vt:lpstr>
      <vt:lpstr>GitHub/Git Terminology</vt:lpstr>
      <vt:lpstr>Common Commands</vt:lpstr>
      <vt:lpstr>Downloading the Latest Material</vt:lpstr>
      <vt:lpstr>Tracking and Sharing File Changes</vt:lpstr>
      <vt:lpstr>Working on a Local Branch</vt:lpstr>
      <vt:lpstr>Helpful GitHub Resources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Emiliya Shender</dc:creator>
  <cp:lastModifiedBy>Marcus Holly</cp:lastModifiedBy>
  <cp:revision>496</cp:revision>
  <dcterms:created xsi:type="dcterms:W3CDTF">2021-07-13T10:40:57Z</dcterms:created>
  <dcterms:modified xsi:type="dcterms:W3CDTF">2025-10-29T20:54:23Z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0x010100EA9804311BD88545B118CB4638D5797B</vt:lpwstr>
  </property>
</Properties>
</file>