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B79E5A-2642-48DF-B5CE-2FE58AB3B33C}"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407238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79E5A-2642-48DF-B5CE-2FE58AB3B33C}"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16148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79E5A-2642-48DF-B5CE-2FE58AB3B33C}"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330382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79E5A-2642-48DF-B5CE-2FE58AB3B33C}"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208800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79E5A-2642-48DF-B5CE-2FE58AB3B33C}"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373748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B79E5A-2642-48DF-B5CE-2FE58AB3B33C}"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237256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B79E5A-2642-48DF-B5CE-2FE58AB3B33C}" type="datetimeFigureOut">
              <a:rPr lang="en-US" smtClean="0"/>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196156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B79E5A-2642-48DF-B5CE-2FE58AB3B33C}" type="datetimeFigureOut">
              <a:rPr lang="en-US" smtClean="0"/>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275941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79E5A-2642-48DF-B5CE-2FE58AB3B33C}" type="datetimeFigureOut">
              <a:rPr lang="en-US" smtClean="0"/>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139440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79E5A-2642-48DF-B5CE-2FE58AB3B33C}"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18145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79E5A-2642-48DF-B5CE-2FE58AB3B33C}"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B1719-6B31-4EA7-97F2-464D43A07DDF}" type="slidenum">
              <a:rPr lang="en-US" smtClean="0"/>
              <a:t>‹#›</a:t>
            </a:fld>
            <a:endParaRPr lang="en-US"/>
          </a:p>
        </p:txBody>
      </p:sp>
    </p:spTree>
    <p:extLst>
      <p:ext uri="{BB962C8B-B14F-4D97-AF65-F5344CB8AC3E}">
        <p14:creationId xmlns:p14="http://schemas.microsoft.com/office/powerpoint/2010/main" val="329875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79E5A-2642-48DF-B5CE-2FE58AB3B33C}" type="datetimeFigureOut">
              <a:rPr lang="en-US" smtClean="0"/>
              <a:t>3/26/2020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B1719-6B31-4EA7-97F2-464D43A07DDF}" type="slidenum">
              <a:rPr lang="en-US" smtClean="0"/>
              <a:t>‹#›</a:t>
            </a:fld>
            <a:endParaRPr lang="en-US"/>
          </a:p>
        </p:txBody>
      </p:sp>
    </p:spTree>
    <p:extLst>
      <p:ext uri="{BB962C8B-B14F-4D97-AF65-F5344CB8AC3E}">
        <p14:creationId xmlns:p14="http://schemas.microsoft.com/office/powerpoint/2010/main" val="3928845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file:///D:\Hamed\KAGGLE%20COMPETITION\FEATURES\Student-Dropout-Prediction-Challenge_Data-wrangling-Feature%20engineering.pdf" TargetMode="External"/><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Student Dropout Prediction Challenge</a:t>
            </a:r>
            <a:endParaRPr lang="en-US" dirty="0"/>
          </a:p>
        </p:txBody>
      </p:sp>
    </p:spTree>
    <p:extLst>
      <p:ext uri="{BB962C8B-B14F-4D97-AF65-F5344CB8AC3E}">
        <p14:creationId xmlns:p14="http://schemas.microsoft.com/office/powerpoint/2010/main" val="22610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264" y="1"/>
            <a:ext cx="9863328" cy="996696"/>
          </a:xfrm>
        </p:spPr>
        <p:txBody>
          <a:bodyPr/>
          <a:lstStyle/>
          <a:p>
            <a:r>
              <a:rPr lang="en-US" dirty="0" smtClean="0"/>
              <a:t>Modelling</a:t>
            </a:r>
            <a:endParaRPr lang="en-US" dirty="0"/>
          </a:p>
        </p:txBody>
      </p:sp>
      <p:sp>
        <p:nvSpPr>
          <p:cNvPr id="3" name="Content Placeholder 2"/>
          <p:cNvSpPr>
            <a:spLocks noGrp="1"/>
          </p:cNvSpPr>
          <p:nvPr>
            <p:ph idx="1"/>
          </p:nvPr>
        </p:nvSpPr>
        <p:spPr>
          <a:xfrm>
            <a:off x="530352" y="996697"/>
            <a:ext cx="11247120" cy="5559551"/>
          </a:xfrm>
        </p:spPr>
        <p:txBody>
          <a:bodyPr>
            <a:normAutofit fontScale="85000" lnSpcReduction="20000"/>
          </a:bodyPr>
          <a:lstStyle/>
          <a:p>
            <a:r>
              <a:rPr lang="en-US" dirty="0" smtClean="0"/>
              <a:t>The transformed train dataset was used to train various classification models namely; Logistic regression, Decision tree, Support vector machine (SVM), K-Nearest neighbors classification (KNN), and Gradient boosting models. Classification models were selected because the response variable is binary in nature</a:t>
            </a:r>
            <a:r>
              <a:rPr lang="en-US" dirty="0" smtClean="0"/>
              <a:t>.</a:t>
            </a:r>
          </a:p>
          <a:p>
            <a:pPr lvl="0"/>
            <a:r>
              <a:rPr lang="en-US" b="1" dirty="0"/>
              <a:t>Gradient Boosted models</a:t>
            </a:r>
            <a:endParaRPr lang="en-US" dirty="0"/>
          </a:p>
          <a:p>
            <a:r>
              <a:rPr lang="en-US" dirty="0"/>
              <a:t>GBMs build an ensemble of shallow and weak successive trees with each tree learning and improving on the previous. When combined, these many weak successive trees produce a powerful “committee” that are often hard to beat with other algorithms. </a:t>
            </a:r>
          </a:p>
          <a:p>
            <a:r>
              <a:rPr lang="en-US" dirty="0"/>
              <a:t>Training Accuracy: 93.11%</a:t>
            </a:r>
          </a:p>
          <a:p>
            <a:r>
              <a:rPr lang="en-US" dirty="0"/>
              <a:t>Testing Accuracy: 92.14%</a:t>
            </a:r>
          </a:p>
          <a:p>
            <a:pPr marL="0" indent="0">
              <a:buNone/>
            </a:pPr>
            <a:endParaRPr lang="en-US" dirty="0" smtClean="0"/>
          </a:p>
          <a:p>
            <a:pPr lvl="0"/>
            <a:r>
              <a:rPr lang="en-US" b="1" dirty="0"/>
              <a:t>Logistic Regression model</a:t>
            </a:r>
            <a:endParaRPr lang="en-US" dirty="0"/>
          </a:p>
          <a:p>
            <a:r>
              <a:rPr lang="en-US" dirty="0"/>
              <a:t>The second model to be fitted was the logistic regression model and the performance is highlighted below:</a:t>
            </a:r>
          </a:p>
          <a:p>
            <a:r>
              <a:rPr lang="en-US" dirty="0"/>
              <a:t>Training Accuracy: 92.7%</a:t>
            </a:r>
          </a:p>
          <a:p>
            <a:r>
              <a:rPr lang="en-US" dirty="0"/>
              <a:t>Testing Accuracy: 86%</a:t>
            </a:r>
          </a:p>
        </p:txBody>
      </p:sp>
    </p:spTree>
    <p:extLst>
      <p:ext uri="{BB962C8B-B14F-4D97-AF65-F5344CB8AC3E}">
        <p14:creationId xmlns:p14="http://schemas.microsoft.com/office/powerpoint/2010/main" val="161042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76" y="393192"/>
            <a:ext cx="11365992" cy="6117336"/>
          </a:xfrm>
        </p:spPr>
        <p:txBody>
          <a:bodyPr/>
          <a:lstStyle/>
          <a:p>
            <a:pPr lvl="0"/>
            <a:r>
              <a:rPr lang="en-US" b="1" dirty="0"/>
              <a:t>Support Vector Machine</a:t>
            </a:r>
            <a:endParaRPr lang="en-US" dirty="0"/>
          </a:p>
          <a:p>
            <a:r>
              <a:rPr lang="en-US" dirty="0"/>
              <a:t>The fourth model was support vector machine (SVM) and its performance is highlighted below:</a:t>
            </a:r>
          </a:p>
          <a:p>
            <a:r>
              <a:rPr lang="en-US" dirty="0"/>
              <a:t>Training Accuracy: 92.4%</a:t>
            </a:r>
          </a:p>
          <a:p>
            <a:r>
              <a:rPr lang="en-US" dirty="0"/>
              <a:t>Testing Accuracy: 91.351</a:t>
            </a:r>
            <a:r>
              <a:rPr lang="en-US" dirty="0" smtClean="0"/>
              <a:t>%</a:t>
            </a:r>
          </a:p>
          <a:p>
            <a:endParaRPr lang="en-US" dirty="0"/>
          </a:p>
          <a:p>
            <a:pPr lvl="0"/>
            <a:r>
              <a:rPr lang="en-US" b="1" dirty="0"/>
              <a:t>Decision Tree model</a:t>
            </a:r>
            <a:endParaRPr lang="en-US" dirty="0"/>
          </a:p>
          <a:p>
            <a:r>
              <a:rPr lang="en-US" dirty="0"/>
              <a:t>The third model was decision tree and its performance is highlighted below:</a:t>
            </a:r>
          </a:p>
          <a:p>
            <a:r>
              <a:rPr lang="en-US" dirty="0"/>
              <a:t>Training Accuracy: 88%</a:t>
            </a:r>
          </a:p>
          <a:p>
            <a:r>
              <a:rPr lang="en-US" dirty="0"/>
              <a:t>Testing Accuracy: 83%</a:t>
            </a:r>
          </a:p>
          <a:p>
            <a:endParaRPr lang="en-US" dirty="0"/>
          </a:p>
          <a:p>
            <a:pPr lvl="0"/>
            <a:endParaRPr lang="en-US" dirty="0"/>
          </a:p>
        </p:txBody>
      </p:sp>
    </p:spTree>
    <p:extLst>
      <p:ext uri="{BB962C8B-B14F-4D97-AF65-F5344CB8AC3E}">
        <p14:creationId xmlns:p14="http://schemas.microsoft.com/office/powerpoint/2010/main" val="68007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6245352"/>
          </a:xfrm>
        </p:spPr>
        <p:txBody>
          <a:bodyPr>
            <a:normAutofit/>
          </a:bodyPr>
          <a:lstStyle/>
          <a:p>
            <a:pPr lvl="0"/>
            <a:r>
              <a:rPr lang="en-US" b="1" dirty="0"/>
              <a:t>K – Nearest Neighbor Model</a:t>
            </a:r>
            <a:endParaRPr lang="en-US" dirty="0"/>
          </a:p>
          <a:p>
            <a:r>
              <a:rPr lang="en-US" dirty="0"/>
              <a:t>The data TRAIN_Features.csv was loaded in R and the first classification model to be fit was K- Nearest Neighbors (KNN). The KNN model performance is highlighted below:</a:t>
            </a:r>
          </a:p>
          <a:p>
            <a:r>
              <a:rPr lang="en-US" dirty="0"/>
              <a:t>Training Accuracy: 86%</a:t>
            </a:r>
          </a:p>
          <a:p>
            <a:r>
              <a:rPr lang="en-US" dirty="0"/>
              <a:t>Test Accuracy: 83%</a:t>
            </a:r>
          </a:p>
          <a:p>
            <a:pPr marL="0" indent="0">
              <a:buNone/>
            </a:pPr>
            <a:endParaRPr lang="en-US" dirty="0"/>
          </a:p>
        </p:txBody>
      </p:sp>
    </p:spTree>
    <p:extLst>
      <p:ext uri="{BB962C8B-B14F-4D97-AF65-F5344CB8AC3E}">
        <p14:creationId xmlns:p14="http://schemas.microsoft.com/office/powerpoint/2010/main" val="322391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5891"/>
          </a:xfrm>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838200" y="1362456"/>
            <a:ext cx="10515600" cy="4814507"/>
          </a:xfrm>
        </p:spPr>
        <p:txBody>
          <a:bodyPr/>
          <a:lstStyle/>
          <a:p>
            <a:pPr marL="0" indent="0">
              <a:buNone/>
            </a:pPr>
            <a:endParaRPr lang="en-US" smtClean="0"/>
          </a:p>
          <a:p>
            <a:r>
              <a:rPr lang="en-US" dirty="0" smtClean="0"/>
              <a:t>From the modelling process, the 5 models used to classify whether students would dropout given the financial information, static information and the progress data in  terms of performance.</a:t>
            </a:r>
          </a:p>
          <a:p>
            <a:r>
              <a:rPr lang="en-US" dirty="0" smtClean="0"/>
              <a:t>The best model that achieved the highest accuracy was the gradient boosted models with a prediction accuracy of 92%.</a:t>
            </a:r>
          </a:p>
          <a:p>
            <a:r>
              <a:rPr lang="en-US" dirty="0" smtClean="0"/>
              <a:t>The model that performed poorly was the KNN model with a prediction accuracy of 83%.</a:t>
            </a:r>
          </a:p>
          <a:p>
            <a:endParaRPr lang="en-US" dirty="0"/>
          </a:p>
        </p:txBody>
      </p:sp>
    </p:spTree>
    <p:extLst>
      <p:ext uri="{BB962C8B-B14F-4D97-AF65-F5344CB8AC3E}">
        <p14:creationId xmlns:p14="http://schemas.microsoft.com/office/powerpoint/2010/main" val="174934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3323"/>
          </a:xfrm>
        </p:spPr>
        <p:txBody>
          <a:bodyPr/>
          <a:lstStyle/>
          <a:p>
            <a:r>
              <a:rPr lang="en-US" dirty="0" smtClean="0"/>
              <a:t>Appendix A: R markdown1</a:t>
            </a:r>
            <a:endParaRPr lang="en-US" dirty="0"/>
          </a:p>
        </p:txBody>
      </p:sp>
      <p:sp>
        <p:nvSpPr>
          <p:cNvPr id="9" name="Content Placeholder 8"/>
          <p:cNvSpPr>
            <a:spLocks noGrp="1"/>
          </p:cNvSpPr>
          <p:nvPr>
            <p:ph idx="1"/>
          </p:nvPr>
        </p:nvSpPr>
        <p:spPr>
          <a:xfrm>
            <a:off x="838200" y="1825624"/>
            <a:ext cx="10515600" cy="4730623"/>
          </a:xfrm>
        </p:spPr>
        <p:txBody>
          <a:bodyPr/>
          <a:lstStyle/>
          <a:p>
            <a:r>
              <a:rPr lang="en-US" dirty="0" smtClean="0"/>
              <a:t>Data wrangling , Exploratory data analysis and Feature engineering</a:t>
            </a:r>
          </a:p>
          <a:p>
            <a:pPr lvl="1"/>
            <a:r>
              <a:rPr lang="en-US" dirty="0" smtClean="0"/>
              <a:t>R-Code</a:t>
            </a:r>
          </a:p>
          <a:p>
            <a:endParaRPr lang="en-US" dirty="0"/>
          </a:p>
          <a:p>
            <a:endParaRPr lang="en-US" dirty="0"/>
          </a:p>
          <a:p>
            <a:endParaRPr lang="en-US" dirty="0" smtClean="0"/>
          </a:p>
          <a:p>
            <a:pPr lvl="1"/>
            <a:r>
              <a:rPr lang="en-US" dirty="0" smtClean="0"/>
              <a:t>Documented RMD file</a:t>
            </a:r>
          </a:p>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189658494"/>
              </p:ext>
            </p:extLst>
          </p:nvPr>
        </p:nvGraphicFramePr>
        <p:xfrm>
          <a:off x="1965960" y="2905316"/>
          <a:ext cx="2221992" cy="1300924"/>
        </p:xfrm>
        <a:graphic>
          <a:graphicData uri="http://schemas.openxmlformats.org/presentationml/2006/ole">
            <mc:AlternateContent xmlns:mc="http://schemas.openxmlformats.org/markup-compatibility/2006">
              <mc:Choice xmlns:v="urn:schemas-microsoft-com:vml" Requires="v">
                <p:oleObj spid="_x0000_s1054" name="Packager Shell Object" showAsIcon="1" r:id="rId3" imgW="914400" imgH="806400" progId="Package">
                  <p:embed/>
                </p:oleObj>
              </mc:Choice>
              <mc:Fallback>
                <p:oleObj name="Packager Shell Object" showAsIcon="1" r:id="rId3" imgW="914400" imgH="806400" progId="Package">
                  <p:embed/>
                  <p:pic>
                    <p:nvPicPr>
                      <p:cNvPr id="0" name=""/>
                      <p:cNvPicPr/>
                      <p:nvPr/>
                    </p:nvPicPr>
                    <p:blipFill>
                      <a:blip r:embed="rId4"/>
                      <a:stretch>
                        <a:fillRect/>
                      </a:stretch>
                    </p:blipFill>
                    <p:spPr>
                      <a:xfrm>
                        <a:off x="1965960" y="2905316"/>
                        <a:ext cx="2221992" cy="130092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50262631"/>
              </p:ext>
            </p:extLst>
          </p:nvPr>
        </p:nvGraphicFramePr>
        <p:xfrm>
          <a:off x="2240280" y="5090732"/>
          <a:ext cx="2267712" cy="1284944"/>
        </p:xfrm>
        <a:graphic>
          <a:graphicData uri="http://schemas.openxmlformats.org/presentationml/2006/ole">
            <mc:AlternateContent xmlns:mc="http://schemas.openxmlformats.org/markup-compatibility/2006">
              <mc:Choice xmlns:v="urn:schemas-microsoft-com:vml" Requires="v">
                <p:oleObj spid="_x0000_s1055" name="Acrobat Document" showAsIcon="1" r:id="rId5" imgW="914400" imgH="806400" progId="AcroExch.Document.DC">
                  <p:link updateAutomatic="1"/>
                </p:oleObj>
              </mc:Choice>
              <mc:Fallback>
                <p:oleObj name="Acrobat Document" showAsIcon="1" r:id="rId5" imgW="914400" imgH="806400" progId="AcroExch.Document.DC">
                  <p:link updateAutomatic="1"/>
                  <p:pic>
                    <p:nvPicPr>
                      <p:cNvPr id="0" name=""/>
                      <p:cNvPicPr/>
                      <p:nvPr/>
                    </p:nvPicPr>
                    <p:blipFill>
                      <a:blip r:embed="rId6"/>
                      <a:stretch>
                        <a:fillRect/>
                      </a:stretch>
                    </p:blipFill>
                    <p:spPr>
                      <a:xfrm>
                        <a:off x="2240280" y="5090732"/>
                        <a:ext cx="2267712" cy="1284944"/>
                      </a:xfrm>
                      <a:prstGeom prst="rect">
                        <a:avLst/>
                      </a:prstGeom>
                    </p:spPr>
                  </p:pic>
                </p:oleObj>
              </mc:Fallback>
            </mc:AlternateContent>
          </a:graphicData>
        </a:graphic>
      </p:graphicFrame>
    </p:spTree>
    <p:extLst>
      <p:ext uri="{BB962C8B-B14F-4D97-AF65-F5344CB8AC3E}">
        <p14:creationId xmlns:p14="http://schemas.microsoft.com/office/powerpoint/2010/main" val="298454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R markdown2</a:t>
            </a:r>
            <a:endParaRPr lang="en-US" dirty="0"/>
          </a:p>
        </p:txBody>
      </p:sp>
      <p:sp>
        <p:nvSpPr>
          <p:cNvPr id="3" name="Content Placeholder 2"/>
          <p:cNvSpPr>
            <a:spLocks noGrp="1"/>
          </p:cNvSpPr>
          <p:nvPr>
            <p:ph idx="1"/>
          </p:nvPr>
        </p:nvSpPr>
        <p:spPr/>
        <p:txBody>
          <a:bodyPr/>
          <a:lstStyle/>
          <a:p>
            <a:r>
              <a:rPr lang="en-US" dirty="0" smtClean="0"/>
              <a:t>Modelling</a:t>
            </a:r>
          </a:p>
          <a:p>
            <a:pPr lvl="1"/>
            <a:r>
              <a:rPr lang="en-US" dirty="0" smtClean="0"/>
              <a:t>R-code</a:t>
            </a:r>
          </a:p>
          <a:p>
            <a:pPr lvl="1"/>
            <a:endParaRPr lang="en-US" dirty="0"/>
          </a:p>
          <a:p>
            <a:pPr lvl="1"/>
            <a:endParaRPr lang="en-US" dirty="0" smtClean="0"/>
          </a:p>
          <a:p>
            <a:pPr lvl="1"/>
            <a:endParaRPr lang="en-US" dirty="0" smtClean="0"/>
          </a:p>
          <a:p>
            <a:pPr lvl="1"/>
            <a:endParaRPr lang="en-US" dirty="0"/>
          </a:p>
          <a:p>
            <a:pPr lvl="1"/>
            <a:r>
              <a:rPr lang="en-US" dirty="0"/>
              <a:t>Documented RMD </a:t>
            </a:r>
            <a:r>
              <a:rPr lang="en-US" dirty="0" smtClean="0"/>
              <a:t>file</a:t>
            </a:r>
          </a:p>
          <a:p>
            <a:pPr lvl="1"/>
            <a:endParaRPr lang="en-US" dirty="0"/>
          </a:p>
          <a:p>
            <a:pPr lvl="1"/>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949677423"/>
              </p:ext>
            </p:extLst>
          </p:nvPr>
        </p:nvGraphicFramePr>
        <p:xfrm>
          <a:off x="2090928" y="2932748"/>
          <a:ext cx="914400" cy="806450"/>
        </p:xfrm>
        <a:graphic>
          <a:graphicData uri="http://schemas.openxmlformats.org/presentationml/2006/ole">
            <mc:AlternateContent xmlns:mc="http://schemas.openxmlformats.org/markup-compatibility/2006">
              <mc:Choice xmlns:v="urn:schemas-microsoft-com:vml" Requires="v">
                <p:oleObj spid="_x0000_s2074" name="Packager Shell Object" showAsIcon="1" r:id="rId3" imgW="914400" imgH="806400" progId="Package">
                  <p:embed/>
                </p:oleObj>
              </mc:Choice>
              <mc:Fallback>
                <p:oleObj name="Packager Shell Object" showAsIcon="1" r:id="rId3" imgW="914400" imgH="806400" progId="Package">
                  <p:embed/>
                  <p:pic>
                    <p:nvPicPr>
                      <p:cNvPr id="0" name=""/>
                      <p:cNvPicPr/>
                      <p:nvPr/>
                    </p:nvPicPr>
                    <p:blipFill>
                      <a:blip r:embed="rId4"/>
                      <a:stretch>
                        <a:fillRect/>
                      </a:stretch>
                    </p:blipFill>
                    <p:spPr>
                      <a:xfrm>
                        <a:off x="2090928" y="2932748"/>
                        <a:ext cx="914400" cy="8064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87966276"/>
              </p:ext>
            </p:extLst>
          </p:nvPr>
        </p:nvGraphicFramePr>
        <p:xfrm>
          <a:off x="2127504" y="5099876"/>
          <a:ext cx="914400" cy="806450"/>
        </p:xfrm>
        <a:graphic>
          <a:graphicData uri="http://schemas.openxmlformats.org/presentationml/2006/ole">
            <mc:AlternateContent xmlns:mc="http://schemas.openxmlformats.org/markup-compatibility/2006">
              <mc:Choice xmlns:v="urn:schemas-microsoft-com:vml" Requires="v">
                <p:oleObj spid="_x0000_s2075" name="Acrobat Document" showAsIcon="1" r:id="rId5" imgW="914400" imgH="806400" progId="AcroExch.Document.DC">
                  <p:embed/>
                </p:oleObj>
              </mc:Choice>
              <mc:Fallback>
                <p:oleObj name="Acrobat Document" showAsIcon="1" r:id="rId5" imgW="914400" imgH="806400" progId="AcroExch.Document.DC">
                  <p:embed/>
                  <p:pic>
                    <p:nvPicPr>
                      <p:cNvPr id="0" name=""/>
                      <p:cNvPicPr/>
                      <p:nvPr/>
                    </p:nvPicPr>
                    <p:blipFill>
                      <a:blip r:embed="rId6"/>
                      <a:stretch>
                        <a:fillRect/>
                      </a:stretch>
                    </p:blipFill>
                    <p:spPr>
                      <a:xfrm>
                        <a:off x="2127504" y="5099876"/>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38387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48056" y="1499616"/>
            <a:ext cx="11365992" cy="5001768"/>
          </a:xfrm>
        </p:spPr>
        <p:txBody>
          <a:bodyPr>
            <a:normAutofit fontScale="92500" lnSpcReduction="10000"/>
          </a:bodyPr>
          <a:lstStyle/>
          <a:p>
            <a:r>
              <a:rPr lang="en-US" dirty="0" smtClean="0"/>
              <a:t>Data Wrangling</a:t>
            </a:r>
          </a:p>
          <a:p>
            <a:r>
              <a:rPr lang="en-US" dirty="0" smtClean="0"/>
              <a:t>Exploratory Data Analysis</a:t>
            </a:r>
          </a:p>
          <a:p>
            <a:r>
              <a:rPr lang="en-US" dirty="0" smtClean="0"/>
              <a:t>Feature Engineering</a:t>
            </a:r>
          </a:p>
          <a:p>
            <a:r>
              <a:rPr lang="en-US" dirty="0" smtClean="0"/>
              <a:t>Modelling</a:t>
            </a:r>
          </a:p>
          <a:p>
            <a:r>
              <a:rPr lang="en-US" dirty="0" smtClean="0"/>
              <a:t>Conclusion</a:t>
            </a:r>
          </a:p>
          <a:p>
            <a:r>
              <a:rPr lang="en-US" dirty="0" smtClean="0"/>
              <a:t>Appendix A: R-markdown1 (Data wrangling, EDA &amp; Feature Engineering)</a:t>
            </a:r>
          </a:p>
          <a:p>
            <a:r>
              <a:rPr lang="en-US" dirty="0" smtClean="0"/>
              <a:t>Appendix B: R-markdown2 (Modelling).</a:t>
            </a:r>
          </a:p>
          <a:p>
            <a:endParaRPr lang="en-US" i="1" dirty="0" smtClean="0"/>
          </a:p>
          <a:p>
            <a:r>
              <a:rPr lang="en-US" i="1" dirty="0" smtClean="0"/>
              <a:t>NOTE: Due to the time consuming of the feature engineering process the first 3 processes were separated from the modelling process to avoid interruptions when the RMD file is knit to a document. </a:t>
            </a:r>
          </a:p>
          <a:p>
            <a:endParaRPr lang="en-US" dirty="0" smtClean="0"/>
          </a:p>
          <a:p>
            <a:pPr marL="0" indent="0">
              <a:buNone/>
            </a:pPr>
            <a:endParaRPr lang="en-US" dirty="0"/>
          </a:p>
        </p:txBody>
      </p:sp>
    </p:spTree>
    <p:extLst>
      <p:ext uri="{BB962C8B-B14F-4D97-AF65-F5344CB8AC3E}">
        <p14:creationId xmlns:p14="http://schemas.microsoft.com/office/powerpoint/2010/main" val="110924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financial aid data file was loaded using read.csv() function.</a:t>
            </a:r>
          </a:p>
          <a:p>
            <a:r>
              <a:rPr lang="en-US" dirty="0" smtClean="0"/>
              <a:t>The progress and static data was loaded using for loops that iterate through their directories picking up all files.</a:t>
            </a:r>
          </a:p>
          <a:p>
            <a:r>
              <a:rPr lang="en-US" dirty="0" smtClean="0"/>
              <a:t>The files were merged in R to form progress and static data frames.</a:t>
            </a:r>
          </a:p>
          <a:p>
            <a:r>
              <a:rPr lang="en-US" dirty="0" smtClean="0"/>
              <a:t>Financial aid variables </a:t>
            </a:r>
            <a:r>
              <a:rPr lang="en-US" dirty="0" err="1" smtClean="0"/>
              <a:t>eg</a:t>
            </a:r>
            <a:r>
              <a:rPr lang="en-US" dirty="0" smtClean="0"/>
              <a:t>. (loan2012,loan2013, …) were joined into one variable </a:t>
            </a:r>
            <a:r>
              <a:rPr lang="en-US" dirty="0" err="1" smtClean="0"/>
              <a:t>eg</a:t>
            </a:r>
            <a:r>
              <a:rPr lang="en-US" dirty="0" smtClean="0"/>
              <a:t>. (</a:t>
            </a:r>
            <a:r>
              <a:rPr lang="en-US" dirty="0" err="1" smtClean="0"/>
              <a:t>total_loan</a:t>
            </a:r>
            <a:r>
              <a:rPr lang="en-US" dirty="0" smtClean="0"/>
              <a:t>) to avoid too much missing values through the 6 periods they had </a:t>
            </a:r>
            <a:r>
              <a:rPr lang="en-US" dirty="0" err="1" smtClean="0"/>
              <a:t>occured</a:t>
            </a:r>
            <a:r>
              <a:rPr lang="en-US" dirty="0" smtClean="0"/>
              <a:t>.</a:t>
            </a:r>
          </a:p>
          <a:p>
            <a:r>
              <a:rPr lang="en-US" dirty="0" smtClean="0"/>
              <a:t>Progress data had a lot of duplicated student ID thus joining it with </a:t>
            </a:r>
            <a:r>
              <a:rPr lang="en-US" dirty="0" err="1" smtClean="0"/>
              <a:t>train_labels</a:t>
            </a:r>
            <a:r>
              <a:rPr lang="en-US" dirty="0" smtClean="0"/>
              <a:t> was challenging, thus the variables were harmonized by averaging them grouped by student ID.</a:t>
            </a:r>
          </a:p>
          <a:p>
            <a:r>
              <a:rPr lang="en-US" dirty="0" smtClean="0"/>
              <a:t>Static data had no duplicated student ID thus the merge of multiple files went smoothly.</a:t>
            </a:r>
          </a:p>
          <a:p>
            <a:endParaRPr lang="en-US" dirty="0"/>
          </a:p>
        </p:txBody>
      </p:sp>
    </p:spTree>
    <p:extLst>
      <p:ext uri="{BB962C8B-B14F-4D97-AF65-F5344CB8AC3E}">
        <p14:creationId xmlns:p14="http://schemas.microsoft.com/office/powerpoint/2010/main" val="338636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632" y="728345"/>
            <a:ext cx="10515600" cy="4351338"/>
          </a:xfrm>
        </p:spPr>
        <p:txBody>
          <a:bodyPr/>
          <a:lstStyle/>
          <a:p>
            <a:r>
              <a:rPr lang="en-US" dirty="0" smtClean="0"/>
              <a:t>The 6 data frames (3 train data, 3 test data) were joined horizontally using left joins to form 2 main large data frames namely TRAIN and TEST. </a:t>
            </a:r>
            <a:endParaRPr lang="en-US" dirty="0"/>
          </a:p>
          <a:p>
            <a:r>
              <a:rPr lang="en-US" dirty="0" smtClean="0"/>
              <a:t>The data frames were written into csv files in a directory to store them for EDA.</a:t>
            </a:r>
            <a:endParaRPr lang="en-US" dirty="0"/>
          </a:p>
        </p:txBody>
      </p:sp>
    </p:spTree>
    <p:extLst>
      <p:ext uri="{BB962C8B-B14F-4D97-AF65-F5344CB8AC3E}">
        <p14:creationId xmlns:p14="http://schemas.microsoft.com/office/powerpoint/2010/main" val="225655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lstStyle/>
          <a:p>
            <a:r>
              <a:rPr lang="en-US" dirty="0" smtClean="0"/>
              <a:t>The TRAIN data was loaded and the categorical variables were converted from integers to factors in R for accurate EDA.</a:t>
            </a:r>
            <a:endParaRPr lang="en-US" dirty="0"/>
          </a:p>
          <a:p>
            <a:r>
              <a:rPr lang="en-US" dirty="0" smtClean="0"/>
              <a:t>Visualize the financial information in relation to the dropout variable whereby we look at the distribution of the data(mean, outliers and spread) of each variable grouped by the dropout variable.</a:t>
            </a:r>
          </a:p>
          <a:p>
            <a:r>
              <a:rPr lang="en-US" dirty="0" smtClean="0"/>
              <a:t>Boxplots were used for the continuous variables, and bar charts were used for categorical variables.</a:t>
            </a:r>
          </a:p>
          <a:p>
            <a:r>
              <a:rPr lang="en-US" dirty="0" smtClean="0"/>
              <a:t>Correlation matrix plots were used to check for multicollinearity among variables to ensure our predictors are interrelated.</a:t>
            </a:r>
          </a:p>
          <a:p>
            <a:endParaRPr lang="en-US" dirty="0"/>
          </a:p>
        </p:txBody>
      </p:sp>
    </p:spTree>
    <p:extLst>
      <p:ext uri="{BB962C8B-B14F-4D97-AF65-F5344CB8AC3E}">
        <p14:creationId xmlns:p14="http://schemas.microsoft.com/office/powerpoint/2010/main" val="138206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344" y="764920"/>
            <a:ext cx="10515600" cy="5919343"/>
          </a:xfrm>
        </p:spPr>
        <p:txBody>
          <a:bodyPr>
            <a:normAutofit lnSpcReduction="10000"/>
          </a:bodyPr>
          <a:lstStyle/>
          <a:p>
            <a:r>
              <a:rPr lang="en-US" dirty="0" smtClean="0"/>
              <a:t> Hypotheses tests to test the relation between individual variables and the dependent variable (Dropout).</a:t>
            </a:r>
          </a:p>
          <a:p>
            <a:r>
              <a:rPr lang="en-US" b="1" dirty="0" smtClean="0"/>
              <a:t>The Null hypothesis</a:t>
            </a:r>
            <a:r>
              <a:rPr lang="en-US" dirty="0" smtClean="0"/>
              <a:t>: These variables have no relationship with Dropout.</a:t>
            </a:r>
          </a:p>
          <a:p>
            <a:r>
              <a:rPr lang="en-US" b="1" dirty="0" smtClean="0"/>
              <a:t>The Alternative hypothesis</a:t>
            </a:r>
            <a:r>
              <a:rPr lang="en-US" dirty="0" smtClean="0"/>
              <a:t>: These variables have a relationship with Dropout.</a:t>
            </a:r>
          </a:p>
          <a:p>
            <a:r>
              <a:rPr lang="en-US" b="1" dirty="0" smtClean="0"/>
              <a:t>Decision rule</a:t>
            </a:r>
            <a:r>
              <a:rPr lang="en-US" dirty="0" smtClean="0"/>
              <a:t>: We reject Null hypothesis if the P-value is less than 0.05 and conclude that the variables have a relationship with Dropout and that Dropout of students is dependent on these variables.</a:t>
            </a:r>
          </a:p>
          <a:p>
            <a:r>
              <a:rPr lang="en-US" b="1" dirty="0" smtClean="0"/>
              <a:t>Results: </a:t>
            </a:r>
            <a:r>
              <a:rPr lang="en-US" dirty="0" smtClean="0"/>
              <a:t>Most variables had a relationship with dropout except marital status with p-value: 0.09 (p-value&gt;0.05) where we do not reject null hypothesis and conclude that there is no enough statistical evidence to support the claim that dropout of students is related to  marital status of students. </a:t>
            </a:r>
            <a:endParaRPr lang="en-US" dirty="0"/>
          </a:p>
        </p:txBody>
      </p:sp>
    </p:spTree>
    <p:extLst>
      <p:ext uri="{BB962C8B-B14F-4D97-AF65-F5344CB8AC3E}">
        <p14:creationId xmlns:p14="http://schemas.microsoft.com/office/powerpoint/2010/main" val="246268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191389"/>
            <a:ext cx="10515600" cy="805307"/>
          </a:xfrm>
        </p:spPr>
        <p:txBody>
          <a:bodyPr/>
          <a:lstStyle/>
          <a:p>
            <a:r>
              <a:rPr lang="en-US" dirty="0" smtClean="0"/>
              <a:t>Imputation of missing data</a:t>
            </a:r>
            <a:endParaRPr lang="en-US" dirty="0"/>
          </a:p>
        </p:txBody>
      </p:sp>
      <p:sp>
        <p:nvSpPr>
          <p:cNvPr id="3" name="Content Placeholder 2"/>
          <p:cNvSpPr>
            <a:spLocks noGrp="1"/>
          </p:cNvSpPr>
          <p:nvPr>
            <p:ph idx="1"/>
          </p:nvPr>
        </p:nvSpPr>
        <p:spPr>
          <a:xfrm>
            <a:off x="475488" y="1124712"/>
            <a:ext cx="11347704" cy="5568696"/>
          </a:xfrm>
        </p:spPr>
        <p:txBody>
          <a:bodyPr>
            <a:normAutofit fontScale="92500"/>
          </a:bodyPr>
          <a:lstStyle/>
          <a:p>
            <a:r>
              <a:rPr lang="en-US" dirty="0" smtClean="0"/>
              <a:t>Looking at the summary statistics of the TRAIN data frame there are variables:(‘</a:t>
            </a:r>
            <a:r>
              <a:rPr lang="en-US" i="1" dirty="0" smtClean="0"/>
              <a:t>HSGPAWtd','FirstGen','</a:t>
            </a:r>
            <a:r>
              <a:rPr lang="en-US" i="1" dirty="0" err="1" smtClean="0"/>
              <a:t>TransferIntent</a:t>
            </a:r>
            <a:r>
              <a:rPr lang="en-US" i="1" dirty="0" smtClean="0"/>
              <a:t>','Campus</a:t>
            </a:r>
            <a:r>
              <a:rPr lang="en-US" i="1" dirty="0"/>
              <a:t>', 'Address2'</a:t>
            </a:r>
            <a:r>
              <a:rPr lang="en-US" dirty="0"/>
              <a:t> </a:t>
            </a:r>
            <a:r>
              <a:rPr lang="en-US" i="1" dirty="0" smtClean="0"/>
              <a:t>,'Major2</a:t>
            </a:r>
            <a:r>
              <a:rPr lang="en-US" dirty="0" smtClean="0"/>
              <a:t>') that have missing values close to 90% of the whole column (&gt;11,000), these variables if imputed may introduce bias, hence they were dropped.</a:t>
            </a:r>
          </a:p>
          <a:p>
            <a:r>
              <a:rPr lang="en-US" dirty="0" smtClean="0"/>
              <a:t>Also drop other variables that are string/nominal in nature: (</a:t>
            </a:r>
            <a:r>
              <a:rPr lang="en-US" i="1" dirty="0" smtClean="0"/>
              <a:t>state, address1, zip, Birthyear, BirthMonth and city)</a:t>
            </a:r>
            <a:r>
              <a:rPr lang="en-US" dirty="0" smtClean="0"/>
              <a:t> which even if they are imputed they have too many levels hence would increase number predictors unnecessarily</a:t>
            </a:r>
            <a:r>
              <a:rPr lang="en-US" dirty="0"/>
              <a:t> </a:t>
            </a:r>
            <a:r>
              <a:rPr lang="en-US" dirty="0" smtClean="0"/>
              <a:t>after ‘</a:t>
            </a:r>
            <a:r>
              <a:rPr lang="en-US" i="1" dirty="0" smtClean="0"/>
              <a:t>OneHot</a:t>
            </a:r>
            <a:r>
              <a:rPr lang="en-US" dirty="0" smtClean="0"/>
              <a:t>’ encoding of categorical variables is done later hence too much bias.</a:t>
            </a:r>
          </a:p>
          <a:p>
            <a:r>
              <a:rPr lang="en-US" dirty="0" smtClean="0"/>
              <a:t>The categorical variables with missing values were imputed using mode and continuous variables with missing values were imputed by median because none of them showed normality properties. The imputation by mean would have sufficed only if they were normally distributed. </a:t>
            </a:r>
          </a:p>
          <a:p>
            <a:r>
              <a:rPr lang="en-US" dirty="0" smtClean="0"/>
              <a:t>The same process of imputation was applied to the TEST data.</a:t>
            </a:r>
          </a:p>
          <a:p>
            <a:endParaRPr lang="en-US" dirty="0" smtClean="0"/>
          </a:p>
          <a:p>
            <a:endParaRPr lang="en-US" dirty="0"/>
          </a:p>
        </p:txBody>
      </p:sp>
    </p:spTree>
    <p:extLst>
      <p:ext uri="{BB962C8B-B14F-4D97-AF65-F5344CB8AC3E}">
        <p14:creationId xmlns:p14="http://schemas.microsoft.com/office/powerpoint/2010/main" val="422527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328" y="137477"/>
            <a:ext cx="10515600" cy="749491"/>
          </a:xfrm>
        </p:spPr>
        <p:txBody>
          <a:bodyPr/>
          <a:lstStyle/>
          <a:p>
            <a:r>
              <a:rPr lang="en-US" dirty="0" smtClean="0"/>
              <a:t>Feature Engineering</a:t>
            </a:r>
            <a:endParaRPr lang="en-US" dirty="0"/>
          </a:p>
        </p:txBody>
      </p:sp>
      <p:sp>
        <p:nvSpPr>
          <p:cNvPr id="3" name="Content Placeholder 2"/>
          <p:cNvSpPr>
            <a:spLocks noGrp="1"/>
          </p:cNvSpPr>
          <p:nvPr>
            <p:ph idx="1"/>
          </p:nvPr>
        </p:nvSpPr>
        <p:spPr>
          <a:xfrm>
            <a:off x="548640" y="886968"/>
            <a:ext cx="11430000" cy="5769864"/>
          </a:xfrm>
        </p:spPr>
        <p:txBody>
          <a:bodyPr>
            <a:normAutofit/>
          </a:bodyPr>
          <a:lstStyle/>
          <a:p>
            <a:pPr marL="0" indent="0">
              <a:buNone/>
            </a:pPr>
            <a:r>
              <a:rPr lang="en-US" dirty="0" smtClean="0"/>
              <a:t>The TRAIN_Imputed data frames were taken through feature engineering process using the Boruta package in R. The process involves selection of features that would the best fit the model. The Boruta package produces a plot of boxplots showing the variable importance.</a:t>
            </a:r>
          </a:p>
          <a:p>
            <a:pPr marL="0" indent="0">
              <a:buNone/>
            </a:pPr>
            <a:r>
              <a:rPr lang="en-US" dirty="0" smtClean="0"/>
              <a:t>- Blue boxplots correspond to minimal, average and maximum Z score of a shadow attribute. Red, yellow and green boxplots represent Z scores of rejected, tentative and confirmed attributes respectively.</a:t>
            </a:r>
          </a:p>
          <a:p>
            <a:pPr>
              <a:buFontTx/>
              <a:buChar char="-"/>
            </a:pPr>
            <a:r>
              <a:rPr lang="en-US" dirty="0" smtClean="0"/>
              <a:t>Now is the time to take decision on tentative attributes.  The tentative attributes will be classified as confirmed or rejected by comparing the median Z score of the attributes with the median Z score of the best shadow attribute.</a:t>
            </a:r>
          </a:p>
          <a:p>
            <a:pPr>
              <a:buFontTx/>
              <a:buChar char="-"/>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7106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US" dirty="0" smtClean="0"/>
              <a:t>Feature Engineering</a:t>
            </a:r>
            <a:endParaRPr lang="en-US" dirty="0"/>
          </a:p>
        </p:txBody>
      </p:sp>
      <p:sp>
        <p:nvSpPr>
          <p:cNvPr id="3" name="Content Placeholder 2"/>
          <p:cNvSpPr>
            <a:spLocks noGrp="1"/>
          </p:cNvSpPr>
          <p:nvPr>
            <p:ph idx="1"/>
          </p:nvPr>
        </p:nvSpPr>
        <p:spPr>
          <a:xfrm>
            <a:off x="548640" y="1179576"/>
            <a:ext cx="11201400" cy="4997387"/>
          </a:xfrm>
        </p:spPr>
        <p:txBody>
          <a:bodyPr/>
          <a:lstStyle/>
          <a:p>
            <a:r>
              <a:rPr lang="en-US" dirty="0" smtClean="0"/>
              <a:t>The selected features are then filtered from the TRAIN_Imputed and TEST_Imputed datasets to create new features for training and testing.</a:t>
            </a:r>
          </a:p>
          <a:p>
            <a:r>
              <a:rPr lang="en-US" dirty="0" smtClean="0"/>
              <a:t>The next step involved performing </a:t>
            </a:r>
            <a:r>
              <a:rPr lang="en-US" dirty="0" err="1" smtClean="0"/>
              <a:t>onehot</a:t>
            </a:r>
            <a:r>
              <a:rPr lang="en-US" dirty="0" smtClean="0"/>
              <a:t> encoding on the categorical variables to create dummy variables.</a:t>
            </a:r>
          </a:p>
          <a:p>
            <a:r>
              <a:rPr lang="en-US" dirty="0" smtClean="0"/>
              <a:t>The continuous variables were standardized to reduce the bias that comes due to different scales used to measure each variables.</a:t>
            </a:r>
          </a:p>
          <a:p>
            <a:r>
              <a:rPr lang="en-US" dirty="0" smtClean="0"/>
              <a:t>The  feature engineering process results into data frames which are normalized and encoded.</a:t>
            </a:r>
            <a:endParaRPr lang="en-US" dirty="0"/>
          </a:p>
        </p:txBody>
      </p:sp>
    </p:spTree>
    <p:extLst>
      <p:ext uri="{BB962C8B-B14F-4D97-AF65-F5344CB8AC3E}">
        <p14:creationId xmlns:p14="http://schemas.microsoft.com/office/powerpoint/2010/main" val="242485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TotalTime>
  <Words>1082</Words>
  <Application>Microsoft Office PowerPoint</Application>
  <PresentationFormat>Widescreen</PresentationFormat>
  <Paragraphs>89</Paragraphs>
  <Slides>15</Slides>
  <Notes>0</Notes>
  <HiddenSlides>0</HiddenSlides>
  <MMClips>0</MMClips>
  <ScaleCrop>false</ScaleCrop>
  <HeadingPairs>
    <vt:vector size="10" baseType="variant">
      <vt:variant>
        <vt:lpstr>Fonts Used</vt:lpstr>
      </vt:variant>
      <vt:variant>
        <vt:i4>3</vt:i4>
      </vt:variant>
      <vt:variant>
        <vt:lpstr>Theme</vt:lpstr>
      </vt:variant>
      <vt:variant>
        <vt:i4>1</vt:i4>
      </vt:variant>
      <vt:variant>
        <vt:lpstr>Links</vt:lpstr>
      </vt:variant>
      <vt:variant>
        <vt:i4>1</vt:i4>
      </vt:variant>
      <vt:variant>
        <vt:lpstr>Embedded OLE Servers</vt:lpstr>
      </vt:variant>
      <vt:variant>
        <vt:i4>3</vt:i4>
      </vt:variant>
      <vt:variant>
        <vt:lpstr>Slide Titles</vt:lpstr>
      </vt:variant>
      <vt:variant>
        <vt:i4>15</vt:i4>
      </vt:variant>
    </vt:vector>
  </HeadingPairs>
  <TitlesOfParts>
    <vt:vector size="23" baseType="lpstr">
      <vt:lpstr>Arial</vt:lpstr>
      <vt:lpstr>Calibri</vt:lpstr>
      <vt:lpstr>Calibri Light</vt:lpstr>
      <vt:lpstr>Office Theme</vt:lpstr>
      <vt:lpstr>D:\Hamed\KAGGLE COMPETITION\FEATURES\Student-Dropout-Prediction-Challenge_Data-wrangling-Feature engineering.pdf</vt:lpstr>
      <vt:lpstr>Packager Shell Object</vt:lpstr>
      <vt:lpstr>Package</vt:lpstr>
      <vt:lpstr>Adobe Acrobat Document</vt:lpstr>
      <vt:lpstr>Student Dropout Prediction Challenge</vt:lpstr>
      <vt:lpstr>OUTLINE</vt:lpstr>
      <vt:lpstr>Data Wrangling</vt:lpstr>
      <vt:lpstr>PowerPoint Presentation</vt:lpstr>
      <vt:lpstr>Exploratory Data Analysis</vt:lpstr>
      <vt:lpstr>PowerPoint Presentation</vt:lpstr>
      <vt:lpstr>Imputation of missing data</vt:lpstr>
      <vt:lpstr>Feature Engineering</vt:lpstr>
      <vt:lpstr>Feature Engineering</vt:lpstr>
      <vt:lpstr>Modelling</vt:lpstr>
      <vt:lpstr>PowerPoint Presentation</vt:lpstr>
      <vt:lpstr>PowerPoint Presentation</vt:lpstr>
      <vt:lpstr>Conclusion</vt:lpstr>
      <vt:lpstr>Appendix A: R markdown1</vt:lpstr>
      <vt:lpstr>Appendix B: R markdown2</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Dropout Prediction Challenge</dc:title>
  <dc:creator>Hamed Ali</dc:creator>
  <cp:lastModifiedBy>HILLARY NYAWATE</cp:lastModifiedBy>
  <cp:revision>36</cp:revision>
  <dcterms:created xsi:type="dcterms:W3CDTF">2020-03-23T07:12:07Z</dcterms:created>
  <dcterms:modified xsi:type="dcterms:W3CDTF">2020-03-26T05:39:17Z</dcterms:modified>
</cp:coreProperties>
</file>