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2" r:id="rId6"/>
    <p:sldId id="261" r:id="rId7"/>
    <p:sldId id="311" r:id="rId8"/>
    <p:sldId id="312" r:id="rId9"/>
    <p:sldId id="295" r:id="rId10"/>
    <p:sldId id="264" r:id="rId11"/>
    <p:sldId id="265" r:id="rId12"/>
    <p:sldId id="268" r:id="rId13"/>
    <p:sldId id="266" r:id="rId14"/>
    <p:sldId id="267" r:id="rId15"/>
    <p:sldId id="271" r:id="rId16"/>
    <p:sldId id="310" r:id="rId17"/>
    <p:sldId id="272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73" r:id="rId32"/>
    <p:sldId id="274" r:id="rId33"/>
    <p:sldId id="276" r:id="rId34"/>
    <p:sldId id="277" r:id="rId35"/>
    <p:sldId id="278" r:id="rId36"/>
    <p:sldId id="281" r:id="rId37"/>
    <p:sldId id="282" r:id="rId38"/>
    <p:sldId id="269" r:id="rId39"/>
    <p:sldId id="270" r:id="rId40"/>
    <p:sldId id="283" r:id="rId41"/>
    <p:sldId id="286" r:id="rId42"/>
    <p:sldId id="296" r:id="rId43"/>
    <p:sldId id="288" r:id="rId44"/>
    <p:sldId id="285" r:id="rId45"/>
    <p:sldId id="294" r:id="rId46"/>
    <p:sldId id="290" r:id="rId47"/>
    <p:sldId id="31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E3F98-BEEB-4E35-A569-B157F792486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D3F33-9620-409F-A3C2-EB22E599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B31A0E-34D0-48BA-8736-54016B7D8A4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9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78A78A-BA79-471F-944C-55558845A8C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Why not simply categorize by hand?  Too time and resource intensive.</a:t>
            </a:r>
          </a:p>
        </p:txBody>
      </p:sp>
    </p:spTree>
    <p:extLst>
      <p:ext uri="{BB962C8B-B14F-4D97-AF65-F5344CB8AC3E}">
        <p14:creationId xmlns:p14="http://schemas.microsoft.com/office/powerpoint/2010/main" val="83878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585AB9-7A55-4720-9ED1-197A197407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986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0789C-D4FF-4D60-8F39-8F19EDD7EF9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2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7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770-7B06-486A-A375-C789A3A9519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9360-EFF8-4FCF-8258-E4E866B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ail.usc.edu/~kazemzad/emotion_in_text_cgi/DAL_app/index.php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0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803400"/>
            <a:ext cx="10566400" cy="444500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Full </a:t>
            </a:r>
            <a:r>
              <a:rPr lang="en-US" dirty="0" smtClean="0"/>
              <a:t>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greatest screwball comedy ever </a:t>
            </a:r>
            <a:r>
              <a:rPr lang="en-US" dirty="0" smtClean="0"/>
              <a:t>filmed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223435"/>
            <a:ext cx="745067" cy="671509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0" y="2700098"/>
            <a:ext cx="789104" cy="7111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03400"/>
            <a:ext cx="745067" cy="671509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7" y="4015343"/>
            <a:ext cx="789104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11887200" cy="4445000"/>
          </a:xfrm>
        </p:spPr>
        <p:txBody>
          <a:bodyPr/>
          <a:lstStyle/>
          <a:p>
            <a:r>
              <a:rPr lang="en-US" sz="3600" i="1" dirty="0">
                <a:cs typeface="ＭＳ Ｐゴシック" pitchFamily="-65" charset="-128"/>
              </a:rPr>
              <a:t>Movie</a:t>
            </a:r>
            <a:r>
              <a:rPr lang="en-US" sz="3600" dirty="0">
                <a:cs typeface="ＭＳ Ｐゴシック" pitchFamily="-65" charset="-128"/>
              </a:rPr>
              <a:t>:  is </a:t>
            </a:r>
            <a:r>
              <a:rPr lang="en-US" sz="3600" dirty="0">
                <a:cs typeface="ＭＳ Ｐゴシック" pitchFamily="-65" charset="-128"/>
              </a:rPr>
              <a:t>this </a:t>
            </a:r>
            <a:r>
              <a:rPr lang="en-US" sz="3600" dirty="0">
                <a:cs typeface="ＭＳ Ｐゴシック" pitchFamily="-65" charset="-128"/>
              </a:rPr>
              <a:t>review positive or </a:t>
            </a:r>
            <a:r>
              <a:rPr lang="en-US" sz="3600" dirty="0">
                <a:cs typeface="ＭＳ Ｐゴシック" pitchFamily="-65" charset="-128"/>
              </a:rPr>
              <a:t>negative?</a:t>
            </a:r>
            <a:endParaRPr lang="en-US" sz="3600" dirty="0">
              <a:cs typeface="ＭＳ Ｐゴシック" pitchFamily="-65" charset="-128"/>
            </a:endParaRPr>
          </a:p>
          <a:p>
            <a:r>
              <a:rPr lang="en-US" sz="3600" i="1" dirty="0">
                <a:cs typeface="ＭＳ Ｐゴシック" pitchFamily="-65" charset="-128"/>
              </a:rPr>
              <a:t>Products</a:t>
            </a:r>
            <a:r>
              <a:rPr lang="en-US" sz="3600" dirty="0">
                <a:cs typeface="ＭＳ Ｐゴシック" pitchFamily="-65" charset="-128"/>
              </a:rPr>
              <a:t>: what do people think about the new iPhone?</a:t>
            </a:r>
            <a:endParaRPr lang="en-US" sz="3600" dirty="0">
              <a:cs typeface="ＭＳ Ｐゴシック" pitchFamily="-65" charset="-128"/>
            </a:endParaRPr>
          </a:p>
          <a:p>
            <a:r>
              <a:rPr lang="en-US" sz="3600" i="1" dirty="0">
                <a:cs typeface="ＭＳ Ｐゴシック" pitchFamily="-65" charset="-128"/>
              </a:rPr>
              <a:t>Public sentiment</a:t>
            </a:r>
            <a:r>
              <a:rPr lang="en-US" sz="3600" dirty="0">
                <a:cs typeface="ＭＳ Ｐゴシック" pitchFamily="-65" charset="-128"/>
              </a:rPr>
              <a:t>: how is consumer confidence? Is despair increasing?</a:t>
            </a:r>
            <a:endParaRPr lang="en-US" sz="3600" dirty="0">
              <a:cs typeface="ＭＳ Ｐゴシック" pitchFamily="-65" charset="-128"/>
            </a:endParaRPr>
          </a:p>
          <a:p>
            <a:r>
              <a:rPr lang="en-US" sz="3600" i="1" dirty="0">
                <a:cs typeface="ＭＳ Ｐゴシック" pitchFamily="-65" charset="-128"/>
              </a:rPr>
              <a:t>Politics</a:t>
            </a:r>
            <a:r>
              <a:rPr lang="en-US" sz="3600" dirty="0">
                <a:cs typeface="ＭＳ Ｐゴシック" pitchFamily="-65" charset="-128"/>
              </a:rPr>
              <a:t>: what do people think about this candidate or issue?</a:t>
            </a:r>
            <a:endParaRPr lang="en-US" sz="3600" dirty="0">
              <a:cs typeface="ＭＳ Ｐゴシック" pitchFamily="-65" charset="-128"/>
            </a:endParaRPr>
          </a:p>
          <a:p>
            <a:r>
              <a:rPr lang="en-US" sz="3600" i="1" dirty="0">
                <a:cs typeface="ＭＳ Ｐゴシック" pitchFamily="-65" charset="-128"/>
              </a:rPr>
              <a:t>Prediction</a:t>
            </a:r>
            <a:r>
              <a:rPr lang="en-US" sz="3600" dirty="0">
                <a:cs typeface="ＭＳ Ｐゴシック" pitchFamily="-65" charset="-128"/>
              </a:rPr>
              <a:t>: predict election outcomes or </a:t>
            </a:r>
            <a:r>
              <a:rPr lang="en-US" sz="3600" dirty="0">
                <a:cs typeface="ＭＳ Ｐゴシック" pitchFamily="-65" charset="-128"/>
              </a:rPr>
              <a:t>market </a:t>
            </a:r>
            <a:r>
              <a:rPr lang="en-US" sz="3600" dirty="0">
                <a:cs typeface="ＭＳ Ｐゴシック" pitchFamily="-65" charset="-128"/>
              </a:rPr>
              <a:t>trends</a:t>
            </a:r>
            <a:r>
              <a:rPr lang="en-US" sz="3600" dirty="0">
                <a:cs typeface="ＭＳ Ｐゴシック" pitchFamily="-65" charset="-128"/>
              </a:rPr>
              <a:t> </a:t>
            </a:r>
            <a:r>
              <a:rPr lang="en-US" sz="3600" dirty="0">
                <a:cs typeface="ＭＳ Ｐゴシック" pitchFamily="-65" charset="-128"/>
              </a:rPr>
              <a:t>from sentiment</a:t>
            </a:r>
            <a:endParaRPr lang="en-US" sz="3600" dirty="0">
              <a:cs typeface="ＭＳ Ｐゴシック" pitchFamily="-65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known 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 Mining</a:t>
            </a:r>
          </a:p>
          <a:p>
            <a:r>
              <a:rPr lang="en-US" dirty="0" smtClean="0"/>
              <a:t>Mood Classification</a:t>
            </a:r>
          </a:p>
          <a:p>
            <a:r>
              <a:rPr lang="en-US" dirty="0" smtClean="0"/>
              <a:t>Emotion Analysis</a:t>
            </a:r>
          </a:p>
          <a:p>
            <a:r>
              <a:rPr lang="en-US" dirty="0" smtClean="0"/>
              <a:t>Sentiment Mining</a:t>
            </a:r>
          </a:p>
          <a:p>
            <a:r>
              <a:rPr lang="en-US" dirty="0" smtClean="0"/>
              <a:t>Subjectivity Analysis</a:t>
            </a:r>
          </a:p>
          <a:p>
            <a:r>
              <a:rPr lang="en-US" dirty="0" smtClean="0"/>
              <a:t>Affect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761" y="81089"/>
            <a:ext cx="5029200" cy="99060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6" y="1073057"/>
            <a:ext cx="11684000" cy="52832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609585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b="1" dirty="0" smtClean="0"/>
              <a:t>Opinion Holder </a:t>
            </a:r>
            <a:r>
              <a:rPr lang="en-US" b="1" dirty="0" smtClean="0"/>
              <a:t>(source) </a:t>
            </a:r>
            <a:r>
              <a:rPr lang="en-US" dirty="0" smtClean="0"/>
              <a:t>of attitude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b="1" dirty="0" smtClean="0"/>
              <a:t>Object/Target </a:t>
            </a:r>
            <a:r>
              <a:rPr lang="en-US" b="1" dirty="0" smtClean="0"/>
              <a:t>(</a:t>
            </a:r>
            <a:r>
              <a:rPr lang="en-US" b="1" dirty="0" smtClean="0"/>
              <a:t>aspect, feature, attribute) </a:t>
            </a:r>
            <a:r>
              <a:rPr lang="en-US" dirty="0" smtClean="0"/>
              <a:t>of attitude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</a:t>
            </a:r>
            <a:r>
              <a:rPr lang="en-US" dirty="0" smtClean="0"/>
              <a:t>attitude (opinion)</a:t>
            </a:r>
            <a:endParaRPr lang="en-US" dirty="0" smtClean="0"/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pic>
        <p:nvPicPr>
          <p:cNvPr id="5" name="Picture 4" descr="girl_reading_a_book_while_laying_on_the_floor_0515-1002-0104-0834_SM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13069"/>
            <a:ext cx="2643187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589711" y="3498758"/>
            <a:ext cx="2000250" cy="1000125"/>
          </a:xfrm>
          <a:prstGeom prst="cloudCallout">
            <a:avLst>
              <a:gd name="adj1" fmla="val 53359"/>
              <a:gd name="adj2" fmla="val 654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  <a:cs typeface="Arial" pitchFamily="34" charset="0"/>
              </a:rPr>
              <a:t>This is a good book. </a:t>
            </a:r>
            <a:endParaRPr lang="en-IN" dirty="0">
              <a:solidFill>
                <a:schemeClr val="tx1"/>
              </a:solidFill>
              <a:latin typeface="Century Schoolbook" pitchFamily="18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9804400" y="5284694"/>
            <a:ext cx="1285875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018837" y="4927507"/>
            <a:ext cx="1071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>
                <a:latin typeface="Century Schoolbook" pitchFamily="18" charset="0"/>
                <a:cs typeface="Arial" pitchFamily="34" charset="0"/>
              </a:rPr>
              <a:t>Opinion Holder</a:t>
            </a:r>
            <a:endParaRPr lang="en-IN">
              <a:latin typeface="Century Schoolbook" pitchFamily="18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9661525" y="6067333"/>
            <a:ext cx="1285875" cy="15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804524" y="5856194"/>
            <a:ext cx="10715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dirty="0" smtClean="0">
                <a:latin typeface="Century Schoolbook" pitchFamily="18" charset="0"/>
                <a:cs typeface="Arial" pitchFamily="34" charset="0"/>
              </a:rPr>
              <a:t>Aspect/Object/Target</a:t>
            </a:r>
            <a:endParaRPr lang="en-IN" dirty="0">
              <a:latin typeface="Century Schoolbook" pitchFamily="18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7196931" y="4498884"/>
            <a:ext cx="35719" cy="7143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89712" y="5213258"/>
            <a:ext cx="1214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dirty="0" smtClean="0">
                <a:latin typeface="Century Schoolbook" pitchFamily="18" charset="0"/>
                <a:cs typeface="Arial" pitchFamily="34" charset="0"/>
              </a:rPr>
              <a:t>Attitude / Opinion</a:t>
            </a:r>
            <a:endParaRPr lang="en-IN" dirty="0"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4267" dirty="0"/>
              <a:t>Simplest task:</a:t>
            </a:r>
          </a:p>
          <a:p>
            <a:pPr lvl="1"/>
            <a:r>
              <a:rPr lang="en-US" sz="3733" dirty="0"/>
              <a:t>Is the attitude of this text positive or negative?</a:t>
            </a:r>
          </a:p>
          <a:p>
            <a:r>
              <a:rPr lang="en-US" sz="4267" dirty="0"/>
              <a:t>More complex:</a:t>
            </a:r>
          </a:p>
          <a:p>
            <a:pPr lvl="1"/>
            <a:r>
              <a:rPr lang="en-US" sz="3733" dirty="0"/>
              <a:t>Rank the attitude of this text from 1 to 5</a:t>
            </a:r>
          </a:p>
          <a:p>
            <a:r>
              <a:rPr lang="en-US" sz="4267" dirty="0"/>
              <a:t>Advanced:</a:t>
            </a:r>
          </a:p>
          <a:p>
            <a:pPr lvl="1"/>
            <a:r>
              <a:rPr lang="en-US" sz="3733" dirty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589"/>
            <a:ext cx="10515600" cy="52340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Subtlety</a:t>
            </a:r>
            <a:endParaRPr lang="en-US" sz="3200" dirty="0"/>
          </a:p>
          <a:p>
            <a:pPr lvl="1"/>
            <a:r>
              <a:rPr lang="en-US" dirty="0"/>
              <a:t>Perfume review in </a:t>
            </a:r>
            <a:r>
              <a:rPr lang="en-US" i="1" dirty="0"/>
              <a:t>Perfumes: the Guide</a:t>
            </a:r>
            <a:r>
              <a:rPr lang="en-US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</a:t>
            </a:r>
            <a:r>
              <a:rPr lang="en-US" sz="2400" dirty="0" smtClean="0"/>
              <a:t>.”</a:t>
            </a:r>
          </a:p>
          <a:p>
            <a:r>
              <a:rPr lang="en-US" sz="3200" dirty="0" smtClean="0"/>
              <a:t>Thwarted Expectations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sentences/words that </a:t>
            </a:r>
            <a:r>
              <a:rPr lang="en-US" altLang="en-US" dirty="0" smtClean="0"/>
              <a:t>contradict </a:t>
            </a:r>
            <a:r>
              <a:rPr lang="en-US" altLang="en-US" dirty="0"/>
              <a:t>the overall sentiment </a:t>
            </a:r>
            <a:r>
              <a:rPr lang="en-US" altLang="en-US" dirty="0" smtClean="0"/>
              <a:t>of </a:t>
            </a:r>
            <a:r>
              <a:rPr lang="en-US" altLang="en-US" dirty="0"/>
              <a:t>the set are in majority</a:t>
            </a:r>
            <a:r>
              <a:rPr lang="en-US" altLang="en-US" dirty="0">
                <a:latin typeface="Giddyup Std" pitchFamily="50" charset="0"/>
              </a:rPr>
              <a:t> </a:t>
            </a:r>
            <a:endParaRPr lang="en-US" altLang="en-US" dirty="0" smtClean="0">
              <a:latin typeface="Giddyup Std" pitchFamily="50" charset="0"/>
            </a:endParaRPr>
          </a:p>
          <a:p>
            <a:pPr lvl="1"/>
            <a:r>
              <a:rPr lang="en-US" dirty="0"/>
              <a:t>“This film should be </a:t>
            </a:r>
            <a:r>
              <a:rPr lang="en-US" dirty="0">
                <a:solidFill>
                  <a:srgbClr val="0000FF"/>
                </a:solidFill>
              </a:rPr>
              <a:t>brilliant</a:t>
            </a:r>
            <a:r>
              <a:rPr lang="en-US" dirty="0"/>
              <a:t>.  It sounds like a </a:t>
            </a:r>
            <a:r>
              <a:rPr lang="en-US" dirty="0">
                <a:solidFill>
                  <a:srgbClr val="0000FF"/>
                </a:solidFill>
              </a:rPr>
              <a:t>great </a:t>
            </a:r>
            <a:r>
              <a:rPr lang="en-US" dirty="0"/>
              <a:t>plot, the actors are </a:t>
            </a:r>
            <a:r>
              <a:rPr lang="en-US" dirty="0">
                <a:solidFill>
                  <a:srgbClr val="0000FF"/>
                </a:solidFill>
              </a:rPr>
              <a:t>first grade</a:t>
            </a:r>
            <a:r>
              <a:rPr lang="en-US" dirty="0"/>
              <a:t>, and the supporting cast is </a:t>
            </a:r>
            <a:r>
              <a:rPr lang="en-US" dirty="0">
                <a:solidFill>
                  <a:srgbClr val="0000FF"/>
                </a:solidFill>
              </a:rPr>
              <a:t>good </a:t>
            </a:r>
            <a:r>
              <a:rPr lang="en-US" dirty="0"/>
              <a:t>as well, and Stallone is attempting to deliver a good performance. However, it </a:t>
            </a:r>
            <a:r>
              <a:rPr lang="en-US" b="1" dirty="0">
                <a:solidFill>
                  <a:srgbClr val="FF0000"/>
                </a:solidFill>
              </a:rPr>
              <a:t>can’t hold up</a:t>
            </a:r>
            <a:r>
              <a:rPr lang="en-US" dirty="0" smtClean="0"/>
              <a:t>.”</a:t>
            </a:r>
          </a:p>
          <a:p>
            <a:r>
              <a:rPr lang="en-US" sz="3200" dirty="0"/>
              <a:t>Domain dependent</a:t>
            </a:r>
            <a:endParaRPr lang="en-US" sz="3200" dirty="0"/>
          </a:p>
          <a:p>
            <a:endParaRPr lang="en-US" alt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6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6457"/>
            <a:ext cx="10515600" cy="724087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03730" y="800544"/>
            <a:ext cx="10515600" cy="5909538"/>
          </a:xfrm>
        </p:spPr>
        <p:txBody>
          <a:bodyPr>
            <a:normAutofit fontScale="92500" lnSpcReduction="10000"/>
          </a:bodyPr>
          <a:lstStyle/>
          <a:p>
            <a:pPr marL="273050" indent="-273050" algn="just"/>
            <a:r>
              <a:rPr lang="en-US" dirty="0"/>
              <a:t>Negation Handling</a:t>
            </a:r>
          </a:p>
          <a:p>
            <a:pPr marL="639763" lvl="1" indent="-273050" algn="just"/>
            <a:r>
              <a:rPr lang="en-US" sz="2800" dirty="0"/>
              <a:t>I don’t like Apple products.</a:t>
            </a:r>
          </a:p>
          <a:p>
            <a:pPr marL="639763" lvl="1" indent="-273050" algn="just"/>
            <a:r>
              <a:rPr lang="en-US" sz="2800" dirty="0"/>
              <a:t>This is not a good read.</a:t>
            </a:r>
          </a:p>
          <a:p>
            <a:pPr marL="273050" indent="-273050" algn="just"/>
            <a:r>
              <a:rPr lang="en-US" dirty="0" smtClean="0"/>
              <a:t>Slangs</a:t>
            </a:r>
            <a:r>
              <a:rPr lang="en-US" dirty="0"/>
              <a:t>, Abbreviations</a:t>
            </a:r>
          </a:p>
          <a:p>
            <a:pPr marL="639763" lvl="1" indent="-273050" algn="just"/>
            <a:r>
              <a:rPr lang="en-US" sz="2800" dirty="0"/>
              <a:t>Lol, rofl, omg! …..</a:t>
            </a:r>
          </a:p>
          <a:p>
            <a:pPr marL="639763" lvl="1" indent="-273050" algn="just"/>
            <a:r>
              <a:rPr lang="en-US" sz="2800" dirty="0"/>
              <a:t>Gr8, IMHO, … </a:t>
            </a:r>
          </a:p>
          <a:p>
            <a:pPr marL="273050" indent="-273050" algn="just"/>
            <a:r>
              <a:rPr lang="en-US" dirty="0"/>
              <a:t>Noise</a:t>
            </a:r>
          </a:p>
          <a:p>
            <a:pPr marL="639763" lvl="1" indent="-273050" algn="just"/>
            <a:r>
              <a:rPr lang="en-US" sz="2800" dirty="0"/>
              <a:t>Smiley</a:t>
            </a:r>
          </a:p>
          <a:p>
            <a:pPr marL="639763" lvl="1" indent="-273050" algn="just"/>
            <a:r>
              <a:rPr lang="en-US" sz="2800" dirty="0"/>
              <a:t>Special Symbols ( ! , ? , …. </a:t>
            </a:r>
            <a:r>
              <a:rPr lang="en-US" sz="2800" dirty="0" smtClean="0"/>
              <a:t>)</a:t>
            </a:r>
          </a:p>
          <a:p>
            <a:pPr marL="273050" indent="-273050" algn="just"/>
            <a:r>
              <a:rPr lang="en-US" dirty="0"/>
              <a:t>Ambiguous words</a:t>
            </a:r>
          </a:p>
          <a:p>
            <a:pPr marL="639763" lvl="1" indent="-273050" algn="just"/>
            <a:r>
              <a:rPr lang="en-US" sz="2800" dirty="0"/>
              <a:t>This music cd is literal waste of time. (negative)</a:t>
            </a:r>
          </a:p>
          <a:p>
            <a:pPr marL="639763" lvl="1" indent="-273050" algn="just"/>
            <a:r>
              <a:rPr lang="en-US" sz="2800" dirty="0"/>
              <a:t>Please throw your waste material here. (neutral)</a:t>
            </a:r>
          </a:p>
          <a:p>
            <a:pPr marL="273050" indent="-273050" algn="just"/>
            <a:r>
              <a:rPr lang="en-US" dirty="0"/>
              <a:t>Sarcasm detection and handling</a:t>
            </a:r>
          </a:p>
          <a:p>
            <a:pPr marL="639763" lvl="1" indent="-273050" algn="just"/>
            <a:r>
              <a:rPr lang="en-IN" sz="2800" dirty="0"/>
              <a:t>“All the features you want - too bad they don’t work. :-P”</a:t>
            </a:r>
            <a:endParaRPr lang="en-US" sz="2800" dirty="0"/>
          </a:p>
          <a:p>
            <a:pPr marL="639763" lvl="1" indent="-273050" algn="just"/>
            <a:endParaRPr lang="en-US" sz="2800" dirty="0"/>
          </a:p>
          <a:p>
            <a:pPr marL="273050" indent="-273050" algn="just">
              <a:buNone/>
            </a:pPr>
            <a:endParaRPr lang="en-US" dirty="0"/>
          </a:p>
          <a:p>
            <a:pPr marL="273050" indent="-273050" algn="just"/>
            <a:endParaRPr lang="en-IN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A5933877-8920-49AE-B40A-D5F56E5B1B3F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16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82389"/>
            <a:ext cx="10515600" cy="712414"/>
          </a:xfrm>
        </p:spPr>
        <p:txBody>
          <a:bodyPr anchor="b">
            <a:normAutofit/>
          </a:bodyPr>
          <a:lstStyle/>
          <a:p>
            <a:r>
              <a:rPr lang="en-US" dirty="0"/>
              <a:t>TYPES OF OPINIONS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1331258"/>
            <a:ext cx="10515600" cy="5190565"/>
          </a:xfrm>
        </p:spPr>
        <p:txBody>
          <a:bodyPr>
            <a:normAutofit/>
          </a:bodyPr>
          <a:lstStyle/>
          <a:p>
            <a:r>
              <a:rPr lang="en-US" dirty="0"/>
              <a:t>Regular opinions: Sentiment/opinion </a:t>
            </a:r>
          </a:p>
          <a:p>
            <a:pPr lvl="1"/>
            <a:r>
              <a:rPr lang="en-US" dirty="0"/>
              <a:t>expressions on some target entities </a:t>
            </a:r>
          </a:p>
          <a:p>
            <a:pPr lvl="1"/>
            <a:r>
              <a:rPr lang="en-US" dirty="0" smtClean="0"/>
              <a:t>Direct </a:t>
            </a:r>
            <a:r>
              <a:rPr lang="en-US" dirty="0"/>
              <a:t>opinions: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</a:t>
            </a:r>
            <a:r>
              <a:rPr lang="en-US" dirty="0" smtClean="0"/>
              <a:t>touch </a:t>
            </a:r>
            <a:r>
              <a:rPr lang="en-US" dirty="0"/>
              <a:t>screen </a:t>
            </a:r>
            <a:r>
              <a:rPr lang="en-US" dirty="0" smtClean="0"/>
              <a:t>is </a:t>
            </a:r>
            <a:r>
              <a:rPr lang="en-US" dirty="0"/>
              <a:t>really cool</a:t>
            </a:r>
            <a:r>
              <a:rPr lang="en-US" dirty="0" smtClean="0"/>
              <a:t>.”</a:t>
            </a:r>
          </a:p>
          <a:p>
            <a:pPr lvl="1"/>
            <a:r>
              <a:rPr lang="en-US" dirty="0"/>
              <a:t>“This is a </a:t>
            </a:r>
            <a:r>
              <a:rPr lang="en-US" i="1" dirty="0"/>
              <a:t>great</a:t>
            </a:r>
            <a:r>
              <a:rPr lang="en-US" dirty="0"/>
              <a:t> book.”</a:t>
            </a:r>
            <a:endParaRPr lang="en-US" dirty="0"/>
          </a:p>
          <a:p>
            <a:pPr lvl="1"/>
            <a:r>
              <a:rPr lang="en-US" dirty="0" smtClean="0"/>
              <a:t>Indirect </a:t>
            </a:r>
            <a:r>
              <a:rPr lang="en-US" dirty="0"/>
              <a:t>opinions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After taking the drug, my pain has gone.” </a:t>
            </a:r>
          </a:p>
          <a:p>
            <a:pPr marL="273050" indent="-273050"/>
            <a:endParaRPr lang="en-US" dirty="0" smtClean="0"/>
          </a:p>
          <a:p>
            <a:r>
              <a:rPr lang="en-US" dirty="0"/>
              <a:t>Comparative opinions: </a:t>
            </a:r>
          </a:p>
          <a:p>
            <a:pPr lvl="1"/>
            <a:r>
              <a:rPr lang="en-US" dirty="0"/>
              <a:t>Comparisons of more </a:t>
            </a:r>
            <a:r>
              <a:rPr lang="en-US" dirty="0" smtClean="0"/>
              <a:t>than </a:t>
            </a:r>
            <a:r>
              <a:rPr lang="en-US" dirty="0"/>
              <a:t>one entity</a:t>
            </a:r>
          </a:p>
          <a:p>
            <a:pPr marL="1096963" lvl="2" indent="-273050"/>
            <a:r>
              <a:rPr lang="en-US" dirty="0" smtClean="0"/>
              <a:t>“</a:t>
            </a:r>
            <a:r>
              <a:rPr lang="en-US" dirty="0"/>
              <a:t>Samsung Galaxy </a:t>
            </a:r>
            <a:r>
              <a:rPr lang="en-US" dirty="0" smtClean="0"/>
              <a:t>is </a:t>
            </a:r>
            <a:r>
              <a:rPr lang="en-US" i="1" dirty="0"/>
              <a:t>better than A</a:t>
            </a:r>
            <a:r>
              <a:rPr lang="en-US" dirty="0"/>
              <a:t>pple </a:t>
            </a:r>
            <a:r>
              <a:rPr lang="en-US" dirty="0" smtClean="0"/>
              <a:t>iPhone.”</a:t>
            </a:r>
            <a:endParaRPr lang="en-US" dirty="0"/>
          </a:p>
          <a:p>
            <a:pPr marL="273050" indent="-273050">
              <a:buNone/>
            </a:pPr>
            <a:endParaRPr lang="en-IN" dirty="0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DE8269E6-6321-46E9-BEFF-90D5A60AE512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17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1" y="255934"/>
            <a:ext cx="673443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 </a:t>
            </a:r>
            <a:r>
              <a:rPr spc="-125" dirty="0"/>
              <a:t>(regular)</a:t>
            </a:r>
            <a:r>
              <a:rPr spc="130" dirty="0"/>
              <a:t> </a:t>
            </a:r>
            <a:r>
              <a:rPr spc="-35" dirty="0"/>
              <a:t>opinion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351" y="1057147"/>
            <a:ext cx="9464189" cy="3516988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spcBef>
                <a:spcPts val="106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Opinion </a:t>
            </a:r>
            <a:r>
              <a:rPr sz="2400" spc="-5" dirty="0">
                <a:latin typeface="Arial"/>
                <a:cs typeface="Arial"/>
              </a:rPr>
              <a:t>(a restricted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definition)</a:t>
            </a:r>
            <a:endParaRPr sz="2400" dirty="0">
              <a:latin typeface="Arial"/>
              <a:cs typeface="Arial"/>
            </a:endParaRPr>
          </a:p>
          <a:p>
            <a:pPr marL="681990" marR="5080" lvl="1" indent="-325120">
              <a:lnSpc>
                <a:spcPct val="100400"/>
              </a:lnSpc>
              <a:spcBef>
                <a:spcPts val="815"/>
              </a:spcBef>
              <a:buClr>
                <a:srgbClr val="3B812F"/>
              </a:buClr>
              <a:buSzPct val="64583"/>
              <a:buFont typeface="Wingdings"/>
              <a:buChar char=""/>
              <a:tabLst>
                <a:tab pos="774065" algn="l"/>
                <a:tab pos="774700" algn="l"/>
              </a:tabLst>
            </a:pPr>
            <a:r>
              <a:rPr sz="2400" spc="-5" dirty="0">
                <a:latin typeface="Arial"/>
                <a:cs typeface="Arial"/>
              </a:rPr>
              <a:t>An opinion (or regular opinion) is simply a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positive or  negative </a:t>
            </a:r>
            <a:r>
              <a:rPr sz="2400" spc="-5" dirty="0">
                <a:latin typeface="Arial"/>
                <a:cs typeface="Arial"/>
              </a:rPr>
              <a:t>sentiment, view, attitude, emotion, or  appraisal about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 entity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 aspect of the entity </a:t>
            </a:r>
            <a:r>
              <a:rPr sz="2400" spc="-5" dirty="0" smtClean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opinion </a:t>
            </a:r>
            <a:r>
              <a:rPr sz="2400" spc="-5" dirty="0" smtClean="0">
                <a:solidFill>
                  <a:srgbClr val="00B050"/>
                </a:solidFill>
                <a:latin typeface="Arial"/>
                <a:cs typeface="Arial"/>
              </a:rPr>
              <a:t>holder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66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Sentiment orientation of an</a:t>
            </a:r>
            <a:r>
              <a:rPr sz="2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opinion</a:t>
            </a:r>
            <a:endParaRPr sz="2800" dirty="0">
              <a:latin typeface="Arial"/>
              <a:cs typeface="Arial"/>
            </a:endParaRPr>
          </a:p>
          <a:p>
            <a:pPr marL="681990" lvl="1" indent="-325120">
              <a:spcBef>
                <a:spcPts val="62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Positive, negative, or neutral (no</a:t>
            </a:r>
            <a:r>
              <a:rPr sz="2600" spc="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opinion)</a:t>
            </a:r>
            <a:endParaRPr sz="2600" dirty="0">
              <a:latin typeface="Arial"/>
              <a:cs typeface="Arial"/>
            </a:endParaRPr>
          </a:p>
          <a:p>
            <a:pPr marL="1035050" marR="399415" lvl="2" indent="-351155">
              <a:spcBef>
                <a:spcPts val="54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dirty="0">
                <a:latin typeface="Arial"/>
                <a:cs typeface="Arial"/>
              </a:rPr>
              <a:t>Also called </a:t>
            </a:r>
            <a:r>
              <a:rPr sz="2200" i="1" dirty="0">
                <a:latin typeface="Arial"/>
                <a:cs typeface="Arial"/>
              </a:rPr>
              <a:t>opinion orientation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i="1" dirty="0">
                <a:latin typeface="Arial"/>
                <a:cs typeface="Arial"/>
              </a:rPr>
              <a:t>semantic</a:t>
            </a:r>
            <a:r>
              <a:rPr sz="2200" i="1" spc="-1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orientation</a:t>
            </a:r>
            <a:r>
              <a:rPr sz="2200" dirty="0">
                <a:latin typeface="Arial"/>
                <a:cs typeface="Arial"/>
              </a:rPr>
              <a:t>,  </a:t>
            </a:r>
            <a:r>
              <a:rPr sz="2200" i="1" dirty="0">
                <a:latin typeface="Arial"/>
                <a:cs typeface="Arial"/>
              </a:rPr>
              <a:t>sentiment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polarity</a:t>
            </a:r>
            <a:r>
              <a:rPr sz="22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2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3818" y="253084"/>
            <a:ext cx="411076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Entity </a:t>
            </a:r>
            <a:r>
              <a:rPr spc="-45" dirty="0"/>
              <a:t>and </a:t>
            </a:r>
            <a:r>
              <a:rPr spc="-70" dirty="0" smtClean="0"/>
              <a:t>aspect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906270" y="1102289"/>
            <a:ext cx="8304530" cy="1842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390525" indent="-342900">
              <a:lnSpc>
                <a:spcPts val="2500"/>
              </a:lnSpc>
              <a:spcBef>
                <a:spcPts val="69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5600" algn="l"/>
              </a:tabLst>
            </a:pPr>
            <a:r>
              <a:rPr sz="2600" b="1" spc="-5" dirty="0">
                <a:latin typeface="Arial"/>
                <a:cs typeface="Arial"/>
              </a:rPr>
              <a:t>Definition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b="1" spc="-5" dirty="0">
                <a:latin typeface="Arial"/>
                <a:cs typeface="Arial"/>
              </a:rPr>
              <a:t>entity</a:t>
            </a:r>
            <a:r>
              <a:rPr sz="2600" spc="-5" dirty="0">
                <a:latin typeface="Arial"/>
                <a:cs typeface="Arial"/>
              </a:rPr>
              <a:t>): An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entity e </a:t>
            </a:r>
            <a:r>
              <a:rPr sz="2600" spc="-5" dirty="0">
                <a:latin typeface="Arial"/>
                <a:cs typeface="Arial"/>
              </a:rPr>
              <a:t>is a product, person,  event, organization, or topic. </a:t>
            </a:r>
            <a:r>
              <a:rPr sz="2600" i="1" spc="-5" dirty="0">
                <a:latin typeface="Arial"/>
                <a:cs typeface="Arial"/>
              </a:rPr>
              <a:t>e </a:t>
            </a:r>
            <a:r>
              <a:rPr sz="2600" spc="-5" dirty="0">
                <a:latin typeface="Arial"/>
                <a:cs typeface="Arial"/>
              </a:rPr>
              <a:t>is represented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as</a:t>
            </a:r>
            <a:endParaRPr sz="2600" dirty="0">
              <a:latin typeface="Arial"/>
              <a:cs typeface="Arial"/>
            </a:endParaRPr>
          </a:p>
          <a:p>
            <a:pPr marL="681990" lvl="1" indent="-325120">
              <a:spcBef>
                <a:spcPts val="650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a hierarchy of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components, sub-components</a:t>
            </a:r>
            <a:r>
              <a:rPr sz="2400" spc="-5" dirty="0">
                <a:latin typeface="Arial"/>
                <a:cs typeface="Arial"/>
              </a:rPr>
              <a:t>, and so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on.</a:t>
            </a:r>
            <a:endParaRPr sz="2400" dirty="0">
              <a:latin typeface="Arial"/>
              <a:cs typeface="Arial"/>
            </a:endParaRPr>
          </a:p>
          <a:p>
            <a:pPr marL="681990" marR="345440" lvl="1" indent="-325120">
              <a:lnSpc>
                <a:spcPts val="2300"/>
              </a:lnSpc>
              <a:spcBef>
                <a:spcPts val="560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Each node represents a component and is associated  with a set of </a:t>
            </a: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attributes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1853" y="4660201"/>
            <a:ext cx="8222615" cy="14490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69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An opinion can be expressed on any node or attribute  of the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node.</a:t>
            </a:r>
            <a:endParaRPr sz="2600">
              <a:latin typeface="Arial"/>
              <a:cs typeface="Arial"/>
            </a:endParaRPr>
          </a:p>
          <a:p>
            <a:pPr marL="355600" marR="198755" indent="-342900">
              <a:lnSpc>
                <a:spcPts val="2500"/>
              </a:lnSpc>
              <a:spcBef>
                <a:spcPts val="59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For simplicity, we use the term </a:t>
            </a:r>
            <a:r>
              <a:rPr sz="2600" b="1" i="1" spc="-5" dirty="0">
                <a:solidFill>
                  <a:srgbClr val="3333FF"/>
                </a:solidFill>
                <a:latin typeface="Arial"/>
                <a:cs typeface="Arial"/>
              </a:rPr>
              <a:t>aspects 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(features) </a:t>
            </a:r>
            <a:r>
              <a:rPr sz="2600" spc="-10" dirty="0">
                <a:latin typeface="Arial"/>
                <a:cs typeface="Arial"/>
              </a:rPr>
              <a:t>to  </a:t>
            </a:r>
            <a:r>
              <a:rPr sz="2600" spc="-5" dirty="0">
                <a:latin typeface="Arial"/>
                <a:cs typeface="Arial"/>
              </a:rPr>
              <a:t>represent both components and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attributes.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8666" y="3169510"/>
            <a:ext cx="5361069" cy="126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82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132080" bIns="45720" rtlCol="0" anchor="ctr">
            <a:normAutofit/>
          </a:bodyPr>
          <a:lstStyle/>
          <a:p>
            <a:pPr>
              <a:defRPr/>
            </a:pPr>
            <a:r>
              <a:rPr lang="en-US" dirty="0" smtClean="0">
                <a:sym typeface="Lucida Grande" charset="0"/>
              </a:rPr>
              <a:t>Standing queries</a:t>
            </a: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132080" bIns="45720" rtlCol="0"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The path from IR to text classification:</a:t>
            </a:r>
          </a:p>
          <a:p>
            <a:pPr marL="782638" lvl="1">
              <a:defRPr/>
            </a:pPr>
            <a:r>
              <a:rPr lang="en-US" sz="2000" dirty="0"/>
              <a:t>You have an information need to monitor, say:</a:t>
            </a:r>
          </a:p>
          <a:p>
            <a:pPr marL="1182688" lvl="2">
              <a:defRPr/>
            </a:pPr>
            <a:r>
              <a:rPr lang="en-US" sz="1800" dirty="0" smtClean="0">
                <a:solidFill>
                  <a:srgbClr val="139CB7"/>
                </a:solidFill>
              </a:rPr>
              <a:t>Russia Investigation</a:t>
            </a:r>
            <a:endParaRPr lang="en-US" sz="1800" dirty="0">
              <a:solidFill>
                <a:srgbClr val="139CB7"/>
              </a:solidFill>
            </a:endParaRPr>
          </a:p>
          <a:p>
            <a:pPr marL="782638" lvl="1">
              <a:defRPr/>
            </a:pPr>
            <a:r>
              <a:rPr lang="en-US" sz="2000" dirty="0"/>
              <a:t>You want to rerun an appropriate query periodically to find new news items on this topic</a:t>
            </a:r>
          </a:p>
          <a:p>
            <a:pPr marL="782638" lvl="1">
              <a:defRPr/>
            </a:pPr>
            <a:r>
              <a:rPr lang="en-US" sz="2000" dirty="0"/>
              <a:t>You will be sent new documents that are found </a:t>
            </a:r>
          </a:p>
          <a:p>
            <a:pPr marL="1182688" lvl="2">
              <a:defRPr/>
            </a:pPr>
            <a:r>
              <a:rPr lang="en-US" sz="1800" dirty="0"/>
              <a:t>I.e., it</a:t>
            </a:r>
            <a:r>
              <a:rPr lang="ja-JP" altLang="en-US" sz="1800" dirty="0">
                <a:latin typeface="Arial" pitchFamily="34" charset="0"/>
              </a:rPr>
              <a:t>’</a:t>
            </a:r>
            <a:r>
              <a:rPr lang="en-US" altLang="ja-JP" sz="1800" dirty="0"/>
              <a:t>s not ranking but classification (relevant vs. not relevant)</a:t>
            </a:r>
          </a:p>
          <a:p>
            <a:pPr eaLnBrk="1" hangingPunct="1">
              <a:defRPr/>
            </a:pPr>
            <a:r>
              <a:rPr lang="en-US" sz="2400" dirty="0"/>
              <a:t>Such queries are called </a:t>
            </a:r>
            <a:r>
              <a:rPr lang="en-US" sz="2400" b="1" dirty="0">
                <a:solidFill>
                  <a:srgbClr val="357E69"/>
                </a:solidFill>
              </a:rPr>
              <a:t>standing queries</a:t>
            </a:r>
            <a:endParaRPr lang="en-US" sz="2400" b="1" dirty="0">
              <a:solidFill>
                <a:srgbClr val="357E69"/>
              </a:solidFill>
              <a:ea typeface="ヒラギノ角ゴ ProN W6" pitchFamily="-84" charset="-128"/>
            </a:endParaRPr>
          </a:p>
          <a:p>
            <a:pPr marL="782638" lvl="1">
              <a:defRPr/>
            </a:pPr>
            <a:r>
              <a:rPr lang="en-US" sz="2000" dirty="0"/>
              <a:t>Long used by </a:t>
            </a:r>
            <a:r>
              <a:rPr lang="ja-JP" altLang="en-US" sz="2000" dirty="0">
                <a:latin typeface="Arial" pitchFamily="34" charset="0"/>
              </a:rPr>
              <a:t>“</a:t>
            </a:r>
            <a:r>
              <a:rPr lang="en-US" altLang="ja-JP" sz="2000" dirty="0"/>
              <a:t>information professionals</a:t>
            </a:r>
            <a:r>
              <a:rPr lang="ja-JP" altLang="en-US" sz="2000" dirty="0">
                <a:latin typeface="Arial" pitchFamily="34" charset="0"/>
              </a:rPr>
              <a:t>”</a:t>
            </a:r>
            <a:endParaRPr lang="en-US" altLang="ja-JP" sz="2000" dirty="0"/>
          </a:p>
          <a:p>
            <a:pPr marL="782638" lvl="1">
              <a:defRPr/>
            </a:pPr>
            <a:r>
              <a:rPr lang="en-US" sz="2000" dirty="0"/>
              <a:t>A modern mass instantiation is </a:t>
            </a:r>
            <a:r>
              <a:rPr lang="en-US" sz="2000" b="1" dirty="0">
                <a:solidFill>
                  <a:srgbClr val="357E69"/>
                </a:solidFill>
              </a:rPr>
              <a:t>Google Alerts</a:t>
            </a:r>
            <a:endParaRPr lang="en-US" sz="2000" b="1" dirty="0">
              <a:solidFill>
                <a:srgbClr val="357E69"/>
              </a:solidFill>
              <a:ea typeface="ヒラギノ角ゴ ProN W6" pitchFamily="-84" charset="-128"/>
            </a:endParaRPr>
          </a:p>
          <a:p>
            <a:pPr eaLnBrk="1" hangingPunct="1">
              <a:defRPr/>
            </a:pPr>
            <a:r>
              <a:rPr lang="en-US" sz="2400" dirty="0"/>
              <a:t>Standing queries are (hand-written) text classifiers</a:t>
            </a:r>
          </a:p>
        </p:txBody>
      </p:sp>
      <p:sp>
        <p:nvSpPr>
          <p:cNvPr id="11272" name="Rectangle 13"/>
          <p:cNvSpPr>
            <a:spLocks/>
          </p:cNvSpPr>
          <p:nvPr/>
        </p:nvSpPr>
        <p:spPr bwMode="auto">
          <a:xfrm>
            <a:off x="9144000" y="12622"/>
            <a:ext cx="6857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" pitchFamily="-84" charset="0"/>
                <a:ea typeface="ヒラギノ角ゴ ProN W3" pitchFamily="-84" charset="-128"/>
                <a:sym typeface="Lucida Grande" pitchFamily="-8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BFCFF"/>
                </a:solidFill>
                <a:ea typeface="MS PGothic" panose="020B0600070205080204" pitchFamily="34" charset="-128"/>
              </a:rPr>
              <a:t>Ch. 13</a:t>
            </a:r>
          </a:p>
        </p:txBody>
      </p:sp>
    </p:spTree>
    <p:extLst>
      <p:ext uri="{BB962C8B-B14F-4D97-AF65-F5344CB8AC3E}">
        <p14:creationId xmlns:p14="http://schemas.microsoft.com/office/powerpoint/2010/main" val="39190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2635" y="251288"/>
            <a:ext cx="424673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Opinion </a:t>
            </a:r>
            <a:r>
              <a:rPr spc="-65" dirty="0" smtClean="0"/>
              <a:t>definition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2059941" y="1242187"/>
            <a:ext cx="8101965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93465" indent="-355600">
              <a:lnSpc>
                <a:spcPct val="12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3000" i="1" spc="-5" dirty="0">
                <a:solidFill>
                  <a:srgbClr val="FF0000"/>
                </a:solidFill>
                <a:latin typeface="Arial"/>
                <a:cs typeface="Arial"/>
              </a:rPr>
              <a:t>opinion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is a</a:t>
            </a:r>
            <a:r>
              <a:rPr sz="3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quintuple </a:t>
            </a:r>
            <a:r>
              <a:rPr sz="3000" spc="-5" dirty="0">
                <a:latin typeface="Arial"/>
                <a:cs typeface="Arial"/>
              </a:rPr>
              <a:t> (</a:t>
            </a:r>
            <a:r>
              <a:rPr sz="3000" i="1" spc="-5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r>
              <a:rPr sz="3000" i="1" spc="-7" baseline="-20833" dirty="0">
                <a:solidFill>
                  <a:srgbClr val="3333FF"/>
                </a:solidFill>
                <a:latin typeface="Arial"/>
                <a:cs typeface="Arial"/>
              </a:rPr>
              <a:t>j</a:t>
            </a:r>
            <a:r>
              <a:rPr sz="3000" spc="-5" dirty="0">
                <a:solidFill>
                  <a:srgbClr val="3333FF"/>
                </a:solidFill>
                <a:latin typeface="Arial"/>
                <a:cs typeface="Arial"/>
              </a:rPr>
              <a:t>, </a:t>
            </a:r>
            <a:r>
              <a:rPr sz="3000" i="1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3000" i="1" spc="-7" baseline="-20833" dirty="0">
                <a:solidFill>
                  <a:srgbClr val="3333FF"/>
                </a:solidFill>
                <a:latin typeface="Arial"/>
                <a:cs typeface="Arial"/>
              </a:rPr>
              <a:t>jk</a:t>
            </a:r>
            <a:r>
              <a:rPr sz="3000" spc="-5" dirty="0">
                <a:solidFill>
                  <a:srgbClr val="3333FF"/>
                </a:solidFill>
                <a:latin typeface="Arial"/>
                <a:cs typeface="Arial"/>
              </a:rPr>
              <a:t>, </a:t>
            </a:r>
            <a:r>
              <a:rPr sz="3000" i="1" spc="-5" dirty="0">
                <a:solidFill>
                  <a:srgbClr val="3333FF"/>
                </a:solidFill>
                <a:latin typeface="Arial"/>
                <a:cs typeface="Arial"/>
              </a:rPr>
              <a:t>so</a:t>
            </a:r>
            <a:r>
              <a:rPr sz="3000" i="1" spc="-7" baseline="-20833" dirty="0">
                <a:solidFill>
                  <a:srgbClr val="3333FF"/>
                </a:solidFill>
                <a:latin typeface="Arial"/>
                <a:cs typeface="Arial"/>
              </a:rPr>
              <a:t>ijkl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i="1" spc="-5" dirty="0">
                <a:latin typeface="Arial"/>
                <a:cs typeface="Arial"/>
              </a:rPr>
              <a:t>h</a:t>
            </a:r>
            <a:r>
              <a:rPr sz="3000" i="1" spc="-7" baseline="-20833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t</a:t>
            </a:r>
            <a:r>
              <a:rPr sz="3000" i="1" baseline="-20833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),</a:t>
            </a:r>
            <a:endParaRPr sz="3000">
              <a:latin typeface="Arial"/>
              <a:cs typeface="Arial"/>
            </a:endParaRPr>
          </a:p>
          <a:p>
            <a:pPr marL="355600"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where</a:t>
            </a:r>
            <a:endParaRPr sz="3000">
              <a:latin typeface="Arial"/>
              <a:cs typeface="Arial"/>
            </a:endParaRPr>
          </a:p>
          <a:p>
            <a:pPr marL="681990" lvl="1" indent="-325120">
              <a:spcBef>
                <a:spcPts val="630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i="1" dirty="0">
                <a:latin typeface="Arial"/>
                <a:cs typeface="Arial"/>
              </a:rPr>
              <a:t>e</a:t>
            </a:r>
            <a:r>
              <a:rPr sz="2550" i="1" baseline="-21241" dirty="0">
                <a:latin typeface="Arial"/>
                <a:cs typeface="Arial"/>
              </a:rPr>
              <a:t>j </a:t>
            </a:r>
            <a:r>
              <a:rPr sz="2600" spc="-5" dirty="0">
                <a:latin typeface="Arial"/>
                <a:cs typeface="Arial"/>
              </a:rPr>
              <a:t>is a target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entity.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spcBef>
                <a:spcPts val="62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jk </a:t>
            </a:r>
            <a:r>
              <a:rPr sz="2600" spc="-5" dirty="0">
                <a:latin typeface="Arial"/>
                <a:cs typeface="Arial"/>
              </a:rPr>
              <a:t>is an aspect/feature of the entity</a:t>
            </a:r>
            <a:r>
              <a:rPr sz="2600" spc="10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e</a:t>
            </a:r>
            <a:r>
              <a:rPr sz="2550" i="1" spc="-7" baseline="-21241" dirty="0">
                <a:latin typeface="Arial"/>
                <a:cs typeface="Arial"/>
              </a:rPr>
              <a:t>j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681990" marR="5080" lvl="1" indent="-325120">
              <a:spcBef>
                <a:spcPts val="62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i="1" dirty="0">
                <a:latin typeface="Arial"/>
                <a:cs typeface="Arial"/>
              </a:rPr>
              <a:t>so</a:t>
            </a:r>
            <a:r>
              <a:rPr sz="2550" i="1" baseline="-21241" dirty="0">
                <a:latin typeface="Arial"/>
                <a:cs typeface="Arial"/>
              </a:rPr>
              <a:t>ijkl </a:t>
            </a:r>
            <a:r>
              <a:rPr sz="2600" spc="-5" dirty="0">
                <a:latin typeface="Arial"/>
                <a:cs typeface="Arial"/>
              </a:rPr>
              <a:t>is the sentiment value of the opinion from the  opinion holder </a:t>
            </a:r>
            <a:r>
              <a:rPr sz="2600" i="1" dirty="0">
                <a:latin typeface="Arial"/>
                <a:cs typeface="Arial"/>
              </a:rPr>
              <a:t>h</a:t>
            </a:r>
            <a:r>
              <a:rPr sz="2550" i="1" baseline="-21241" dirty="0">
                <a:latin typeface="Arial"/>
                <a:cs typeface="Arial"/>
              </a:rPr>
              <a:t>i </a:t>
            </a:r>
            <a:r>
              <a:rPr sz="2600" spc="-5" dirty="0">
                <a:latin typeface="Arial"/>
                <a:cs typeface="Arial"/>
              </a:rPr>
              <a:t>on feature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jk </a:t>
            </a:r>
            <a:r>
              <a:rPr sz="2600" spc="-5" dirty="0">
                <a:latin typeface="Arial"/>
                <a:cs typeface="Arial"/>
              </a:rPr>
              <a:t>of entity </a:t>
            </a:r>
            <a:r>
              <a:rPr sz="2600" i="1" dirty="0">
                <a:latin typeface="Arial"/>
                <a:cs typeface="Arial"/>
              </a:rPr>
              <a:t>e</a:t>
            </a:r>
            <a:r>
              <a:rPr sz="2550" i="1" baseline="-21241" dirty="0">
                <a:latin typeface="Arial"/>
                <a:cs typeface="Arial"/>
              </a:rPr>
              <a:t>j </a:t>
            </a:r>
            <a:r>
              <a:rPr sz="2600" spc="-5" dirty="0">
                <a:latin typeface="Arial"/>
                <a:cs typeface="Arial"/>
              </a:rPr>
              <a:t>at time </a:t>
            </a:r>
            <a:r>
              <a:rPr sz="2600" i="1" spc="-5" dirty="0">
                <a:latin typeface="Arial"/>
                <a:cs typeface="Arial"/>
              </a:rPr>
              <a:t>t</a:t>
            </a:r>
            <a:r>
              <a:rPr sz="2550" i="1" spc="-7" baseline="-21241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.  </a:t>
            </a:r>
            <a:r>
              <a:rPr sz="2600" i="1" dirty="0">
                <a:latin typeface="Arial"/>
                <a:cs typeface="Arial"/>
              </a:rPr>
              <a:t>so</a:t>
            </a:r>
            <a:r>
              <a:rPr sz="2550" i="1" baseline="-21241" dirty="0">
                <a:latin typeface="Arial"/>
                <a:cs typeface="Arial"/>
              </a:rPr>
              <a:t>ijkl </a:t>
            </a:r>
            <a:r>
              <a:rPr sz="2600" spc="-5" dirty="0">
                <a:latin typeface="Arial"/>
                <a:cs typeface="Arial"/>
              </a:rPr>
              <a:t>is +ve, -ve, or neu, or more granular</a:t>
            </a:r>
            <a:r>
              <a:rPr sz="2600" spc="1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ratings.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spcBef>
                <a:spcPts val="62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i="1" dirty="0">
                <a:latin typeface="Arial"/>
                <a:cs typeface="Arial"/>
              </a:rPr>
              <a:t>h</a:t>
            </a:r>
            <a:r>
              <a:rPr sz="2550" i="1" baseline="-21241" dirty="0">
                <a:latin typeface="Arial"/>
                <a:cs typeface="Arial"/>
              </a:rPr>
              <a:t>i </a:t>
            </a:r>
            <a:r>
              <a:rPr sz="2600" spc="-5" dirty="0">
                <a:latin typeface="Arial"/>
                <a:cs typeface="Arial"/>
              </a:rPr>
              <a:t>is an opinion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holder.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spcBef>
                <a:spcPts val="62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i="1" dirty="0">
                <a:latin typeface="Arial"/>
                <a:cs typeface="Arial"/>
              </a:rPr>
              <a:t>t</a:t>
            </a:r>
            <a:r>
              <a:rPr sz="2550" i="1" baseline="-21241" dirty="0">
                <a:latin typeface="Arial"/>
                <a:cs typeface="Arial"/>
              </a:rPr>
              <a:t>l </a:t>
            </a:r>
            <a:r>
              <a:rPr sz="2600" spc="-5" dirty="0">
                <a:latin typeface="Arial"/>
                <a:cs typeface="Arial"/>
              </a:rPr>
              <a:t>is the time when the opinion is</a:t>
            </a:r>
            <a:r>
              <a:rPr sz="2600" spc="1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expressed.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41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39" y="255934"/>
            <a:ext cx="892630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Some </a:t>
            </a:r>
            <a:r>
              <a:rPr spc="-85" dirty="0"/>
              <a:t>remarks </a:t>
            </a:r>
            <a:r>
              <a:rPr spc="-20" dirty="0"/>
              <a:t>about </a:t>
            </a:r>
            <a:r>
              <a:rPr spc="-10" dirty="0"/>
              <a:t>the</a:t>
            </a:r>
            <a:r>
              <a:rPr spc="195" dirty="0"/>
              <a:t> </a:t>
            </a:r>
            <a:r>
              <a:rPr spc="-6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472502"/>
            <a:ext cx="8014334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3189" indent="-342900">
              <a:spcBef>
                <a:spcPts val="10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definition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generic</a:t>
            </a:r>
            <a:endParaRPr sz="2800" dirty="0">
              <a:latin typeface="Arial"/>
              <a:cs typeface="Arial"/>
            </a:endParaRPr>
          </a:p>
          <a:p>
            <a:pPr marL="681990" lvl="1" indent="-325120">
              <a:spcBef>
                <a:spcPts val="58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Applicable to other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domains,</a:t>
            </a:r>
            <a:endParaRPr sz="2400" dirty="0">
              <a:latin typeface="Arial"/>
              <a:cs typeface="Arial"/>
            </a:endParaRPr>
          </a:p>
          <a:p>
            <a:pPr marL="681990" lvl="1" indent="-325120">
              <a:spcBef>
                <a:spcPts val="57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E.g., politics, social events, services, topics,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66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775" i="1" baseline="-2102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0000FF"/>
                </a:solidFill>
                <a:latin typeface="Arial"/>
                <a:cs typeface="Arial"/>
              </a:rPr>
              <a:t>jk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also called the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opinion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target</a:t>
            </a:r>
            <a:endParaRPr sz="2800" dirty="0">
              <a:latin typeface="Arial"/>
              <a:cs typeface="Arial"/>
            </a:endParaRPr>
          </a:p>
          <a:p>
            <a:pPr marL="681990" lvl="1" indent="-325120">
              <a:spcBef>
                <a:spcPts val="58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Opinion without knowing the target </a:t>
            </a:r>
            <a:r>
              <a:rPr sz="2400" b="1" spc="-5" dirty="0">
                <a:solidFill>
                  <a:srgbClr val="92D050"/>
                </a:solidFill>
                <a:latin typeface="Arial"/>
                <a:cs typeface="Arial"/>
              </a:rPr>
              <a:t>is of limited</a:t>
            </a:r>
            <a:r>
              <a:rPr sz="2400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Arial"/>
                <a:cs typeface="Arial"/>
              </a:rPr>
              <a:t>use</a:t>
            </a:r>
            <a:r>
              <a:rPr sz="2400" spc="-5" dirty="0">
                <a:solidFill>
                  <a:srgbClr val="92D05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spcBef>
                <a:spcPts val="66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five components in (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r>
              <a:rPr sz="2775" i="1" baseline="-21021" dirty="0">
                <a:solidFill>
                  <a:srgbClr val="3333FF"/>
                </a:solidFill>
                <a:latin typeface="Arial"/>
                <a:cs typeface="Arial"/>
              </a:rPr>
              <a:t>j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3333FF"/>
                </a:solidFill>
                <a:latin typeface="Arial"/>
                <a:cs typeface="Arial"/>
              </a:rPr>
              <a:t>jk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so</a:t>
            </a:r>
            <a:r>
              <a:rPr sz="2775" i="1" baseline="-21021" dirty="0">
                <a:solidFill>
                  <a:srgbClr val="3333FF"/>
                </a:solidFill>
                <a:latin typeface="Arial"/>
                <a:cs typeface="Arial"/>
              </a:rPr>
              <a:t>ijkl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h</a:t>
            </a:r>
            <a:r>
              <a:rPr sz="2775" i="1" baseline="-2102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i="1" baseline="-21021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) must  correspond to one another. </a:t>
            </a:r>
            <a:r>
              <a:rPr sz="2800" spc="-5" dirty="0">
                <a:latin typeface="Arial"/>
                <a:cs typeface="Arial"/>
              </a:rPr>
              <a:t>Very </a:t>
            </a:r>
            <a:r>
              <a:rPr sz="2800" dirty="0">
                <a:latin typeface="Arial"/>
                <a:cs typeface="Arial"/>
              </a:rPr>
              <a:t>hard 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achieve</a:t>
            </a:r>
          </a:p>
          <a:p>
            <a:pPr marL="355600" marR="147320" indent="-342900">
              <a:spcBef>
                <a:spcPts val="67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five components are essential. </a:t>
            </a:r>
            <a:r>
              <a:rPr sz="2800" dirty="0">
                <a:latin typeface="Arial"/>
                <a:cs typeface="Arial"/>
              </a:rPr>
              <a:t>Without any  of them, it can be problematic 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general.</a:t>
            </a:r>
          </a:p>
        </p:txBody>
      </p:sp>
    </p:spTree>
    <p:extLst>
      <p:ext uri="{BB962C8B-B14F-4D97-AF65-F5344CB8AC3E}">
        <p14:creationId xmlns:p14="http://schemas.microsoft.com/office/powerpoint/2010/main" val="389485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0" y="255934"/>
            <a:ext cx="833056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5" dirty="0"/>
              <a:t>E</a:t>
            </a:r>
            <a:r>
              <a:rPr spc="-110" dirty="0" smtClean="0"/>
              <a:t>xample </a:t>
            </a:r>
            <a:r>
              <a:rPr spc="-90" dirty="0"/>
              <a:t>blog </a:t>
            </a:r>
            <a:r>
              <a:rPr spc="-85" dirty="0"/>
              <a:t>in</a:t>
            </a:r>
            <a:r>
              <a:rPr spc="60" dirty="0"/>
              <a:t> </a:t>
            </a:r>
            <a:r>
              <a:rPr spc="-65" dirty="0"/>
              <a:t>quintuples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401001"/>
            <a:ext cx="8330565" cy="4293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Id: </a:t>
            </a:r>
            <a:r>
              <a:rPr sz="2400" b="1" spc="-5" dirty="0">
                <a:solidFill>
                  <a:srgbClr val="5D2884"/>
                </a:solidFill>
                <a:latin typeface="Arial"/>
                <a:cs typeface="Arial"/>
              </a:rPr>
              <a:t>Abc123 </a:t>
            </a:r>
            <a:r>
              <a:rPr sz="2400" b="1" spc="-5" dirty="0">
                <a:latin typeface="Arial"/>
                <a:cs typeface="Arial"/>
              </a:rPr>
              <a:t>on </a:t>
            </a:r>
            <a:r>
              <a:rPr sz="2400" b="1" spc="-5" dirty="0">
                <a:solidFill>
                  <a:srgbClr val="5D2884"/>
                </a:solidFill>
                <a:latin typeface="Arial"/>
                <a:cs typeface="Arial"/>
              </a:rPr>
              <a:t>5-1-2008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bought an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iPhone </a:t>
            </a:r>
            <a:r>
              <a:rPr sz="2400" i="1" spc="-5" dirty="0">
                <a:latin typeface="Arial"/>
                <a:cs typeface="Arial"/>
              </a:rPr>
              <a:t>a few days  ago. It is such a nice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phone. </a:t>
            </a: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touch screen </a:t>
            </a:r>
            <a:r>
              <a:rPr sz="2400" i="1" spc="-5" dirty="0">
                <a:latin typeface="Arial"/>
                <a:cs typeface="Arial"/>
              </a:rPr>
              <a:t>is really  cool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. </a:t>
            </a: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voice quality </a:t>
            </a:r>
            <a:r>
              <a:rPr sz="2400" i="1" spc="-5" dirty="0">
                <a:latin typeface="Arial"/>
                <a:cs typeface="Arial"/>
              </a:rPr>
              <a:t>is clear too. It is much better than  my old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Blackberry</a:t>
            </a:r>
            <a:r>
              <a:rPr sz="2400" i="1" spc="-5" dirty="0">
                <a:latin typeface="Arial"/>
                <a:cs typeface="Arial"/>
              </a:rPr>
              <a:t>, which was a terrible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phone </a:t>
            </a:r>
            <a:r>
              <a:rPr sz="2400" i="1" spc="-5" dirty="0">
                <a:latin typeface="Arial"/>
                <a:cs typeface="Arial"/>
              </a:rPr>
              <a:t>and so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 difficult to type </a:t>
            </a:r>
            <a:r>
              <a:rPr sz="2400" i="1" spc="-5" dirty="0">
                <a:latin typeface="Arial"/>
                <a:cs typeface="Arial"/>
              </a:rPr>
              <a:t>with its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tiny keys. </a:t>
            </a:r>
            <a:r>
              <a:rPr sz="2400" i="1" spc="-5" dirty="0">
                <a:latin typeface="Arial"/>
                <a:cs typeface="Arial"/>
              </a:rPr>
              <a:t>However, </a:t>
            </a:r>
            <a:r>
              <a:rPr sz="2400" i="1" spc="-5" dirty="0">
                <a:solidFill>
                  <a:srgbClr val="700000"/>
                </a:solidFill>
                <a:latin typeface="Arial"/>
                <a:cs typeface="Arial"/>
              </a:rPr>
              <a:t>my mother </a:t>
            </a:r>
            <a:r>
              <a:rPr sz="2400" i="1" spc="-5" dirty="0">
                <a:latin typeface="Arial"/>
                <a:cs typeface="Arial"/>
              </a:rPr>
              <a:t>was  mad with me as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did not tell her before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bought the </a:t>
            </a:r>
            <a:r>
              <a:rPr sz="2400" i="1" spc="-10" dirty="0">
                <a:solidFill>
                  <a:srgbClr val="0000FF"/>
                </a:solidFill>
                <a:latin typeface="Arial"/>
                <a:cs typeface="Arial"/>
              </a:rPr>
              <a:t>phone. 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She also thought the phone was too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expensive</a:t>
            </a:r>
            <a:r>
              <a:rPr sz="2400" i="1" spc="-5" dirty="0">
                <a:latin typeface="Arial"/>
                <a:cs typeface="Arial"/>
              </a:rPr>
              <a:t>,</a:t>
            </a:r>
            <a:r>
              <a:rPr sz="2400" i="1" spc="6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…”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 quintuples</a:t>
            </a:r>
            <a:endParaRPr sz="3000" dirty="0">
              <a:latin typeface="Arial"/>
              <a:cs typeface="Arial"/>
            </a:endParaRPr>
          </a:p>
          <a:p>
            <a:pPr marL="681990">
              <a:spcBef>
                <a:spcPts val="409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(iPhone, GENERAL,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+,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Abc123,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5-1-2008)</a:t>
            </a:r>
            <a:endParaRPr sz="2200" dirty="0">
              <a:latin typeface="Arial"/>
              <a:cs typeface="Arial"/>
            </a:endParaRPr>
          </a:p>
          <a:p>
            <a:pPr marL="681990">
              <a:spcBef>
                <a:spcPts val="62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(iPhone, touch_screen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+,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Abc123,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5-1-2008)</a:t>
            </a:r>
            <a:endParaRPr sz="2200" dirty="0">
              <a:latin typeface="Arial"/>
              <a:cs typeface="Arial"/>
            </a:endParaRPr>
          </a:p>
          <a:p>
            <a:pPr marL="681990"/>
            <a:r>
              <a:rPr sz="2200" b="1" dirty="0" smtClean="0">
                <a:solidFill>
                  <a:srgbClr val="0000FF"/>
                </a:solidFill>
                <a:latin typeface="Arial"/>
                <a:cs typeface="Arial"/>
              </a:rPr>
              <a:t>….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69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1" y="255934"/>
            <a:ext cx="7353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Structure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30" dirty="0"/>
              <a:t>unstructured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1053" y="1418192"/>
            <a:ext cx="7981315" cy="43599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spcBef>
                <a:spcPts val="47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r>
              <a:rPr sz="3000" spc="-5" dirty="0">
                <a:latin typeface="Arial"/>
                <a:cs typeface="Arial"/>
              </a:rPr>
              <a:t>: Given an opinionated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document,</a:t>
            </a:r>
            <a:endParaRPr sz="3000">
              <a:latin typeface="Arial"/>
              <a:cs typeface="Arial"/>
            </a:endParaRPr>
          </a:p>
          <a:p>
            <a:pPr marL="681990" lvl="1" indent="-325120">
              <a:spcBef>
                <a:spcPts val="320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Discover all quintuples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i="1" spc="-7" baseline="-20833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i="1" spc="-7" baseline="-20833" dirty="0">
                <a:solidFill>
                  <a:srgbClr val="0000FF"/>
                </a:solidFill>
                <a:latin typeface="Arial"/>
                <a:cs typeface="Arial"/>
              </a:rPr>
              <a:t>jk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2400" i="1" spc="-7" baseline="-20833" dirty="0">
                <a:solidFill>
                  <a:srgbClr val="0000FF"/>
                </a:solidFill>
                <a:latin typeface="Arial"/>
                <a:cs typeface="Arial"/>
              </a:rPr>
              <a:t>ijkl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400" i="1" spc="-7" baseline="-2083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i="1" spc="-7" baseline="-20833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,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spcBef>
                <a:spcPts val="310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Or, solve some simpler forms of the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problem</a:t>
            </a:r>
            <a:endParaRPr sz="2600">
              <a:latin typeface="Arial"/>
              <a:cs typeface="Arial"/>
            </a:endParaRPr>
          </a:p>
          <a:p>
            <a:pPr marL="1035050" marR="747395" lvl="2" indent="-351155">
              <a:lnSpc>
                <a:spcPts val="2480"/>
              </a:lnSpc>
              <a:spcBef>
                <a:spcPts val="605"/>
              </a:spcBef>
              <a:buClr>
                <a:srgbClr val="CC9900"/>
              </a:buClr>
              <a:buSzPct val="65217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300" spc="-5" dirty="0">
                <a:latin typeface="Arial"/>
                <a:cs typeface="Arial"/>
              </a:rPr>
              <a:t>E.g., sentiment classification at the document or  sentence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level.</a:t>
            </a:r>
            <a:endParaRPr sz="2300">
              <a:latin typeface="Arial"/>
              <a:cs typeface="Arial"/>
            </a:endParaRPr>
          </a:p>
          <a:p>
            <a:pPr marL="355600" indent="-342900">
              <a:spcBef>
                <a:spcPts val="138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00863D"/>
                </a:solidFill>
                <a:latin typeface="Arial"/>
                <a:cs typeface="Arial"/>
              </a:rPr>
              <a:t>With the</a:t>
            </a:r>
            <a:r>
              <a:rPr sz="3000" spc="-10" dirty="0">
                <a:solidFill>
                  <a:srgbClr val="00863D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863D"/>
                </a:solidFill>
                <a:latin typeface="Arial"/>
                <a:cs typeface="Arial"/>
              </a:rPr>
              <a:t>quintuples</a:t>
            </a:r>
            <a:r>
              <a:rPr sz="3000" spc="-5" dirty="0">
                <a:solidFill>
                  <a:srgbClr val="00B050"/>
                </a:solidFill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681990" lvl="1" indent="-325120">
              <a:spcBef>
                <a:spcPts val="250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Unstructured Text </a:t>
            </a:r>
            <a:r>
              <a:rPr sz="32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Structured</a:t>
            </a:r>
            <a:r>
              <a:rPr sz="26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1035050" marR="5080" lvl="2" indent="-351155">
              <a:lnSpc>
                <a:spcPts val="2480"/>
              </a:lnSpc>
              <a:spcBef>
                <a:spcPts val="630"/>
              </a:spcBef>
              <a:buClr>
                <a:srgbClr val="CC9900"/>
              </a:buClr>
              <a:buSzPct val="65217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300" spc="-5" dirty="0">
                <a:latin typeface="Arial"/>
                <a:cs typeface="Arial"/>
              </a:rPr>
              <a:t>Traditional data and visualization tools can be used to  slice, dice and visualize the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results.</a:t>
            </a:r>
            <a:endParaRPr sz="2300">
              <a:latin typeface="Arial"/>
              <a:cs typeface="Arial"/>
            </a:endParaRPr>
          </a:p>
          <a:p>
            <a:pPr marL="1035050" lvl="2" indent="-351155">
              <a:spcBef>
                <a:spcPts val="290"/>
              </a:spcBef>
              <a:buClr>
                <a:srgbClr val="CC9900"/>
              </a:buClr>
              <a:buSzPct val="65217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300" spc="-5" dirty="0">
                <a:latin typeface="Arial"/>
                <a:cs typeface="Arial"/>
              </a:rPr>
              <a:t>Enable qualitative and quantitative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analysis</a:t>
            </a:r>
            <a:r>
              <a:rPr sz="23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60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1" y="255934"/>
            <a:ext cx="7581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Two </a:t>
            </a:r>
            <a:r>
              <a:rPr spc="-155" dirty="0"/>
              <a:t>closely </a:t>
            </a:r>
            <a:r>
              <a:rPr spc="-85" dirty="0"/>
              <a:t>related</a:t>
            </a:r>
            <a:r>
              <a:rPr spc="180" dirty="0"/>
              <a:t> </a:t>
            </a:r>
            <a:r>
              <a:rPr spc="-35" dirty="0"/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531112"/>
            <a:ext cx="8025130" cy="35001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spcBef>
                <a:spcPts val="8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Subjectivity </a:t>
            </a:r>
            <a:r>
              <a:rPr sz="3000" spc="-5" dirty="0">
                <a:latin typeface="Arial"/>
                <a:cs typeface="Arial"/>
              </a:rPr>
              <a:t>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emotion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b="1" spc="-5" dirty="0">
                <a:solidFill>
                  <a:srgbClr val="0000FF"/>
                </a:solidFill>
                <a:latin typeface="Arial"/>
                <a:cs typeface="Arial"/>
              </a:rPr>
              <a:t>Sentence subjectivity</a:t>
            </a:r>
            <a:r>
              <a:rPr sz="3000" b="1" spc="-5" dirty="0"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An </a:t>
            </a:r>
            <a:r>
              <a:rPr sz="3000" i="1" spc="-5" dirty="0">
                <a:latin typeface="Arial"/>
                <a:cs typeface="Arial"/>
              </a:rPr>
              <a:t>objective  sentence </a:t>
            </a:r>
            <a:r>
              <a:rPr sz="3000" spc="-5" dirty="0">
                <a:latin typeface="Arial"/>
                <a:cs typeface="Arial"/>
              </a:rPr>
              <a:t>presents some </a:t>
            </a:r>
            <a:r>
              <a:rPr sz="3000" dirty="0">
                <a:latin typeface="Arial"/>
                <a:cs typeface="Arial"/>
              </a:rPr>
              <a:t>factual </a:t>
            </a:r>
            <a:r>
              <a:rPr sz="3000" spc="-5" dirty="0">
                <a:latin typeface="Arial"/>
                <a:cs typeface="Arial"/>
              </a:rPr>
              <a:t>information,  while a </a:t>
            </a:r>
            <a:r>
              <a:rPr sz="3000" i="1" spc="-5" dirty="0">
                <a:latin typeface="Arial"/>
                <a:cs typeface="Arial"/>
              </a:rPr>
              <a:t>subjective sentence </a:t>
            </a:r>
            <a:r>
              <a:rPr sz="3000" spc="-5" dirty="0">
                <a:latin typeface="Arial"/>
                <a:cs typeface="Arial"/>
              </a:rPr>
              <a:t>expresses some  personal feelings, views, emotions, or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beliefs.</a:t>
            </a:r>
            <a:endParaRPr sz="3000">
              <a:latin typeface="Arial"/>
              <a:cs typeface="Arial"/>
            </a:endParaRPr>
          </a:p>
          <a:p>
            <a:pPr marL="355600" marR="340360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b="1" spc="-5" dirty="0">
                <a:solidFill>
                  <a:srgbClr val="0000FF"/>
                </a:solidFill>
                <a:latin typeface="Arial"/>
                <a:cs typeface="Arial"/>
              </a:rPr>
              <a:t>Emotion</a:t>
            </a:r>
            <a:r>
              <a:rPr sz="3000" b="1" spc="-5" dirty="0">
                <a:latin typeface="Arial"/>
                <a:cs typeface="Arial"/>
              </a:rPr>
              <a:t>: </a:t>
            </a:r>
            <a:r>
              <a:rPr sz="3000" spc="-5" dirty="0">
                <a:latin typeface="Arial"/>
                <a:cs typeface="Arial"/>
              </a:rPr>
              <a:t>Emotions are people’s subjective  feelings and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thoughts.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64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0" y="255934"/>
            <a:ext cx="24079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Sub</a:t>
            </a:r>
            <a:r>
              <a:rPr spc="-90" dirty="0"/>
              <a:t>j</a:t>
            </a:r>
            <a:r>
              <a:rPr spc="-70" dirty="0"/>
              <a:t>ec</a:t>
            </a:r>
            <a:r>
              <a:rPr spc="-50" dirty="0"/>
              <a:t>t</a:t>
            </a:r>
            <a:r>
              <a:rPr spc="-215" dirty="0"/>
              <a:t>i</a:t>
            </a:r>
            <a:r>
              <a:rPr spc="-105" dirty="0"/>
              <a:t>vi</a:t>
            </a:r>
            <a:r>
              <a:rPr spc="-80" dirty="0"/>
              <a:t>t</a:t>
            </a:r>
            <a:r>
              <a:rPr spc="-35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328038"/>
            <a:ext cx="8313420" cy="478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0489" indent="-342900" algn="just">
              <a:spcBef>
                <a:spcPts val="10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Subjective expressions come in many forms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e.g.,  opinions, allegations, desires, beliefs, suspicions,  speculations </a:t>
            </a:r>
            <a:r>
              <a:rPr sz="2000" spc="-5" dirty="0">
                <a:latin typeface="Arial"/>
                <a:cs typeface="Arial"/>
              </a:rPr>
              <a:t>(Wiebe 2000; Wiebe et al 2004; Riloff et al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2006).</a:t>
            </a:r>
            <a:endParaRPr sz="2000">
              <a:latin typeface="Arial"/>
              <a:cs typeface="Arial"/>
            </a:endParaRPr>
          </a:p>
          <a:p>
            <a:pPr marL="681990" marR="1202055" lvl="1" indent="-325120">
              <a:spcBef>
                <a:spcPts val="58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subjective sentence may contain a positive or  negative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opinion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spcBef>
                <a:spcPts val="66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Most opinionated sentences are subjective,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but  objective sentences can imply opinions too </a:t>
            </a:r>
            <a:r>
              <a:rPr spc="-5" dirty="0">
                <a:latin typeface="Arial"/>
                <a:cs typeface="Arial"/>
              </a:rPr>
              <a:t>(Liu,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2010)</a:t>
            </a:r>
            <a:endParaRPr>
              <a:latin typeface="Arial"/>
              <a:cs typeface="Arial"/>
            </a:endParaRPr>
          </a:p>
          <a:p>
            <a:pPr marL="681990" lvl="1" indent="-325120">
              <a:spcBef>
                <a:spcPts val="58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“The machine stopped working in the second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day”</a:t>
            </a:r>
            <a:endParaRPr sz="2400">
              <a:latin typeface="Arial"/>
              <a:cs typeface="Arial"/>
            </a:endParaRPr>
          </a:p>
          <a:p>
            <a:pPr marL="681990" marR="1104265" lvl="1" indent="-325120">
              <a:spcBef>
                <a:spcPts val="57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“We brought the mattress yesterday, and a </a:t>
            </a:r>
            <a:r>
              <a:rPr sz="2400" spc="-10" dirty="0">
                <a:latin typeface="Arial"/>
                <a:cs typeface="Arial"/>
              </a:rPr>
              <a:t>body  </a:t>
            </a:r>
            <a:r>
              <a:rPr sz="2400" spc="-5" dirty="0">
                <a:latin typeface="Arial"/>
                <a:cs typeface="Arial"/>
              </a:rPr>
              <a:t>impression has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formed.”</a:t>
            </a:r>
            <a:endParaRPr sz="2400">
              <a:latin typeface="Arial"/>
              <a:cs typeface="Arial"/>
            </a:endParaRPr>
          </a:p>
          <a:p>
            <a:pPr marL="681990" lvl="1" indent="-325120">
              <a:spcBef>
                <a:spcPts val="57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latin typeface="Arial"/>
                <a:cs typeface="Arial"/>
              </a:rPr>
              <a:t>“After taking the drug, there is no more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pain”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95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39" y="255934"/>
            <a:ext cx="889941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Rational </a:t>
            </a:r>
            <a:r>
              <a:rPr spc="-45" dirty="0"/>
              <a:t>and </a:t>
            </a:r>
            <a:r>
              <a:rPr spc="-60" dirty="0"/>
              <a:t>emotional</a:t>
            </a:r>
            <a:r>
              <a:rPr spc="90" dirty="0"/>
              <a:t> </a:t>
            </a:r>
            <a:r>
              <a:rPr spc="-90" dirty="0"/>
              <a:t>evaluations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2491" y="1622552"/>
            <a:ext cx="7915275" cy="43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Rational evaluation</a:t>
            </a:r>
            <a:r>
              <a:rPr sz="3000" spc="-5" dirty="0">
                <a:latin typeface="Arial"/>
                <a:cs typeface="Arial"/>
              </a:rPr>
              <a:t>: Many evaluation/opinion  sentences express no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emotion</a:t>
            </a:r>
            <a:endParaRPr sz="3000">
              <a:latin typeface="Arial"/>
              <a:cs typeface="Arial"/>
            </a:endParaRPr>
          </a:p>
          <a:p>
            <a:pPr marL="681990" lvl="1" indent="-325120">
              <a:spcBef>
                <a:spcPts val="630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e.g., “The voice of this phone is</a:t>
            </a:r>
            <a:r>
              <a:rPr sz="2600" spc="1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clear”</a:t>
            </a:r>
            <a:endParaRPr sz="2600">
              <a:latin typeface="Arial"/>
              <a:cs typeface="Arial"/>
            </a:endParaRPr>
          </a:p>
          <a:p>
            <a:pPr marL="355600" indent="-342900">
              <a:spcBef>
                <a:spcPts val="71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Emotional</a:t>
            </a:r>
            <a:r>
              <a:rPr sz="3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evaluation</a:t>
            </a:r>
            <a:endParaRPr sz="3000">
              <a:latin typeface="Arial"/>
              <a:cs typeface="Arial"/>
            </a:endParaRPr>
          </a:p>
          <a:p>
            <a:pPr marL="681990" lvl="1" indent="-325120">
              <a:spcBef>
                <a:spcPts val="63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e.g., “I love this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phone”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spcBef>
                <a:spcPts val="62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“The voice of this phone is crystal clear”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(?)</a:t>
            </a:r>
            <a:endParaRPr sz="2600">
              <a:latin typeface="Arial"/>
              <a:cs typeface="Arial"/>
            </a:endParaRPr>
          </a:p>
          <a:p>
            <a:pPr marL="355600" marR="932815" indent="-342900">
              <a:spcBef>
                <a:spcPts val="71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Some emotion sentences express no  (positive or negative)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opinion/sentiment</a:t>
            </a:r>
            <a:endParaRPr sz="3000">
              <a:latin typeface="Arial"/>
              <a:cs typeface="Arial"/>
            </a:endParaRPr>
          </a:p>
          <a:p>
            <a:pPr marL="681990" lvl="1" indent="-325120">
              <a:spcBef>
                <a:spcPts val="63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e.g., “I am so surprised to see</a:t>
            </a:r>
            <a:r>
              <a:rPr sz="2600" spc="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you”.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77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1" y="255934"/>
            <a:ext cx="864391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Sentiment, </a:t>
            </a:r>
            <a:r>
              <a:rPr spc="-114" dirty="0"/>
              <a:t>subjectivity, </a:t>
            </a:r>
            <a:r>
              <a:rPr spc="-45" dirty="0"/>
              <a:t>and</a:t>
            </a:r>
            <a:r>
              <a:rPr spc="200" dirty="0"/>
              <a:t> </a:t>
            </a:r>
            <a:r>
              <a:rPr spc="-30" dirty="0"/>
              <a:t>emotion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623313"/>
            <a:ext cx="8071484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Although they are clearly related, these </a:t>
            </a:r>
            <a:r>
              <a:rPr sz="2800" spc="-5" dirty="0">
                <a:latin typeface="Arial"/>
                <a:cs typeface="Arial"/>
              </a:rPr>
              <a:t>concepts  </a:t>
            </a:r>
            <a:r>
              <a:rPr sz="2800" dirty="0">
                <a:latin typeface="Arial"/>
                <a:cs typeface="Arial"/>
              </a:rPr>
              <a:t>are not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same</a:t>
            </a:r>
            <a:endParaRPr sz="2800">
              <a:latin typeface="Arial"/>
              <a:cs typeface="Arial"/>
            </a:endParaRPr>
          </a:p>
          <a:p>
            <a:pPr marL="681990" lvl="1" indent="-325120">
              <a:spcBef>
                <a:spcPts val="630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Sentiment </a:t>
            </a:r>
            <a:r>
              <a:rPr sz="2600" spc="-5" dirty="0">
                <a:solidFill>
                  <a:srgbClr val="0000FF"/>
                </a:solidFill>
                <a:latin typeface="Symbol"/>
                <a:cs typeface="Symbol"/>
              </a:rPr>
              <a:t>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subjective </a:t>
            </a:r>
            <a:r>
              <a:rPr sz="2600" spc="-5" dirty="0">
                <a:solidFill>
                  <a:srgbClr val="0000FF"/>
                </a:solidFill>
                <a:latin typeface="Symbol"/>
                <a:cs typeface="Symbol"/>
              </a:rPr>
              <a:t></a:t>
            </a:r>
            <a:r>
              <a:rPr sz="2600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emotion</a:t>
            </a:r>
            <a:endParaRPr sz="2600">
              <a:latin typeface="Arial"/>
              <a:cs typeface="Arial"/>
            </a:endParaRPr>
          </a:p>
          <a:p>
            <a:pPr marL="355600" marR="128905" indent="-342900">
              <a:spcBef>
                <a:spcPts val="66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Sentiment is not a subset of subjectivity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(without  implied sentiments by facts, it should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be)</a:t>
            </a:r>
            <a:endParaRPr sz="2800">
              <a:latin typeface="Arial"/>
              <a:cs typeface="Arial"/>
            </a:endParaRPr>
          </a:p>
          <a:p>
            <a:pPr marL="681990" lvl="1" indent="-325120">
              <a:spcBef>
                <a:spcPts val="63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sentiment </a:t>
            </a:r>
            <a:r>
              <a:rPr sz="2600" spc="-5" dirty="0">
                <a:solidFill>
                  <a:srgbClr val="0000FF"/>
                </a:solidFill>
                <a:latin typeface="Symbol"/>
                <a:cs typeface="Symbol"/>
              </a:rPr>
              <a:t></a:t>
            </a:r>
            <a:r>
              <a:rPr sz="26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subjectivity</a:t>
            </a:r>
            <a:endParaRPr sz="2600">
              <a:latin typeface="Arial"/>
              <a:cs typeface="Arial"/>
            </a:endParaRPr>
          </a:p>
          <a:p>
            <a:pPr marL="355600" indent="-342900">
              <a:spcBef>
                <a:spcPts val="66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following should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hold</a:t>
            </a:r>
            <a:endParaRPr sz="2800">
              <a:latin typeface="Arial"/>
              <a:cs typeface="Arial"/>
            </a:endParaRPr>
          </a:p>
          <a:p>
            <a:pPr marL="681990" lvl="1" indent="-325120">
              <a:spcBef>
                <a:spcPts val="630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emotion </a:t>
            </a:r>
            <a:r>
              <a:rPr sz="2600" spc="-5" dirty="0">
                <a:solidFill>
                  <a:srgbClr val="0000FF"/>
                </a:solidFill>
                <a:latin typeface="Symbol"/>
                <a:cs typeface="Symbol"/>
              </a:rPr>
              <a:t></a:t>
            </a:r>
            <a:r>
              <a:rPr sz="26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subjectivity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spcBef>
                <a:spcPts val="625"/>
              </a:spcBef>
              <a:buClr>
                <a:srgbClr val="3B812F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sentiment </a:t>
            </a:r>
            <a:r>
              <a:rPr sz="2600" spc="-5" dirty="0">
                <a:solidFill>
                  <a:srgbClr val="0000FF"/>
                </a:solidFill>
                <a:latin typeface="Symbol"/>
                <a:cs typeface="Symbol"/>
              </a:rPr>
              <a:t>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emotion,</a:t>
            </a:r>
            <a:r>
              <a:rPr sz="2600" spc="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59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1" y="255934"/>
            <a:ext cx="702246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5" dirty="0"/>
              <a:t>O</a:t>
            </a:r>
            <a:r>
              <a:rPr spc="-35" dirty="0" smtClean="0"/>
              <a:t>pinion</a:t>
            </a:r>
            <a:r>
              <a:rPr spc="235" dirty="0" smtClean="0"/>
              <a:t> </a:t>
            </a:r>
            <a:r>
              <a:rPr spc="-10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0370" y="1151278"/>
            <a:ext cx="8070215" cy="47199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With a lot of opinions, a summary is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necessary.</a:t>
            </a:r>
            <a:endParaRPr sz="2800" dirty="0">
              <a:latin typeface="Arial"/>
              <a:cs typeface="Arial"/>
            </a:endParaRPr>
          </a:p>
          <a:p>
            <a:pPr marL="681990" lvl="1" indent="-325120">
              <a:spcBef>
                <a:spcPts val="414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multi-document summarization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task</a:t>
            </a:r>
            <a:endParaRPr sz="2400" dirty="0">
              <a:latin typeface="Arial"/>
              <a:cs typeface="Arial"/>
            </a:endParaRPr>
          </a:p>
          <a:p>
            <a:pPr marL="355600" marR="286385" indent="-342900">
              <a:spcBef>
                <a:spcPts val="65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factual texts, summarization is to select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 most important facts and present them in a  sensible order while avoiding repetition</a:t>
            </a:r>
          </a:p>
          <a:p>
            <a:pPr marL="681990" lvl="1" indent="-325120">
              <a:spcBef>
                <a:spcPts val="409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 fact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any number of the same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fact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spcBef>
                <a:spcPts val="66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But </a:t>
            </a:r>
            <a:r>
              <a:rPr sz="2800" dirty="0">
                <a:latin typeface="Arial"/>
                <a:cs typeface="Arial"/>
              </a:rPr>
              <a:t>for opinion documents, it is different because  opinions have a quantitative side &amp; have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targets</a:t>
            </a:r>
          </a:p>
          <a:p>
            <a:pPr marL="681990" lvl="1" indent="-325120">
              <a:lnSpc>
                <a:spcPts val="2875"/>
              </a:lnSpc>
              <a:spcBef>
                <a:spcPts val="15"/>
              </a:spcBef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 opinion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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 number of</a:t>
            </a:r>
            <a:r>
              <a:rPr sz="24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opinions</a:t>
            </a:r>
            <a:endParaRPr sz="2400" dirty="0">
              <a:latin typeface="Arial"/>
              <a:cs typeface="Arial"/>
            </a:endParaRPr>
          </a:p>
          <a:p>
            <a:pPr marL="681990" lvl="1" indent="-325120">
              <a:lnSpc>
                <a:spcPts val="2875"/>
              </a:lnSpc>
              <a:buClr>
                <a:srgbClr val="3B812F"/>
              </a:buClr>
              <a:buSzPct val="60416"/>
              <a:buFont typeface="Wingdings"/>
              <a:buChar char=""/>
              <a:tabLst>
                <a:tab pos="68262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Aspect-based summary </a:t>
            </a:r>
            <a:r>
              <a:rPr sz="2400" spc="-5" dirty="0">
                <a:latin typeface="Arial"/>
                <a:cs typeface="Arial"/>
              </a:rPr>
              <a:t>is more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suitable</a:t>
            </a:r>
            <a:endParaRPr sz="2400" dirty="0">
              <a:latin typeface="Arial"/>
              <a:cs typeface="Arial"/>
            </a:endParaRPr>
          </a:p>
          <a:p>
            <a:pPr marL="1035050" lvl="2" indent="-351155">
              <a:spcBef>
                <a:spcPts val="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spc="-5" dirty="0">
                <a:latin typeface="Arial"/>
                <a:cs typeface="Arial"/>
              </a:rPr>
              <a:t>Q</a:t>
            </a:r>
            <a:r>
              <a:rPr sz="2000" spc="-5" dirty="0">
                <a:latin typeface="Arial"/>
                <a:cs typeface="Arial"/>
              </a:rPr>
              <a:t>uintuples form the basis for opinion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summarization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4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2315" y="0"/>
            <a:ext cx="892014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Aspect-based </a:t>
            </a:r>
            <a:r>
              <a:rPr spc="-35" dirty="0"/>
              <a:t>opinion</a:t>
            </a:r>
            <a:r>
              <a:rPr spc="45" dirty="0"/>
              <a:t> </a:t>
            </a:r>
            <a:r>
              <a:rPr spc="-105" dirty="0" smtClean="0"/>
              <a:t>summary</a:t>
            </a:r>
            <a:endParaRPr sz="4200" baseline="24801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528918" y="1362658"/>
            <a:ext cx="51816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i="1" spc="-5" dirty="0"/>
              <a:t>“</a:t>
            </a:r>
            <a:r>
              <a:rPr spc="-5" dirty="0">
                <a:latin typeface="Arial"/>
                <a:cs typeface="Arial"/>
              </a:rPr>
              <a:t>“</a:t>
            </a:r>
            <a:r>
              <a:rPr i="1" spc="-5" dirty="0"/>
              <a:t>I bought an </a:t>
            </a:r>
            <a:r>
              <a:rPr i="1" spc="-5" dirty="0">
                <a:solidFill>
                  <a:srgbClr val="FF0000"/>
                </a:solidFill>
              </a:rPr>
              <a:t>iPhone </a:t>
            </a:r>
            <a:r>
              <a:rPr i="1" spc="-5" dirty="0"/>
              <a:t>a few days  </a:t>
            </a:r>
            <a:r>
              <a:rPr spc="-5" dirty="0"/>
              <a:t>ago. It is such a nice </a:t>
            </a:r>
            <a:r>
              <a:rPr spc="-5" dirty="0">
                <a:solidFill>
                  <a:srgbClr val="0000FF"/>
                </a:solidFill>
              </a:rPr>
              <a:t>phone. </a:t>
            </a:r>
            <a:r>
              <a:rPr spc="-5" dirty="0"/>
              <a:t>The  </a:t>
            </a:r>
            <a:r>
              <a:rPr spc="-5" dirty="0">
                <a:solidFill>
                  <a:srgbClr val="0000FF"/>
                </a:solidFill>
              </a:rPr>
              <a:t>touch screen </a:t>
            </a:r>
            <a:r>
              <a:rPr spc="-5" dirty="0"/>
              <a:t>is really cool</a:t>
            </a:r>
            <a:r>
              <a:rPr spc="-5" dirty="0">
                <a:solidFill>
                  <a:srgbClr val="0000FF"/>
                </a:solidFill>
              </a:rPr>
              <a:t>. </a:t>
            </a:r>
            <a:r>
              <a:rPr spc="-5" dirty="0"/>
              <a:t>The  </a:t>
            </a:r>
            <a:r>
              <a:rPr spc="-5" dirty="0">
                <a:solidFill>
                  <a:srgbClr val="0000FF"/>
                </a:solidFill>
              </a:rPr>
              <a:t>voice quality </a:t>
            </a:r>
            <a:r>
              <a:rPr spc="-5" dirty="0"/>
              <a:t>is clear too. It is  much better than my old  </a:t>
            </a:r>
            <a:r>
              <a:rPr spc="-5" dirty="0">
                <a:solidFill>
                  <a:srgbClr val="FF0000"/>
                </a:solidFill>
              </a:rPr>
              <a:t>Blackberry</a:t>
            </a:r>
            <a:r>
              <a:rPr spc="-5" dirty="0"/>
              <a:t>, which was a terrible  </a:t>
            </a:r>
            <a:r>
              <a:rPr spc="-5" dirty="0">
                <a:solidFill>
                  <a:srgbClr val="0000FF"/>
                </a:solidFill>
              </a:rPr>
              <a:t>phone </a:t>
            </a:r>
            <a:r>
              <a:rPr spc="-5" dirty="0"/>
              <a:t>and so </a:t>
            </a:r>
            <a:r>
              <a:rPr spc="-5" dirty="0">
                <a:solidFill>
                  <a:srgbClr val="0000FF"/>
                </a:solidFill>
              </a:rPr>
              <a:t>difficult to type  </a:t>
            </a:r>
            <a:r>
              <a:rPr spc="-5" dirty="0"/>
              <a:t>with its </a:t>
            </a:r>
            <a:r>
              <a:rPr spc="-5" dirty="0">
                <a:solidFill>
                  <a:srgbClr val="0000FF"/>
                </a:solidFill>
              </a:rPr>
              <a:t>tiny keys. </a:t>
            </a:r>
            <a:r>
              <a:rPr spc="-5" dirty="0"/>
              <a:t>However, </a:t>
            </a:r>
            <a:r>
              <a:rPr spc="-10" dirty="0">
                <a:solidFill>
                  <a:srgbClr val="700000"/>
                </a:solidFill>
              </a:rPr>
              <a:t>my  </a:t>
            </a:r>
            <a:r>
              <a:rPr spc="-5" dirty="0">
                <a:solidFill>
                  <a:srgbClr val="700000"/>
                </a:solidFill>
              </a:rPr>
              <a:t>mother </a:t>
            </a:r>
            <a:r>
              <a:rPr spc="-5" dirty="0"/>
              <a:t>was mad with me as I</a:t>
            </a:r>
            <a:r>
              <a:rPr spc="-50" dirty="0"/>
              <a:t> </a:t>
            </a:r>
            <a:r>
              <a:rPr spc="-5" dirty="0"/>
              <a:t>did  not tell her before I bought the  </a:t>
            </a:r>
            <a:r>
              <a:rPr spc="-5" dirty="0">
                <a:solidFill>
                  <a:srgbClr val="0000FF"/>
                </a:solidFill>
              </a:rPr>
              <a:t>phone. </a:t>
            </a:r>
            <a:r>
              <a:rPr spc="-5" dirty="0"/>
              <a:t>She also thought the  phone was too </a:t>
            </a:r>
            <a:r>
              <a:rPr spc="-5" dirty="0">
                <a:solidFill>
                  <a:srgbClr val="0000FF"/>
                </a:solidFill>
              </a:rPr>
              <a:t>expensive, …”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2573" y="621569"/>
            <a:ext cx="5060839" cy="4802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2400" b="1" spc="-5" dirty="0" smtClean="0">
                <a:solidFill>
                  <a:srgbClr val="3333CC"/>
                </a:solidFill>
                <a:latin typeface="Arial"/>
                <a:cs typeface="Arial"/>
              </a:rPr>
              <a:t>Feature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Based Summary</a:t>
            </a:r>
            <a:r>
              <a:rPr sz="24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lang="en-US" sz="2400" b="1" spc="-5" dirty="0" smtClean="0">
                <a:solidFill>
                  <a:srgbClr val="3333CC"/>
                </a:solidFill>
                <a:latin typeface="Arial"/>
                <a:cs typeface="Arial"/>
              </a:rPr>
              <a:t> iPhone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4294967295"/>
          </p:nvPr>
        </p:nvSpPr>
        <p:spPr>
          <a:xfrm>
            <a:off x="6943389" y="1078990"/>
            <a:ext cx="3989070" cy="479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935"/>
              </a:spcBef>
              <a:buNone/>
            </a:pPr>
            <a:r>
              <a:rPr sz="1800" spc="-5" dirty="0" smtClean="0">
                <a:solidFill>
                  <a:srgbClr val="000000"/>
                </a:solidFill>
              </a:rPr>
              <a:t>Feature1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FF0000"/>
                </a:solidFill>
              </a:rPr>
              <a:t>Touch</a:t>
            </a:r>
            <a:r>
              <a:rPr sz="1800" spc="-1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screen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B812F"/>
                </a:solidFill>
                <a:latin typeface="Arial"/>
                <a:cs typeface="Arial"/>
              </a:rPr>
              <a:t>Positive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: 212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i="1" spc="-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touch screen </a:t>
            </a:r>
            <a:r>
              <a:rPr sz="1800" i="1" spc="-5" dirty="0">
                <a:solidFill>
                  <a:srgbClr val="000000"/>
                </a:solidFill>
                <a:latin typeface="Arial"/>
                <a:cs typeface="Arial"/>
              </a:rPr>
              <a:t>was really cool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55600" marR="285115" indent="-342900">
              <a:lnSpc>
                <a:spcPct val="80000"/>
              </a:lnSpc>
              <a:spcBef>
                <a:spcPts val="434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i="1" spc="-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touch screen </a:t>
            </a:r>
            <a:r>
              <a:rPr sz="1800" i="1" spc="-5" dirty="0">
                <a:solidFill>
                  <a:srgbClr val="000000"/>
                </a:solidFill>
                <a:latin typeface="Arial"/>
                <a:cs typeface="Arial"/>
              </a:rPr>
              <a:t>was so easy to  use and can do amazing</a:t>
            </a:r>
            <a:r>
              <a:rPr sz="180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Arial"/>
                <a:cs typeface="Arial"/>
              </a:rPr>
              <a:t>things.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…</a:t>
            </a:r>
            <a:endParaRPr sz="1800" dirty="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B812F"/>
                </a:solidFill>
                <a:latin typeface="Arial"/>
                <a:cs typeface="Arial"/>
              </a:rPr>
              <a:t>Negative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8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screen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is easily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scratched.</a:t>
            </a:r>
            <a:endParaRPr sz="1800" dirty="0">
              <a:latin typeface="Arial"/>
              <a:cs typeface="Arial"/>
            </a:endParaRPr>
          </a:p>
          <a:p>
            <a:pPr marL="355600" marR="30480" indent="-342900">
              <a:lnSpc>
                <a:spcPct val="80000"/>
              </a:lnSpc>
              <a:spcBef>
                <a:spcPts val="4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have a lot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difficulty in removing  finger marks from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touch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screen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…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spc="-5" dirty="0">
                <a:solidFill>
                  <a:srgbClr val="000000"/>
                </a:solidFill>
              </a:rPr>
              <a:t>Feature2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FF0000"/>
                </a:solidFill>
              </a:rPr>
              <a:t>voice</a:t>
            </a:r>
            <a:r>
              <a:rPr sz="1800" spc="-1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quality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…</a:t>
            </a:r>
            <a:endParaRPr sz="1800" dirty="0"/>
          </a:p>
          <a:p>
            <a:pPr marL="1255395">
              <a:lnSpc>
                <a:spcPct val="100000"/>
              </a:lnSpc>
              <a:spcBef>
                <a:spcPts val="200"/>
              </a:spcBef>
            </a:pPr>
            <a:r>
              <a:rPr sz="1600" i="1" spc="-5" dirty="0">
                <a:solidFill>
                  <a:srgbClr val="000000"/>
                </a:solidFill>
                <a:latin typeface="Arial"/>
                <a:cs typeface="Arial"/>
              </a:rPr>
              <a:t>Note: </a:t>
            </a:r>
            <a:r>
              <a:rPr sz="1600" i="1" dirty="0">
                <a:solidFill>
                  <a:srgbClr val="000000"/>
                </a:solidFill>
                <a:latin typeface="Arial"/>
                <a:cs typeface="Arial"/>
              </a:rPr>
              <a:t>We </a:t>
            </a:r>
            <a:r>
              <a:rPr sz="1600" i="1" spc="-5" dirty="0">
                <a:solidFill>
                  <a:srgbClr val="000000"/>
                </a:solidFill>
                <a:latin typeface="Arial"/>
                <a:cs typeface="Arial"/>
              </a:rPr>
              <a:t>omit opinion</a:t>
            </a:r>
            <a:r>
              <a:rPr sz="1600" i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0000"/>
                </a:solidFill>
                <a:latin typeface="Arial"/>
                <a:cs typeface="Arial"/>
              </a:rPr>
              <a:t>holders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56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05550"/>
            <a:ext cx="2895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C5F17325-587E-4CFC-8ACD-27E80178251A}" type="slidenum">
              <a:rPr lang="en-US" altLang="en-US">
                <a:solidFill>
                  <a:srgbClr val="B5A788"/>
                </a:solidFill>
              </a:rPr>
              <a:pPr algn="l" eaLnBrk="1" hangingPunct="1"/>
              <a:t>3</a:t>
            </a:fld>
            <a:endParaRPr lang="en-US" altLang="en-US">
              <a:solidFill>
                <a:srgbClr val="B5A78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1" y="333375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Text Classification Applications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1628775"/>
            <a:ext cx="8101012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u="sng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Web pages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Recommending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Yahoo-like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Newsgroup Messages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Recommending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spam filtering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News articles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Personalized newspaper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Email messages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Routing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Prioritizing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Folderizing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spam filtering</a:t>
            </a:r>
          </a:p>
        </p:txBody>
      </p:sp>
    </p:spTree>
    <p:extLst>
      <p:ext uri="{BB962C8B-B14F-4D97-AF65-F5344CB8AC3E}">
        <p14:creationId xmlns:p14="http://schemas.microsoft.com/office/powerpoint/2010/main" val="14206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5707" y="37776"/>
            <a:ext cx="582358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Opinion </a:t>
            </a:r>
            <a:r>
              <a:rPr spc="-25" dirty="0" smtClean="0"/>
              <a:t>Observer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9601200" y="14478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14478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1219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8200" y="1219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00" y="1600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200" y="1600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2200" y="1219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1219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9906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9906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228600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5141" y="1167638"/>
            <a:ext cx="2011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Summary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 reviews 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0115" y="3150362"/>
            <a:ext cx="6838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55" dirty="0">
                <a:latin typeface="Arial"/>
                <a:cs typeface="Arial"/>
              </a:rPr>
              <a:t>V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3116" y="3150362"/>
            <a:ext cx="871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reen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2192" y="3150362"/>
            <a:ext cx="534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98939" y="3150362"/>
            <a:ext cx="866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5" dirty="0">
                <a:latin typeface="Arial"/>
                <a:cs typeface="Arial"/>
              </a:rPr>
              <a:t>Weight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2315" y="3150362"/>
            <a:ext cx="8997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B</a:t>
            </a:r>
            <a:r>
              <a:rPr sz="2000" b="1" spc="-5" dirty="0">
                <a:latin typeface="Arial"/>
                <a:cs typeface="Arial"/>
              </a:rPr>
              <a:t>att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8339" y="704343"/>
            <a:ext cx="322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98040" y="1695005"/>
            <a:ext cx="2727960" cy="135509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>
              <a:spcBef>
                <a:spcPts val="170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Cell Phone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R="5080" algn="r">
              <a:spcBef>
                <a:spcPts val="2140"/>
              </a:spcBef>
            </a:pP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_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52600" y="1981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2600" y="1981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66252" y="3740975"/>
            <a:ext cx="23520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Comparison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 reviews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spcBef>
                <a:spcPts val="144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Cell Phone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52600" y="4724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2600" y="4724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2600" y="53340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2600" y="53340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6200" y="43434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200" y="43434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39200" y="43434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39200" y="43434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82200" y="4267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82200" y="4267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01200" y="41148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01200" y="41148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58200" y="3886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58200" y="3886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15200" y="4267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5200" y="4267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2200" y="3886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72200" y="38862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36576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36576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1800" y="4953000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38800" y="49530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43400" y="4953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53200" y="47244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53200" y="47244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0200" y="45720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0200" y="45720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109153" y="5204015"/>
            <a:ext cx="271716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Cell Phone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R="5080" algn="r">
              <a:spcBef>
                <a:spcPts val="114"/>
              </a:spcBef>
            </a:pP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_</a:t>
            </a:r>
            <a:endParaRPr sz="3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98339" y="3523742"/>
            <a:ext cx="322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81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76867"/>
            <a:ext cx="10515600" cy="710640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SENTIMENT </a:t>
            </a:r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887507"/>
            <a:ext cx="10515600" cy="3496234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en-US" dirty="0"/>
              <a:t>Classify given text on the overall sentiments </a:t>
            </a:r>
            <a:r>
              <a:rPr lang="en-US" dirty="0" smtClean="0"/>
              <a:t>expressed </a:t>
            </a:r>
            <a:r>
              <a:rPr lang="en-US" dirty="0"/>
              <a:t>by the author</a:t>
            </a:r>
          </a:p>
          <a:p>
            <a:pPr marL="273050" indent="-273050"/>
            <a:r>
              <a:rPr lang="en-US" dirty="0"/>
              <a:t>Different levels</a:t>
            </a:r>
          </a:p>
          <a:p>
            <a:pPr marL="639763" lvl="1" indent="-273050"/>
            <a:r>
              <a:rPr lang="en-US" sz="2800" dirty="0"/>
              <a:t>Document</a:t>
            </a:r>
          </a:p>
          <a:p>
            <a:pPr marL="639763" lvl="1" indent="-273050"/>
            <a:r>
              <a:rPr lang="en-US" sz="2800" dirty="0"/>
              <a:t>Sentence</a:t>
            </a:r>
          </a:p>
          <a:p>
            <a:pPr marL="639763" lvl="1" indent="-273050"/>
            <a:r>
              <a:rPr lang="en-US" sz="2800" dirty="0"/>
              <a:t>Feature</a:t>
            </a:r>
          </a:p>
          <a:p>
            <a:pPr marL="273050" indent="-273050"/>
            <a:r>
              <a:rPr lang="en-US" dirty="0"/>
              <a:t>Classification levels</a:t>
            </a:r>
          </a:p>
          <a:p>
            <a:pPr marL="639763" lvl="1" indent="-273050"/>
            <a:r>
              <a:rPr lang="en-US" sz="2800" dirty="0"/>
              <a:t>Binary</a:t>
            </a:r>
          </a:p>
          <a:p>
            <a:pPr marL="639763" lvl="1" indent="-273050"/>
            <a:r>
              <a:rPr lang="en-US" sz="2800" dirty="0"/>
              <a:t>Multi Class</a:t>
            </a:r>
            <a:endParaRPr lang="en-IN" sz="2800" dirty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0FE559F4-3900-42D3-B1D3-722B48D8CDCC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31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9188" y="4396886"/>
            <a:ext cx="10234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</a:rPr>
              <a:t>ubjectivity­-objectivity­-polarity</a:t>
            </a:r>
            <a:r>
              <a:rPr lang="en-US" sz="2400" dirty="0">
                <a:latin typeface="Arial" panose="020B0604020202020204" pitchFamily="34" charset="0"/>
              </a:rPr>
              <a:t>: determine whether a text is subjective or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Positivity-­negativity</a:t>
            </a:r>
            <a:r>
              <a:rPr lang="en-US" sz="2400" dirty="0">
                <a:latin typeface="Arial" panose="020B0604020202020204" pitchFamily="34" charset="0"/>
              </a:rPr>
              <a:t>-</a:t>
            </a:r>
            <a:r>
              <a:rPr lang="en-US" sz="2400" dirty="0" smtClean="0">
                <a:latin typeface="Arial" panose="020B0604020202020204" pitchFamily="34" charset="0"/>
              </a:rPr>
              <a:t>­polarity</a:t>
            </a:r>
            <a:r>
              <a:rPr lang="en-US" sz="2400" dirty="0">
                <a:latin typeface="Arial" panose="020B0604020202020204" pitchFamily="34" charset="0"/>
              </a:rPr>
              <a:t>: determine whether a text is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</a:rPr>
              <a:t>trength </a:t>
            </a:r>
            <a:r>
              <a:rPr lang="en-US" sz="2400" dirty="0">
                <a:latin typeface="Arial" panose="020B0604020202020204" pitchFamily="34" charset="0"/>
              </a:rPr>
              <a:t>of the </a:t>
            </a:r>
            <a:r>
              <a:rPr lang="en-US" sz="2400" dirty="0" smtClean="0">
                <a:latin typeface="Arial" panose="020B0604020202020204" pitchFamily="34" charset="0"/>
              </a:rPr>
              <a:t>positivity-­negativity­-polarity</a:t>
            </a:r>
            <a:r>
              <a:rPr lang="en-US" sz="2400" dirty="0">
                <a:latin typeface="Arial" panose="020B0604020202020204" pitchFamily="34" charset="0"/>
              </a:rPr>
              <a:t>: determine how positive or negative a text is</a:t>
            </a:r>
            <a:endParaRPr lang="en-US" sz="2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643404"/>
          </a:xfrm>
        </p:spPr>
        <p:txBody>
          <a:bodyPr anchor="b">
            <a:normAutofit/>
          </a:bodyPr>
          <a:lstStyle/>
          <a:p>
            <a:r>
              <a:rPr lang="en-US" sz="4000" dirty="0"/>
              <a:t>DOCUMENT LEVEL SENTIMENT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1235962"/>
            <a:ext cx="10515600" cy="5366544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en-US" dirty="0"/>
              <a:t>Documents can be reviews, blog posts, .. </a:t>
            </a:r>
          </a:p>
          <a:p>
            <a:pPr marL="273050" indent="-273050"/>
            <a:r>
              <a:rPr lang="en-US" dirty="0"/>
              <a:t>Assumption:</a:t>
            </a:r>
          </a:p>
          <a:p>
            <a:pPr marL="639763" lvl="1" indent="-273050"/>
            <a:r>
              <a:rPr lang="en-US" sz="2800" dirty="0"/>
              <a:t>Each document focuses on single object.</a:t>
            </a:r>
          </a:p>
          <a:p>
            <a:pPr marL="639763" lvl="1" indent="-273050"/>
            <a:r>
              <a:rPr lang="en-US" sz="2800" dirty="0"/>
              <a:t>Only single opinion holder.</a:t>
            </a:r>
          </a:p>
          <a:p>
            <a:pPr marL="273050" indent="-273050"/>
            <a:r>
              <a:rPr lang="en-US" dirty="0"/>
              <a:t>Task : determine the overall sentiment orientation of the document</a:t>
            </a:r>
            <a:r>
              <a:rPr lang="en-US" dirty="0" smtClean="0"/>
              <a:t>.</a:t>
            </a:r>
          </a:p>
          <a:p>
            <a:pPr marL="282575" indent="-269875">
              <a:spcBef>
                <a:spcPts val="770"/>
              </a:spcBef>
              <a:buClr>
                <a:srgbClr val="CC9900"/>
              </a:buClr>
              <a:buSzPct val="64285"/>
              <a:tabLst>
                <a:tab pos="355600" algn="l"/>
              </a:tabLst>
            </a:pPr>
            <a:r>
              <a:rPr lang="en-US" dirty="0"/>
              <a:t>It is basically a text classification problem</a:t>
            </a:r>
          </a:p>
          <a:p>
            <a:pPr indent="-215900">
              <a:spcBef>
                <a:spcPts val="670"/>
              </a:spcBef>
              <a:buClr>
                <a:srgbClr val="CC9900"/>
              </a:buClr>
              <a:buSzPct val="64285"/>
              <a:tabLst>
                <a:tab pos="355600" algn="l"/>
              </a:tabLst>
            </a:pPr>
            <a:r>
              <a:rPr lang="en-US" dirty="0"/>
              <a:t>But different from topic-based text classification.</a:t>
            </a:r>
          </a:p>
          <a:p>
            <a:pPr marL="699770" marR="5080" lvl="1" indent="-342900">
              <a:spcBef>
                <a:spcPts val="590"/>
              </a:spcBef>
              <a:buClr>
                <a:srgbClr val="3B812F"/>
              </a:buClr>
              <a:buSzPct val="60416"/>
              <a:tabLst>
                <a:tab pos="682625" algn="l"/>
              </a:tabLst>
            </a:pPr>
            <a:r>
              <a:rPr lang="en-US" sz="2800" dirty="0"/>
              <a:t>In topic-based text classification (e.g., computer, sport,  science), topic words are important.</a:t>
            </a:r>
          </a:p>
          <a:p>
            <a:pPr marL="699770" marR="815975" lvl="1" indent="-342900" algn="just">
              <a:spcBef>
                <a:spcPts val="575"/>
              </a:spcBef>
              <a:buClr>
                <a:srgbClr val="3B812F"/>
              </a:buClr>
              <a:buSzPct val="60416"/>
              <a:tabLst>
                <a:tab pos="682625" algn="l"/>
              </a:tabLst>
            </a:pPr>
            <a:r>
              <a:rPr lang="en-US" sz="2800" dirty="0"/>
              <a:t>But in sentiment classification, opinion/sentiment  words are more important, e.g., great, excellent,  horrible, bad, worst, etc.</a:t>
            </a:r>
          </a:p>
          <a:p>
            <a:pPr marL="273050" indent="-273050"/>
            <a:endParaRPr lang="en-IN" dirty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981458B9-59D1-43DC-9631-53B7C7080270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32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1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957279"/>
            <a:ext cx="10515600" cy="66871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FEATURE LEVEL SENTIMENT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3711388"/>
            <a:ext cx="10515600" cy="2963115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en-US" dirty="0"/>
              <a:t>Task 1: identify and extract object features</a:t>
            </a:r>
          </a:p>
          <a:p>
            <a:pPr marL="273050" indent="-273050"/>
            <a:r>
              <a:rPr lang="en-US" dirty="0"/>
              <a:t>Task 2: determine polarity of opinions on features</a:t>
            </a:r>
          </a:p>
          <a:p>
            <a:pPr marL="273050" indent="-273050"/>
            <a:r>
              <a:rPr lang="en-US" dirty="0"/>
              <a:t>Task 3: group same features</a:t>
            </a:r>
          </a:p>
          <a:p>
            <a:pPr marL="273050" indent="-273050"/>
            <a:r>
              <a:rPr lang="en-US" dirty="0"/>
              <a:t>Task 4: summarization</a:t>
            </a:r>
          </a:p>
          <a:p>
            <a:pPr marL="273050" indent="-273050"/>
            <a:endParaRPr lang="en-US" dirty="0"/>
          </a:p>
          <a:p>
            <a:pPr marL="273050" indent="-273050"/>
            <a:r>
              <a:rPr lang="en-US" dirty="0"/>
              <a:t>Ex. This mobile has </a:t>
            </a:r>
            <a:r>
              <a:rPr lang="en-US" i="1" dirty="0">
                <a:solidFill>
                  <a:srgbClr val="92D050"/>
                </a:solidFill>
              </a:rPr>
              <a:t>good</a:t>
            </a:r>
            <a:r>
              <a:rPr lang="en-US" dirty="0"/>
              <a:t> </a:t>
            </a:r>
            <a:r>
              <a:rPr lang="en-US" u="sng" dirty="0"/>
              <a:t>camera</a:t>
            </a:r>
            <a:r>
              <a:rPr lang="en-US" dirty="0"/>
              <a:t> but </a:t>
            </a:r>
            <a:r>
              <a:rPr lang="en-US" i="1" dirty="0">
                <a:solidFill>
                  <a:srgbClr val="FF0000"/>
                </a:solidFill>
              </a:rPr>
              <a:t>poor</a:t>
            </a:r>
            <a:r>
              <a:rPr lang="en-US" dirty="0"/>
              <a:t> </a:t>
            </a:r>
            <a:r>
              <a:rPr lang="en-US" u="sng" dirty="0"/>
              <a:t>battery life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B4D16F1E-BDEA-4C5D-BBE0-1E8B25158D29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33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33303"/>
            <a:ext cx="10515600" cy="62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SENTENCE LEVEL SENTIMENT CLASSIFICATION</a:t>
            </a:r>
            <a:endParaRPr lang="en-IN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817352"/>
            <a:ext cx="10515600" cy="208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/>
            <a:r>
              <a:rPr lang="en-US" dirty="0" smtClean="0"/>
              <a:t>Considers each sentence as a separate unit.</a:t>
            </a:r>
          </a:p>
          <a:p>
            <a:pPr marL="273050" indent="-273050"/>
            <a:r>
              <a:rPr lang="en-US" i="1" dirty="0" smtClean="0"/>
              <a:t>Assumption</a:t>
            </a:r>
            <a:r>
              <a:rPr lang="en-US" dirty="0" smtClean="0"/>
              <a:t> : sentence contain only one opinion.</a:t>
            </a:r>
          </a:p>
          <a:p>
            <a:pPr marL="273050" indent="-273050"/>
            <a:r>
              <a:rPr lang="en-US" i="1" dirty="0" smtClean="0"/>
              <a:t>Task 1</a:t>
            </a:r>
            <a:r>
              <a:rPr lang="en-US" dirty="0" smtClean="0"/>
              <a:t>: identify if sentence is subjective or objective</a:t>
            </a:r>
          </a:p>
          <a:p>
            <a:pPr marL="273050" indent="-273050"/>
            <a:r>
              <a:rPr lang="en-US" i="1" dirty="0" smtClean="0"/>
              <a:t>Task 2</a:t>
            </a:r>
            <a:r>
              <a:rPr lang="en-US" dirty="0" smtClean="0"/>
              <a:t>: identify polarity of sentence.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1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5B55-219E-477B-AF11-6153B02E90C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r>
              <a:rPr lang="en-US"/>
              <a:t>APPROACHES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/>
            <a:r>
              <a:rPr lang="en-US" dirty="0"/>
              <a:t>Prior Learning</a:t>
            </a:r>
          </a:p>
          <a:p>
            <a:pPr marL="273050" indent="-273050"/>
            <a:r>
              <a:rPr lang="en-US" dirty="0"/>
              <a:t>Subjective Lexicon</a:t>
            </a:r>
          </a:p>
          <a:p>
            <a:pPr marL="273050" indent="-273050"/>
            <a:r>
              <a:rPr lang="en-US" dirty="0" smtClean="0"/>
              <a:t>Supervised/Unsupervised </a:t>
            </a:r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ADD6556F-E952-43D4-9879-6E180E576A62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34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FB78-6729-439F-BE68-5B898A5F7FA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403412"/>
            <a:ext cx="10515600" cy="709053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PRIOR </a:t>
            </a:r>
            <a:r>
              <a:rPr lang="en-US" dirty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76835" y="1112465"/>
            <a:ext cx="10515600" cy="5449700"/>
          </a:xfrm>
        </p:spPr>
        <p:txBody>
          <a:bodyPr>
            <a:normAutofit/>
          </a:bodyPr>
          <a:lstStyle/>
          <a:p>
            <a:pPr marL="273050" indent="-273050"/>
            <a:r>
              <a:rPr lang="en-US" dirty="0"/>
              <a:t>Utilize available pre-annotated data</a:t>
            </a:r>
          </a:p>
          <a:p>
            <a:pPr marL="639763" lvl="1" indent="-273050"/>
            <a:r>
              <a:rPr lang="en-US" sz="2800" dirty="0"/>
              <a:t>Amazon Product Review (star rated)</a:t>
            </a:r>
          </a:p>
          <a:p>
            <a:pPr marL="639763" lvl="1" indent="-273050"/>
            <a:r>
              <a:rPr lang="en-US" sz="2800" dirty="0"/>
              <a:t>Twitter Dataset(s)</a:t>
            </a:r>
          </a:p>
          <a:p>
            <a:pPr marL="639763" lvl="1" indent="-273050"/>
            <a:r>
              <a:rPr lang="en-US" sz="2800" dirty="0"/>
              <a:t>IMDb movie reviews (star rated)</a:t>
            </a:r>
          </a:p>
          <a:p>
            <a:pPr marL="273050" indent="-273050"/>
            <a:r>
              <a:rPr lang="en-US" dirty="0"/>
              <a:t>Learn keywords, N-Gram with </a:t>
            </a:r>
            <a:r>
              <a:rPr lang="en-US" dirty="0" smtClean="0"/>
              <a:t>polarity</a:t>
            </a:r>
          </a:p>
          <a:p>
            <a:pPr marL="273050" indent="-273050"/>
            <a:r>
              <a:rPr lang="en-US" dirty="0"/>
              <a:t>N-GRAM BASED </a:t>
            </a:r>
            <a:r>
              <a:rPr lang="en-US" dirty="0" smtClean="0"/>
              <a:t>CLASSIFICATION</a:t>
            </a:r>
          </a:p>
          <a:p>
            <a:pPr marL="730250" lvl="1" indent="-273050"/>
            <a:r>
              <a:rPr lang="en-US" dirty="0"/>
              <a:t>Learn N-Grams (frequencies) from pre-annotated training data.</a:t>
            </a:r>
          </a:p>
          <a:p>
            <a:pPr marL="730250" lvl="1" indent="-273050"/>
            <a:r>
              <a:rPr lang="en-US" dirty="0"/>
              <a:t>Use this model to classify new incoming sample.</a:t>
            </a:r>
          </a:p>
          <a:p>
            <a:pPr marL="730250" lvl="1" indent="-273050"/>
            <a:r>
              <a:rPr lang="en-US" dirty="0"/>
              <a:t>Classification can be done using</a:t>
            </a:r>
          </a:p>
          <a:p>
            <a:pPr marL="1096963" lvl="2" indent="-273050"/>
            <a:r>
              <a:rPr lang="en-US" dirty="0"/>
              <a:t>Counting method</a:t>
            </a:r>
          </a:p>
          <a:p>
            <a:pPr marL="1096963" lvl="2" indent="-273050"/>
            <a:r>
              <a:rPr lang="en-US" dirty="0"/>
              <a:t>Scoring function(s)</a:t>
            </a:r>
            <a:endParaRPr lang="en-IN" dirty="0"/>
          </a:p>
          <a:p>
            <a:pPr marL="273050" indent="-273050"/>
            <a:endParaRPr lang="en-US" dirty="0"/>
          </a:p>
          <a:p>
            <a:pPr marL="273050" indent="-273050"/>
            <a:endParaRPr lang="en-US" dirty="0"/>
          </a:p>
          <a:p>
            <a:pPr marL="273050" indent="-273050">
              <a:buNone/>
            </a:pPr>
            <a:endParaRPr lang="en-IN" dirty="0"/>
          </a:p>
        </p:txBody>
      </p:sp>
      <p:sp>
        <p:nvSpPr>
          <p:cNvPr id="29701" name="Slide Number Placeholder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55B98B64-F954-4736-98BF-E200568E3A50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35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02BE3-349F-4E3B-8DC8-EA7A289E58A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r>
              <a:rPr lang="en-US"/>
              <a:t>PART-OF-SPEECH BASED PATTERNS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/>
            <a:r>
              <a:rPr lang="en-US"/>
              <a:t>Extract POS patterns from training data.</a:t>
            </a:r>
          </a:p>
          <a:p>
            <a:pPr marL="273050" indent="-273050"/>
            <a:r>
              <a:rPr lang="en-US"/>
              <a:t>Usually used for subjective vs objective classification.</a:t>
            </a:r>
          </a:p>
          <a:p>
            <a:pPr marL="273050" indent="-273050"/>
            <a:r>
              <a:rPr lang="en-US"/>
              <a:t>Adjectives and Adverbs contain sentiments</a:t>
            </a:r>
          </a:p>
          <a:p>
            <a:pPr marL="273050" indent="-273050"/>
            <a:r>
              <a:rPr lang="en-US"/>
              <a:t>Example patterns </a:t>
            </a:r>
          </a:p>
          <a:p>
            <a:pPr marL="639763" lvl="1" indent="-273050"/>
            <a:r>
              <a:rPr lang="en-US" sz="2800"/>
              <a:t>*-JJ-NN : trigram pattern</a:t>
            </a:r>
          </a:p>
          <a:p>
            <a:pPr marL="639763" lvl="1" indent="-273050"/>
            <a:r>
              <a:rPr lang="en-US" sz="2800"/>
              <a:t>JJ-NNP : bigram pattern</a:t>
            </a:r>
          </a:p>
          <a:p>
            <a:pPr marL="639763" lvl="1" indent="-273050"/>
            <a:r>
              <a:rPr lang="en-US" sz="2800"/>
              <a:t>*-JJ : bigram pattern</a:t>
            </a:r>
            <a:endParaRPr lang="en-IN" sz="280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61DF2601-5ACD-44BB-9BA0-14F4D004F381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36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FD78-7EAE-4F4B-B8EE-A7C28CB3EE4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r>
              <a:rPr lang="en-US"/>
              <a:t>SUBJECTIVE LEXICON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/>
            <a:r>
              <a:rPr lang="en-US"/>
              <a:t>Heuristic or Hand Made</a:t>
            </a:r>
          </a:p>
          <a:p>
            <a:pPr marL="273050" indent="-273050"/>
            <a:r>
              <a:rPr lang="en-US"/>
              <a:t>Can be General or Domain Specific</a:t>
            </a:r>
          </a:p>
          <a:p>
            <a:pPr marL="273050" indent="-273050"/>
            <a:r>
              <a:rPr lang="en-US"/>
              <a:t>Difficult to Create</a:t>
            </a:r>
          </a:p>
          <a:p>
            <a:pPr marL="273050" indent="-273050"/>
            <a:r>
              <a:rPr lang="en-US"/>
              <a:t>Sample Lexicons</a:t>
            </a:r>
          </a:p>
          <a:p>
            <a:pPr marL="639763" lvl="1" indent="-273050"/>
            <a:r>
              <a:rPr lang="en-US" sz="2800"/>
              <a:t>General Inquirer (1966)</a:t>
            </a:r>
          </a:p>
          <a:p>
            <a:pPr marL="639763" lvl="1" indent="-273050"/>
            <a:r>
              <a:rPr lang="en-US" sz="2800"/>
              <a:t>Dictionary of Affective Language</a:t>
            </a:r>
          </a:p>
          <a:p>
            <a:pPr marL="639763" lvl="1" indent="-273050"/>
            <a:r>
              <a:rPr lang="en-US" sz="2800"/>
              <a:t>SentiWordNet (2006)</a:t>
            </a:r>
          </a:p>
          <a:p>
            <a:pPr marL="639763" lvl="1" indent="-273050"/>
            <a:endParaRPr lang="en-IN" sz="2800"/>
          </a:p>
        </p:txBody>
      </p:sp>
      <p:sp>
        <p:nvSpPr>
          <p:cNvPr id="33797" name="Slide Number Placeholder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501C67D2-EF34-4882-9E11-CAD8225FCA5F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37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995212" cy="61651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Lexicons for Sentiment and Subjectivity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8460"/>
            <a:ext cx="11223812" cy="565094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990099"/>
                </a:solidFill>
              </a:rPr>
              <a:t>Find</a:t>
            </a:r>
            <a:r>
              <a:rPr lang="en-US" altLang="en-US" dirty="0" smtClean="0"/>
              <a:t> </a:t>
            </a:r>
            <a:r>
              <a:rPr lang="en-US" altLang="en-US" dirty="0"/>
              <a:t>relevant words, phrases, patterns that can be used to express subjectivity</a:t>
            </a:r>
          </a:p>
          <a:p>
            <a:r>
              <a:rPr lang="en-US" altLang="en-US" dirty="0">
                <a:solidFill>
                  <a:srgbClr val="990099"/>
                </a:solidFill>
              </a:rPr>
              <a:t>Determine</a:t>
            </a:r>
            <a:r>
              <a:rPr lang="en-US" altLang="en-US" dirty="0"/>
              <a:t> the polarity of subjective expressions</a:t>
            </a:r>
          </a:p>
          <a:p>
            <a:r>
              <a:rPr lang="en-US" altLang="en-US" dirty="0" smtClean="0"/>
              <a:t>Words</a:t>
            </a:r>
          </a:p>
          <a:p>
            <a:r>
              <a:rPr lang="en-US" altLang="en-US" dirty="0" smtClean="0">
                <a:solidFill>
                  <a:srgbClr val="008000"/>
                </a:solidFill>
              </a:rPr>
              <a:t>Adjectives</a:t>
            </a:r>
            <a:endParaRPr lang="en-US" altLang="en-US" sz="1800" dirty="0">
              <a:solidFill>
                <a:srgbClr val="990099"/>
              </a:solidFill>
            </a:endParaRPr>
          </a:p>
          <a:p>
            <a:pPr lvl="1"/>
            <a:r>
              <a:rPr lang="en-US" altLang="en-US" dirty="0" smtClean="0"/>
              <a:t>Positive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honest important mature large </a:t>
            </a:r>
            <a:r>
              <a:rPr lang="en-US" altLang="en-US" dirty="0" smtClean="0">
                <a:solidFill>
                  <a:srgbClr val="0000FF"/>
                </a:solidFill>
              </a:rPr>
              <a:t>patient</a:t>
            </a:r>
          </a:p>
          <a:p>
            <a:pPr lvl="2"/>
            <a:r>
              <a:rPr lang="de-DE" altLang="en-US" dirty="0" smtClean="0"/>
              <a:t>Ron </a:t>
            </a:r>
            <a:r>
              <a:rPr lang="de-DE" altLang="en-US" dirty="0"/>
              <a:t>Paul is the only </a:t>
            </a:r>
            <a:r>
              <a:rPr lang="de-DE" altLang="en-US" dirty="0">
                <a:solidFill>
                  <a:srgbClr val="0000FF"/>
                </a:solidFill>
              </a:rPr>
              <a:t>honest</a:t>
            </a:r>
            <a:r>
              <a:rPr lang="de-DE" altLang="en-US" dirty="0"/>
              <a:t> man in Washington. </a:t>
            </a:r>
          </a:p>
          <a:p>
            <a:pPr lvl="2"/>
            <a:r>
              <a:rPr lang="de-DE" altLang="en-US" dirty="0"/>
              <a:t>Kitchell’s writing is unbelievably </a:t>
            </a:r>
            <a:r>
              <a:rPr lang="de-DE" altLang="en-US" dirty="0">
                <a:solidFill>
                  <a:srgbClr val="0000FF"/>
                </a:solidFill>
              </a:rPr>
              <a:t>mature</a:t>
            </a:r>
            <a:r>
              <a:rPr lang="de-DE" altLang="en-US" dirty="0"/>
              <a:t> and is only likely to get better. </a:t>
            </a:r>
          </a:p>
          <a:p>
            <a:pPr lvl="2"/>
            <a:r>
              <a:rPr lang="de-DE" altLang="en-US" dirty="0"/>
              <a:t>To humour me my </a:t>
            </a:r>
            <a:r>
              <a:rPr lang="de-DE" altLang="en-US" dirty="0">
                <a:solidFill>
                  <a:srgbClr val="0000FF"/>
                </a:solidFill>
              </a:rPr>
              <a:t>patient</a:t>
            </a:r>
            <a:r>
              <a:rPr lang="de-DE" altLang="en-US" dirty="0"/>
              <a:t> father agrees yet again to my choice of film </a:t>
            </a:r>
            <a:endParaRPr lang="en-US" altLang="en-US" dirty="0">
              <a:solidFill>
                <a:srgbClr val="008000"/>
              </a:solidFill>
            </a:endParaRPr>
          </a:p>
          <a:p>
            <a:pPr lvl="1"/>
            <a:r>
              <a:rPr lang="en-US" altLang="en-US" dirty="0" smtClean="0"/>
              <a:t>Negative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harmful hypocritical inefficient insecure</a:t>
            </a:r>
          </a:p>
          <a:p>
            <a:pPr lvl="2"/>
            <a:r>
              <a:rPr lang="de-DE" altLang="en-US" dirty="0"/>
              <a:t>It was a macabre and </a:t>
            </a:r>
            <a:r>
              <a:rPr lang="de-DE" altLang="en-US" dirty="0">
                <a:solidFill>
                  <a:srgbClr val="FF0000"/>
                </a:solidFill>
              </a:rPr>
              <a:t>hypocritical</a:t>
            </a:r>
            <a:r>
              <a:rPr lang="de-DE" altLang="en-US" dirty="0"/>
              <a:t> circus. </a:t>
            </a:r>
          </a:p>
          <a:p>
            <a:pPr lvl="2"/>
            <a:r>
              <a:rPr lang="de-DE" altLang="en-US" dirty="0"/>
              <a:t>Why are they being so </a:t>
            </a:r>
            <a:r>
              <a:rPr lang="de-DE" altLang="en-US" dirty="0">
                <a:solidFill>
                  <a:srgbClr val="FF0000"/>
                </a:solidFill>
              </a:rPr>
              <a:t>inefficient</a:t>
            </a:r>
            <a:r>
              <a:rPr lang="de-DE" altLang="en-US" dirty="0"/>
              <a:t> </a:t>
            </a:r>
            <a:r>
              <a:rPr lang="de-DE" altLang="en-US" dirty="0" smtClean="0"/>
              <a:t>?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Subjective (but not positive or negative sentiment)</a:t>
            </a:r>
            <a:r>
              <a:rPr lang="en-US" altLang="en-US" dirty="0">
                <a:solidFill>
                  <a:srgbClr val="0000FF"/>
                </a:solidFill>
              </a:rPr>
              <a:t>: </a:t>
            </a:r>
            <a:r>
              <a:rPr lang="en-US" altLang="en-US" dirty="0">
                <a:solidFill>
                  <a:srgbClr val="990099"/>
                </a:solidFill>
              </a:rPr>
              <a:t>curious, peculiar, odd, likely, probable</a:t>
            </a:r>
          </a:p>
          <a:p>
            <a:pPr lvl="2"/>
            <a:r>
              <a:rPr lang="de-DE" altLang="en-US" dirty="0"/>
              <a:t>He spoke of Sue as his </a:t>
            </a:r>
            <a:r>
              <a:rPr lang="de-DE" altLang="en-US" dirty="0">
                <a:solidFill>
                  <a:srgbClr val="990099"/>
                </a:solidFill>
              </a:rPr>
              <a:t>probable </a:t>
            </a:r>
            <a:r>
              <a:rPr lang="de-DE" altLang="en-US" dirty="0"/>
              <a:t>successor.</a:t>
            </a:r>
          </a:p>
          <a:p>
            <a:pPr lvl="2"/>
            <a:r>
              <a:rPr lang="en-US" altLang="en-US" dirty="0"/>
              <a:t>The two species are </a:t>
            </a:r>
            <a:r>
              <a:rPr lang="en-US" altLang="en-US" dirty="0">
                <a:solidFill>
                  <a:srgbClr val="990099"/>
                </a:solidFill>
              </a:rPr>
              <a:t>likely</a:t>
            </a:r>
            <a:r>
              <a:rPr lang="en-US" altLang="en-US" dirty="0"/>
              <a:t> to flower at different times.</a:t>
            </a:r>
            <a:endParaRPr lang="de-DE" alt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990099"/>
                </a:solidFill>
              </a:rPr>
              <a:t>Other parts of speech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Verbs</a:t>
            </a:r>
            <a:endParaRPr lang="en-US" altLang="en-US" dirty="0"/>
          </a:p>
          <a:p>
            <a:pPr lvl="2"/>
            <a:r>
              <a:rPr lang="en-US" altLang="en-US" dirty="0"/>
              <a:t>positive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praise, love</a:t>
            </a:r>
          </a:p>
          <a:p>
            <a:pPr lvl="2"/>
            <a:r>
              <a:rPr lang="en-US" altLang="en-US" dirty="0"/>
              <a:t>negative</a:t>
            </a:r>
            <a:r>
              <a:rPr lang="en-US" altLang="en-US" b="1" dirty="0"/>
              <a:t>: </a:t>
            </a:r>
            <a:r>
              <a:rPr lang="en-US" altLang="en-US" b="1" dirty="0">
                <a:solidFill>
                  <a:srgbClr val="FF0000"/>
                </a:solidFill>
              </a:rPr>
              <a:t>blame, criticize</a:t>
            </a:r>
          </a:p>
          <a:p>
            <a:pPr lvl="2"/>
            <a:r>
              <a:rPr lang="en-US" altLang="en-US" dirty="0"/>
              <a:t>subjective</a:t>
            </a:r>
            <a:r>
              <a:rPr lang="en-US" altLang="en-US" b="1" dirty="0">
                <a:solidFill>
                  <a:srgbClr val="FF0000"/>
                </a:solidFill>
              </a:rPr>
              <a:t>: </a:t>
            </a:r>
            <a:r>
              <a:rPr lang="en-US" altLang="en-US" b="1" dirty="0">
                <a:solidFill>
                  <a:srgbClr val="008000"/>
                </a:solidFill>
              </a:rPr>
              <a:t>predict</a:t>
            </a:r>
          </a:p>
          <a:p>
            <a:pPr lvl="1"/>
            <a:r>
              <a:rPr lang="en-US" altLang="en-US" dirty="0"/>
              <a:t>Nouns</a:t>
            </a:r>
          </a:p>
          <a:p>
            <a:pPr lvl="2"/>
            <a:r>
              <a:rPr lang="en-US" altLang="en-US" dirty="0"/>
              <a:t>positive</a:t>
            </a:r>
            <a:r>
              <a:rPr lang="en-US" altLang="en-US" b="1" dirty="0"/>
              <a:t>: </a:t>
            </a:r>
            <a:r>
              <a:rPr lang="en-US" altLang="en-US" b="1" dirty="0">
                <a:solidFill>
                  <a:srgbClr val="0000FF"/>
                </a:solidFill>
              </a:rPr>
              <a:t>pleasure, enjoyment</a:t>
            </a:r>
          </a:p>
          <a:p>
            <a:pPr lvl="2"/>
            <a:r>
              <a:rPr lang="en-US" altLang="en-US" dirty="0"/>
              <a:t>negative</a:t>
            </a:r>
            <a:r>
              <a:rPr lang="en-US" altLang="en-US" b="1" dirty="0"/>
              <a:t>: </a:t>
            </a:r>
            <a:r>
              <a:rPr lang="en-US" altLang="en-US" b="1" dirty="0">
                <a:solidFill>
                  <a:srgbClr val="FF0000"/>
                </a:solidFill>
              </a:rPr>
              <a:t>pain, criticism</a:t>
            </a:r>
          </a:p>
          <a:p>
            <a:pPr lvl="2"/>
            <a:r>
              <a:rPr lang="en-US" altLang="en-US" dirty="0"/>
              <a:t>subjective</a:t>
            </a:r>
            <a:r>
              <a:rPr lang="en-US" altLang="en-US" b="1" dirty="0"/>
              <a:t>: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prediction, feeling</a:t>
            </a:r>
          </a:p>
          <a:p>
            <a:r>
              <a:rPr lang="en-US" altLang="en-US" dirty="0">
                <a:solidFill>
                  <a:srgbClr val="990099"/>
                </a:solidFill>
              </a:rPr>
              <a:t>Phrases containing adjectives and </a:t>
            </a:r>
            <a:r>
              <a:rPr lang="en-US" altLang="en-US" dirty="0" smtClean="0">
                <a:solidFill>
                  <a:srgbClr val="990099"/>
                </a:solidFill>
              </a:rPr>
              <a:t>adverbs</a:t>
            </a:r>
            <a:endParaRPr lang="en-US" altLang="en-US" sz="1800" dirty="0">
              <a:solidFill>
                <a:srgbClr val="990099"/>
              </a:solidFill>
            </a:endParaRPr>
          </a:p>
          <a:p>
            <a:pPr lvl="1"/>
            <a:r>
              <a:rPr lang="en-US" altLang="en-US" dirty="0"/>
              <a:t>positive: </a:t>
            </a:r>
            <a:r>
              <a:rPr lang="en-US" altLang="en-US" dirty="0">
                <a:solidFill>
                  <a:srgbClr val="0000FF"/>
                </a:solidFill>
              </a:rPr>
              <a:t>high intelligence, low cost</a:t>
            </a:r>
          </a:p>
          <a:p>
            <a:pPr lvl="1"/>
            <a:r>
              <a:rPr lang="en-US" altLang="en-US" dirty="0"/>
              <a:t>negative: </a:t>
            </a:r>
            <a:r>
              <a:rPr lang="en-US" altLang="en-US" dirty="0">
                <a:solidFill>
                  <a:srgbClr val="FF0000"/>
                </a:solidFill>
              </a:rPr>
              <a:t>little variation, many </a:t>
            </a:r>
            <a:r>
              <a:rPr lang="en-US" altLang="en-US" dirty="0" smtClean="0">
                <a:solidFill>
                  <a:srgbClr val="FF0000"/>
                </a:solidFill>
              </a:rPr>
              <a:t>troubles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2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66988" y="26035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Text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Classification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Applications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03350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Web pages organized into category hierarchies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Journal articles indexed by subject categories (e.g., the Library of Congress, MEDLINE,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Responses to Census Bureau occupations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Patents archived using </a:t>
            </a:r>
            <a:r>
              <a:rPr lang="en-US" altLang="en-US" i="1" dirty="0"/>
              <a:t>International Patent Classification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Patient records coded using international insurance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E-mail message filtering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News events tracked and filtered by topics</a:t>
            </a:r>
          </a:p>
        </p:txBody>
      </p:sp>
    </p:spTree>
    <p:extLst>
      <p:ext uri="{BB962C8B-B14F-4D97-AF65-F5344CB8AC3E}">
        <p14:creationId xmlns:p14="http://schemas.microsoft.com/office/powerpoint/2010/main" val="174867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31576"/>
            <a:ext cx="10515600" cy="698501"/>
          </a:xfrm>
        </p:spPr>
        <p:txBody>
          <a:bodyPr anchor="b">
            <a:normAutofit/>
          </a:bodyPr>
          <a:lstStyle/>
          <a:p>
            <a:r>
              <a:rPr lang="en-US" sz="4000" dirty="0"/>
              <a:t>GENERAL INQUIRER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44071" y="824659"/>
            <a:ext cx="10515600" cy="2018273"/>
          </a:xfrm>
        </p:spPr>
        <p:txBody>
          <a:bodyPr>
            <a:normAutofit fontScale="92500" lnSpcReduction="20000"/>
          </a:bodyPr>
          <a:lstStyle/>
          <a:p>
            <a:pPr marL="273050" indent="-273050"/>
            <a:r>
              <a:rPr lang="en-US" dirty="0"/>
              <a:t>Positive and Negative connotations.</a:t>
            </a:r>
          </a:p>
          <a:p>
            <a:pPr marL="273050" indent="-273050"/>
            <a:r>
              <a:rPr lang="en-US" dirty="0"/>
              <a:t>List of words manually created.</a:t>
            </a:r>
          </a:p>
          <a:p>
            <a:pPr marL="639763" lvl="1" indent="-273050"/>
            <a:r>
              <a:rPr lang="en-US" sz="2800" dirty="0"/>
              <a:t>1915 Positive Words</a:t>
            </a:r>
          </a:p>
          <a:p>
            <a:pPr marL="639763" lvl="1" indent="-273050"/>
            <a:r>
              <a:rPr lang="en-US" sz="2800" dirty="0"/>
              <a:t>2291 Negative Words</a:t>
            </a:r>
          </a:p>
          <a:p>
            <a:pPr marL="273050" indent="-273050"/>
            <a:r>
              <a:rPr lang="en-US" dirty="0"/>
              <a:t>http://wjh.harvard.edu/~inquirer</a:t>
            </a:r>
            <a:endParaRPr lang="en-IN" dirty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7BD83336-C20E-4521-9E75-A395E9AB7477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40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4071" y="2842932"/>
            <a:ext cx="10515600" cy="619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DICTIONARY OF AFFECTIVE LANGUAGE </a:t>
            </a:r>
            <a:endParaRPr lang="en-IN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436842"/>
            <a:ext cx="10515600" cy="3284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/>
            <a:r>
              <a:rPr lang="en-US" dirty="0" smtClean="0"/>
              <a:t>9000 Words with Part-of-speech information</a:t>
            </a:r>
          </a:p>
          <a:p>
            <a:pPr marL="273050" indent="-273050"/>
            <a:r>
              <a:rPr lang="en-US" dirty="0" smtClean="0"/>
              <a:t>Each word has a valance score range 1 – 3.</a:t>
            </a:r>
          </a:p>
          <a:p>
            <a:pPr marL="639763" lvl="1" indent="-273050"/>
            <a:r>
              <a:rPr lang="en-US" sz="2800" dirty="0" smtClean="0"/>
              <a:t>1 for Negative</a:t>
            </a:r>
          </a:p>
          <a:p>
            <a:pPr marL="639763" lvl="1" indent="-273050"/>
            <a:r>
              <a:rPr lang="en-US" sz="2800" dirty="0" smtClean="0"/>
              <a:t>3 for Positive</a:t>
            </a:r>
          </a:p>
          <a:p>
            <a:pPr marL="273050" indent="-273050"/>
            <a:r>
              <a:rPr lang="en-US" dirty="0" smtClean="0"/>
              <a:t>App</a:t>
            </a:r>
          </a:p>
          <a:p>
            <a:pPr marL="639763" lvl="1" indent="-273050"/>
            <a:r>
              <a:rPr lang="en-IN" sz="2800" dirty="0" smtClean="0">
                <a:hlinkClick r:id="rId2"/>
              </a:rPr>
              <a:t>http://sail.usc.edu/~kazemzad/emotion_in_text_cgi/DAL_app/index.php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8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F4740-E9FF-411E-9003-F3ABF350F47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SENTIWORDNET </a:t>
            </a:r>
            <a:r>
              <a:rPr lang="en-US" dirty="0">
                <a:hlinkClick r:id="rId2"/>
              </a:rPr>
              <a:t>http://sentiwordnet.isti.cnr.it/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/>
            <a:r>
              <a:rPr lang="en-US" dirty="0" err="1"/>
              <a:t>Approx</a:t>
            </a:r>
            <a:r>
              <a:rPr lang="en-US" dirty="0"/>
              <a:t> 1.7 Million words</a:t>
            </a:r>
          </a:p>
          <a:p>
            <a:pPr marL="273050" indent="-273050"/>
            <a:r>
              <a:rPr lang="en-US" dirty="0"/>
              <a:t>Using WordNet and Ternary Classifier.</a:t>
            </a:r>
          </a:p>
          <a:p>
            <a:pPr marL="273050" indent="-273050"/>
            <a:r>
              <a:rPr lang="en-US" dirty="0"/>
              <a:t>Classifier is based on Bag-of-</a:t>
            </a:r>
            <a:r>
              <a:rPr lang="en-US" dirty="0" err="1"/>
              <a:t>Synset</a:t>
            </a:r>
            <a:r>
              <a:rPr lang="en-US" dirty="0"/>
              <a:t> model.</a:t>
            </a:r>
          </a:p>
          <a:p>
            <a:pPr marL="273050" indent="-273050"/>
            <a:r>
              <a:rPr lang="en-US" dirty="0"/>
              <a:t>Each </a:t>
            </a:r>
            <a:r>
              <a:rPr lang="en-US" dirty="0" err="1" smtClean="0"/>
              <a:t>synset</a:t>
            </a:r>
            <a:r>
              <a:rPr lang="en-US" dirty="0" smtClean="0"/>
              <a:t> (set of synonyms) </a:t>
            </a:r>
            <a:r>
              <a:rPr lang="en-US" dirty="0"/>
              <a:t>is assigned three scores</a:t>
            </a:r>
          </a:p>
          <a:p>
            <a:pPr marL="639763" lvl="1" indent="-273050"/>
            <a:r>
              <a:rPr lang="en-US" sz="2800" dirty="0"/>
              <a:t>Positive</a:t>
            </a:r>
          </a:p>
          <a:p>
            <a:pPr marL="639763" lvl="1" indent="-273050"/>
            <a:r>
              <a:rPr lang="en-US" sz="2800" dirty="0"/>
              <a:t>Negative</a:t>
            </a:r>
          </a:p>
          <a:p>
            <a:pPr marL="639763" lvl="1" indent="-273050"/>
            <a:r>
              <a:rPr lang="en-US" sz="2800" dirty="0"/>
              <a:t>Objective</a:t>
            </a:r>
            <a:endParaRPr lang="en-IN" sz="2800" dirty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88212B16-7766-4F6A-9847-48F0521D9EA5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41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</a:t>
            </a:r>
            <a:r>
              <a:rPr lang="en-US" dirty="0"/>
              <a:t>Liu Opinion Lexicon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https://www.cs.uic.edu/~</a:t>
            </a:r>
            <a:r>
              <a:rPr lang="en-US" dirty="0" smtClean="0">
                <a:hlinkClick r:id="rId2"/>
              </a:rPr>
              <a:t>liub/FBS/sentiment-analysis.html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6786 </a:t>
            </a:r>
            <a:r>
              <a:rPr lang="en-US" dirty="0"/>
              <a:t>words </a:t>
            </a:r>
          </a:p>
          <a:p>
            <a:r>
              <a:rPr lang="en-US" dirty="0"/>
              <a:t>–2006 positive </a:t>
            </a:r>
          </a:p>
          <a:p>
            <a:r>
              <a:rPr lang="en-US" dirty="0"/>
              <a:t>–4783 negative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4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4CB8A-36E4-40F6-87BA-C3CF989634F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r>
              <a:rPr lang="en-US"/>
              <a:t>ADVANTAGES AND DISADVANTAGES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/>
            <a:r>
              <a:rPr lang="en-US"/>
              <a:t>Advantages</a:t>
            </a:r>
          </a:p>
          <a:p>
            <a:pPr marL="639763" lvl="1" indent="-273050"/>
            <a:r>
              <a:rPr lang="en-US" sz="2800"/>
              <a:t>Fast</a:t>
            </a:r>
          </a:p>
          <a:p>
            <a:pPr marL="639763" lvl="1" indent="-273050"/>
            <a:r>
              <a:rPr lang="en-US" sz="2800"/>
              <a:t>No Training data necessary</a:t>
            </a:r>
          </a:p>
          <a:p>
            <a:pPr marL="639763" lvl="1" indent="-273050"/>
            <a:r>
              <a:rPr lang="en-US" sz="2800"/>
              <a:t>Good initial accuracy</a:t>
            </a:r>
          </a:p>
          <a:p>
            <a:pPr marL="273050" indent="-273050"/>
            <a:r>
              <a:rPr lang="en-US"/>
              <a:t>Disadvantages</a:t>
            </a:r>
          </a:p>
          <a:p>
            <a:pPr marL="639763" lvl="1" indent="-273050"/>
            <a:r>
              <a:rPr lang="en-US" sz="2800"/>
              <a:t>Does not deal with multiple word senses</a:t>
            </a:r>
          </a:p>
          <a:p>
            <a:pPr marL="639763" lvl="1" indent="-273050"/>
            <a:r>
              <a:rPr lang="en-US" sz="2800"/>
              <a:t>Does not work for multiple word phrases</a:t>
            </a:r>
            <a:endParaRPr lang="en-IN" sz="280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126C7E9C-E7A2-4B8A-8E33-3CE0F969AEE5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43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88212B16-7766-4F6A-9847-48F0521D9EA5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44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853798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9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1" y="465570"/>
            <a:ext cx="8937026" cy="463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3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443753"/>
            <a:ext cx="10515600" cy="695606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Classification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1244413"/>
            <a:ext cx="10515600" cy="4749987"/>
          </a:xfrm>
        </p:spPr>
        <p:txBody>
          <a:bodyPr>
            <a:normAutofit/>
          </a:bodyPr>
          <a:lstStyle/>
          <a:p>
            <a:pPr marL="273050" indent="-273050"/>
            <a:r>
              <a:rPr lang="en-US" dirty="0" smtClean="0"/>
              <a:t>SVM, Naïve Bayes.</a:t>
            </a:r>
            <a:endParaRPr lang="en-US" dirty="0"/>
          </a:p>
          <a:p>
            <a:r>
              <a:rPr lang="en-US" altLang="en-US" dirty="0"/>
              <a:t>Which features to use?</a:t>
            </a:r>
          </a:p>
          <a:p>
            <a:pPr lvl="1"/>
            <a:r>
              <a:rPr lang="en-US" altLang="en-US" dirty="0"/>
              <a:t>Words (unigrams)</a:t>
            </a:r>
          </a:p>
          <a:p>
            <a:pPr lvl="1"/>
            <a:r>
              <a:rPr lang="en-US" altLang="en-US" dirty="0"/>
              <a:t>Phrases/n-grams</a:t>
            </a:r>
          </a:p>
          <a:p>
            <a:pPr lvl="1"/>
            <a:r>
              <a:rPr lang="en-US" altLang="en-US" dirty="0"/>
              <a:t>Sentences</a:t>
            </a:r>
          </a:p>
          <a:p>
            <a:pPr marL="273050" indent="-273050"/>
            <a:r>
              <a:rPr lang="en-US" dirty="0" smtClean="0"/>
              <a:t>Commonly </a:t>
            </a:r>
            <a:r>
              <a:rPr lang="en-US" dirty="0"/>
              <a:t>used features</a:t>
            </a:r>
          </a:p>
          <a:p>
            <a:pPr marL="639763" lvl="1" indent="-273050"/>
            <a:r>
              <a:rPr lang="en-US" sz="2800" dirty="0"/>
              <a:t>N-Grams or Keywords</a:t>
            </a:r>
          </a:p>
          <a:p>
            <a:pPr marL="914400" lvl="2" indent="-182563"/>
            <a:r>
              <a:rPr lang="en-US" sz="1800" dirty="0"/>
              <a:t>Presence : Binary</a:t>
            </a:r>
          </a:p>
          <a:p>
            <a:pPr marL="914400" lvl="2" indent="-182563"/>
            <a:r>
              <a:rPr lang="en-US" sz="1800" dirty="0"/>
              <a:t>Count : Real Numbers</a:t>
            </a:r>
          </a:p>
          <a:p>
            <a:pPr marL="639763" lvl="1" indent="-273050"/>
            <a:r>
              <a:rPr lang="en-US" sz="2800" dirty="0"/>
              <a:t>Special Symbols like !, ?, @, #, etc.</a:t>
            </a:r>
          </a:p>
          <a:p>
            <a:pPr marL="639763" lvl="1" indent="-273050"/>
            <a:r>
              <a:rPr lang="en-US" sz="2800" dirty="0"/>
              <a:t>Smiley</a:t>
            </a:r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A8C4E5D8-7A8E-4CC9-B766-154C11009D96}" type="slidenum">
              <a:rPr lang="en-IN" sz="1400" b="1">
                <a:solidFill>
                  <a:srgbClr val="FFFFFF"/>
                </a:solidFill>
                <a:latin typeface="Century Schoolbook" pitchFamily="18" charset="0"/>
                <a:cs typeface="Arial" pitchFamily="34" charset="0"/>
              </a:rPr>
              <a:pPr algn="ctr" eaLnBrk="1" hangingPunct="1"/>
              <a:t>46</a:t>
            </a:fld>
            <a:endParaRPr lang="en-IN" sz="1400" b="1">
              <a:solidFill>
                <a:srgbClr val="FFFFFF"/>
              </a:solidFill>
              <a:latin typeface="Century Schoolboo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Practice/HW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trump tweets (trump_tweets3.csv) file from blackboard</a:t>
            </a:r>
          </a:p>
          <a:p>
            <a:r>
              <a:rPr lang="en-US" dirty="0" smtClean="0"/>
              <a:t>Perform a sentiment analysis on the tweets using </a:t>
            </a:r>
            <a:r>
              <a:rPr lang="en-US" dirty="0" err="1" smtClean="0"/>
              <a:t>bing</a:t>
            </a:r>
            <a:r>
              <a:rPr lang="en-US" dirty="0" smtClean="0"/>
              <a:t>, </a:t>
            </a:r>
            <a:r>
              <a:rPr lang="en-US" dirty="0" err="1" smtClean="0"/>
              <a:t>nrc</a:t>
            </a:r>
            <a:r>
              <a:rPr lang="en-US" dirty="0" smtClean="0"/>
              <a:t> and AFFIN</a:t>
            </a:r>
          </a:p>
          <a:p>
            <a:r>
              <a:rPr lang="en-US" dirty="0" smtClean="0"/>
              <a:t>Plot the sentiments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2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3200" dirty="0">
                <a:solidFill>
                  <a:schemeClr val="tx2">
                    <a:satMod val="130000"/>
                  </a:schemeClr>
                </a:solidFill>
              </a:rPr>
              <a:t>EXAMPLES OF TEXT Classification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LABELS=BINARY</a:t>
            </a:r>
          </a:p>
          <a:p>
            <a:pPr lvl="1" eaLnBrk="1" hangingPunct="1"/>
            <a:r>
              <a:rPr lang="en-GB" altLang="en-US" sz="2000"/>
              <a:t>“spam” / “not spam”</a:t>
            </a:r>
          </a:p>
          <a:p>
            <a:pPr eaLnBrk="1" hangingPunct="1"/>
            <a:r>
              <a:rPr lang="en-GB" altLang="en-US" sz="2400"/>
              <a:t>LABELS=TOPICS</a:t>
            </a:r>
          </a:p>
          <a:p>
            <a:pPr lvl="1" eaLnBrk="1" hangingPunct="1"/>
            <a:r>
              <a:rPr lang="en-GB" altLang="en-US" sz="2000"/>
              <a:t>“finance” / “sports” / “asia”</a:t>
            </a:r>
          </a:p>
          <a:p>
            <a:pPr eaLnBrk="1" hangingPunct="1"/>
            <a:r>
              <a:rPr lang="en-GB" altLang="en-US" sz="2400"/>
              <a:t>LABELS=OPINION</a:t>
            </a:r>
          </a:p>
          <a:p>
            <a:pPr lvl="1" eaLnBrk="1" hangingPunct="1"/>
            <a:r>
              <a:rPr lang="en-GB" altLang="en-US" sz="2000"/>
              <a:t>“like” / “hate” / “neutral”</a:t>
            </a:r>
          </a:p>
          <a:p>
            <a:pPr eaLnBrk="1" hangingPunct="1"/>
            <a:r>
              <a:rPr lang="en-GB" altLang="en-US" sz="2400"/>
              <a:t>LABELS=AUTHOR</a:t>
            </a:r>
          </a:p>
          <a:p>
            <a:pPr lvl="1" eaLnBrk="1" hangingPunct="1"/>
            <a:r>
              <a:rPr lang="en-GB" altLang="en-US" sz="2000"/>
              <a:t>“Shakespeare” / “Marlowe” / “Ben Jonson”</a:t>
            </a:r>
          </a:p>
          <a:p>
            <a:pPr lvl="1" eaLnBrk="1" hangingPunct="1"/>
            <a:r>
              <a:rPr lang="en-GB" altLang="en-US" sz="2000"/>
              <a:t>The Federalist papers </a:t>
            </a:r>
          </a:p>
        </p:txBody>
      </p:sp>
    </p:spTree>
    <p:extLst>
      <p:ext uri="{BB962C8B-B14F-4D97-AF65-F5344CB8AC3E}">
        <p14:creationId xmlns:p14="http://schemas.microsoft.com/office/powerpoint/2010/main" val="7559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Cost of Manual Text Categorization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5388" y="1331259"/>
            <a:ext cx="8937812" cy="4948517"/>
          </a:xfrm>
        </p:spPr>
        <p:txBody>
          <a:bodyPr>
            <a:normAutofit/>
          </a:bodyPr>
          <a:lstStyle/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Yahoo!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200 (?) people for manual labeling of Web pages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using a hierarchy of 500,000 categories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MEDLINE (National Library of Medicine)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$2 million/year for manual indexing of journal articles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using </a:t>
            </a:r>
            <a:r>
              <a:rPr lang="en-US" dirty="0" err="1"/>
              <a:t>MEdical</a:t>
            </a:r>
            <a:r>
              <a:rPr lang="en-US" dirty="0"/>
              <a:t> Subject Headings (18,000 categories)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Mayo Clinic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$1.4 million annually for coding patient-record events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using the International Classification of Diseases (ICD) for billing insurance companies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US Census Bureau decennial census (1990: 22 million responses)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232 industry categories and 504 occupation categories</a:t>
            </a:r>
          </a:p>
          <a:p>
            <a:pPr marL="1097280" lvl="3" indent="-173736"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/>
              <a:t>$15 million if fully done by hand</a:t>
            </a:r>
          </a:p>
        </p:txBody>
      </p:sp>
    </p:spTree>
    <p:extLst>
      <p:ext uri="{BB962C8B-B14F-4D97-AF65-F5344CB8AC3E}">
        <p14:creationId xmlns:p14="http://schemas.microsoft.com/office/powerpoint/2010/main" val="403775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 (Topic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Rocchio’s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KNN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Rocchio’s</a:t>
            </a:r>
            <a:r>
              <a:rPr lang="en-US" altLang="en-US" dirty="0" smtClean="0"/>
              <a:t> Algorithm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Relevance feedback methods can be adapted for text categorization.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 standard TF/IDF weighted vectors to represent text documents (normalized by maximum term frequency).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each category, compute a </a:t>
            </a:r>
            <a:r>
              <a:rPr lang="en-US" altLang="en-US" i="1" dirty="0"/>
              <a:t>prototype</a:t>
            </a:r>
            <a:r>
              <a:rPr lang="en-US" altLang="en-US" dirty="0"/>
              <a:t> vector by summing the vectors of the training documents in the category.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Assign test documents to the category with the closest prototype vector based on cosine similarity.</a:t>
            </a:r>
          </a:p>
        </p:txBody>
      </p:sp>
    </p:spTree>
    <p:extLst>
      <p:ext uri="{BB962C8B-B14F-4D97-AF65-F5344CB8AC3E}">
        <p14:creationId xmlns:p14="http://schemas.microsoft.com/office/powerpoint/2010/main" val="14367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2793</Words>
  <Application>Microsoft Office PowerPoint</Application>
  <PresentationFormat>Widescreen</PresentationFormat>
  <Paragraphs>436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MS PGothic</vt:lpstr>
      <vt:lpstr>MS PGothic</vt:lpstr>
      <vt:lpstr>SimSun</vt:lpstr>
      <vt:lpstr>Arial</vt:lpstr>
      <vt:lpstr>Calibri</vt:lpstr>
      <vt:lpstr>Calibri Light</vt:lpstr>
      <vt:lpstr>Century Schoolbook</vt:lpstr>
      <vt:lpstr>Giddyup Std</vt:lpstr>
      <vt:lpstr>Lucida Grande</vt:lpstr>
      <vt:lpstr>Symbol</vt:lpstr>
      <vt:lpstr>Times New Roman</vt:lpstr>
      <vt:lpstr>Verdana</vt:lpstr>
      <vt:lpstr>Wingdings</vt:lpstr>
      <vt:lpstr>Wingdings 2</vt:lpstr>
      <vt:lpstr>ヒラギノ角ゴ ProN W6</vt:lpstr>
      <vt:lpstr>Office Theme</vt:lpstr>
      <vt:lpstr>Machine Learning</vt:lpstr>
      <vt:lpstr>Standing queries</vt:lpstr>
      <vt:lpstr>Text Classification Applications</vt:lpstr>
      <vt:lpstr>Text Classification Applications</vt:lpstr>
      <vt:lpstr>EXAMPLES OF TEXT Classification</vt:lpstr>
      <vt:lpstr>Cost of Manual Text Categorization</vt:lpstr>
      <vt:lpstr>Text Classification (Topic based)</vt:lpstr>
      <vt:lpstr>Rocchio’s Algorithm</vt:lpstr>
      <vt:lpstr>Sentiment Analysis</vt:lpstr>
      <vt:lpstr>Positive or negative movie review?</vt:lpstr>
      <vt:lpstr>Why sentiment analysis?</vt:lpstr>
      <vt:lpstr>Also known as…</vt:lpstr>
      <vt:lpstr>Sentiment Analysis</vt:lpstr>
      <vt:lpstr>Sentiment Analysis</vt:lpstr>
      <vt:lpstr>Challenges</vt:lpstr>
      <vt:lpstr>CHALLENGES</vt:lpstr>
      <vt:lpstr>TYPES OF OPINIONS</vt:lpstr>
      <vt:lpstr>A (regular) opinion</vt:lpstr>
      <vt:lpstr>Entity and aspect</vt:lpstr>
      <vt:lpstr>Opinion definition</vt:lpstr>
      <vt:lpstr>Some remarks about the definition</vt:lpstr>
      <vt:lpstr>Example blog in quintuples</vt:lpstr>
      <vt:lpstr>Structure the unstructured</vt:lpstr>
      <vt:lpstr>Two closely related concepts</vt:lpstr>
      <vt:lpstr>Subjectivity</vt:lpstr>
      <vt:lpstr>Rational and emotional evaluations</vt:lpstr>
      <vt:lpstr>Sentiment, subjectivity, and emotion</vt:lpstr>
      <vt:lpstr>Opinion summary</vt:lpstr>
      <vt:lpstr>Aspect-based opinion summary</vt:lpstr>
      <vt:lpstr>Opinion Observer</vt:lpstr>
      <vt:lpstr>SENTIMENT CLASSIFICATION</vt:lpstr>
      <vt:lpstr>DOCUMENT LEVEL SENTIMENT CLASSIFICATION</vt:lpstr>
      <vt:lpstr>FEATURE LEVEL SENTIMENT CLASSIFICATION</vt:lpstr>
      <vt:lpstr>APPROACHES</vt:lpstr>
      <vt:lpstr>PRIOR LEARNING</vt:lpstr>
      <vt:lpstr>PART-OF-SPEECH BASED PATTERNS</vt:lpstr>
      <vt:lpstr>SUBJECTIVE LEXICON</vt:lpstr>
      <vt:lpstr>Lexicons for Sentiment and Subjectivity Analysis</vt:lpstr>
      <vt:lpstr>PowerPoint Presentation</vt:lpstr>
      <vt:lpstr>GENERAL INQUIRER</vt:lpstr>
      <vt:lpstr>SENTIWORDNET http://sentiwordnet.isti.cnr.it/</vt:lpstr>
      <vt:lpstr>Bing Liu Opinion Lexicon </vt:lpstr>
      <vt:lpstr>ADVANTAGES AND DISADVANTAGES</vt:lpstr>
      <vt:lpstr>PowerPoint Presentation</vt:lpstr>
      <vt:lpstr>PowerPoint Presentation</vt:lpstr>
      <vt:lpstr>Classification Models</vt:lpstr>
      <vt:lpstr>Practice/HW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Jayadhurganandh Jayaraman</dc:creator>
  <cp:lastModifiedBy>Jayadhurganandh Jayaraman</cp:lastModifiedBy>
  <cp:revision>35</cp:revision>
  <dcterms:created xsi:type="dcterms:W3CDTF">2018-02-19T14:43:24Z</dcterms:created>
  <dcterms:modified xsi:type="dcterms:W3CDTF">2018-02-24T06:02:09Z</dcterms:modified>
</cp:coreProperties>
</file>